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nantason Condensed" panose="020B0604020202020204" charset="-34"/>
      <p:regular r:id="rId18"/>
    </p:embeddedFont>
    <p:embeddedFont>
      <p:font typeface="Archiv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ou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22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30093">
            <a:off x="-5246506" y="6878418"/>
            <a:ext cx="24674670" cy="478122"/>
            <a:chOff x="0" y="0"/>
            <a:chExt cx="1714586" cy="33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30093">
            <a:off x="-4106826" y="1531639"/>
            <a:ext cx="24674670" cy="5848519"/>
            <a:chOff x="0" y="0"/>
            <a:chExt cx="1714586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85" cy="406400"/>
            </a:xfrm>
            <a:custGeom>
              <a:avLst/>
              <a:gdLst/>
              <a:ahLst/>
              <a:cxnLst/>
              <a:rect l="l" t="t" r="r" b="b"/>
              <a:pathLst>
                <a:path w="1714585" h="406400">
                  <a:moveTo>
                    <a:pt x="1511386" y="0"/>
                  </a:moveTo>
                  <a:cubicBezTo>
                    <a:pt x="1623610" y="0"/>
                    <a:pt x="1714585" y="90976"/>
                    <a:pt x="1714585" y="203200"/>
                  </a:cubicBezTo>
                  <a:cubicBezTo>
                    <a:pt x="1714585" y="315424"/>
                    <a:pt x="1623610" y="406400"/>
                    <a:pt x="1511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1458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67716" y="2075073"/>
            <a:ext cx="4411256" cy="4723650"/>
          </a:xfrm>
          <a:custGeom>
            <a:avLst/>
            <a:gdLst/>
            <a:ahLst/>
            <a:cxnLst/>
            <a:rect l="l" t="t" r="r" b="b"/>
            <a:pathLst>
              <a:path w="4411256" h="4723650">
                <a:moveTo>
                  <a:pt x="0" y="0"/>
                </a:moveTo>
                <a:lnTo>
                  <a:pt x="4411256" y="0"/>
                </a:lnTo>
                <a:lnTo>
                  <a:pt x="4411256" y="4723650"/>
                </a:lnTo>
                <a:lnTo>
                  <a:pt x="0" y="4723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230510" y="3441468"/>
            <a:ext cx="9345411" cy="298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79"/>
              </a:lnSpc>
            </a:pPr>
            <a:r>
              <a:rPr lang="en-US" sz="10617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kuliah umum</a:t>
            </a:r>
          </a:p>
          <a:p>
            <a:pPr algn="r">
              <a:lnSpc>
                <a:spcPts val="11679"/>
              </a:lnSpc>
            </a:pPr>
            <a:r>
              <a:rPr lang="en-US" sz="10617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Tugas Akhir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29987" y="8177002"/>
            <a:ext cx="744593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Disusun Oleh : Angraini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1344823"/>
            <a:ext cx="811530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PROGRAM STUDI SISTEM INFORMASI UIN SUSKA RIAU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833949"/>
            <a:ext cx="5501909" cy="4438207"/>
          </a:xfrm>
          <a:custGeom>
            <a:avLst/>
            <a:gdLst/>
            <a:ahLst/>
            <a:cxnLst/>
            <a:rect l="l" t="t" r="r" b="b"/>
            <a:pathLst>
              <a:path w="5501909" h="4438207">
                <a:moveTo>
                  <a:pt x="0" y="0"/>
                </a:moveTo>
                <a:lnTo>
                  <a:pt x="5501909" y="0"/>
                </a:lnTo>
                <a:lnTo>
                  <a:pt x="5501909" y="4438207"/>
                </a:lnTo>
                <a:lnTo>
                  <a:pt x="0" y="4438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068672" y="3757355"/>
            <a:ext cx="10777646" cy="272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359" lvl="1" indent="-281180" algn="just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Mahasiswa sudah disetujui judul dan dosen pembimbing.</a:t>
            </a:r>
          </a:p>
          <a:p>
            <a:pPr marL="562359" lvl="1" indent="-281180" algn="just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Proposal tugas akhir sudah mendapat persetujuan dari pembimbing.</a:t>
            </a:r>
          </a:p>
          <a:p>
            <a:pPr marL="562359" lvl="1" indent="-281180" algn="just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mendaftar di aplikasi sitasi</a:t>
            </a:r>
          </a:p>
          <a:p>
            <a:pPr marL="562359" lvl="1" indent="-281180" algn="just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sesuai dengan kalender TA yang diberikan</a:t>
            </a:r>
          </a:p>
          <a:p>
            <a:pPr marL="562359" lvl="1" indent="-281180" algn="just">
              <a:lnSpc>
                <a:spcPts val="3646"/>
              </a:lnSpc>
              <a:buFont typeface="Arial"/>
              <a:buChar char="•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persyaratan detail dapat dilihat di pedoman TA di website sif.uin-suska.ac.id</a:t>
            </a:r>
          </a:p>
          <a:p>
            <a:pPr algn="just">
              <a:lnSpc>
                <a:spcPts val="3646"/>
              </a:lnSpc>
            </a:pPr>
            <a:endParaRPr lang="en-US" sz="2604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84651" y="533400"/>
            <a:ext cx="994568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Seminar Proposal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832319" y="1673686"/>
            <a:ext cx="8698986" cy="7837560"/>
          </a:xfrm>
          <a:custGeom>
            <a:avLst/>
            <a:gdLst/>
            <a:ahLst/>
            <a:cxnLst/>
            <a:rect l="l" t="t" r="r" b="b"/>
            <a:pathLst>
              <a:path w="8698986" h="7837560">
                <a:moveTo>
                  <a:pt x="0" y="0"/>
                </a:moveTo>
                <a:lnTo>
                  <a:pt x="8698986" y="0"/>
                </a:lnTo>
                <a:lnTo>
                  <a:pt x="8698986" y="7837561"/>
                </a:lnTo>
                <a:lnTo>
                  <a:pt x="0" y="78375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7267" y="2407055"/>
            <a:ext cx="6124920" cy="5744665"/>
          </a:xfrm>
          <a:custGeom>
            <a:avLst/>
            <a:gdLst/>
            <a:ahLst/>
            <a:cxnLst/>
            <a:rect l="l" t="t" r="r" b="b"/>
            <a:pathLst>
              <a:path w="6124920" h="5744665">
                <a:moveTo>
                  <a:pt x="0" y="0"/>
                </a:moveTo>
                <a:lnTo>
                  <a:pt x="6124920" y="0"/>
                </a:lnTo>
                <a:lnTo>
                  <a:pt x="6124920" y="5744665"/>
                </a:lnTo>
                <a:lnTo>
                  <a:pt x="0" y="574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93437" y="533400"/>
            <a:ext cx="1183690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sidang tugas akhir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803804" y="2317430"/>
            <a:ext cx="9872734" cy="5652140"/>
          </a:xfrm>
          <a:custGeom>
            <a:avLst/>
            <a:gdLst/>
            <a:ahLst/>
            <a:cxnLst/>
            <a:rect l="l" t="t" r="r" b="b"/>
            <a:pathLst>
              <a:path w="9872734" h="5652140">
                <a:moveTo>
                  <a:pt x="0" y="0"/>
                </a:moveTo>
                <a:lnTo>
                  <a:pt x="9872734" y="0"/>
                </a:lnTo>
                <a:lnTo>
                  <a:pt x="9872734" y="5652140"/>
                </a:lnTo>
                <a:lnTo>
                  <a:pt x="0" y="5652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7984" y="3086100"/>
            <a:ext cx="6107310" cy="4114800"/>
          </a:xfrm>
          <a:custGeom>
            <a:avLst/>
            <a:gdLst/>
            <a:ahLst/>
            <a:cxnLst/>
            <a:rect l="l" t="t" r="r" b="b"/>
            <a:pathLst>
              <a:path w="6107310" h="4114800">
                <a:moveTo>
                  <a:pt x="0" y="0"/>
                </a:moveTo>
                <a:lnTo>
                  <a:pt x="6107309" y="0"/>
                </a:lnTo>
                <a:lnTo>
                  <a:pt x="61073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93437" y="533400"/>
            <a:ext cx="1183690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sidang tugas akhir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98340" y="1338160"/>
            <a:ext cx="6872820" cy="6872820"/>
          </a:xfrm>
          <a:custGeom>
            <a:avLst/>
            <a:gdLst/>
            <a:ahLst/>
            <a:cxnLst/>
            <a:rect l="l" t="t" r="r" b="b"/>
            <a:pathLst>
              <a:path w="6872820" h="6872820">
                <a:moveTo>
                  <a:pt x="0" y="0"/>
                </a:moveTo>
                <a:lnTo>
                  <a:pt x="6872820" y="0"/>
                </a:lnTo>
                <a:lnTo>
                  <a:pt x="6872820" y="6872820"/>
                </a:lnTo>
                <a:lnTo>
                  <a:pt x="0" y="6872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93437" y="533400"/>
            <a:ext cx="1183690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sidang tugas akhir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71160" y="3323015"/>
            <a:ext cx="9287599" cy="358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127" lvl="1" indent="-313564" algn="just">
              <a:lnSpc>
                <a:spcPts val="4066"/>
              </a:lnSpc>
              <a:buAutoNum type="arabicPeriod"/>
            </a:pPr>
            <a:r>
              <a:rPr lang="en-US" sz="29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pendaftaran munaqasah paling lambat 31 desember untuk semester gasal dan 30 juni untuk semester genap</a:t>
            </a:r>
          </a:p>
          <a:p>
            <a:pPr marL="627127" lvl="1" indent="-313564" algn="just">
              <a:lnSpc>
                <a:spcPts val="4066"/>
              </a:lnSpc>
              <a:buAutoNum type="arabicPeriod"/>
            </a:pPr>
            <a:r>
              <a:rPr lang="en-US" sz="29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pelaksanaan munaqasah paling lambat tanggal 15 januari untuk semester gasal dan 15 juli untuk semester genap</a:t>
            </a:r>
          </a:p>
          <a:p>
            <a:pPr marL="627127" lvl="1" indent="-313564" algn="just">
              <a:lnSpc>
                <a:spcPts val="4066"/>
              </a:lnSpc>
              <a:buAutoNum type="arabicPeriod"/>
            </a:pPr>
            <a:r>
              <a:rPr lang="en-US" sz="29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jika tanggal yang disebutkan jatuh pada hari libur resmi maka batas terakhir di pindah pada hari aktif kerja sesudahnya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862533" y="3380165"/>
            <a:ext cx="5495559" cy="4114800"/>
          </a:xfrm>
          <a:custGeom>
            <a:avLst/>
            <a:gdLst/>
            <a:ahLst/>
            <a:cxnLst/>
            <a:rect l="l" t="t" r="r" b="b"/>
            <a:pathLst>
              <a:path w="5495559" h="4114800">
                <a:moveTo>
                  <a:pt x="0" y="0"/>
                </a:moveTo>
                <a:lnTo>
                  <a:pt x="5495559" y="0"/>
                </a:lnTo>
                <a:lnTo>
                  <a:pt x="54955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58092" y="833201"/>
            <a:ext cx="9402971" cy="8620597"/>
          </a:xfrm>
          <a:custGeom>
            <a:avLst/>
            <a:gdLst/>
            <a:ahLst/>
            <a:cxnLst/>
            <a:rect l="l" t="t" r="r" b="b"/>
            <a:pathLst>
              <a:path w="9402971" h="8620597">
                <a:moveTo>
                  <a:pt x="0" y="0"/>
                </a:moveTo>
                <a:lnTo>
                  <a:pt x="9402971" y="0"/>
                </a:lnTo>
                <a:lnTo>
                  <a:pt x="9402971" y="8620598"/>
                </a:lnTo>
                <a:lnTo>
                  <a:pt x="0" y="8620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2162" y="209970"/>
            <a:ext cx="11675405" cy="9081467"/>
          </a:xfrm>
          <a:custGeom>
            <a:avLst/>
            <a:gdLst/>
            <a:ahLst/>
            <a:cxnLst/>
            <a:rect l="l" t="t" r="r" b="b"/>
            <a:pathLst>
              <a:path w="11675405" h="9081467">
                <a:moveTo>
                  <a:pt x="0" y="0"/>
                </a:moveTo>
                <a:lnTo>
                  <a:pt x="11675404" y="0"/>
                </a:lnTo>
                <a:lnTo>
                  <a:pt x="11675404" y="9081467"/>
                </a:lnTo>
                <a:lnTo>
                  <a:pt x="0" y="9081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607902" y="-53241"/>
            <a:ext cx="24674670" cy="478122"/>
            <a:chOff x="0" y="0"/>
            <a:chExt cx="1714586" cy="33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742049" y="9811414"/>
            <a:ext cx="24674670" cy="478122"/>
            <a:chOff x="0" y="0"/>
            <a:chExt cx="1714586" cy="332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27426" y="7480727"/>
            <a:ext cx="2536802" cy="2330687"/>
          </a:xfrm>
          <a:custGeom>
            <a:avLst/>
            <a:gdLst/>
            <a:ahLst/>
            <a:cxnLst/>
            <a:rect l="l" t="t" r="r" b="b"/>
            <a:pathLst>
              <a:path w="2536802" h="2330687">
                <a:moveTo>
                  <a:pt x="0" y="0"/>
                </a:moveTo>
                <a:lnTo>
                  <a:pt x="2536802" y="0"/>
                </a:lnTo>
                <a:lnTo>
                  <a:pt x="2536802" y="2330687"/>
                </a:lnTo>
                <a:lnTo>
                  <a:pt x="0" y="2330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70475" y="1295125"/>
            <a:ext cx="179922" cy="20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"/>
              </a:lnSpc>
            </a:pPr>
            <a:r>
              <a:rPr lang="en-US" sz="1147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No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28116" y="5194997"/>
            <a:ext cx="1543769" cy="1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4"/>
              </a:lnSpc>
            </a:pPr>
            <a:r>
              <a:rPr lang="en-US" sz="108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Ujian Sidang Tugas Akhir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28116" y="1979245"/>
            <a:ext cx="1612197" cy="16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"/>
              </a:lnSpc>
            </a:pPr>
            <a:r>
              <a:rPr lang="en-US" sz="108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Kuliah Umum Tugas Akhir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11748" y="2170865"/>
            <a:ext cx="34013" cy="176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2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8116" y="2673673"/>
            <a:ext cx="1774470" cy="17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4"/>
              </a:lnSpc>
            </a:pPr>
            <a:r>
              <a:rPr lang="en-US" sz="1074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Seleksi Proposal Tugas Akhir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53921" y="2863837"/>
            <a:ext cx="34013" cy="19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2"/>
              </a:lnSpc>
            </a:pPr>
            <a:r>
              <a:rPr lang="en-US" sz="1161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28116" y="6575225"/>
            <a:ext cx="2236225" cy="19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4"/>
              </a:lnSpc>
            </a:pPr>
            <a:r>
              <a:rPr lang="en-US" sz="1081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Surat Keterangan Lulus dan Validasi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28116" y="3988795"/>
            <a:ext cx="2333914" cy="1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4"/>
              </a:lnSpc>
            </a:pPr>
            <a:r>
              <a:rPr lang="en-US" sz="108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Ujian Seminar Proposal Tugas Akhir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51231" y="1314175"/>
            <a:ext cx="547682" cy="18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4"/>
              </a:lnSpc>
            </a:pPr>
            <a:r>
              <a:rPr lang="en-US" sz="1103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Kegiatan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24291" y="1165249"/>
            <a:ext cx="1695376" cy="14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4"/>
              </a:lnSpc>
            </a:pPr>
            <a:r>
              <a:rPr lang="en-US" sz="105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Semester Ganjil 2025/2026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42986" y="1324597"/>
            <a:ext cx="304941" cy="13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1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42605" y="1472066"/>
            <a:ext cx="453523" cy="19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Agus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76815" y="1472066"/>
            <a:ext cx="431272" cy="19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Sept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83327" y="1472066"/>
            <a:ext cx="375022" cy="19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Okt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47481" y="1472066"/>
            <a:ext cx="250040" cy="19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Nov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29108" y="1659765"/>
            <a:ext cx="2913238" cy="28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6"/>
              </a:lnSpc>
            </a:pPr>
            <a:r>
              <a:rPr lang="en-US" sz="1074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Tugas Akhir Reguler Semeter Ganjil 2024/2025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81691" y="1472066"/>
            <a:ext cx="231483" cy="19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4"/>
              </a:lnSpc>
            </a:pPr>
            <a:r>
              <a:rPr lang="en-US" sz="1074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Des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69508" y="1295462"/>
            <a:ext cx="304941" cy="33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4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2026 Jan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890139" y="1314175"/>
            <a:ext cx="721325" cy="1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5"/>
              </a:lnSpc>
            </a:pPr>
            <a:r>
              <a:rPr lang="en-US" sz="1110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Keterangan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20901" y="2163357"/>
            <a:ext cx="76144" cy="32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0"/>
              </a:lnSpc>
            </a:pPr>
            <a:r>
              <a:rPr lang="en-US" sz="97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20901" y="2875379"/>
            <a:ext cx="76144" cy="81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80"/>
              </a:lnSpc>
            </a:pPr>
            <a:r>
              <a:rPr lang="en-US" sz="97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1 2 3 4 5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520901" y="4193639"/>
            <a:ext cx="76144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97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1 2 3 4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20901" y="5403314"/>
            <a:ext cx="76144" cy="85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86"/>
              </a:lnSpc>
            </a:pPr>
            <a:r>
              <a:rPr lang="en-US" sz="97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1 2 3 4 5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20901" y="6793068"/>
            <a:ext cx="76144" cy="515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86"/>
              </a:lnSpc>
            </a:pPr>
            <a:r>
              <a:rPr lang="en-US" sz="97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1 2 3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28658" y="2170865"/>
            <a:ext cx="2005448" cy="35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8"/>
              </a:lnSpc>
            </a:pPr>
            <a:r>
              <a:rPr lang="en-US" sz="1110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PengumumKegiatan Tugas Akhir Kuliah Umum Tugas Akhir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728658" y="6787016"/>
            <a:ext cx="2076045" cy="61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1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Cetak Transkrip Nilai Sementara Pengajuan Surat Keterangan Lulus Validasi Wisuda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28658" y="5387738"/>
            <a:ext cx="2775813" cy="1005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1"/>
              </a:lnSpc>
            </a:pPr>
            <a:r>
              <a:rPr lang="en-US" sz="1147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Pendaftaran Sidang Tugas Akhir Pelaksanaan Ujian Sidang Tugas Akhir Perbaikan stelah Sidang Tugas Akhir Pengumpulan Berkas Nilai Sidang Tugas Akhir Input Nilai Sidang Tugas Akhir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28658" y="2863837"/>
            <a:ext cx="2968972" cy="96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"/>
              </a:lnSpc>
            </a:pPr>
            <a:r>
              <a:rPr lang="en-US" sz="1161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PengajuanProposal Tugas Akhir Review Proposal Tugas Akhir Pengumuman Hasil Review Proposal Tugas Akhir Penunjukan Pembimbing Tugas Akhir Pengajuan Surat Penelitian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28116" y="7756437"/>
            <a:ext cx="3329231" cy="14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"/>
              </a:lnSpc>
            </a:pPr>
            <a:r>
              <a:rPr lang="en-US" sz="108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NB :1. Jadwal dapat berubah dengan Kondisi Tertentu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28658" y="7906260"/>
            <a:ext cx="1781126" cy="14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0"/>
              </a:lnSpc>
            </a:pPr>
            <a:r>
              <a:rPr lang="en-US" sz="1074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2. Pelakasanaan Ujian Offline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728658" y="4197113"/>
            <a:ext cx="3432505" cy="77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8"/>
              </a:lnSpc>
            </a:pPr>
            <a:r>
              <a:rPr lang="en-US" sz="1081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Pendaftaran Seminar Proposal Tugas Akhir Pelaksanaan Ujian Seminar Proposal Tugas Akhir Pengumpulan Berkas Nilai seminar proposal Tugas Akhir</a:t>
            </a:r>
          </a:p>
          <a:p>
            <a:pPr algn="l">
              <a:lnSpc>
                <a:spcPts val="1390"/>
              </a:lnSpc>
            </a:pPr>
            <a:r>
              <a:rPr lang="en-US" sz="1081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Input Nilai Seminar Proposal Tugas Akhir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82013" y="2172882"/>
            <a:ext cx="473946" cy="35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13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s.d 12 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773322" y="5418890"/>
            <a:ext cx="934024" cy="17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29 sept -10 Okt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97216" y="5628664"/>
            <a:ext cx="1081383" cy="1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6"/>
              </a:lnSpc>
            </a:pPr>
            <a:r>
              <a:rPr lang="en-US" sz="104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20 Okt s.d 14 Nov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345706" y="2884904"/>
            <a:ext cx="550216" cy="31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8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8 s.d 20 20 s.d 27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837868" y="3270162"/>
            <a:ext cx="802651" cy="16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9"/>
              </a:lnSpc>
            </a:pPr>
            <a:r>
              <a:rPr lang="en-US" sz="104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27 s.d 08 Okt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44150" y="3463800"/>
            <a:ext cx="507971" cy="17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8 s.d 10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0743" y="3657438"/>
            <a:ext cx="619540" cy="17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118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12 s.d 17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09157" y="6808644"/>
            <a:ext cx="550216" cy="53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3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01 s.d 25 01 s.d 25 01 s.d 25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73322" y="4218740"/>
            <a:ext cx="934024" cy="16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29 sept -10 Okt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953763" y="4218740"/>
            <a:ext cx="473946" cy="34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s.d 12 3 s.d 19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463156" y="4429075"/>
            <a:ext cx="1005126" cy="37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"/>
              </a:lnSpc>
            </a:pPr>
            <a:r>
              <a:rPr lang="en-US" sz="1045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13 Okt s.d 7 Nov 14 s.d 4 Nov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062684" y="4648374"/>
            <a:ext cx="473946" cy="16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4 s.d 23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409157" y="4858148"/>
            <a:ext cx="550216" cy="16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21 s.d 25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062684" y="5418890"/>
            <a:ext cx="473946" cy="17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 s.d 31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955679" y="5628664"/>
            <a:ext cx="1230242" cy="17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8 Des s.d 9 Jan 2026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09157" y="5838438"/>
            <a:ext cx="550216" cy="53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3"/>
              </a:lnSpc>
            </a:pPr>
            <a:r>
              <a:rPr lang="en-US" sz="102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16 s.d 19 18 s.d 20 21 s.d 25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677887" y="7746912"/>
            <a:ext cx="1766175" cy="2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6"/>
              </a:lnSpc>
            </a:pPr>
            <a:r>
              <a:rPr lang="en-US" sz="1052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Pekanbaru, 28 Agustus 2025 Ketua Prodi Sistem Informasi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677887" y="8543650"/>
            <a:ext cx="1857673" cy="31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3"/>
              </a:lnSpc>
            </a:pPr>
            <a:r>
              <a:rPr lang="en-US" sz="1132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Angraini, S.Kom., M.Eng., P.hD Nip. 198408212009012008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402011" y="2170865"/>
            <a:ext cx="1280164" cy="35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9"/>
              </a:lnSpc>
            </a:pPr>
            <a:r>
              <a:rPr lang="en-US" sz="1089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Wa, Telegram dan IG Ruang Teater FST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402011" y="6789594"/>
            <a:ext cx="1531389" cy="60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1"/>
              </a:lnSpc>
            </a:pPr>
            <a:r>
              <a:rPr lang="en-US" sz="1147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Admin Prodi Admin Akademik FST Admin Perpustakaan UIN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399994" y="2856784"/>
            <a:ext cx="1529019" cy="90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6"/>
              </a:lnSpc>
            </a:pPr>
            <a:r>
              <a:rPr lang="en-US" sz="872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https ://s itasi. uin-su ska. ac. id https ://s itasi. uin-su ska. ac. id https ://s itasi. uin-su ska. ac. id https ://s itasi. uin-su ska. ac. id https ://s itasi. uin-su ska. ac. id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399994" y="4166976"/>
            <a:ext cx="1529019" cy="6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en-US" sz="842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https ://s itasi. uin-su ska. ac. id https ://s itasi. uin-su ska. ac. id https ://s itasi. uin-su ska. ac. id</a:t>
            </a:r>
          </a:p>
          <a:p>
            <a:pPr algn="just">
              <a:lnSpc>
                <a:spcPts val="1198"/>
              </a:lnSpc>
            </a:pPr>
            <a:r>
              <a:rPr lang="en-US" sz="842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https ://s itasi. uin-su ska. ac. id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399994" y="5367126"/>
            <a:ext cx="1529019" cy="10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0"/>
              </a:lnSpc>
            </a:pPr>
            <a:r>
              <a:rPr lang="en-US" sz="864">
                <a:solidFill>
                  <a:srgbClr val="242B7B"/>
                </a:solidFill>
                <a:latin typeface="Cloud"/>
                <a:ea typeface="Cloud"/>
                <a:cs typeface="Cloud"/>
                <a:sym typeface="Cloud"/>
              </a:rPr>
              <a:t>https ://s itasi. uin-su ska. ac. id https ://s itasi. uin-su ska. ac. id Tim Penguji dan Ko-TA https ://s itasi. uin-su ska. ac. id https ://s itasi. uin-su ska. ac. id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679615" y="537773"/>
            <a:ext cx="4254834" cy="33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"/>
              </a:lnSpc>
            </a:pPr>
            <a:r>
              <a:rPr lang="en-US" sz="1154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Kalender Tugas Akhir Program Studi Sistem Informasi Semester Ganjil Tahun Akademik 2025/2026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30093">
            <a:off x="-7296130" y="9283756"/>
            <a:ext cx="24674670" cy="478122"/>
            <a:chOff x="0" y="0"/>
            <a:chExt cx="1714586" cy="33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30093">
            <a:off x="-6772934" y="6488313"/>
            <a:ext cx="24674670" cy="3148220"/>
            <a:chOff x="0" y="0"/>
            <a:chExt cx="1714586" cy="2187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85" cy="218762"/>
            </a:xfrm>
            <a:custGeom>
              <a:avLst/>
              <a:gdLst/>
              <a:ahLst/>
              <a:cxnLst/>
              <a:rect l="l" t="t" r="r" b="b"/>
              <a:pathLst>
                <a:path w="1714585" h="218762">
                  <a:moveTo>
                    <a:pt x="1511386" y="0"/>
                  </a:moveTo>
                  <a:cubicBezTo>
                    <a:pt x="1623610" y="0"/>
                    <a:pt x="1714585" y="48972"/>
                    <a:pt x="1714585" y="109381"/>
                  </a:cubicBezTo>
                  <a:cubicBezTo>
                    <a:pt x="1714585" y="169791"/>
                    <a:pt x="1623610" y="218762"/>
                    <a:pt x="1511386" y="218762"/>
                  </a:cubicBezTo>
                  <a:lnTo>
                    <a:pt x="203200" y="218762"/>
                  </a:lnTo>
                  <a:cubicBezTo>
                    <a:pt x="90976" y="218762"/>
                    <a:pt x="0" y="169791"/>
                    <a:pt x="0" y="109381"/>
                  </a:cubicBezTo>
                  <a:cubicBezTo>
                    <a:pt x="0" y="489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14586" cy="266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630093">
            <a:off x="3214130" y="1582397"/>
            <a:ext cx="24674670" cy="478122"/>
            <a:chOff x="0" y="0"/>
            <a:chExt cx="1714586" cy="33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630093">
            <a:off x="2072031" y="1406526"/>
            <a:ext cx="24674670" cy="3148220"/>
            <a:chOff x="0" y="0"/>
            <a:chExt cx="1714586" cy="2187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85" cy="218762"/>
            </a:xfrm>
            <a:custGeom>
              <a:avLst/>
              <a:gdLst/>
              <a:ahLst/>
              <a:cxnLst/>
              <a:rect l="l" t="t" r="r" b="b"/>
              <a:pathLst>
                <a:path w="1714585" h="218762">
                  <a:moveTo>
                    <a:pt x="1511386" y="0"/>
                  </a:moveTo>
                  <a:cubicBezTo>
                    <a:pt x="1623610" y="0"/>
                    <a:pt x="1714585" y="48972"/>
                    <a:pt x="1714585" y="109381"/>
                  </a:cubicBezTo>
                  <a:cubicBezTo>
                    <a:pt x="1714585" y="169791"/>
                    <a:pt x="1623610" y="218762"/>
                    <a:pt x="1511386" y="218762"/>
                  </a:cubicBezTo>
                  <a:lnTo>
                    <a:pt x="203200" y="218762"/>
                  </a:lnTo>
                  <a:cubicBezTo>
                    <a:pt x="90976" y="218762"/>
                    <a:pt x="0" y="169791"/>
                    <a:pt x="0" y="109381"/>
                  </a:cubicBezTo>
                  <a:cubicBezTo>
                    <a:pt x="0" y="489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14586" cy="266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4186448"/>
            <a:ext cx="16230600" cy="174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48"/>
              </a:lnSpc>
            </a:pPr>
            <a:r>
              <a:rPr lang="en-US" sz="12317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30093">
            <a:off x="-5265556" y="7191100"/>
            <a:ext cx="24674670" cy="478122"/>
            <a:chOff x="0" y="0"/>
            <a:chExt cx="1714586" cy="33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30093">
            <a:off x="-4125876" y="1844321"/>
            <a:ext cx="24674670" cy="5848519"/>
            <a:chOff x="0" y="0"/>
            <a:chExt cx="1714586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85" cy="406400"/>
            </a:xfrm>
            <a:custGeom>
              <a:avLst/>
              <a:gdLst/>
              <a:ahLst/>
              <a:cxnLst/>
              <a:rect l="l" t="t" r="r" b="b"/>
              <a:pathLst>
                <a:path w="1714585" h="406400">
                  <a:moveTo>
                    <a:pt x="1511386" y="0"/>
                  </a:moveTo>
                  <a:cubicBezTo>
                    <a:pt x="1623610" y="0"/>
                    <a:pt x="1714585" y="90976"/>
                    <a:pt x="1714585" y="203200"/>
                  </a:cubicBezTo>
                  <a:cubicBezTo>
                    <a:pt x="1714585" y="315424"/>
                    <a:pt x="1623610" y="406400"/>
                    <a:pt x="1511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1458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0656" y="3048860"/>
            <a:ext cx="5681165" cy="4836092"/>
          </a:xfrm>
          <a:custGeom>
            <a:avLst/>
            <a:gdLst/>
            <a:ahLst/>
            <a:cxnLst/>
            <a:rect l="l" t="t" r="r" b="b"/>
            <a:pathLst>
              <a:path w="5681165" h="4836092">
                <a:moveTo>
                  <a:pt x="0" y="0"/>
                </a:moveTo>
                <a:lnTo>
                  <a:pt x="5681165" y="0"/>
                </a:lnTo>
                <a:lnTo>
                  <a:pt x="5681165" y="4836092"/>
                </a:lnTo>
                <a:lnTo>
                  <a:pt x="0" y="4836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80979" y="2689194"/>
            <a:ext cx="9908725" cy="68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855" lvl="1" indent="-387427" algn="l">
              <a:lnSpc>
                <a:spcPts val="5024"/>
              </a:lnSpc>
              <a:buFont typeface="Arial"/>
              <a:buChar char="•"/>
            </a:pPr>
            <a:r>
              <a:rPr lang="en-US" sz="3588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menguasai konsep teoretis bidang pengetahuan dan keterampilan tertentu secara umum dan khusus untuk menyelesaikan masalah secara prosedural sesuai dengan lingkup pekerjaannya (Buku-Panduan-KPT-2024-Direktorat-Pembelajaran-dan-Kemahasiswaan)</a:t>
            </a:r>
          </a:p>
          <a:p>
            <a:pPr marL="774855" lvl="1" indent="-387427" algn="l">
              <a:lnSpc>
                <a:spcPts val="5024"/>
              </a:lnSpc>
              <a:buFont typeface="Arial"/>
              <a:buChar char="•"/>
            </a:pPr>
            <a:r>
              <a:rPr lang="en-US" sz="3588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Mampu  mengaplikasikan bidang keahliannya dan memanfaatkan IPTEKS pada bidangnya dalam penyelesaian masalah serta mampu beradaptasi terhadap situasi yang dihadapi ( kkni tahun 2012 level 6)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23364" y="767781"/>
            <a:ext cx="14535936" cy="165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59"/>
              </a:lnSpc>
            </a:pPr>
            <a:r>
              <a:rPr lang="en-US" sz="11599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lulusan sarjana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764" y="3841994"/>
            <a:ext cx="8288669" cy="5909331"/>
            <a:chOff x="0" y="0"/>
            <a:chExt cx="570033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033" cy="406400"/>
            </a:xfrm>
            <a:custGeom>
              <a:avLst/>
              <a:gdLst/>
              <a:ahLst/>
              <a:cxnLst/>
              <a:rect l="l" t="t" r="r" b="b"/>
              <a:pathLst>
                <a:path w="570033" h="406400">
                  <a:moveTo>
                    <a:pt x="366833" y="0"/>
                  </a:moveTo>
                  <a:cubicBezTo>
                    <a:pt x="479058" y="0"/>
                    <a:pt x="570033" y="90976"/>
                    <a:pt x="570033" y="203200"/>
                  </a:cubicBezTo>
                  <a:cubicBezTo>
                    <a:pt x="570033" y="315424"/>
                    <a:pt x="479058" y="406400"/>
                    <a:pt x="3668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033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44025" y="3841994"/>
            <a:ext cx="8288669" cy="5909331"/>
            <a:chOff x="0" y="0"/>
            <a:chExt cx="57003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0033" cy="406400"/>
            </a:xfrm>
            <a:custGeom>
              <a:avLst/>
              <a:gdLst/>
              <a:ahLst/>
              <a:cxnLst/>
              <a:rect l="l" t="t" r="r" b="b"/>
              <a:pathLst>
                <a:path w="570033" h="406400">
                  <a:moveTo>
                    <a:pt x="366833" y="0"/>
                  </a:moveTo>
                  <a:cubicBezTo>
                    <a:pt x="479058" y="0"/>
                    <a:pt x="570033" y="90976"/>
                    <a:pt x="570033" y="203200"/>
                  </a:cubicBezTo>
                  <a:cubicBezTo>
                    <a:pt x="570033" y="315424"/>
                    <a:pt x="479058" y="406400"/>
                    <a:pt x="3668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70033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8656" y="4017188"/>
            <a:ext cx="8288669" cy="5909331"/>
            <a:chOff x="0" y="0"/>
            <a:chExt cx="57003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033" cy="406400"/>
            </a:xfrm>
            <a:custGeom>
              <a:avLst/>
              <a:gdLst/>
              <a:ahLst/>
              <a:cxnLst/>
              <a:rect l="l" t="t" r="r" b="b"/>
              <a:pathLst>
                <a:path w="570033" h="406400">
                  <a:moveTo>
                    <a:pt x="366833" y="0"/>
                  </a:moveTo>
                  <a:cubicBezTo>
                    <a:pt x="479058" y="0"/>
                    <a:pt x="570033" y="90976"/>
                    <a:pt x="570033" y="203200"/>
                  </a:cubicBezTo>
                  <a:cubicBezTo>
                    <a:pt x="570033" y="315424"/>
                    <a:pt x="479058" y="406400"/>
                    <a:pt x="3668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70033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81443" y="4017188"/>
            <a:ext cx="8288669" cy="5909331"/>
            <a:chOff x="0" y="0"/>
            <a:chExt cx="570033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0033" cy="406400"/>
            </a:xfrm>
            <a:custGeom>
              <a:avLst/>
              <a:gdLst/>
              <a:ahLst/>
              <a:cxnLst/>
              <a:rect l="l" t="t" r="r" b="b"/>
              <a:pathLst>
                <a:path w="570033" h="406400">
                  <a:moveTo>
                    <a:pt x="366833" y="0"/>
                  </a:moveTo>
                  <a:cubicBezTo>
                    <a:pt x="479058" y="0"/>
                    <a:pt x="570033" y="90976"/>
                    <a:pt x="570033" y="203200"/>
                  </a:cubicBezTo>
                  <a:cubicBezTo>
                    <a:pt x="570033" y="315424"/>
                    <a:pt x="479058" y="406400"/>
                    <a:pt x="3668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70033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607902" y="-53241"/>
            <a:ext cx="24674670" cy="478122"/>
            <a:chOff x="0" y="0"/>
            <a:chExt cx="1714586" cy="332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650477" y="2761020"/>
            <a:ext cx="2078957" cy="2512335"/>
          </a:xfrm>
          <a:custGeom>
            <a:avLst/>
            <a:gdLst/>
            <a:ahLst/>
            <a:cxnLst/>
            <a:rect l="l" t="t" r="r" b="b"/>
            <a:pathLst>
              <a:path w="2078957" h="2512335">
                <a:moveTo>
                  <a:pt x="0" y="0"/>
                </a:moveTo>
                <a:lnTo>
                  <a:pt x="2078956" y="0"/>
                </a:lnTo>
                <a:lnTo>
                  <a:pt x="2078956" y="2512335"/>
                </a:lnTo>
                <a:lnTo>
                  <a:pt x="0" y="2512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38905" y="2284353"/>
            <a:ext cx="3521776" cy="2298759"/>
          </a:xfrm>
          <a:custGeom>
            <a:avLst/>
            <a:gdLst/>
            <a:ahLst/>
            <a:cxnLst/>
            <a:rect l="l" t="t" r="r" b="b"/>
            <a:pathLst>
              <a:path w="3521776" h="2298759">
                <a:moveTo>
                  <a:pt x="0" y="0"/>
                </a:moveTo>
                <a:lnTo>
                  <a:pt x="3521775" y="0"/>
                </a:lnTo>
                <a:lnTo>
                  <a:pt x="3521775" y="2298759"/>
                </a:lnTo>
                <a:lnTo>
                  <a:pt x="0" y="22987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729681"/>
            <a:ext cx="1623060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beban belajar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59529" y="5550405"/>
            <a:ext cx="6146923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Beban belajar minimal 144 (seratus empat puluh empat) SKS yang dirancang dengan masa tempuh kurikulum delapan semester, dan masa studi maksimal empat belas semester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24245" y="5013833"/>
            <a:ext cx="6146923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Mahasiswa dapat mengambil tugas akhir setelah menyelesaikan sebagian besar beban studi, biasanya minimal 110–130 SKS (setara 7 semester)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Sebelum mendaftar TA, mahasiswa wajib lulus mata kuliah prasyarat yang ditentukan program studi ( metodologi penelitian dan kerja praktek)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504" y="3351611"/>
            <a:ext cx="8333337" cy="3798307"/>
            <a:chOff x="0" y="0"/>
            <a:chExt cx="89162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1626" cy="406400"/>
            </a:xfrm>
            <a:custGeom>
              <a:avLst/>
              <a:gdLst/>
              <a:ahLst/>
              <a:cxnLst/>
              <a:rect l="l" t="t" r="r" b="b"/>
              <a:pathLst>
                <a:path w="891626" h="406400">
                  <a:moveTo>
                    <a:pt x="688426" y="0"/>
                  </a:moveTo>
                  <a:cubicBezTo>
                    <a:pt x="800650" y="0"/>
                    <a:pt x="891626" y="90976"/>
                    <a:pt x="891626" y="203200"/>
                  </a:cubicBezTo>
                  <a:cubicBezTo>
                    <a:pt x="891626" y="315424"/>
                    <a:pt x="800650" y="406400"/>
                    <a:pt x="6884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9162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68362" y="3466939"/>
            <a:ext cx="9362037" cy="4782971"/>
            <a:chOff x="0" y="0"/>
            <a:chExt cx="891626" cy="455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1626" cy="455523"/>
            </a:xfrm>
            <a:custGeom>
              <a:avLst/>
              <a:gdLst/>
              <a:ahLst/>
              <a:cxnLst/>
              <a:rect l="l" t="t" r="r" b="b"/>
              <a:pathLst>
                <a:path w="891626" h="455523">
                  <a:moveTo>
                    <a:pt x="688426" y="0"/>
                  </a:moveTo>
                  <a:cubicBezTo>
                    <a:pt x="800650" y="0"/>
                    <a:pt x="891626" y="101972"/>
                    <a:pt x="891626" y="227761"/>
                  </a:cubicBezTo>
                  <a:cubicBezTo>
                    <a:pt x="891626" y="353550"/>
                    <a:pt x="800650" y="455523"/>
                    <a:pt x="688426" y="455523"/>
                  </a:cubicBezTo>
                  <a:lnTo>
                    <a:pt x="203200" y="455523"/>
                  </a:lnTo>
                  <a:cubicBezTo>
                    <a:pt x="90976" y="455523"/>
                    <a:pt x="0" y="353550"/>
                    <a:pt x="0" y="227761"/>
                  </a:cubicBezTo>
                  <a:cubicBezTo>
                    <a:pt x="0" y="1019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91626" cy="503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12193524" y="2761314"/>
            <a:ext cx="24674670" cy="478122"/>
            <a:chOff x="0" y="0"/>
            <a:chExt cx="1714586" cy="33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202443" y="3637681"/>
            <a:ext cx="6964061" cy="5205635"/>
          </a:xfrm>
          <a:custGeom>
            <a:avLst/>
            <a:gdLst/>
            <a:ahLst/>
            <a:cxnLst/>
            <a:rect l="l" t="t" r="r" b="b"/>
            <a:pathLst>
              <a:path w="6964061" h="5205635">
                <a:moveTo>
                  <a:pt x="0" y="0"/>
                </a:moveTo>
                <a:lnTo>
                  <a:pt x="6964061" y="0"/>
                </a:lnTo>
                <a:lnTo>
                  <a:pt x="6964061" y="5205635"/>
                </a:lnTo>
                <a:lnTo>
                  <a:pt x="0" y="520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27276" y="1114425"/>
            <a:ext cx="7694825" cy="120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tugas akhir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94505" y="3580531"/>
            <a:ext cx="6709751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Setiap mahasiswa yang akan menyelesaikan studi diwajibkan membuat tugas akhir. Jenis tugas akhir disesuaikan dengan jenjang pendidikan sebagai berikut:  skripsi, capstone project, atau publikasi ilmiah untuk program sarjana (panduan pengelolaan pendidikan UIN SUSKA)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07902" y="-53241"/>
            <a:ext cx="24674670" cy="478122"/>
            <a:chOff x="0" y="0"/>
            <a:chExt cx="1714586" cy="33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607902" y="9856503"/>
            <a:ext cx="24674670" cy="478122"/>
            <a:chOff x="0" y="0"/>
            <a:chExt cx="1714586" cy="332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33780" y="2586174"/>
            <a:ext cx="5620439" cy="5501005"/>
          </a:xfrm>
          <a:custGeom>
            <a:avLst/>
            <a:gdLst/>
            <a:ahLst/>
            <a:cxnLst/>
            <a:rect l="l" t="t" r="r" b="b"/>
            <a:pathLst>
              <a:path w="5620439" h="5501005">
                <a:moveTo>
                  <a:pt x="0" y="0"/>
                </a:moveTo>
                <a:lnTo>
                  <a:pt x="5620440" y="0"/>
                </a:lnTo>
                <a:lnTo>
                  <a:pt x="5620440" y="5501005"/>
                </a:lnTo>
                <a:lnTo>
                  <a:pt x="0" y="5501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9932" y="2638985"/>
            <a:ext cx="4969278" cy="351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Karya ilmiah hasil penelitian mahasiswa yang ditulis sesuai kaidah akademik.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Menunjukkan kemampuan mahasiswa dalam menerapkan teori, metode penelitian, dan analisis ilmiah pada bidang ilmunya.</a:t>
            </a:r>
          </a:p>
          <a:p>
            <a:pPr marL="16192" lvl="1" indent="-8096" algn="just">
              <a:lnSpc>
                <a:spcPts val="104"/>
              </a:lnSpc>
              <a:buAutoNum type="arabicPeriod"/>
            </a:pPr>
            <a:endParaRPr lang="en-US" sz="2799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7274888"/>
            <a:ext cx="5427754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Tugas akhir berupa artikel ilmiah yang dipublikasikan pada jurnal terakreditasi atau prosiding seminar nasional/internasional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54732" y="3316364"/>
            <a:ext cx="5535451" cy="646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105" lvl="1" indent="-272052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Proyek integratif yang menggabungkan pengetahuan dan keterampilan yang sudah diperoleh selama studi.</a:t>
            </a:r>
          </a:p>
          <a:p>
            <a:pPr marL="544105" lvl="1" indent="-272052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Bentuknya bisa berupa produk, aplikasi, desain sistem, model bisnis, atau solusi nyata atas suatu masalah</a:t>
            </a:r>
          </a:p>
          <a:p>
            <a:pPr marL="544105" lvl="1" indent="-272052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ex: Sistem Informasi Geografis (SIG) Pariwisata Riau. Pengembangan aplikasi berbasis peta digital untuk menampilkan lokasi wisata, fasilitas, dan rute transportasi.</a:t>
            </a:r>
          </a:p>
          <a:p>
            <a:pPr marL="544105" lvl="1" indent="-272052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Output: WebGIS atau mobile app dengan fitur navigasi.</a:t>
            </a:r>
          </a:p>
          <a:p>
            <a:pPr algn="l">
              <a:lnSpc>
                <a:spcPts val="3528"/>
              </a:lnSpc>
            </a:pPr>
            <a:endParaRPr lang="en-US" sz="252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l">
              <a:lnSpc>
                <a:spcPts val="2094"/>
              </a:lnSpc>
            </a:pPr>
            <a:endParaRPr lang="en-US" sz="252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29681"/>
            <a:ext cx="1623060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Jenis Tugas Akhir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9932" y="2145817"/>
            <a:ext cx="5427754" cy="44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1"/>
              </a:lnSpc>
            </a:pPr>
            <a:r>
              <a:rPr lang="en-US" sz="3173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Skripsi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323860"/>
            <a:ext cx="5427754" cy="87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1"/>
              </a:lnSpc>
            </a:pPr>
            <a:r>
              <a:rPr lang="en-US" sz="3173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Tugas Akhir Berbasis Publikasi Ilmiah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3013" y="2734235"/>
            <a:ext cx="5427754" cy="131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1"/>
              </a:lnSpc>
            </a:pPr>
            <a:r>
              <a:rPr lang="en-US" sz="3173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Capstone Project</a:t>
            </a:r>
          </a:p>
          <a:p>
            <a:pPr algn="just">
              <a:lnSpc>
                <a:spcPts val="3491"/>
              </a:lnSpc>
            </a:pPr>
            <a:endParaRPr lang="en-US" sz="3173">
              <a:solidFill>
                <a:srgbClr val="242B7B"/>
              </a:solidFill>
              <a:latin typeface="Archive"/>
              <a:ea typeface="Archive"/>
              <a:cs typeface="Archive"/>
              <a:sym typeface="Archive"/>
            </a:endParaRPr>
          </a:p>
          <a:p>
            <a:pPr algn="just">
              <a:lnSpc>
                <a:spcPts val="3491"/>
              </a:lnSpc>
            </a:pPr>
            <a:endParaRPr lang="en-US" sz="3173">
              <a:solidFill>
                <a:srgbClr val="242B7B"/>
              </a:solidFill>
              <a:latin typeface="Archive"/>
              <a:ea typeface="Archive"/>
              <a:cs typeface="Archive"/>
              <a:sym typeface="Archiv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71" y="2957389"/>
            <a:ext cx="5723282" cy="6626086"/>
          </a:xfrm>
          <a:custGeom>
            <a:avLst/>
            <a:gdLst/>
            <a:ahLst/>
            <a:cxnLst/>
            <a:rect l="l" t="t" r="r" b="b"/>
            <a:pathLst>
              <a:path w="5723282" h="6626086">
                <a:moveTo>
                  <a:pt x="0" y="0"/>
                </a:moveTo>
                <a:lnTo>
                  <a:pt x="5723282" y="0"/>
                </a:lnTo>
                <a:lnTo>
                  <a:pt x="5723282" y="6626086"/>
                </a:lnTo>
                <a:lnTo>
                  <a:pt x="0" y="662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738755"/>
            <a:ext cx="8302909" cy="50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Judul yang diajukan harus memenuhi kriteria: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Relevan dengan bidang studi.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Memiliki kebaruan (orisinalitas) atau nilai manfaat praktis.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Dapat dikerjakan sesuai waktu dan sumber daya yang tersedia.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pengajuan judul dapat dilakukan pada aplikasi sitasi.uin-suska.ac.id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8055" y="572967"/>
            <a:ext cx="7694825" cy="238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pengajuan judul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193335" y="-129441"/>
            <a:ext cx="24674670" cy="478122"/>
            <a:chOff x="0" y="0"/>
            <a:chExt cx="1714586" cy="332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07902" y="9856503"/>
            <a:ext cx="24674670" cy="478122"/>
            <a:chOff x="0" y="0"/>
            <a:chExt cx="1714586" cy="33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193524" y="2761314"/>
            <a:ext cx="24674670" cy="478122"/>
            <a:chOff x="0" y="0"/>
            <a:chExt cx="1714586" cy="33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4585" cy="33224"/>
            </a:xfrm>
            <a:custGeom>
              <a:avLst/>
              <a:gdLst/>
              <a:ahLst/>
              <a:cxnLst/>
              <a:rect l="l" t="t" r="r" b="b"/>
              <a:pathLst>
                <a:path w="1714585" h="33224">
                  <a:moveTo>
                    <a:pt x="1511386" y="0"/>
                  </a:moveTo>
                  <a:cubicBezTo>
                    <a:pt x="1623610" y="0"/>
                    <a:pt x="1714585" y="7437"/>
                    <a:pt x="1714585" y="16612"/>
                  </a:cubicBezTo>
                  <a:cubicBezTo>
                    <a:pt x="1714585" y="25786"/>
                    <a:pt x="1623610" y="33224"/>
                    <a:pt x="1511386" y="33224"/>
                  </a:cubicBezTo>
                  <a:lnTo>
                    <a:pt x="203200" y="33224"/>
                  </a:lnTo>
                  <a:cubicBezTo>
                    <a:pt x="90976" y="33224"/>
                    <a:pt x="0" y="25786"/>
                    <a:pt x="0" y="16612"/>
                  </a:cubicBezTo>
                  <a:cubicBezTo>
                    <a:pt x="0" y="7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4586" cy="80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62825" y="3093073"/>
            <a:ext cx="5823726" cy="5965405"/>
          </a:xfrm>
          <a:custGeom>
            <a:avLst/>
            <a:gdLst/>
            <a:ahLst/>
            <a:cxnLst/>
            <a:rect l="l" t="t" r="r" b="b"/>
            <a:pathLst>
              <a:path w="5823726" h="5965405">
                <a:moveTo>
                  <a:pt x="0" y="0"/>
                </a:moveTo>
                <a:lnTo>
                  <a:pt x="5823726" y="0"/>
                </a:lnTo>
                <a:lnTo>
                  <a:pt x="5823726" y="5965405"/>
                </a:lnTo>
                <a:lnTo>
                  <a:pt x="0" y="5965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0436" y="369401"/>
            <a:ext cx="17881589" cy="120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Bidang Kompetensi AIS 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16081" y="1651357"/>
            <a:ext cx="9117704" cy="1175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Foundations of Information Systems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Fokus: konsep dasar sistem informasi, integrasi manusia–teknologi–organisasi.Contoh topik:</a:t>
            </a:r>
          </a:p>
          <a:p>
            <a:pPr marL="949965" lvl="2" indent="-316655" algn="just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Analisis kesiapan organisasi dalam transformasi digital.</a:t>
            </a:r>
          </a:p>
          <a:p>
            <a:pPr marL="949965" lvl="2" indent="-316655" algn="just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Evaluasi tata kelola TI berbasis COBIT untuk mendukung strategi bisnis.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Data, Information, and Content Management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→ Fokus: manajemen data, big data, data warehouse, data governance. Contoh topik:</a:t>
            </a:r>
          </a:p>
          <a:p>
            <a:pPr marL="949965" lvl="2" indent="-316655" algn="just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Implementasi Data Warehouse untuk analisis keputusan akademik.</a:t>
            </a:r>
          </a:p>
          <a:p>
            <a:pPr marL="949965" lvl="2" indent="-316655" algn="just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Penerapan Big Data Analytics untuk prediksi tren e-commerce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IT Infrastructure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→ Fokus: arsitektur jaringan, cloud, keamanan infrastruktur. Contoh topik: Rancangan Hybrid Cloud Infrastructure untuk perguruan tinggi.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IS Project Management and Process Management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→ Fokus: metodologi agile, manajemen proyek SI, business process management (BPM). Contoh topik:Analisis Business Process Reengineering (BPR) untuk layanan administrasi kampus.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IS Strategy, Management, and Acquisition</a:t>
            </a:r>
          </a:p>
          <a:p>
            <a:pPr algn="just">
              <a:lnSpc>
                <a:spcPts val="3080"/>
              </a:lnSpc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→ Fokus: strategi SI/TI, alignment bisnis–TI, akuisisi dan outsourcing sistem.</a:t>
            </a:r>
          </a:p>
          <a:p>
            <a:pPr marL="474983" lvl="1" indent="-237491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Contoh topik: Penyusunan Enterprise Architecture (TOGAF/Zachman) pada perusahaan retail.</a:t>
            </a:r>
          </a:p>
          <a:p>
            <a:pPr algn="just">
              <a:lnSpc>
                <a:spcPts val="2951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2951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2951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256"/>
              </a:lnSpc>
            </a:pPr>
            <a:endParaRPr lang="en-US" sz="2200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6219" y="2876937"/>
            <a:ext cx="5225143" cy="4114800"/>
          </a:xfrm>
          <a:custGeom>
            <a:avLst/>
            <a:gdLst/>
            <a:ahLst/>
            <a:cxnLst/>
            <a:rect l="l" t="t" r="r" b="b"/>
            <a:pathLst>
              <a:path w="5225143" h="4114800">
                <a:moveTo>
                  <a:pt x="0" y="0"/>
                </a:moveTo>
                <a:lnTo>
                  <a:pt x="5225143" y="0"/>
                </a:lnTo>
                <a:lnTo>
                  <a:pt x="5225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81362" y="1917527"/>
            <a:ext cx="11336414" cy="592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Penunjukan Pembimbing</a:t>
            </a:r>
          </a:p>
          <a:p>
            <a:pPr marL="1124718" lvl="2" indent="-374906" algn="just">
              <a:lnSpc>
                <a:spcPts val="3646"/>
              </a:lnSpc>
              <a:buFont typeface="Arial"/>
              <a:buChar char="⚬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Dosen pembimbing ditetapkan oleh program studi/fakultas sesuai bidang keilmuan.</a:t>
            </a:r>
          </a:p>
          <a:p>
            <a:pPr marL="1124718" lvl="2" indent="-374906" algn="just">
              <a:lnSpc>
                <a:spcPts val="3646"/>
              </a:lnSpc>
              <a:buFont typeface="Arial"/>
              <a:buChar char="⚬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Jumlah pembimbing minimal 1 orang, dan maksimal 2 orang (Pembimbing Utama &amp; Pembimbing Pendamping).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Hak Mahasiswa</a:t>
            </a:r>
          </a:p>
          <a:p>
            <a:pPr marL="1124718" lvl="2" indent="-374906" algn="just">
              <a:lnSpc>
                <a:spcPts val="3646"/>
              </a:lnSpc>
              <a:buFont typeface="Arial"/>
              <a:buChar char="⚬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Mahasiswa berhak mengajukan pergantian pembimbing apabila ada alasan akademik/administratif yang jelas, dengan persetujuan ketua prodi.</a:t>
            </a:r>
          </a:p>
          <a:p>
            <a:pPr marL="1124718" lvl="2" indent="-374906" algn="just">
              <a:lnSpc>
                <a:spcPts val="3646"/>
              </a:lnSpc>
              <a:buFont typeface="Arial"/>
              <a:buChar char="⚬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Mahasiswa berhak mendapat bimbingan secara terjadwal.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Pembatasan Beban Bimbingan</a:t>
            </a:r>
          </a:p>
          <a:p>
            <a:pPr marL="1124718" lvl="2" indent="-374906" algn="just">
              <a:lnSpc>
                <a:spcPts val="3646"/>
              </a:lnSpc>
              <a:buFont typeface="Arial"/>
              <a:buChar char="⚬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Seorang dosen hanya boleh membimbing sejumlah mahasiswa tertentu (dibatasi  6–8 orang per semester).</a:t>
            </a:r>
          </a:p>
          <a:p>
            <a:pPr algn="just">
              <a:lnSpc>
                <a:spcPts val="3646"/>
              </a:lnSpc>
            </a:pPr>
            <a:endParaRPr lang="en-US" sz="2604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84651" y="533400"/>
            <a:ext cx="994568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dosen pembimbing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1084" y="3180508"/>
            <a:ext cx="16148837" cy="8595016"/>
            <a:chOff x="0" y="0"/>
            <a:chExt cx="76356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569" cy="406400"/>
            </a:xfrm>
            <a:custGeom>
              <a:avLst/>
              <a:gdLst/>
              <a:ahLst/>
              <a:cxnLst/>
              <a:rect l="l" t="t" r="r" b="b"/>
              <a:pathLst>
                <a:path w="763569" h="406400">
                  <a:moveTo>
                    <a:pt x="560369" y="0"/>
                  </a:moveTo>
                  <a:cubicBezTo>
                    <a:pt x="672593" y="0"/>
                    <a:pt x="763569" y="90976"/>
                    <a:pt x="763569" y="203200"/>
                  </a:cubicBezTo>
                  <a:cubicBezTo>
                    <a:pt x="763569" y="315424"/>
                    <a:pt x="672593" y="406400"/>
                    <a:pt x="5603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BE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6356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10313" y="1486801"/>
            <a:ext cx="16603628" cy="8800199"/>
            <a:chOff x="0" y="0"/>
            <a:chExt cx="785073" cy="416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3" cy="416102"/>
            </a:xfrm>
            <a:custGeom>
              <a:avLst/>
              <a:gdLst/>
              <a:ahLst/>
              <a:cxnLst/>
              <a:rect l="l" t="t" r="r" b="b"/>
              <a:pathLst>
                <a:path w="785073" h="416102">
                  <a:moveTo>
                    <a:pt x="581873" y="0"/>
                  </a:moveTo>
                  <a:cubicBezTo>
                    <a:pt x="694097" y="0"/>
                    <a:pt x="785073" y="93148"/>
                    <a:pt x="785073" y="208051"/>
                  </a:cubicBezTo>
                  <a:cubicBezTo>
                    <a:pt x="785073" y="322954"/>
                    <a:pt x="694097" y="416102"/>
                    <a:pt x="581873" y="416102"/>
                  </a:cubicBezTo>
                  <a:lnTo>
                    <a:pt x="203200" y="416102"/>
                  </a:lnTo>
                  <a:cubicBezTo>
                    <a:pt x="90976" y="416102"/>
                    <a:pt x="0" y="322954"/>
                    <a:pt x="0" y="208051"/>
                  </a:cubicBezTo>
                  <a:cubicBezTo>
                    <a:pt x="0" y="931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A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85073" cy="463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40130" y="1917527"/>
            <a:ext cx="10777646" cy="775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Kewajiban pembimbing meliputi: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Membimbing seluruh proses TA.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Memberi arahan dalam penentuan topik, perumusan masalah, tujuan, dan hipotesis.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Membantu memilih metode penelitian yang tepat.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Memberikan umpan balik konstruktif.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Membimbing penulisan sesuai kaidah ilmiah.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Membantu analisis data dengan teknik yang benar.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Memberikan motivasi dan dukungan moral.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Memantau perkembangan penelitian dengan pertemuan berkala.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Mengedukasi pentingnya integritas akademik.</a:t>
            </a:r>
          </a:p>
          <a:p>
            <a:pPr marL="562359" lvl="1" indent="-281180" algn="just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Membantu mengembangkan keterampilan berpikir kritis dan analitis</a:t>
            </a:r>
          </a:p>
          <a:p>
            <a:pPr algn="just">
              <a:lnSpc>
                <a:spcPts val="3646"/>
              </a:lnSpc>
            </a:pPr>
            <a:endParaRPr lang="en-US" sz="2604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646"/>
              </a:lnSpc>
            </a:pPr>
            <a:r>
              <a:rPr lang="en-US" sz="2604">
                <a:solidFill>
                  <a:srgbClr val="242B7B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Bimbingan dapat diperpanjang tiap 6 bulan jika melewati batas waktu, sesuai masa studi</a:t>
            </a:r>
          </a:p>
          <a:p>
            <a:pPr algn="just">
              <a:lnSpc>
                <a:spcPts val="3646"/>
              </a:lnSpc>
            </a:pPr>
            <a:endParaRPr lang="en-US" sz="2604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  <a:p>
            <a:pPr algn="just">
              <a:lnSpc>
                <a:spcPts val="3646"/>
              </a:lnSpc>
            </a:pPr>
            <a:endParaRPr lang="en-US" sz="2604">
              <a:solidFill>
                <a:srgbClr val="242B7B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98470" y="2942826"/>
            <a:ext cx="5729860" cy="4003740"/>
          </a:xfrm>
          <a:custGeom>
            <a:avLst/>
            <a:gdLst/>
            <a:ahLst/>
            <a:cxnLst/>
            <a:rect l="l" t="t" r="r" b="b"/>
            <a:pathLst>
              <a:path w="5729860" h="4003740">
                <a:moveTo>
                  <a:pt x="0" y="0"/>
                </a:moveTo>
                <a:lnTo>
                  <a:pt x="5729860" y="0"/>
                </a:lnTo>
                <a:lnTo>
                  <a:pt x="5729860" y="4003740"/>
                </a:lnTo>
                <a:lnTo>
                  <a:pt x="0" y="400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84651" y="533400"/>
            <a:ext cx="994568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242B7B"/>
                </a:solidFill>
                <a:latin typeface="Archive"/>
                <a:ea typeface="Archive"/>
                <a:cs typeface="Archive"/>
                <a:sym typeface="Archive"/>
              </a:rPr>
              <a:t>dosen pembimbing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Custom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Cloud</vt:lpstr>
      <vt:lpstr>Anantason Condensed</vt:lpstr>
      <vt:lpstr>Calibri</vt:lpstr>
      <vt:lpstr>Arial</vt:lpstr>
      <vt:lpstr>Archive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umum Tugas Akhir</dc:title>
  <dc:creator>komputer bunda</dc:creator>
  <cp:lastModifiedBy>angraini angraini</cp:lastModifiedBy>
  <cp:revision>2</cp:revision>
  <dcterms:created xsi:type="dcterms:W3CDTF">2006-08-16T00:00:00Z</dcterms:created>
  <dcterms:modified xsi:type="dcterms:W3CDTF">2025-09-10T14:46:51Z</dcterms:modified>
  <dc:identifier>DAGyjrUMI5k</dc:identifier>
</cp:coreProperties>
</file>