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304" r:id="rId2"/>
    <p:sldId id="261" r:id="rId3"/>
    <p:sldId id="276" r:id="rId4"/>
    <p:sldId id="290" r:id="rId5"/>
    <p:sldId id="257" r:id="rId6"/>
    <p:sldId id="305" r:id="rId7"/>
    <p:sldId id="266" r:id="rId8"/>
    <p:sldId id="268" r:id="rId9"/>
    <p:sldId id="306" r:id="rId10"/>
    <p:sldId id="277" r:id="rId11"/>
    <p:sldId id="287" r:id="rId12"/>
    <p:sldId id="299" r:id="rId13"/>
    <p:sldId id="300" r:id="rId14"/>
    <p:sldId id="279" r:id="rId15"/>
    <p:sldId id="280" r:id="rId16"/>
    <p:sldId id="423" r:id="rId17"/>
    <p:sldId id="424" r:id="rId18"/>
    <p:sldId id="425" r:id="rId19"/>
    <p:sldId id="443" r:id="rId20"/>
    <p:sldId id="444" r:id="rId21"/>
    <p:sldId id="448" r:id="rId22"/>
    <p:sldId id="449" r:id="rId23"/>
    <p:sldId id="451" r:id="rId24"/>
    <p:sldId id="452" r:id="rId25"/>
    <p:sldId id="36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64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834E-BFB2-4137-830B-9A5BBB7CE6A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7680A-05DE-48EC-9D50-5383A0AE7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SCRM,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beroperasi</a:t>
            </a:r>
            <a:r>
              <a:rPr lang="en-US" dirty="0"/>
              <a:t>.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seruan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, </a:t>
            </a:r>
            <a:r>
              <a:rPr lang="en-US" dirty="0" err="1"/>
              <a:t>merk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berkolaborasi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, yang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diingat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SCRM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bukanlah</a:t>
            </a:r>
            <a:r>
              <a:rPr lang="en-US" dirty="0"/>
              <a:t> yang </a:t>
            </a:r>
            <a:r>
              <a:rPr lang="en-US" dirty="0" err="1"/>
              <a:t>menggantikan</a:t>
            </a:r>
            <a:r>
              <a:rPr lang="en-US" dirty="0"/>
              <a:t> CRM,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evolusi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CRM. </a:t>
            </a:r>
          </a:p>
          <a:p>
            <a:endParaRPr lang="en-US" dirty="0"/>
          </a:p>
          <a:p>
            <a:r>
              <a:rPr lang="en-US" dirty="0"/>
              <a:t>CRM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menjembatani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CRM </a:t>
            </a:r>
            <a:r>
              <a:rPr lang="en-US" dirty="0" err="1"/>
              <a:t>tradisional</a:t>
            </a:r>
            <a:r>
              <a:rPr lang="en-US" dirty="0"/>
              <a:t>. SCRM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merk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, </a:t>
            </a:r>
            <a:r>
              <a:rPr lang="en-US" dirty="0" err="1"/>
              <a:t>keterlibatan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. Perusahaan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bersamamenciptakan</a:t>
            </a:r>
            <a:r>
              <a:rPr lang="en-US" dirty="0"/>
              <a:t> ide-ide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 Perusahaan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 blog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yang </a:t>
            </a:r>
            <a:r>
              <a:rPr lang="en-US" dirty="0" err="1"/>
              <a:t>mengarah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 CRM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internal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. </a:t>
            </a:r>
            <a:r>
              <a:rPr lang="en-US" dirty="0" err="1"/>
              <a:t>Tapi</a:t>
            </a:r>
            <a:r>
              <a:rPr lang="en-US" dirty="0"/>
              <a:t> SCRM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agenda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keterlibatan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"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". </a:t>
            </a:r>
          </a:p>
          <a:p>
            <a:endParaRPr lang="en-US" dirty="0"/>
          </a:p>
          <a:p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SCRM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tantangannya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mudahnya</a:t>
            </a:r>
            <a:r>
              <a:rPr lang="en-US" dirty="0"/>
              <a:t> data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tersebar</a:t>
            </a:r>
            <a:r>
              <a:rPr lang="en-US" dirty="0"/>
              <a:t>. </a:t>
            </a:r>
            <a:r>
              <a:rPr lang="en-US" dirty="0" err="1"/>
              <a:t>Tetapi</a:t>
            </a:r>
            <a:r>
              <a:rPr lang="en-US" dirty="0"/>
              <a:t> yang paling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privasi</a:t>
            </a:r>
            <a:r>
              <a:rPr lang="en-US" dirty="0"/>
              <a:t> data </a:t>
            </a:r>
            <a:r>
              <a:rPr lang="en-US" dirty="0" err="1"/>
              <a:t>pelanggan</a:t>
            </a:r>
            <a:r>
              <a:rPr lang="en-US" dirty="0"/>
              <a:t>. ID media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diverifikasi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berhak</a:t>
            </a:r>
            <a:r>
              <a:rPr lang="en-US" dirty="0"/>
              <a:t>.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kesiapan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SCRM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masa </a:t>
            </a:r>
            <a:r>
              <a:rPr lang="en-US" dirty="0" err="1"/>
              <a:t>depan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680A-05DE-48EC-9D50-5383A0AE74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9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WHO'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endParaRPr lang="en-US" dirty="0"/>
          </a:p>
          <a:p>
            <a:r>
              <a:rPr lang="en-US" dirty="0"/>
              <a:t>Front line Employees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satu-satunya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CRM.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,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wawasan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orang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. </a:t>
            </a:r>
            <a:r>
              <a:rPr lang="en-US" dirty="0" err="1"/>
              <a:t>Tergantung</a:t>
            </a:r>
            <a:r>
              <a:rPr lang="en-US" dirty="0"/>
              <a:t> di mana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,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yang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data.</a:t>
            </a:r>
          </a:p>
          <a:p>
            <a:endParaRPr lang="en-US" dirty="0"/>
          </a:p>
          <a:p>
            <a:r>
              <a:rPr lang="en-US" dirty="0"/>
              <a:t>WHAT'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proses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ujung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Proses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di </a:t>
            </a:r>
            <a:r>
              <a:rPr lang="en-US" dirty="0" err="1"/>
              <a:t>telinga</a:t>
            </a:r>
            <a:r>
              <a:rPr lang="en-US" dirty="0"/>
              <a:t> modern,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linier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fleksibel</a:t>
            </a:r>
            <a:r>
              <a:rPr lang="en-US" dirty="0"/>
              <a:t>. </a:t>
            </a:r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fleksibilitas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inefisiensi</a:t>
            </a:r>
            <a:r>
              <a:rPr lang="en-US" dirty="0"/>
              <a:t>.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CRM,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mengikutinya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beradaptasi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berkoordinasi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internal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  <a:p>
            <a:endParaRPr lang="en-US" dirty="0"/>
          </a:p>
          <a:p>
            <a:r>
              <a:rPr lang="en-US" dirty="0"/>
              <a:t>WHEN'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durasi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hubungan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Saatnya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durasi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. Kita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melampaui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rabun</a:t>
            </a:r>
            <a:r>
              <a:rPr lang="en-US" dirty="0"/>
              <a:t> </a:t>
            </a:r>
            <a:r>
              <a:rPr lang="en-US" dirty="0" err="1"/>
              <a:t>taktis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'</a:t>
            </a:r>
            <a:r>
              <a:rPr lang="en-US" dirty="0" err="1"/>
              <a:t>Penjualan</a:t>
            </a:r>
            <a:r>
              <a:rPr lang="en-US" dirty="0"/>
              <a:t>, </a:t>
            </a:r>
            <a:r>
              <a:rPr lang="en-US" dirty="0" err="1"/>
              <a:t>Masalah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Keluhan</a:t>
            </a:r>
            <a:r>
              <a:rPr lang="en-US" dirty="0"/>
              <a:t>'.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seumur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keterlibatan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, CRM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berkembang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'Where'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interaksi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pun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.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diajari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, </a:t>
            </a:r>
            <a:r>
              <a:rPr lang="en-US" dirty="0" err="1"/>
              <a:t>diinstruksikan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poin-poin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IVR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dipaksa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email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web.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giliran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!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,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mengharapkan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lelah</a:t>
            </a:r>
            <a:r>
              <a:rPr lang="en-US" dirty="0"/>
              <a:t> </a:t>
            </a:r>
            <a:r>
              <a:rPr lang="en-US" dirty="0" err="1"/>
              <a:t>mengetik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14 digit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nada </a:t>
            </a:r>
            <a:r>
              <a:rPr lang="en-US" dirty="0" err="1"/>
              <a:t>sentuh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mengulang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agen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WHY' - </a:t>
            </a:r>
            <a:r>
              <a:rPr lang="en-US" dirty="0" err="1"/>
              <a:t>Karena</a:t>
            </a:r>
            <a:r>
              <a:rPr lang="en-US" dirty="0"/>
              <a:t> (</a:t>
            </a:r>
            <a:r>
              <a:rPr lang="en-US" dirty="0" err="1"/>
              <a:t>maaf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menolak</a:t>
            </a:r>
            <a:r>
              <a:rPr lang="en-US" dirty="0"/>
              <a:t>)!</a:t>
            </a:r>
          </a:p>
          <a:p>
            <a:endParaRPr lang="en-US" dirty="0"/>
          </a:p>
          <a:p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yang paling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diagram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membiarkan</a:t>
            </a:r>
            <a:r>
              <a:rPr lang="en-US" dirty="0"/>
              <a:t> masa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orang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mengapa</a:t>
            </a:r>
            <a:r>
              <a:rPr lang="en-US" dirty="0"/>
              <a:t> CRM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di masa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menempatkan</a:t>
            </a:r>
            <a:r>
              <a:rPr lang="en-US" dirty="0"/>
              <a:t> "</a:t>
            </a:r>
            <a:r>
              <a:rPr lang="en-US" dirty="0" err="1"/>
              <a:t>Karena</a:t>
            </a:r>
            <a:r>
              <a:rPr lang="en-US" dirty="0"/>
              <a:t>".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?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inisiatif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orang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orang-orang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berpusat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?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frasa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kata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bebannya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HOW'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?</a:t>
            </a:r>
          </a:p>
          <a:p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tersulit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saus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; </a:t>
            </a:r>
            <a:r>
              <a:rPr lang="en-US" dirty="0" err="1"/>
              <a:t>butuh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infomersial</a:t>
            </a:r>
            <a:r>
              <a:rPr lang="en-US" dirty="0"/>
              <a:t>, yang </a:t>
            </a:r>
            <a:r>
              <a:rPr lang="en-US" dirty="0" err="1"/>
              <a:t>menjanjikan</a:t>
            </a:r>
            <a:r>
              <a:rPr lang="en-US" dirty="0"/>
              <a:t> </a:t>
            </a:r>
            <a:r>
              <a:rPr lang="en-US" dirty="0" err="1"/>
              <a:t>nirwana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.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.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melampaui</a:t>
            </a:r>
            <a:r>
              <a:rPr lang="en-US" dirty="0"/>
              <a:t> </a:t>
            </a:r>
            <a:r>
              <a:rPr lang="en-US" dirty="0" err="1"/>
              <a:t>siaran</a:t>
            </a:r>
            <a:r>
              <a:rPr lang="en-US" dirty="0"/>
              <a:t>, </a:t>
            </a:r>
            <a:r>
              <a:rPr lang="en-US" dirty="0" err="1"/>
              <a:t>retak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reaktif</a:t>
            </a:r>
            <a:r>
              <a:rPr lang="en-US" dirty="0"/>
              <a:t>. </a:t>
            </a:r>
            <a:r>
              <a:rPr lang="en-US" dirty="0" err="1"/>
              <a:t>Saatnya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mendengarkan</a:t>
            </a:r>
            <a:r>
              <a:rPr lang="en-US" dirty="0"/>
              <a:t>, </a:t>
            </a:r>
            <a:r>
              <a:rPr lang="en-US" dirty="0" err="1"/>
              <a:t>belajar</a:t>
            </a:r>
            <a:r>
              <a:rPr lang="en-US" dirty="0"/>
              <a:t>, </a:t>
            </a:r>
            <a:r>
              <a:rPr lang="en-US" dirty="0" err="1"/>
              <a:t>terlibat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berbicara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–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kolaboratif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semuanya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680A-05DE-48EC-9D50-5383A0AE74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8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Evolusi</a:t>
            </a:r>
            <a:r>
              <a:rPr lang="en-US" dirty="0"/>
              <a:t> CRM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2005,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.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di media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momen</a:t>
            </a:r>
            <a:r>
              <a:rPr lang="en-US" dirty="0"/>
              <a:t> </a:t>
            </a:r>
            <a:r>
              <a:rPr lang="en-US" dirty="0" err="1"/>
              <a:t>aktual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CRM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.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di CRM?</a:t>
            </a:r>
          </a:p>
          <a:p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orang.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di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di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.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tip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lain: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.</a:t>
            </a:r>
          </a:p>
          <a:p>
            <a:r>
              <a:rPr lang="en-US" dirty="0"/>
              <a:t>2.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sentris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pindah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proses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berpusat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, di mana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, </a:t>
            </a:r>
            <a:r>
              <a:rPr lang="en-US" dirty="0" err="1"/>
              <a:t>konsumen</a:t>
            </a:r>
            <a:r>
              <a:rPr lang="en-US" dirty="0"/>
              <a:t>, </a:t>
            </a:r>
            <a:r>
              <a:rPr lang="en-US" dirty="0" err="1"/>
              <a:t>pengadopsi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. </a:t>
            </a:r>
            <a:r>
              <a:rPr lang="en-US" dirty="0" err="1"/>
              <a:t>Adaptasi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kutipan</a:t>
            </a:r>
            <a:r>
              <a:rPr lang="en-US" dirty="0"/>
              <a:t> “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aku</a:t>
            </a:r>
            <a:r>
              <a:rPr lang="en-US" dirty="0"/>
              <a:t>,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”,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</a:t>
            </a:r>
          </a:p>
          <a:p>
            <a:r>
              <a:rPr lang="en-US" dirty="0"/>
              <a:t>3. </a:t>
            </a:r>
            <a:r>
              <a:rPr lang="en-US" dirty="0" err="1"/>
              <a:t>Saluran</a:t>
            </a:r>
            <a:r>
              <a:rPr lang="en-US" dirty="0"/>
              <a:t> yang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dialihkan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dinamis</a:t>
            </a:r>
            <a:r>
              <a:rPr lang="en-US" dirty="0"/>
              <a:t> yang </a:t>
            </a:r>
            <a:r>
              <a:rPr lang="en-US" dirty="0" err="1"/>
              <a:t>digerakkan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. </a:t>
            </a:r>
            <a:r>
              <a:rPr lang="en-US" dirty="0" err="1"/>
              <a:t>Sejujurnya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statis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dinamis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dinamis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Online?</a:t>
            </a:r>
          </a:p>
          <a:p>
            <a:r>
              <a:rPr lang="en-US" dirty="0"/>
              <a:t>4. Jam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bergeser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jam yang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. Kami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panggilan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di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, agar </a:t>
            </a:r>
            <a:r>
              <a:rPr lang="en-US" dirty="0" err="1"/>
              <a:t>berada</a:t>
            </a:r>
            <a:r>
              <a:rPr lang="en-US" dirty="0"/>
              <a:t> di zona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Dan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,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jam </a:t>
            </a:r>
            <a:r>
              <a:rPr lang="en-US" dirty="0" err="1"/>
              <a:t>kerja</a:t>
            </a:r>
            <a:r>
              <a:rPr lang="en-US" dirty="0"/>
              <a:t> agar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target </a:t>
            </a:r>
            <a:r>
              <a:rPr lang="en-US" dirty="0" err="1"/>
              <a:t>audiens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</a:t>
            </a:r>
          </a:p>
          <a:p>
            <a:r>
              <a:rPr lang="en-US" dirty="0"/>
              <a:t>5.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disempurnakan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. </a:t>
            </a:r>
            <a:r>
              <a:rPr lang="en-US" dirty="0" err="1"/>
              <a:t>Merek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tertarik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senang</a:t>
            </a:r>
            <a:r>
              <a:rPr lang="en-US" dirty="0"/>
              <a:t>,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penutupan</a:t>
            </a:r>
            <a:r>
              <a:rPr lang="en-US" dirty="0"/>
              <a:t>.</a:t>
            </a:r>
          </a:p>
          <a:p>
            <a:r>
              <a:rPr lang="en-US" dirty="0"/>
              <a:t>6. Last but not least, kami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,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diterjemahkan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mendengarkan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: </a:t>
            </a:r>
            <a:r>
              <a:rPr lang="en-US" dirty="0" err="1"/>
              <a:t>merek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tertarik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mendengarkan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acara yang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tarik</a:t>
            </a:r>
            <a:r>
              <a:rPr lang="en-US" dirty="0"/>
              <a:t> </a:t>
            </a:r>
            <a:r>
              <a:rPr lang="en-US" dirty="0" err="1"/>
              <a:t>baru-baru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680A-05DE-48EC-9D50-5383A0AE74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25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ada</a:t>
            </a:r>
            <a:r>
              <a:rPr lang="en-US" sz="1200" dirty="0"/>
              <a:t> </a:t>
            </a:r>
            <a:r>
              <a:rPr lang="en-US" sz="1200" dirty="0" err="1"/>
              <a:t>satu</a:t>
            </a:r>
            <a:r>
              <a:rPr lang="en-US" sz="1200" dirty="0"/>
              <a:t> </a:t>
            </a:r>
            <a:r>
              <a:rPr lang="en-US" sz="1200" dirty="0" err="1"/>
              <a:t>jawaban</a:t>
            </a:r>
            <a:r>
              <a:rPr lang="en-US" sz="1200" dirty="0"/>
              <a:t> yang </a:t>
            </a:r>
            <a:r>
              <a:rPr lang="en-US" sz="1200" dirty="0" err="1"/>
              <a:t>benar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mengembangkan</a:t>
            </a:r>
            <a:r>
              <a:rPr lang="en-US" sz="1200" dirty="0"/>
              <a:t> </a:t>
            </a:r>
            <a:r>
              <a:rPr lang="en-US" sz="1200" dirty="0" err="1"/>
              <a:t>strategi</a:t>
            </a:r>
            <a:r>
              <a:rPr lang="en-US" sz="1200" dirty="0"/>
              <a:t> CRM </a:t>
            </a:r>
            <a:r>
              <a:rPr lang="en-US" sz="1200" dirty="0" err="1"/>
              <a:t>Sosial</a:t>
            </a:r>
            <a:r>
              <a:rPr lang="en-US" sz="1200" dirty="0"/>
              <a:t>, </a:t>
            </a:r>
            <a:r>
              <a:rPr lang="en-US" sz="1200" dirty="0" err="1"/>
              <a:t>tetapi</a:t>
            </a:r>
            <a:r>
              <a:rPr lang="en-US" sz="1200" dirty="0"/>
              <a:t> </a:t>
            </a:r>
            <a:r>
              <a:rPr lang="en-US" sz="1200" dirty="0" err="1"/>
              <a:t>ada</a:t>
            </a:r>
            <a:r>
              <a:rPr lang="en-US" sz="1200" dirty="0"/>
              <a:t> </a:t>
            </a:r>
            <a:r>
              <a:rPr lang="en-US" sz="1200" dirty="0" err="1"/>
              <a:t>komponen</a:t>
            </a:r>
            <a:r>
              <a:rPr lang="en-US" sz="1200" dirty="0"/>
              <a:t> </a:t>
            </a:r>
            <a:r>
              <a:rPr lang="en-US" sz="1200" dirty="0" err="1"/>
              <a:t>dasar</a:t>
            </a:r>
            <a:r>
              <a:rPr lang="en-US" sz="1200" dirty="0"/>
              <a:t> yang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memungkinkan</a:t>
            </a:r>
            <a:r>
              <a:rPr lang="en-US" sz="1200" dirty="0"/>
              <a:t> </a:t>
            </a:r>
            <a:r>
              <a:rPr lang="en-US" sz="1200" dirty="0" err="1"/>
              <a:t>kesuksesan</a:t>
            </a:r>
            <a:r>
              <a:rPr lang="en-US" sz="1200" dirty="0"/>
              <a:t>. </a:t>
            </a:r>
            <a:r>
              <a:rPr lang="en-US" sz="1200" dirty="0" err="1"/>
              <a:t>Langkah</a:t>
            </a:r>
            <a:r>
              <a:rPr lang="en-US" sz="1200" dirty="0"/>
              <a:t> </a:t>
            </a:r>
            <a:r>
              <a:rPr lang="en-US" sz="1200" dirty="0" err="1"/>
              <a:t>pertama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hubungan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tradisional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kampanye</a:t>
            </a:r>
            <a:r>
              <a:rPr lang="en-US" sz="1200" dirty="0"/>
              <a:t> (</a:t>
            </a:r>
            <a:r>
              <a:rPr lang="en-US" sz="1200" dirty="0" err="1"/>
              <a:t>satu</a:t>
            </a:r>
            <a:r>
              <a:rPr lang="en-US" sz="1200" dirty="0"/>
              <a:t> </a:t>
            </a:r>
            <a:r>
              <a:rPr lang="en-US" sz="1200" dirty="0" err="1"/>
              <a:t>pesan</a:t>
            </a:r>
            <a:r>
              <a:rPr lang="en-US" sz="1200" dirty="0"/>
              <a:t> </a:t>
            </a:r>
            <a:r>
              <a:rPr lang="en-US" sz="1200" dirty="0" err="1"/>
              <a:t>spesifik</a:t>
            </a:r>
            <a:r>
              <a:rPr lang="en-US" sz="1200" dirty="0"/>
              <a:t> yang </a:t>
            </a:r>
            <a:r>
              <a:rPr lang="en-US" sz="1200" dirty="0" err="1"/>
              <a:t>disampaikan</a:t>
            </a:r>
            <a:r>
              <a:rPr lang="en-US" sz="1200" dirty="0"/>
              <a:t> </a:t>
            </a:r>
            <a:r>
              <a:rPr lang="en-US" sz="1200" dirty="0" err="1"/>
              <a:t>melalui</a:t>
            </a:r>
            <a:r>
              <a:rPr lang="en-US" sz="1200" dirty="0"/>
              <a:t> </a:t>
            </a:r>
            <a:r>
              <a:rPr lang="en-US" sz="1200" dirty="0" err="1"/>
              <a:t>saluran</a:t>
            </a:r>
            <a:r>
              <a:rPr lang="en-US" sz="1200" dirty="0"/>
              <a:t> </a:t>
            </a:r>
            <a:r>
              <a:rPr lang="en-US" sz="1200" dirty="0" err="1"/>
              <a:t>tertentu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kerangka</a:t>
            </a:r>
            <a:r>
              <a:rPr lang="en-US" sz="1200" dirty="0"/>
              <a:t> </a:t>
            </a:r>
            <a:r>
              <a:rPr lang="en-US" sz="1200" dirty="0" err="1"/>
              <a:t>waktu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</a:t>
            </a:r>
            <a:r>
              <a:rPr lang="en-US" sz="1200" dirty="0" err="1"/>
              <a:t>prospek</a:t>
            </a:r>
            <a:r>
              <a:rPr lang="en-US" sz="1200" dirty="0"/>
              <a:t>). </a:t>
            </a:r>
            <a:r>
              <a:rPr lang="en-US" sz="1200" dirty="0" err="1"/>
              <a:t>Menurut</a:t>
            </a:r>
            <a:r>
              <a:rPr lang="en-US" sz="1200" dirty="0"/>
              <a:t> Nieto (2009), </a:t>
            </a:r>
            <a:r>
              <a:rPr lang="en-US" sz="1200" dirty="0" err="1"/>
              <a:t>langkah</a:t>
            </a:r>
            <a:r>
              <a:rPr lang="en-US" sz="1200" dirty="0"/>
              <a:t> </a:t>
            </a:r>
            <a:r>
              <a:rPr lang="en-US" sz="1200" dirty="0" err="1"/>
              <a:t>pertama</a:t>
            </a:r>
            <a:r>
              <a:rPr lang="en-US" sz="1200" dirty="0"/>
              <a:t> </a:t>
            </a:r>
            <a:r>
              <a:rPr lang="en-US" sz="1200" dirty="0" err="1"/>
              <a:t>menggunakan</a:t>
            </a:r>
            <a:r>
              <a:rPr lang="en-US" sz="1200" dirty="0"/>
              <a:t> </a:t>
            </a:r>
            <a:r>
              <a:rPr lang="en-US" sz="1200" dirty="0" err="1"/>
              <a:t>jejaring</a:t>
            </a:r>
            <a:r>
              <a:rPr lang="en-US" sz="1200" dirty="0"/>
              <a:t> </a:t>
            </a:r>
            <a:r>
              <a:rPr lang="en-US" sz="1200" dirty="0" err="1"/>
              <a:t>sosial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menjadi</a:t>
            </a:r>
            <a:r>
              <a:rPr lang="en-US" sz="1200" dirty="0"/>
              <a:t> </a:t>
            </a:r>
            <a:r>
              <a:rPr lang="en-US" sz="1200" dirty="0" err="1"/>
              <a:t>konten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alat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menghasilkan</a:t>
            </a:r>
            <a:r>
              <a:rPr lang="en-US" sz="1200" dirty="0"/>
              <a:t> </a:t>
            </a:r>
            <a:r>
              <a:rPr lang="en-US" sz="1200" dirty="0" err="1"/>
              <a:t>percakapan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hubungan</a:t>
            </a:r>
            <a:r>
              <a:rPr lang="en-US" sz="1200" dirty="0"/>
              <a:t> yang </a:t>
            </a:r>
            <a:r>
              <a:rPr lang="en-US" sz="1200" dirty="0" err="1"/>
              <a:t>bermakna</a:t>
            </a:r>
            <a:r>
              <a:rPr lang="en-US" sz="1200" dirty="0"/>
              <a:t> (</a:t>
            </a:r>
            <a:r>
              <a:rPr lang="en-US" sz="1200" dirty="0" err="1"/>
              <a:t>Gambar</a:t>
            </a:r>
            <a:r>
              <a:rPr lang="en-US" sz="1200" dirty="0"/>
              <a:t> 1). </a:t>
            </a:r>
            <a:r>
              <a:rPr lang="en-US" sz="1200" dirty="0" err="1"/>
              <a:t>Dalam</a:t>
            </a:r>
            <a:r>
              <a:rPr lang="en-US" sz="1200" dirty="0"/>
              <a:t> CRM </a:t>
            </a:r>
            <a:r>
              <a:rPr lang="en-US" sz="1200" dirty="0" err="1"/>
              <a:t>tradisional</a:t>
            </a:r>
            <a:r>
              <a:rPr lang="en-US" sz="1200" dirty="0"/>
              <a:t> </a:t>
            </a:r>
            <a:r>
              <a:rPr lang="en-US" sz="1200" dirty="0" err="1"/>
              <a:t>membagi</a:t>
            </a:r>
            <a:r>
              <a:rPr lang="en-US" sz="1200" dirty="0"/>
              <a:t> </a:t>
            </a:r>
            <a:r>
              <a:rPr lang="en-US" sz="1200" dirty="0" err="1"/>
              <a:t>pelanggan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siklus</a:t>
            </a:r>
            <a:r>
              <a:rPr lang="en-US" sz="1200" dirty="0"/>
              <a:t> </a:t>
            </a:r>
            <a:r>
              <a:rPr lang="en-US" sz="1200" dirty="0" err="1"/>
              <a:t>penjualan</a:t>
            </a:r>
            <a:r>
              <a:rPr lang="en-US" sz="1200" dirty="0"/>
              <a:t> </a:t>
            </a:r>
            <a:r>
              <a:rPr lang="en-US" sz="1200" dirty="0" err="1"/>
              <a:t>tetapi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CRM </a:t>
            </a:r>
            <a:r>
              <a:rPr lang="en-US" sz="1200" dirty="0" err="1"/>
              <a:t>sosial</a:t>
            </a:r>
            <a:r>
              <a:rPr lang="en-US" sz="1200" dirty="0"/>
              <a:t> </a:t>
            </a:r>
            <a:r>
              <a:rPr lang="en-US" sz="1200" dirty="0" err="1"/>
              <a:t>didasarkan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hubungan</a:t>
            </a:r>
            <a:r>
              <a:rPr lang="en-US" sz="1200" dirty="0"/>
              <a:t> </a:t>
            </a:r>
            <a:r>
              <a:rPr lang="en-US" sz="1200" dirty="0" err="1"/>
              <a:t>kolaboratif</a:t>
            </a:r>
            <a:r>
              <a:rPr lang="en-US" sz="1200" dirty="0"/>
              <a:t> yang </a:t>
            </a:r>
            <a:r>
              <a:rPr lang="en-US" sz="1200" dirty="0" err="1"/>
              <a:t>menciptakan</a:t>
            </a:r>
            <a:r>
              <a:rPr lang="en-US" sz="1200" dirty="0"/>
              <a:t> </a:t>
            </a:r>
            <a:r>
              <a:rPr lang="en-US" sz="1200" dirty="0" err="1"/>
              <a:t>nilai</a:t>
            </a:r>
            <a:r>
              <a:rPr lang="en-US" sz="1200" dirty="0"/>
              <a:t> </a:t>
            </a:r>
            <a:r>
              <a:rPr lang="en-US" sz="1200" dirty="0" err="1"/>
              <a:t>bagi</a:t>
            </a:r>
            <a:r>
              <a:rPr lang="en-US" sz="1200" dirty="0"/>
              <a:t> </a:t>
            </a:r>
            <a:r>
              <a:rPr lang="en-US" sz="1200" dirty="0" err="1"/>
              <a:t>diri</a:t>
            </a:r>
            <a:r>
              <a:rPr lang="en-US" sz="1200" dirty="0"/>
              <a:t> </a:t>
            </a:r>
            <a:r>
              <a:rPr lang="en-US" sz="1200" dirty="0" err="1"/>
              <a:t>kita</a:t>
            </a:r>
            <a:r>
              <a:rPr lang="en-US" sz="1200" dirty="0"/>
              <a:t> </a:t>
            </a:r>
            <a:r>
              <a:rPr lang="en-US" sz="1200" dirty="0" err="1"/>
              <a:t>sendiri</a:t>
            </a:r>
            <a:r>
              <a:rPr lang="en-US" sz="1200" dirty="0"/>
              <a:t>. CRM </a:t>
            </a:r>
            <a:r>
              <a:rPr lang="en-US" sz="1200" dirty="0" err="1"/>
              <a:t>telah</a:t>
            </a:r>
            <a:r>
              <a:rPr lang="en-US" sz="1200" dirty="0"/>
              <a:t> </a:t>
            </a:r>
            <a:r>
              <a:rPr lang="en-US" sz="1200" dirty="0" err="1"/>
              <a:t>berorientasi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operasional</a:t>
            </a:r>
            <a:r>
              <a:rPr lang="en-US" sz="1200" dirty="0"/>
              <a:t>: </a:t>
            </a:r>
            <a:r>
              <a:rPr lang="en-US" sz="1200" dirty="0" err="1"/>
              <a:t>otomatisasi</a:t>
            </a:r>
            <a:r>
              <a:rPr lang="en-US" sz="1200" dirty="0"/>
              <a:t> proses </a:t>
            </a:r>
            <a:r>
              <a:rPr lang="en-US" sz="1200" dirty="0" err="1"/>
              <a:t>melalui</a:t>
            </a:r>
            <a:r>
              <a:rPr lang="en-US" sz="1200" dirty="0"/>
              <a:t> </a:t>
            </a:r>
            <a:r>
              <a:rPr lang="en-US" sz="1200" dirty="0" err="1"/>
              <a:t>teknologi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program </a:t>
            </a:r>
            <a:r>
              <a:rPr lang="en-US" sz="1200" dirty="0" err="1"/>
              <a:t>yangdirancang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membuat</a:t>
            </a:r>
            <a:r>
              <a:rPr lang="en-US" sz="1200" dirty="0"/>
              <a:t> </a:t>
            </a:r>
            <a:r>
              <a:rPr lang="en-US" sz="1200" dirty="0" err="1"/>
              <a:t>karyawan</a:t>
            </a:r>
            <a:r>
              <a:rPr lang="en-US" sz="1200" dirty="0"/>
              <a:t> </a:t>
            </a:r>
            <a:r>
              <a:rPr lang="en-US" sz="1200" dirty="0" err="1"/>
              <a:t>bisnis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efektif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efisien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pengelolaan</a:t>
            </a:r>
            <a:r>
              <a:rPr lang="en-US" sz="1200" dirty="0"/>
              <a:t> </a:t>
            </a:r>
            <a:r>
              <a:rPr lang="en-US" sz="1200" dirty="0" err="1"/>
              <a:t>hubungan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pelanggan</a:t>
            </a:r>
            <a:r>
              <a:rPr lang="en-US" sz="1200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CRM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CRM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</a:t>
            </a:r>
            <a:r>
              <a:rPr lang="en-US" dirty="0" err="1"/>
              <a:t>pelanggan</a:t>
            </a:r>
            <a:r>
              <a:rPr lang="en-US" dirty="0"/>
              <a:t>. CRM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platform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berpartisipasi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kemitraan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pemasoknya</a:t>
            </a:r>
            <a:r>
              <a:rPr lang="en-US" dirty="0"/>
              <a:t>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berkontribusi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adaptasi</a:t>
            </a:r>
            <a:r>
              <a:rPr lang="en-US" dirty="0"/>
              <a:t> </a:t>
            </a:r>
            <a:r>
              <a:rPr lang="en-US" dirty="0" err="1"/>
              <a:t>produknya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mereka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680A-05DE-48EC-9D50-5383A0AE74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5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Misalnya</a:t>
            </a:r>
            <a:r>
              <a:rPr lang="en-US" dirty="0"/>
              <a:t>, clustering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sedang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.</a:t>
            </a:r>
          </a:p>
          <a:p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. </a:t>
            </a:r>
            <a:r>
              <a:rPr lang="en-US" dirty="0" err="1"/>
              <a:t>Teknik</a:t>
            </a:r>
            <a:r>
              <a:rPr lang="en-US" dirty="0"/>
              <a:t> data mining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, yang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model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mengkategorikan</a:t>
            </a:r>
            <a:r>
              <a:rPr lang="en-US" dirty="0"/>
              <a:t> data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sedang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.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merekomendasikan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, </a:t>
            </a:r>
            <a:r>
              <a:rPr lang="en-US" dirty="0" err="1"/>
              <a:t>jasa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ide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penambangan</a:t>
            </a:r>
            <a:r>
              <a:rPr lang="en-US" dirty="0"/>
              <a:t> data yang paling </a:t>
            </a:r>
            <a:r>
              <a:rPr lang="en-US" dirty="0" err="1"/>
              <a:t>umum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blog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r>
              <a:rPr lang="en-US" dirty="0" err="1"/>
              <a:t>Klasifikasi</a:t>
            </a:r>
            <a:r>
              <a:rPr lang="en-US" dirty="0"/>
              <a:t> blog –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blog yang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,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mengklasifikasikan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blog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blog. Kata </a:t>
            </a:r>
            <a:r>
              <a:rPr lang="en-US" dirty="0" err="1"/>
              <a:t>atau</a:t>
            </a:r>
            <a:r>
              <a:rPr lang="en-US" dirty="0"/>
              <a:t> tag </a:t>
            </a:r>
            <a:r>
              <a:rPr lang="en-US" dirty="0" err="1"/>
              <a:t>deskriptif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mengklasifikasikan</a:t>
            </a:r>
            <a:r>
              <a:rPr lang="en-US" dirty="0"/>
              <a:t> posting blog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. </a:t>
            </a:r>
            <a:r>
              <a:rPr lang="en-US" dirty="0" err="1"/>
              <a:t>Algoritme</a:t>
            </a:r>
            <a:r>
              <a:rPr lang="en-US" dirty="0"/>
              <a:t> </a:t>
            </a:r>
            <a:r>
              <a:rPr lang="en-US" dirty="0" err="1"/>
              <a:t>menghapus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blog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membandingkan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tersisa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basis data tag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tag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blog (Yadav &amp; </a:t>
            </a:r>
            <a:r>
              <a:rPr lang="en-US" dirty="0" err="1"/>
              <a:t>Kharade</a:t>
            </a:r>
            <a:r>
              <a:rPr lang="en-US" dirty="0"/>
              <a:t>, 2016). </a:t>
            </a:r>
            <a:r>
              <a:rPr lang="en-US" dirty="0" err="1"/>
              <a:t>Mengidentifikasi</a:t>
            </a:r>
            <a:r>
              <a:rPr lang="en-US" dirty="0"/>
              <a:t> blog </a:t>
            </a:r>
            <a:r>
              <a:rPr lang="en-US" dirty="0" err="1"/>
              <a:t>berpengaruh</a:t>
            </a:r>
            <a:r>
              <a:rPr lang="en-US" dirty="0"/>
              <a:t> – Blog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blogger lain.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menyebarkan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layanan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yang </a:t>
            </a:r>
            <a:r>
              <a:rPr lang="en-US" dirty="0" err="1"/>
              <a:t>berharga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.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blog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(Liu &amp; Agarwal, 2009):</a:t>
            </a:r>
          </a:p>
          <a:p>
            <a:r>
              <a:rPr lang="en-US" dirty="0" err="1"/>
              <a:t>pengenalan</a:t>
            </a:r>
            <a:r>
              <a:rPr lang="en-US" dirty="0"/>
              <a:t>, </a:t>
            </a:r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, </a:t>
            </a:r>
            <a:r>
              <a:rPr lang="en-US" dirty="0" err="1"/>
              <a:t>kebaruan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kefasihan</a:t>
            </a:r>
            <a:r>
              <a:rPr lang="en-US" dirty="0"/>
              <a:t>. </a:t>
            </a:r>
            <a:r>
              <a:rPr lang="en-US" dirty="0" err="1"/>
              <a:t>Pengakuan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blog lain yang </a:t>
            </a:r>
            <a:r>
              <a:rPr lang="en-US" dirty="0" err="1"/>
              <a:t>merujuk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posting blog (di-link). Novelty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blog yang </a:t>
            </a:r>
            <a:r>
              <a:rPr lang="en-US" dirty="0" err="1"/>
              <a:t>dirujuk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posting blog (out-link).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komentar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 posting blog. </a:t>
            </a:r>
            <a:r>
              <a:rPr lang="en-US" dirty="0" err="1"/>
              <a:t>Kefasihan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posting blog. </a:t>
            </a:r>
            <a:r>
              <a:rPr lang="en-US" dirty="0" err="1"/>
              <a:t>Keempat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digabungkan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blog. </a:t>
            </a:r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– </a:t>
            </a:r>
            <a:r>
              <a:rPr lang="en-US" dirty="0" err="1"/>
              <a:t>Konten</a:t>
            </a:r>
            <a:r>
              <a:rPr lang="en-US" dirty="0"/>
              <a:t> blog </a:t>
            </a:r>
            <a:r>
              <a:rPr lang="en-US" dirty="0" err="1"/>
              <a:t>bervariasi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postingan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,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situs blog </a:t>
            </a:r>
            <a:r>
              <a:rPr lang="en-US" dirty="0" err="1"/>
              <a:t>diperbarui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 di blogosphere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wawasan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blogger yang </a:t>
            </a:r>
            <a:r>
              <a:rPr lang="en-US" dirty="0" err="1"/>
              <a:t>menerbitkan</a:t>
            </a:r>
            <a:r>
              <a:rPr lang="en-US" dirty="0"/>
              <a:t> ide-ide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. </a:t>
            </a:r>
            <a:r>
              <a:rPr lang="en-US" dirty="0" err="1"/>
              <a:t>Teknik</a:t>
            </a:r>
            <a:r>
              <a:rPr lang="en-US" dirty="0"/>
              <a:t> data mining yang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Latent </a:t>
            </a:r>
            <a:r>
              <a:rPr lang="en-US" dirty="0" err="1"/>
              <a:t>Dirichlet</a:t>
            </a:r>
            <a:r>
              <a:rPr lang="en-US" dirty="0"/>
              <a:t> Allocation (</a:t>
            </a:r>
            <a:r>
              <a:rPr lang="en-US" dirty="0" err="1"/>
              <a:t>Rygielski</a:t>
            </a:r>
            <a:r>
              <a:rPr lang="en-US" dirty="0"/>
              <a:t> et al., 2002).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data mining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tren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sentimen</a:t>
            </a:r>
            <a:r>
              <a:rPr lang="en-US" dirty="0"/>
              <a:t> – </a:t>
            </a:r>
            <a:r>
              <a:rPr lang="en-US" dirty="0" err="1"/>
              <a:t>Perasaan</a:t>
            </a:r>
            <a:r>
              <a:rPr lang="en-US" dirty="0"/>
              <a:t> orang (</a:t>
            </a:r>
            <a:r>
              <a:rPr lang="en-US" dirty="0" err="1"/>
              <a:t>sentimen</a:t>
            </a:r>
            <a:r>
              <a:rPr lang="en-US" dirty="0"/>
              <a:t>)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sentimen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,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sentimen</a:t>
            </a:r>
            <a:r>
              <a:rPr lang="en-US" dirty="0"/>
              <a:t> yang </a:t>
            </a:r>
            <a:r>
              <a:rPr lang="en-US" dirty="0" err="1"/>
              <a:t>diungkapkan</a:t>
            </a:r>
            <a:r>
              <a:rPr lang="en-US" dirty="0"/>
              <a:t> </a:t>
            </a:r>
            <a:r>
              <a:rPr lang="en-US" dirty="0" err="1"/>
              <a:t>olehnya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mengklasifikasikan</a:t>
            </a:r>
            <a:r>
              <a:rPr lang="en-US" dirty="0"/>
              <a:t> </a:t>
            </a:r>
            <a:r>
              <a:rPr lang="en-US" dirty="0" err="1"/>
              <a:t>sentimen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orientasinya</a:t>
            </a:r>
            <a:r>
              <a:rPr lang="en-US" dirty="0"/>
              <a:t> (</a:t>
            </a:r>
            <a:r>
              <a:rPr lang="en-US" dirty="0" err="1"/>
              <a:t>positif</a:t>
            </a:r>
            <a:r>
              <a:rPr lang="en-US" dirty="0"/>
              <a:t>, </a:t>
            </a:r>
            <a:r>
              <a:rPr lang="en-US" dirty="0" err="1"/>
              <a:t>negatif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netral</a:t>
            </a:r>
            <a:r>
              <a:rPr lang="en-US" dirty="0"/>
              <a:t>).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emosi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sentimen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.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data mining yang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support vector machine (SVM) </a:t>
            </a:r>
            <a:r>
              <a:rPr lang="en-US" dirty="0" err="1"/>
              <a:t>dan</a:t>
            </a:r>
            <a:r>
              <a:rPr lang="en-US" dirty="0"/>
              <a:t> text mining (Yadav &amp; </a:t>
            </a:r>
            <a:r>
              <a:rPr lang="en-US" dirty="0" err="1"/>
              <a:t>Kharade</a:t>
            </a:r>
            <a:r>
              <a:rPr lang="en-US" dirty="0"/>
              <a:t>, 2016).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680A-05DE-48EC-9D50-5383A0AE74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94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41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10" name="円/楕円 9"/>
          <p:cNvSpPr>
            <a:spLocks noChangeAspect="1"/>
          </p:cNvSpPr>
          <p:nvPr userDrawn="1"/>
        </p:nvSpPr>
        <p:spPr>
          <a:xfrm>
            <a:off x="4572264" y="469424"/>
            <a:ext cx="3047471" cy="30480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4693463" y="590644"/>
            <a:ext cx="2805074" cy="2805561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747191" y="644382"/>
            <a:ext cx="2697618" cy="2698086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333" baseline="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11183682" y="226114"/>
            <a:ext cx="766976" cy="767109"/>
            <a:chOff x="7418859" y="2569953"/>
            <a:chExt cx="934639" cy="934639"/>
          </a:xfrm>
        </p:grpSpPr>
        <p:sp>
          <p:nvSpPr>
            <p:cNvPr id="14" name="涙形 13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5" name="涙形 14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323119" y="430098"/>
            <a:ext cx="506295" cy="365125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2666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1632626" y="3573193"/>
            <a:ext cx="8889239" cy="770983"/>
          </a:xfrm>
          <a:prstGeom prst="rect">
            <a:avLst/>
          </a:prstGeom>
        </p:spPr>
        <p:txBody>
          <a:bodyPr anchor="b"/>
          <a:lstStyle>
            <a:lvl1pPr algn="ctr">
              <a:defRPr sz="44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21"/>
          <p:cNvSpPr>
            <a:spLocks noGrp="1"/>
          </p:cNvSpPr>
          <p:nvPr>
            <p:ph type="body" sz="quarter" idx="11" hasCustomPrompt="1"/>
          </p:nvPr>
        </p:nvSpPr>
        <p:spPr>
          <a:xfrm>
            <a:off x="1617610" y="4192171"/>
            <a:ext cx="8912574" cy="579233"/>
          </a:xfrm>
        </p:spPr>
        <p:txBody>
          <a:bodyPr anchor="t">
            <a:noAutofit/>
          </a:bodyPr>
          <a:lstStyle>
            <a:lvl1pPr marL="0" marR="0" indent="0" algn="ctr" defTabSz="1088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66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940998" y="4961204"/>
            <a:ext cx="8310005" cy="1012874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860077" y="4807356"/>
            <a:ext cx="2471846" cy="5656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1075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6" grpId="0"/>
      <p:bldP spid="17" grpId="0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ntenc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732451" y="2187771"/>
            <a:ext cx="10727098" cy="2651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44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96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151373"/>
            <a:ext cx="10363200" cy="1470025"/>
          </a:xfrm>
          <a:prstGeom prst="rect">
            <a:avLst/>
          </a:prstGeom>
        </p:spPr>
        <p:txBody>
          <a:bodyPr anchor="b"/>
          <a:lstStyle>
            <a:lvl1pPr>
              <a:defRPr sz="5866" baseline="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19079" y="3464224"/>
            <a:ext cx="10371075" cy="69214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666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545549" y="5510814"/>
            <a:ext cx="7100902" cy="11173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4860077" y="5454246"/>
            <a:ext cx="2471846" cy="5656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59998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  <p:sldLayoutId id="2147483672" r:id="rId19"/>
    <p:sldLayoutId id="2147483673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791" y="2575245"/>
            <a:ext cx="8825658" cy="1922214"/>
          </a:xfrm>
        </p:spPr>
        <p:txBody>
          <a:bodyPr/>
          <a:lstStyle/>
          <a:p>
            <a:pPr algn="ctr"/>
            <a:r>
              <a:rPr lang="en-US" sz="10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Social CRM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09485-3EBE-8C9D-9238-07D82D5D7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791" y="5470108"/>
            <a:ext cx="8825658" cy="861420"/>
          </a:xfrm>
        </p:spPr>
        <p:txBody>
          <a:bodyPr/>
          <a:lstStyle/>
          <a:p>
            <a:pPr algn="ctr"/>
            <a:r>
              <a:rPr lang="en-US" altLang="ja-JP" sz="1800" b="1" dirty="0"/>
              <a:t>SITI MONALISA, ST, M.KOM</a:t>
            </a:r>
          </a:p>
          <a:p>
            <a:pPr algn="ctr"/>
            <a:r>
              <a:rPr lang="en-US" altLang="ja-JP" sz="1800" b="1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40086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Social CRM: Concept and Tool Support</a:t>
            </a:r>
            <a:br>
              <a:rPr lang="en-US" dirty="0"/>
            </a:br>
            <a:r>
              <a:rPr lang="en-US" sz="1800" dirty="0"/>
              <a:t>Olaf Reinhold and Rainer Alt, 2011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106" t="41211" r="10432" b="26172"/>
          <a:stretch/>
        </p:blipFill>
        <p:spPr>
          <a:xfrm>
            <a:off x="826339" y="2922421"/>
            <a:ext cx="10439175" cy="26058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4952" y="2333209"/>
            <a:ext cx="6860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of Typical activities in an analytical SCRM Process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7ED07AC-BD54-2B74-8B18-C678EC55B036}"/>
              </a:ext>
            </a:extLst>
          </p:cNvPr>
          <p:cNvSpPr txBox="1">
            <a:spLocks/>
          </p:cNvSpPr>
          <p:nvPr/>
        </p:nvSpPr>
        <p:spPr>
          <a:xfrm>
            <a:off x="0" y="6533530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8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926" t="19140" r="22950" b="5469"/>
          <a:stretch/>
        </p:blipFill>
        <p:spPr>
          <a:xfrm>
            <a:off x="1343025" y="0"/>
            <a:ext cx="8686800" cy="6679492"/>
          </a:xfrm>
          <a:prstGeom prst="rect">
            <a:avLst/>
          </a:prstGeom>
        </p:spPr>
      </p:pic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EDA95536-AA56-7141-089E-A6D47A01B85E}"/>
              </a:ext>
            </a:extLst>
          </p:cNvPr>
          <p:cNvSpPr txBox="1">
            <a:spLocks/>
          </p:cNvSpPr>
          <p:nvPr/>
        </p:nvSpPr>
        <p:spPr>
          <a:xfrm>
            <a:off x="0" y="6405648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18248"/>
            <a:ext cx="10039520" cy="706964"/>
          </a:xfrm>
        </p:spPr>
        <p:txBody>
          <a:bodyPr/>
          <a:lstStyle/>
          <a:p>
            <a:r>
              <a:rPr lang="en-US" dirty="0"/>
              <a:t>Data Mining of Social Media – the Bridge between Traditional and Social CRM </a:t>
            </a:r>
            <a:br>
              <a:rPr lang="en-US" dirty="0"/>
            </a:br>
            <a:r>
              <a:rPr lang="en-US" sz="1800" dirty="0"/>
              <a:t>Sohail, 2019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/>
              <a:t>Terdapat</a:t>
            </a:r>
            <a:r>
              <a:rPr lang="en-US" sz="3600" dirty="0"/>
              <a:t> 2 </a:t>
            </a:r>
            <a:r>
              <a:rPr lang="en-US" sz="3600" dirty="0" err="1"/>
              <a:t>tipe</a:t>
            </a:r>
            <a:r>
              <a:rPr lang="en-US" sz="3600" dirty="0"/>
              <a:t> data </a:t>
            </a:r>
            <a:r>
              <a:rPr lang="en-US" sz="3600" dirty="0" err="1"/>
              <a:t>sosial</a:t>
            </a:r>
            <a:r>
              <a:rPr lang="en-US" sz="3600" dirty="0"/>
              <a:t> media :</a:t>
            </a:r>
          </a:p>
          <a:p>
            <a:pPr>
              <a:buFont typeface="+mj-lt"/>
              <a:buAutoNum type="arabicPeriod"/>
            </a:pPr>
            <a:r>
              <a:rPr lang="en-US" sz="3600" dirty="0"/>
              <a:t>Social Networking Sites Data</a:t>
            </a:r>
          </a:p>
          <a:p>
            <a:pPr>
              <a:buFont typeface="+mj-lt"/>
              <a:buAutoNum type="arabicPeriod"/>
            </a:pPr>
            <a:r>
              <a:rPr lang="en-US" sz="3600" dirty="0"/>
              <a:t>Blog Analysis</a:t>
            </a:r>
          </a:p>
          <a:p>
            <a:pPr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E6CC5D08-9E19-7C47-852F-32D98118664F}"/>
              </a:ext>
            </a:extLst>
          </p:cNvPr>
          <p:cNvSpPr txBox="1">
            <a:spLocks/>
          </p:cNvSpPr>
          <p:nvPr/>
        </p:nvSpPr>
        <p:spPr>
          <a:xfrm>
            <a:off x="0" y="6405648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8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for Social CRM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indent="-346075">
              <a:buFont typeface="+mj-lt"/>
              <a:buAutoNum type="arabicPeriod"/>
            </a:pPr>
            <a:r>
              <a:rPr lang="en-US" sz="2000" dirty="0" err="1"/>
              <a:t>Asosiasi</a:t>
            </a:r>
            <a:r>
              <a:rPr lang="en-US" sz="2000" dirty="0"/>
              <a:t>  : </a:t>
            </a:r>
            <a:r>
              <a:rPr lang="en-US" sz="2000" dirty="0" err="1"/>
              <a:t>penetapan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promosi</a:t>
            </a:r>
            <a:r>
              <a:rPr lang="en-US" sz="2000" dirty="0"/>
              <a:t>, </a:t>
            </a: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keranjang</a:t>
            </a:r>
            <a:r>
              <a:rPr lang="en-US" sz="2000" dirty="0"/>
              <a:t> pasar, dan </a:t>
            </a:r>
            <a:r>
              <a:rPr lang="en-US" sz="2000" dirty="0" err="1"/>
              <a:t>pengelompokan</a:t>
            </a:r>
            <a:r>
              <a:rPr lang="en-US" sz="2000" dirty="0"/>
              <a:t> </a:t>
            </a:r>
            <a:r>
              <a:rPr lang="en-US" sz="2000" dirty="0" err="1"/>
              <a:t>pelanggan</a:t>
            </a:r>
            <a:r>
              <a:rPr lang="en-US" sz="2000" dirty="0"/>
              <a:t>. </a:t>
            </a:r>
          </a:p>
          <a:p>
            <a:pPr marL="346075" indent="0">
              <a:buNone/>
            </a:pPr>
            <a:r>
              <a:rPr lang="en-US" sz="2000" dirty="0" err="1"/>
              <a:t>Misalnya</a:t>
            </a:r>
            <a:r>
              <a:rPr lang="en-US" sz="2000" dirty="0"/>
              <a:t>, model </a:t>
            </a:r>
            <a:r>
              <a:rPr lang="en-US" sz="2000" dirty="0" err="1"/>
              <a:t>klasifikasi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mengidentifikasi</a:t>
            </a:r>
            <a:r>
              <a:rPr lang="en-US" sz="2000" dirty="0"/>
              <a:t> </a:t>
            </a:r>
            <a:r>
              <a:rPr lang="en-US" sz="2000" dirty="0" err="1"/>
              <a:t>pemohon</a:t>
            </a:r>
            <a:r>
              <a:rPr lang="en-US" sz="2000" dirty="0"/>
              <a:t> </a:t>
            </a:r>
            <a:r>
              <a:rPr lang="en-US" sz="2000" dirty="0" err="1"/>
              <a:t>pinjaman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kredit</a:t>
            </a:r>
            <a:r>
              <a:rPr lang="en-US" sz="2000" dirty="0"/>
              <a:t> </a:t>
            </a:r>
            <a:r>
              <a:rPr lang="en-US" sz="2000" dirty="0" err="1"/>
              <a:t>rendah</a:t>
            </a:r>
            <a:r>
              <a:rPr lang="en-US" sz="2000" dirty="0"/>
              <a:t>, </a:t>
            </a:r>
            <a:r>
              <a:rPr lang="en-US" sz="2000" dirty="0" err="1"/>
              <a:t>sedang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.</a:t>
            </a:r>
          </a:p>
          <a:p>
            <a:pPr>
              <a:buFont typeface="+mj-lt"/>
              <a:buAutoNum type="arabicPeriod" startAt="2"/>
            </a:pPr>
            <a:r>
              <a:rPr lang="en-US" sz="2000" dirty="0"/>
              <a:t>Clustering :  </a:t>
            </a:r>
            <a:r>
              <a:rPr lang="en-US" sz="2000" dirty="0" err="1"/>
              <a:t>diterapkan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segmentasi</a:t>
            </a:r>
            <a:r>
              <a:rPr lang="en-US" sz="2000" dirty="0"/>
              <a:t> </a:t>
            </a:r>
            <a:r>
              <a:rPr lang="en-US" sz="2000" dirty="0" err="1"/>
              <a:t>pasar</a:t>
            </a:r>
            <a:r>
              <a:rPr lang="en-US" sz="2000" dirty="0"/>
              <a:t>, </a:t>
            </a: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kecenderungan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cross-sell.</a:t>
            </a:r>
          </a:p>
          <a:p>
            <a:pPr>
              <a:buFont typeface="+mj-lt"/>
              <a:buAutoNum type="arabicPeriod" startAt="2"/>
            </a:pP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Regresi</a:t>
            </a:r>
            <a:r>
              <a:rPr lang="en-US" sz="2000" dirty="0"/>
              <a:t>  : </a:t>
            </a:r>
            <a:r>
              <a:rPr lang="en-US" sz="2000" dirty="0" err="1"/>
              <a:t>memproyeksikan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ukuran</a:t>
            </a:r>
            <a:r>
              <a:rPr lang="en-US" sz="2000" dirty="0"/>
              <a:t>, </a:t>
            </a:r>
            <a:r>
              <a:rPr lang="en-US" sz="2000" dirty="0" err="1"/>
              <a:t>usia</a:t>
            </a:r>
            <a:r>
              <a:rPr lang="en-US" sz="2000" dirty="0"/>
              <a:t>,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kamar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lokasi</a:t>
            </a:r>
            <a:r>
              <a:rPr lang="en-US" sz="2000" dirty="0"/>
              <a:t>. </a:t>
            </a:r>
          </a:p>
        </p:txBody>
      </p:sp>
      <p:sp>
        <p:nvSpPr>
          <p:cNvPr id="9" name="フッター プレースホルダー 2">
            <a:extLst>
              <a:ext uri="{FF2B5EF4-FFF2-40B4-BE49-F238E27FC236}">
                <a16:creationId xmlns:a16="http://schemas.microsoft.com/office/drawing/2014/main" id="{404B8470-885E-9C42-D550-89B6E9F34B3D}"/>
              </a:ext>
            </a:extLst>
          </p:cNvPr>
          <p:cNvSpPr txBox="1">
            <a:spLocks/>
          </p:cNvSpPr>
          <p:nvPr/>
        </p:nvSpPr>
        <p:spPr>
          <a:xfrm>
            <a:off x="0" y="6405648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5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CRM metrics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Traffic </a:t>
            </a:r>
          </a:p>
          <a:p>
            <a:r>
              <a:rPr lang="en-US" sz="2800" dirty="0"/>
              <a:t>Engagement</a:t>
            </a:r>
          </a:p>
          <a:p>
            <a:r>
              <a:rPr lang="en-US" sz="2800" dirty="0"/>
              <a:t>Level of followers</a:t>
            </a:r>
          </a:p>
          <a:p>
            <a:r>
              <a:rPr lang="en-US" sz="2800" dirty="0"/>
              <a:t>Brand mention</a:t>
            </a:r>
          </a:p>
          <a:p>
            <a:endParaRPr lang="en-US" sz="2800" dirty="0"/>
          </a:p>
        </p:txBody>
      </p:sp>
      <p:sp>
        <p:nvSpPr>
          <p:cNvPr id="4" name="フッター プレースホルダー 2">
            <a:extLst>
              <a:ext uri="{FF2B5EF4-FFF2-40B4-BE49-F238E27FC236}">
                <a16:creationId xmlns:a16="http://schemas.microsoft.com/office/drawing/2014/main" id="{0B0A3171-FAAD-C469-373F-205E812B1CCB}"/>
              </a:ext>
            </a:extLst>
          </p:cNvPr>
          <p:cNvSpPr txBox="1">
            <a:spLocks/>
          </p:cNvSpPr>
          <p:nvPr/>
        </p:nvSpPr>
        <p:spPr>
          <a:xfrm>
            <a:off x="0" y="6405648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44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social CRM platforms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Salesforce Social Studio</a:t>
            </a:r>
          </a:p>
          <a:p>
            <a:r>
              <a:rPr lang="en-US" sz="3200" dirty="0" err="1"/>
              <a:t>HubSpot</a:t>
            </a:r>
            <a:endParaRPr lang="en-US" sz="3200" dirty="0"/>
          </a:p>
          <a:p>
            <a:r>
              <a:rPr lang="en-US" sz="3200" dirty="0" err="1"/>
              <a:t>Zoho</a:t>
            </a:r>
            <a:endParaRPr lang="en-US" sz="3200" dirty="0"/>
          </a:p>
          <a:p>
            <a:r>
              <a:rPr lang="en-US" sz="3200" dirty="0"/>
              <a:t>Sprout Social</a:t>
            </a:r>
          </a:p>
          <a:p>
            <a:endParaRPr lang="en-US" sz="3200" dirty="0"/>
          </a:p>
        </p:txBody>
      </p:sp>
      <p:sp>
        <p:nvSpPr>
          <p:cNvPr id="4" name="フッター プレースホルダー 2">
            <a:extLst>
              <a:ext uri="{FF2B5EF4-FFF2-40B4-BE49-F238E27FC236}">
                <a16:creationId xmlns:a16="http://schemas.microsoft.com/office/drawing/2014/main" id="{E8F25426-B7E8-0B29-826B-ADD2CF32ACEA}"/>
              </a:ext>
            </a:extLst>
          </p:cNvPr>
          <p:cNvSpPr txBox="1">
            <a:spLocks/>
          </p:cNvSpPr>
          <p:nvPr/>
        </p:nvSpPr>
        <p:spPr>
          <a:xfrm>
            <a:off x="0" y="6405648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08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331248" y="3573168"/>
            <a:ext cx="11498167" cy="770849"/>
          </a:xfrm>
        </p:spPr>
        <p:txBody>
          <a:bodyPr/>
          <a:lstStyle/>
          <a:p>
            <a:r>
              <a:rPr lang="en-US" altLang="ja-JP" sz="2666" b="1" dirty="0">
                <a:solidFill>
                  <a:schemeClr val="tx1"/>
                </a:solidFill>
                <a:latin typeface="+mn-lt"/>
              </a:rPr>
              <a:t>BEBERAPA TIPS – TIPS MEMPERCEPAT MENULIS </a:t>
            </a:r>
            <a:br>
              <a:rPr lang="en-US" altLang="ja-JP" sz="2666" b="1" dirty="0">
                <a:solidFill>
                  <a:schemeClr val="tx1"/>
                </a:solidFill>
                <a:latin typeface="+mn-lt"/>
              </a:rPr>
            </a:br>
            <a:r>
              <a:rPr lang="en-US" altLang="ja-JP" sz="2666" b="1" dirty="0">
                <a:solidFill>
                  <a:schemeClr val="tx1"/>
                </a:solidFill>
                <a:latin typeface="+mn-lt"/>
              </a:rPr>
              <a:t>DAN MENYELESAIKAN RISET</a:t>
            </a:r>
            <a:endParaRPr lang="ja-JP" altLang="en-US" sz="2666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1"/>
          </p:nvPr>
        </p:nvSpPr>
        <p:spPr>
          <a:xfrm>
            <a:off x="1617610" y="4337785"/>
            <a:ext cx="8912574" cy="579133"/>
          </a:xfrm>
        </p:spPr>
        <p:txBody>
          <a:bodyPr/>
          <a:lstStyle/>
          <a:p>
            <a:r>
              <a:rPr kumimoji="1" lang="en-US" altLang="ja-JP" dirty="0"/>
              <a:t>OLEH: </a:t>
            </a:r>
            <a:r>
              <a:rPr lang="en-US" altLang="ja-JP" dirty="0"/>
              <a:t>SITI MONALISA, ST, M.KOM</a:t>
            </a:r>
          </a:p>
          <a:p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/>
              <a:t>Cibo natum quidam mea no, ne eros ipsum quo. Quo adhuc molestiae te. </a:t>
            </a:r>
            <a:br>
              <a:rPr lang="en-US" altLang="ja-JP" dirty="0"/>
            </a:br>
            <a:r>
              <a:rPr lang="en-US" altLang="ja-JP" dirty="0"/>
              <a:t>Habeo debitis adversarium at ius, eos ei consul sensibus, ne probo mundi cotidieque sit. </a:t>
            </a:r>
            <a:br>
              <a:rPr lang="en-US" altLang="ja-JP" dirty="0"/>
            </a:br>
            <a:r>
              <a:rPr lang="en-US" altLang="ja-JP" dirty="0"/>
              <a:t>Mel erat repudiandae in, no quod debitis epicurei eam, te decore propriae has.</a:t>
            </a:r>
            <a:endParaRPr kumimoji="1" lang="ja-JP" alt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0" r="237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6724709"/>
      </p:ext>
    </p:extLst>
  </p:cSld>
  <p:clrMapOvr>
    <a:masterClrMapping/>
  </p:clrMapOvr>
  <p:transition spd="slow" advTm="5522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6"/>
          </p:nvPr>
        </p:nvSpPr>
        <p:spPr>
          <a:xfrm>
            <a:off x="440954" y="596840"/>
            <a:ext cx="10727098" cy="1112989"/>
          </a:xfrm>
        </p:spPr>
        <p:txBody>
          <a:bodyPr/>
          <a:lstStyle/>
          <a:p>
            <a:r>
              <a:rPr lang="en-US" altLang="ja-JP" b="1" dirty="0"/>
              <a:t>1. </a:t>
            </a:r>
            <a:r>
              <a:rPr lang="en-US" altLang="ja-JP" b="1" dirty="0" err="1"/>
              <a:t>Mencegah</a:t>
            </a:r>
            <a:r>
              <a:rPr lang="en-US" altLang="ja-JP" b="1" dirty="0"/>
              <a:t> </a:t>
            </a:r>
            <a:r>
              <a:rPr lang="en-US" altLang="ja-JP" b="1" dirty="0" err="1"/>
              <a:t>Plagiat</a:t>
            </a:r>
            <a:endParaRPr lang="en-US" altLang="ja-JP" b="1" dirty="0"/>
          </a:p>
        </p:txBody>
      </p:sp>
      <p:sp>
        <p:nvSpPr>
          <p:cNvPr id="2" name="Rectangle 1"/>
          <p:cNvSpPr/>
          <p:nvPr/>
        </p:nvSpPr>
        <p:spPr>
          <a:xfrm>
            <a:off x="440954" y="1890751"/>
            <a:ext cx="9143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err="1">
                <a:solidFill>
                  <a:schemeClr val="bg2"/>
                </a:solidFill>
              </a:rPr>
              <a:t>Bacalah</a:t>
            </a:r>
            <a:r>
              <a:rPr lang="en-US" altLang="ja-JP" sz="1200" dirty="0">
                <a:solidFill>
                  <a:schemeClr val="bg2"/>
                </a:solidFill>
              </a:rPr>
              <a:t> Dan </a:t>
            </a:r>
            <a:r>
              <a:rPr lang="en-US" altLang="ja-JP" sz="1200" dirty="0" err="1">
                <a:solidFill>
                  <a:schemeClr val="bg2"/>
                </a:solidFill>
              </a:rPr>
              <a:t>Gunakan</a:t>
            </a:r>
            <a:r>
              <a:rPr lang="en-US" altLang="ja-JP" sz="1200" dirty="0">
                <a:solidFill>
                  <a:schemeClr val="bg2"/>
                </a:solidFill>
              </a:rPr>
              <a:t> Paper Bahasa </a:t>
            </a:r>
            <a:r>
              <a:rPr lang="en-US" altLang="ja-JP" sz="1200" dirty="0" err="1">
                <a:solidFill>
                  <a:schemeClr val="bg2"/>
                </a:solidFill>
              </a:rPr>
              <a:t>Inggris</a:t>
            </a:r>
            <a:r>
              <a:rPr lang="en-US" altLang="ja-JP" sz="1200" dirty="0">
                <a:solidFill>
                  <a:schemeClr val="bg2"/>
                </a:solidFill>
              </a:rPr>
              <a:t> </a:t>
            </a:r>
            <a:r>
              <a:rPr lang="en-US" altLang="ja-JP" sz="1200" dirty="0" err="1">
                <a:solidFill>
                  <a:schemeClr val="bg2"/>
                </a:solidFill>
              </a:rPr>
              <a:t>Sebagai</a:t>
            </a:r>
            <a:r>
              <a:rPr lang="en-US" altLang="ja-JP" sz="1200" dirty="0">
                <a:solidFill>
                  <a:schemeClr val="bg2"/>
                </a:solidFill>
              </a:rPr>
              <a:t>  </a:t>
            </a:r>
            <a:r>
              <a:rPr lang="en-US" altLang="ja-JP" sz="1200" dirty="0" err="1">
                <a:solidFill>
                  <a:schemeClr val="bg2"/>
                </a:solidFill>
              </a:rPr>
              <a:t>Referensi</a:t>
            </a:r>
            <a:r>
              <a:rPr lang="en-US" altLang="ja-JP" sz="1200" dirty="0">
                <a:solidFill>
                  <a:schemeClr val="bg2"/>
                </a:solidFill>
              </a:rPr>
              <a:t> </a:t>
            </a:r>
            <a:r>
              <a:rPr lang="en-US" altLang="ja-JP" sz="1200" dirty="0" err="1">
                <a:solidFill>
                  <a:schemeClr val="bg2"/>
                </a:solidFill>
              </a:rPr>
              <a:t>Utama</a:t>
            </a:r>
            <a:endParaRPr lang="ja-JP" altLang="en-US" sz="12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457" b="14863"/>
          <a:stretch/>
        </p:blipFill>
        <p:spPr>
          <a:xfrm>
            <a:off x="440954" y="2280534"/>
            <a:ext cx="4739747" cy="2381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54" y="4695588"/>
            <a:ext cx="4424400" cy="2390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7446" t="21148" r="36568" b="33828"/>
          <a:stretch/>
        </p:blipFill>
        <p:spPr>
          <a:xfrm>
            <a:off x="6412939" y="2556013"/>
            <a:ext cx="5779061" cy="3056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7140" t="27701" r="36873" b="56201"/>
          <a:stretch/>
        </p:blipFill>
        <p:spPr>
          <a:xfrm>
            <a:off x="6412939" y="5612874"/>
            <a:ext cx="5809712" cy="109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1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72">
        <p14:reveal/>
      </p:transition>
    </mc:Choice>
    <mc:Fallback xmlns="">
      <p:transition spd="slow" advTm="4172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6"/>
          </p:nvPr>
        </p:nvSpPr>
        <p:spPr>
          <a:xfrm>
            <a:off x="440954" y="596840"/>
            <a:ext cx="10727098" cy="1112989"/>
          </a:xfrm>
        </p:spPr>
        <p:txBody>
          <a:bodyPr/>
          <a:lstStyle/>
          <a:p>
            <a:r>
              <a:rPr lang="en-US" altLang="ja-JP" b="1" dirty="0"/>
              <a:t>2. </a:t>
            </a:r>
            <a:r>
              <a:rPr lang="en-US" altLang="ja-JP" b="1" dirty="0" err="1"/>
              <a:t>Mencari</a:t>
            </a:r>
            <a:r>
              <a:rPr lang="en-US" altLang="ja-JP" b="1" dirty="0"/>
              <a:t> </a:t>
            </a:r>
            <a:r>
              <a:rPr lang="en-US" altLang="ja-JP" b="1" dirty="0" err="1"/>
              <a:t>Topik</a:t>
            </a:r>
            <a:r>
              <a:rPr lang="en-US" altLang="ja-JP" b="1" dirty="0"/>
              <a:t> </a:t>
            </a:r>
            <a:r>
              <a:rPr lang="en-US" altLang="ja-JP" b="1" dirty="0" err="1"/>
              <a:t>Penelitian</a:t>
            </a:r>
            <a:r>
              <a:rPr lang="en-US" altLang="ja-JP" b="1" dirty="0"/>
              <a:t> </a:t>
            </a:r>
            <a:r>
              <a:rPr lang="en-US" altLang="ja-JP" b="1" dirty="0" err="1"/>
              <a:t>Dimasa</a:t>
            </a:r>
            <a:r>
              <a:rPr lang="en-US" altLang="ja-JP" b="1" dirty="0"/>
              <a:t> </a:t>
            </a:r>
            <a:r>
              <a:rPr lang="en-US" altLang="ja-JP" b="1" dirty="0" err="1"/>
              <a:t>Pandemi</a:t>
            </a:r>
            <a:r>
              <a:rPr lang="en-US" altLang="ja-JP" b="1" dirty="0"/>
              <a:t> </a:t>
            </a:r>
            <a:r>
              <a:rPr lang="en-US" altLang="ja-JP" b="1" dirty="0" err="1"/>
              <a:t>Tanpa</a:t>
            </a:r>
            <a:r>
              <a:rPr lang="en-US" altLang="ja-JP" b="1" dirty="0"/>
              <a:t> </a:t>
            </a:r>
            <a:r>
              <a:rPr lang="en-US" altLang="ja-JP" b="1" dirty="0" err="1"/>
              <a:t>Studi</a:t>
            </a:r>
            <a:r>
              <a:rPr lang="en-US" altLang="ja-JP" b="1" dirty="0"/>
              <a:t> </a:t>
            </a:r>
            <a:r>
              <a:rPr lang="en-US" altLang="ja-JP" b="1" dirty="0" err="1"/>
              <a:t>Kasus</a:t>
            </a:r>
            <a:endParaRPr lang="en-US" altLang="ja-JP" b="1" dirty="0"/>
          </a:p>
        </p:txBody>
      </p:sp>
      <p:sp>
        <p:nvSpPr>
          <p:cNvPr id="2" name="Rectangle 1"/>
          <p:cNvSpPr/>
          <p:nvPr/>
        </p:nvSpPr>
        <p:spPr>
          <a:xfrm>
            <a:off x="178467" y="3090966"/>
            <a:ext cx="52117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66" indent="-342866">
              <a:buAutoNum type="arabicPeriod"/>
            </a:pP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Tentukan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Topik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Penelitian</a:t>
            </a:r>
            <a:endParaRPr lang="en-US" altLang="ja-JP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866" indent="-342866">
              <a:buAutoNum type="arabicPeriod"/>
            </a:pP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Carilah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di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beberapa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jurnal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sciencedirect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ieee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emerald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atau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jurnal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internasional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atau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nasional</a:t>
            </a:r>
            <a:endParaRPr lang="en-US" altLang="ja-JP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866" indent="-342866">
              <a:buAutoNum type="arabicPeriod"/>
            </a:pP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Untuk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mencari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jurnal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terakreditasi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silahkan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berselancar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di sinta.ristekbrin.go.id/</a:t>
            </a:r>
          </a:p>
          <a:p>
            <a:pPr marL="342866" indent="-342866">
              <a:buAutoNum type="arabicPeriod"/>
            </a:pP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Lalu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masuk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ke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website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jurnal</a:t>
            </a:r>
            <a:endParaRPr lang="en-US" altLang="ja-JP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5.   Review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beberapa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paper per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jurnal</a:t>
            </a:r>
            <a:endParaRPr lang="en-US" altLang="ja-JP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542"/>
          <a:stretch/>
        </p:blipFill>
        <p:spPr>
          <a:xfrm>
            <a:off x="5390168" y="3286564"/>
            <a:ext cx="6923945" cy="35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72">
        <p14:reveal/>
      </p:transition>
    </mc:Choice>
    <mc:Fallback xmlns="">
      <p:transition spd="slow" advTm="4172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6"/>
          </p:nvPr>
        </p:nvSpPr>
        <p:spPr>
          <a:xfrm>
            <a:off x="440954" y="596840"/>
            <a:ext cx="10727098" cy="1112989"/>
          </a:xfrm>
        </p:spPr>
        <p:txBody>
          <a:bodyPr/>
          <a:lstStyle/>
          <a:p>
            <a:r>
              <a:rPr lang="en-US" altLang="ja-JP" b="1" dirty="0"/>
              <a:t>3. </a:t>
            </a:r>
            <a:r>
              <a:rPr lang="en-US" altLang="ja-JP" b="1" dirty="0" err="1"/>
              <a:t>Mempercepat</a:t>
            </a:r>
            <a:r>
              <a:rPr lang="en-US" altLang="ja-JP" b="1" dirty="0"/>
              <a:t> Review </a:t>
            </a:r>
            <a:r>
              <a:rPr lang="en-US" altLang="ja-JP" b="1" dirty="0" err="1"/>
              <a:t>Artikel</a:t>
            </a:r>
            <a:r>
              <a:rPr lang="en-US" altLang="ja-JP" b="1" dirty="0"/>
              <a:t> </a:t>
            </a:r>
            <a:r>
              <a:rPr lang="en-US" altLang="ja-JP" b="1" dirty="0" err="1"/>
              <a:t>Ilmiah</a:t>
            </a:r>
            <a:endParaRPr lang="en-US" altLang="ja-JP" b="1" dirty="0"/>
          </a:p>
        </p:txBody>
      </p:sp>
      <p:sp>
        <p:nvSpPr>
          <p:cNvPr id="2" name="Rectangle 1"/>
          <p:cNvSpPr/>
          <p:nvPr/>
        </p:nvSpPr>
        <p:spPr>
          <a:xfrm>
            <a:off x="609296" y="2471522"/>
            <a:ext cx="57468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691" indent="-339691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Tentukan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judul</a:t>
            </a:r>
            <a:endParaRPr lang="en-US" altLang="ja-JP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39691" indent="-339691">
              <a:buAutoNum type="arabicPeriod"/>
            </a:pP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Baca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abstrak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lanjut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atau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tidak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</a:t>
            </a:r>
          </a:p>
          <a:p>
            <a:pPr marL="339691" indent="-339691">
              <a:buAutoNum type="arabicPeriod"/>
            </a:pP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Baca Introduction/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pendahuluan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Apa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kontribusi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tujuan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penelitian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ini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terletak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diakhir</a:t>
            </a:r>
            <a:endParaRPr lang="en-US" altLang="ja-JP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39691" indent="-339691">
              <a:buAutoNum type="arabicPeriod"/>
            </a:pP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Baca method (Participant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intervensi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</a:t>
            </a:r>
          </a:p>
          <a:p>
            <a:pPr marL="339691" indent="-339691">
              <a:buAutoNum type="arabicPeriod"/>
            </a:pP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Baca Result  (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interpretasikan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sendiri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</a:t>
            </a:r>
          </a:p>
          <a:p>
            <a:pPr marL="339691" indent="-339691">
              <a:buAutoNum type="arabicPeriod"/>
            </a:pP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Discussion (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intepretasi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hasil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tdk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perlu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diambil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bulat-bulat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</a:t>
            </a:r>
          </a:p>
          <a:p>
            <a:pPr marL="339691" indent="-339691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Conclussion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interpretasi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74" y="4805677"/>
            <a:ext cx="2051728" cy="2051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928" t="23080" r="30100" b="-1129"/>
          <a:stretch/>
        </p:blipFill>
        <p:spPr>
          <a:xfrm>
            <a:off x="6356180" y="1709829"/>
            <a:ext cx="4365403" cy="4385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8626" y="5614829"/>
            <a:ext cx="5247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Fakta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objektif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hanya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pada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method </a:t>
            </a:r>
          </a:p>
          <a:p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hasil</a:t>
            </a:r>
            <a:endParaRPr lang="ja-JP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72">
        <p14:reveal/>
      </p:transition>
    </mc:Choice>
    <mc:Fallback xmlns="">
      <p:transition spd="slow" advTm="4172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763" y="2505529"/>
            <a:ext cx="3990286" cy="1954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</a:rPr>
              <a:t>Strategi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bisnis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menarik</a:t>
            </a:r>
            <a:r>
              <a:rPr lang="en-US" sz="3200" b="1" dirty="0"/>
              <a:t> </a:t>
            </a:r>
            <a:r>
              <a:rPr lang="en-US" sz="3200" b="1" dirty="0" err="1"/>
              <a:t>pelanggan</a:t>
            </a:r>
            <a:r>
              <a:rPr lang="en-US" sz="3200" b="1" dirty="0"/>
              <a:t> </a:t>
            </a:r>
            <a:r>
              <a:rPr lang="en-US" sz="3200" b="1" dirty="0" err="1"/>
              <a:t>melalui</a:t>
            </a:r>
            <a:r>
              <a:rPr lang="en-US" sz="3200" b="1" dirty="0"/>
              <a:t> media </a:t>
            </a:r>
            <a:r>
              <a:rPr lang="en-US" sz="3200" b="1" dirty="0" err="1"/>
              <a:t>sosial</a:t>
            </a:r>
            <a:r>
              <a:rPr lang="en-US" sz="3200" b="1" dirty="0"/>
              <a:t> (Woodcock et al., 2011)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42318" y="2744108"/>
            <a:ext cx="4748095" cy="1566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err="1"/>
              <a:t>Sosial</a:t>
            </a:r>
            <a:r>
              <a:rPr lang="en-US" sz="3000" b="1" dirty="0"/>
              <a:t> CRM </a:t>
            </a:r>
            <a:r>
              <a:rPr lang="en-US" sz="3000" b="1" dirty="0" err="1">
                <a:solidFill>
                  <a:srgbClr val="FF0000"/>
                </a:solidFill>
              </a:rPr>
              <a:t>bukanlah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pengganti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/>
              <a:t>tradisional</a:t>
            </a:r>
            <a:r>
              <a:rPr lang="en-US" sz="3000" b="1" dirty="0"/>
              <a:t> CRM (Greenberg 2010)</a:t>
            </a:r>
          </a:p>
          <a:p>
            <a:endParaRPr lang="en-US" sz="30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79117" y="4310743"/>
            <a:ext cx="4127562" cy="2133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err="1">
                <a:solidFill>
                  <a:srgbClr val="FF0000"/>
                </a:solidFill>
              </a:rPr>
              <a:t>Strategi</a:t>
            </a:r>
            <a:r>
              <a:rPr lang="en-US" sz="3000" b="1" dirty="0"/>
              <a:t> </a:t>
            </a:r>
            <a:r>
              <a:rPr lang="en-US" sz="3000" b="1" dirty="0" err="1"/>
              <a:t>untuk</a:t>
            </a:r>
            <a:r>
              <a:rPr lang="en-US" sz="3000" b="1" dirty="0"/>
              <a:t> </a:t>
            </a:r>
            <a:r>
              <a:rPr lang="en-US" sz="3000" b="1" dirty="0" err="1"/>
              <a:t>menjaga</a:t>
            </a:r>
            <a:r>
              <a:rPr lang="en-US" sz="3000" b="1" dirty="0"/>
              <a:t> </a:t>
            </a:r>
            <a:r>
              <a:rPr lang="en-US" sz="3000" b="1" dirty="0" err="1"/>
              <a:t>hubungan</a:t>
            </a:r>
            <a:r>
              <a:rPr lang="en-US" sz="3000" b="1" dirty="0"/>
              <a:t> </a:t>
            </a:r>
            <a:r>
              <a:rPr lang="en-US" sz="3000" b="1" dirty="0" err="1"/>
              <a:t>pelanggan</a:t>
            </a:r>
            <a:r>
              <a:rPr lang="en-US" sz="3000" b="1" dirty="0"/>
              <a:t> (Milan </a:t>
            </a:r>
            <a:r>
              <a:rPr lang="en-US" sz="3000" b="1" dirty="0" err="1"/>
              <a:t>Kubina</a:t>
            </a:r>
            <a:r>
              <a:rPr lang="en-US" sz="3000" b="1" dirty="0"/>
              <a:t> et al. 2015)</a:t>
            </a:r>
          </a:p>
          <a:p>
            <a:endParaRPr lang="en-US" sz="3000" b="1" dirty="0"/>
          </a:p>
          <a:p>
            <a:endParaRPr lang="en-US" sz="3000" b="1" dirty="0"/>
          </a:p>
        </p:txBody>
      </p:sp>
      <p:sp>
        <p:nvSpPr>
          <p:cNvPr id="2" name="フッター プレースホルダー 2">
            <a:extLst>
              <a:ext uri="{FF2B5EF4-FFF2-40B4-BE49-F238E27FC236}">
                <a16:creationId xmlns:a16="http://schemas.microsoft.com/office/drawing/2014/main" id="{78C3821D-24EB-1511-C2C8-DBCEF5A1D7DA}"/>
              </a:ext>
            </a:extLst>
          </p:cNvPr>
          <p:cNvSpPr txBox="1">
            <a:spLocks/>
          </p:cNvSpPr>
          <p:nvPr/>
        </p:nvSpPr>
        <p:spPr>
          <a:xfrm>
            <a:off x="0" y="6533530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33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6"/>
          </p:nvPr>
        </p:nvSpPr>
        <p:spPr>
          <a:xfrm>
            <a:off x="440954" y="596840"/>
            <a:ext cx="10727098" cy="1112989"/>
          </a:xfrm>
        </p:spPr>
        <p:txBody>
          <a:bodyPr/>
          <a:lstStyle/>
          <a:p>
            <a:r>
              <a:rPr lang="en-US" altLang="ja-JP" b="1" dirty="0"/>
              <a:t>4. </a:t>
            </a:r>
            <a:r>
              <a:rPr lang="en-US" altLang="ja-JP" b="1" dirty="0" err="1"/>
              <a:t>Mempercepat</a:t>
            </a:r>
            <a:r>
              <a:rPr lang="en-US" altLang="ja-JP" b="1" dirty="0"/>
              <a:t> </a:t>
            </a:r>
            <a:r>
              <a:rPr lang="en-US" altLang="ja-JP" b="1" dirty="0" err="1"/>
              <a:t>Membaca</a:t>
            </a:r>
            <a:r>
              <a:rPr lang="en-US" altLang="ja-JP" b="1" dirty="0"/>
              <a:t> </a:t>
            </a:r>
            <a:r>
              <a:rPr lang="en-US" altLang="ja-JP" b="1" dirty="0" err="1"/>
              <a:t>Buku</a:t>
            </a:r>
            <a:endParaRPr lang="en-US" altLang="ja-JP" b="1" dirty="0"/>
          </a:p>
        </p:txBody>
      </p:sp>
      <p:sp>
        <p:nvSpPr>
          <p:cNvPr id="2" name="Rectangle 1"/>
          <p:cNvSpPr/>
          <p:nvPr/>
        </p:nvSpPr>
        <p:spPr>
          <a:xfrm>
            <a:off x="4634677" y="5459795"/>
            <a:ext cx="7270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66" indent="-342866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Menurut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penelitian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manusia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hanya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bisa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memasukan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5-9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hal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perdetik</a:t>
            </a:r>
            <a:endParaRPr lang="en-US" altLang="ja-JP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866" indent="-342866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Setelah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48 jam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hanya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5-10%</a:t>
            </a:r>
            <a:endParaRPr lang="ja-JP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7734" y="2196234"/>
            <a:ext cx="72704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66" indent="-342866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Tentukan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tujuan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buku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yang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dibaca</a:t>
            </a:r>
            <a:endParaRPr lang="en-US" altLang="ja-JP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866" indent="-342866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Lihat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judul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buku</a:t>
            </a:r>
            <a:endParaRPr lang="en-US" altLang="ja-JP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866" indent="-342866">
              <a:buAutoNum type="arabicPeriod"/>
            </a:pP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Baca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daftar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isi</a:t>
            </a:r>
            <a:endParaRPr lang="en-US" altLang="ja-JP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866" indent="-342866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Buat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mind map</a:t>
            </a:r>
          </a:p>
          <a:p>
            <a:pPr marL="342866" indent="-342866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Bagikan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dengan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oranglain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langsung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atau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tidak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langsung</a:t>
            </a:r>
            <a:endParaRPr lang="en-US" altLang="ja-JP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866" indent="-342866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Ikut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pelatihan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baca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buku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kilat</a:t>
            </a:r>
            <a:endParaRPr lang="ja-JP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43" y="1552748"/>
            <a:ext cx="4783420" cy="36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8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72">
        <p14:reveal/>
      </p:transition>
    </mc:Choice>
    <mc:Fallback xmlns="">
      <p:transition spd="slow" advTm="4172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6"/>
          </p:nvPr>
        </p:nvSpPr>
        <p:spPr>
          <a:xfrm>
            <a:off x="440954" y="596840"/>
            <a:ext cx="10727098" cy="1112989"/>
          </a:xfrm>
        </p:spPr>
        <p:txBody>
          <a:bodyPr/>
          <a:lstStyle/>
          <a:p>
            <a:r>
              <a:rPr lang="en-US" altLang="ja-JP" b="1" dirty="0"/>
              <a:t>5. </a:t>
            </a:r>
            <a:r>
              <a:rPr lang="en-US" altLang="ja-JP" b="1" dirty="0" err="1"/>
              <a:t>Sholat</a:t>
            </a:r>
            <a:endParaRPr lang="en-US" altLang="ja-JP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0" y="2067162"/>
            <a:ext cx="4444228" cy="3333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42"/>
          <a:stretch/>
        </p:blipFill>
        <p:spPr>
          <a:xfrm>
            <a:off x="5804503" y="2092556"/>
            <a:ext cx="4952264" cy="33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8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72">
        <p14:reveal/>
      </p:transition>
    </mc:Choice>
    <mc:Fallback xmlns="">
      <p:transition spd="slow" advTm="4172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6"/>
          </p:nvPr>
        </p:nvSpPr>
        <p:spPr>
          <a:xfrm>
            <a:off x="440954" y="596840"/>
            <a:ext cx="9846317" cy="1112989"/>
          </a:xfrm>
        </p:spPr>
        <p:txBody>
          <a:bodyPr/>
          <a:lstStyle/>
          <a:p>
            <a:r>
              <a:rPr lang="en-US" altLang="ja-JP" b="1" dirty="0"/>
              <a:t>6. </a:t>
            </a:r>
            <a:r>
              <a:rPr lang="en-US" altLang="ja-JP" b="1" dirty="0" err="1"/>
              <a:t>Sedekah</a:t>
            </a:r>
            <a:endParaRPr lang="en-US" altLang="ja-JP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4" y="1858522"/>
            <a:ext cx="6614292" cy="44026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AEB64A-A938-8935-B51A-D659B673E432}"/>
              </a:ext>
            </a:extLst>
          </p:cNvPr>
          <p:cNvSpPr/>
          <p:nvPr/>
        </p:nvSpPr>
        <p:spPr>
          <a:xfrm>
            <a:off x="7055246" y="3253076"/>
            <a:ext cx="7270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66" indent="-342866">
              <a:buAutoNum type="arabicPeriod"/>
            </a:pP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Pada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Saat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Subuh</a:t>
            </a:r>
            <a:endParaRPr lang="en-US" altLang="ja-JP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866" indent="-342866">
              <a:buAutoNum type="arabicPeriod"/>
            </a:pP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Pada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Saat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Hujan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Turun</a:t>
            </a:r>
            <a:endParaRPr lang="en-US" altLang="ja-JP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866" indent="-342866">
              <a:buAutoNum type="arabicPeriod"/>
            </a:pP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Ketika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berbuat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maksiat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/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dilarang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Allah SWT</a:t>
            </a:r>
            <a:endParaRPr lang="ja-JP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1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72">
        <p14:reveal/>
      </p:transition>
    </mc:Choice>
    <mc:Fallback xmlns="">
      <p:transition spd="slow" advTm="4172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6"/>
          </p:nvPr>
        </p:nvSpPr>
        <p:spPr>
          <a:xfrm>
            <a:off x="440954" y="596840"/>
            <a:ext cx="10727098" cy="1112989"/>
          </a:xfrm>
        </p:spPr>
        <p:txBody>
          <a:bodyPr/>
          <a:lstStyle/>
          <a:p>
            <a:r>
              <a:rPr lang="en-US" altLang="ja-JP" b="1" dirty="0"/>
              <a:t>7. </a:t>
            </a:r>
            <a:r>
              <a:rPr lang="en-US" altLang="ja-JP" b="1" dirty="0" err="1"/>
              <a:t>Doa</a:t>
            </a:r>
            <a:r>
              <a:rPr lang="en-US" altLang="ja-JP" b="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4" y="2189400"/>
            <a:ext cx="8143520" cy="4071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D2835B-872F-9462-9755-6D9F6BD3935B}"/>
              </a:ext>
            </a:extLst>
          </p:cNvPr>
          <p:cNvSpPr/>
          <p:nvPr/>
        </p:nvSpPr>
        <p:spPr>
          <a:xfrm>
            <a:off x="8884046" y="3763615"/>
            <a:ext cx="4974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66" indent="-342866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Setelah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Sholat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342866" indent="-342866">
              <a:buAutoNum type="arabicPeriod"/>
            </a:pP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Pada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Saat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Hujan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Turun</a:t>
            </a:r>
            <a:endParaRPr lang="en-US" altLang="ja-JP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866" indent="-342866">
              <a:buAutoNum type="arabicPeriod"/>
            </a:pP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Doain</a:t>
            </a:r>
            <a:r>
              <a:rPr lang="en-US" altLang="ja-JP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Teman</a:t>
            </a:r>
            <a:endParaRPr lang="ja-JP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72">
        <p14:reveal/>
      </p:transition>
    </mc:Choice>
    <mc:Fallback xmlns="">
      <p:transition spd="slow" advTm="4172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677" y="-1522"/>
            <a:ext cx="13053334" cy="68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69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THANK YOU FOR WATCHING!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ANY QUESTIONS?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altLang="ja-JP" dirty="0" err="1"/>
              <a:t>Siti</a:t>
            </a:r>
            <a:r>
              <a:rPr lang="en-US" altLang="ja-JP" dirty="0"/>
              <a:t> </a:t>
            </a:r>
            <a:r>
              <a:rPr lang="en-US" altLang="ja-JP" dirty="0" err="1"/>
              <a:t>Monalisa</a:t>
            </a:r>
            <a:r>
              <a:rPr lang="en-US" altLang="ja-JP" dirty="0"/>
              <a:t>, ST, M.KOM</a:t>
            </a:r>
          </a:p>
          <a:p>
            <a:r>
              <a:rPr lang="en-US" altLang="ja-JP" dirty="0" err="1"/>
              <a:t>Dosen</a:t>
            </a:r>
            <a:r>
              <a:rPr lang="en-US" altLang="ja-JP" dirty="0"/>
              <a:t> </a:t>
            </a:r>
            <a:r>
              <a:rPr lang="en-US" altLang="ja-JP" dirty="0" err="1"/>
              <a:t>Sistem</a:t>
            </a:r>
            <a:r>
              <a:rPr lang="en-US" altLang="ja-JP" dirty="0"/>
              <a:t> </a:t>
            </a:r>
            <a:r>
              <a:rPr lang="en-US" altLang="ja-JP" dirty="0" err="1"/>
              <a:t>Informasi</a:t>
            </a:r>
            <a:r>
              <a:rPr lang="en-US" altLang="ja-JP" dirty="0"/>
              <a:t> UIN </a:t>
            </a:r>
            <a:r>
              <a:rPr lang="en-US" altLang="ja-JP" dirty="0" err="1"/>
              <a:t>Suska</a:t>
            </a:r>
            <a:r>
              <a:rPr lang="en-US" altLang="ja-JP" dirty="0"/>
              <a:t> Riau</a:t>
            </a:r>
          </a:p>
          <a:p>
            <a:r>
              <a:rPr lang="en-US" altLang="ja-JP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6579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763"/>
    </mc:Choice>
    <mc:Fallback xmlns="">
      <p:transition advTm="676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ocialmediaexaminer.com/images/1110jm-chart-evolution-of-crm-to-sc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1" y="1"/>
            <a:ext cx="11134165" cy="688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ッター プレースホルダー 2">
            <a:extLst>
              <a:ext uri="{FF2B5EF4-FFF2-40B4-BE49-F238E27FC236}">
                <a16:creationId xmlns:a16="http://schemas.microsoft.com/office/drawing/2014/main" id="{5CD1B8BD-4A5B-D77E-A07C-7AD5AA7458E1}"/>
              </a:ext>
            </a:extLst>
          </p:cNvPr>
          <p:cNvSpPr txBox="1">
            <a:spLocks/>
          </p:cNvSpPr>
          <p:nvPr/>
        </p:nvSpPr>
        <p:spPr>
          <a:xfrm>
            <a:off x="0" y="6533530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1443" t="17858" r="29874" b="19579"/>
          <a:stretch/>
        </p:blipFill>
        <p:spPr>
          <a:xfrm>
            <a:off x="-205273" y="-16004"/>
            <a:ext cx="12397273" cy="6092909"/>
          </a:xfrm>
          <a:prstGeom prst="rect">
            <a:avLst/>
          </a:prstGeom>
        </p:spPr>
      </p:pic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DF69133-E453-1613-795E-DFFBD1F9CDDE}"/>
              </a:ext>
            </a:extLst>
          </p:cNvPr>
          <p:cNvSpPr txBox="1">
            <a:spLocks/>
          </p:cNvSpPr>
          <p:nvPr/>
        </p:nvSpPr>
        <p:spPr>
          <a:xfrm>
            <a:off x="0" y="6533530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7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4C23-6DBC-0A94-C960-F878C66C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9879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 social CRM analytic framework for improving customer retention, acquisition, and conversion (2022)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41015-B2BE-BDC8-5C1D-4C898999B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D98F5-2CD7-9538-CF6D-470A173B6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36" t="17358" r="27903" b="13315"/>
          <a:stretch/>
        </p:blipFill>
        <p:spPr>
          <a:xfrm>
            <a:off x="2165555" y="1423092"/>
            <a:ext cx="6757219" cy="54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8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3" y="0"/>
            <a:ext cx="11099776" cy="6596890"/>
          </a:xfrm>
        </p:spPr>
      </p:pic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84148E5-0F4A-2D03-C691-643823FC20BB}"/>
              </a:ext>
            </a:extLst>
          </p:cNvPr>
          <p:cNvSpPr txBox="1">
            <a:spLocks/>
          </p:cNvSpPr>
          <p:nvPr/>
        </p:nvSpPr>
        <p:spPr>
          <a:xfrm>
            <a:off x="0" y="6533530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6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771963"/>
            <a:ext cx="9562353" cy="706964"/>
          </a:xfrm>
        </p:spPr>
        <p:txBody>
          <a:bodyPr/>
          <a:lstStyle/>
          <a:p>
            <a:r>
              <a:rPr lang="en-US" sz="3600" dirty="0"/>
              <a:t>Successful Application of Social CRM in The Company</a:t>
            </a:r>
            <a:br>
              <a:rPr lang="en-US" sz="3600" dirty="0"/>
            </a:br>
            <a:r>
              <a:rPr lang="en-US" sz="1800" dirty="0"/>
              <a:t>Milan Kubina et al. 2015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9074" b="14545"/>
          <a:stretch/>
        </p:blipFill>
        <p:spPr>
          <a:xfrm>
            <a:off x="2721639" y="2175163"/>
            <a:ext cx="7722426" cy="4380739"/>
          </a:xfrm>
          <a:prstGeom prst="rect">
            <a:avLst/>
          </a:prstGeom>
        </p:spPr>
      </p:pic>
      <p:sp>
        <p:nvSpPr>
          <p:cNvPr id="4" name="フッター プレースホルダー 2">
            <a:extLst>
              <a:ext uri="{FF2B5EF4-FFF2-40B4-BE49-F238E27FC236}">
                <a16:creationId xmlns:a16="http://schemas.microsoft.com/office/drawing/2014/main" id="{8B88A968-2F7D-26A4-C446-2D22570D08F9}"/>
              </a:ext>
            </a:extLst>
          </p:cNvPr>
          <p:cNvSpPr txBox="1">
            <a:spLocks/>
          </p:cNvSpPr>
          <p:nvPr/>
        </p:nvSpPr>
        <p:spPr>
          <a:xfrm>
            <a:off x="0" y="6533530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9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890538"/>
            <a:ext cx="8761413" cy="706964"/>
          </a:xfrm>
        </p:spPr>
        <p:txBody>
          <a:bodyPr/>
          <a:lstStyle/>
          <a:p>
            <a:r>
              <a:rPr lang="en-US" sz="3600" dirty="0"/>
              <a:t>Social CRM in SMEs: A Systematic Literature Review </a:t>
            </a:r>
            <a:br>
              <a:rPr lang="en-US" sz="3600" dirty="0"/>
            </a:br>
            <a:r>
              <a:rPr lang="en-US" sz="1800" dirty="0" err="1"/>
              <a:t>Siarhei</a:t>
            </a:r>
            <a:r>
              <a:rPr lang="en-US" sz="1800" dirty="0"/>
              <a:t> </a:t>
            </a:r>
            <a:r>
              <a:rPr lang="en-US" sz="1800" dirty="0" err="1"/>
              <a:t>Yasiukovich</a:t>
            </a:r>
            <a:r>
              <a:rPr lang="en-US" sz="1800" dirty="0"/>
              <a:t>, </a:t>
            </a:r>
            <a:r>
              <a:rPr lang="en-US" sz="1800" dirty="0" err="1"/>
              <a:t>Moutaz</a:t>
            </a:r>
            <a:r>
              <a:rPr lang="en-US" sz="1800" dirty="0"/>
              <a:t> </a:t>
            </a:r>
            <a:r>
              <a:rPr lang="en-US" sz="1800" dirty="0" err="1"/>
              <a:t>Haddara</a:t>
            </a:r>
            <a:r>
              <a:rPr lang="en-US" sz="1800" dirty="0"/>
              <a:t>,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901" t="37305" r="18229" b="6836"/>
          <a:stretch/>
        </p:blipFill>
        <p:spPr>
          <a:xfrm>
            <a:off x="2072528" y="2057400"/>
            <a:ext cx="8114460" cy="44036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050" y="2172771"/>
            <a:ext cx="5171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Number of articles per CRM life-cycle phase.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A19ADF4-84F7-1139-3FAE-BA50066B3065}"/>
              </a:ext>
            </a:extLst>
          </p:cNvPr>
          <p:cNvSpPr txBox="1">
            <a:spLocks/>
          </p:cNvSpPr>
          <p:nvPr/>
        </p:nvSpPr>
        <p:spPr>
          <a:xfrm>
            <a:off x="0" y="6533530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9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A51D-2753-614A-6CC0-D55182E6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890538"/>
            <a:ext cx="8761413" cy="706964"/>
          </a:xfrm>
        </p:spPr>
        <p:txBody>
          <a:bodyPr/>
          <a:lstStyle/>
          <a:p>
            <a:r>
              <a:rPr lang="en-US" dirty="0"/>
              <a:t>Social CRM using Web Mining for Indonesian Academic Institution</a:t>
            </a:r>
            <a:br>
              <a:rPr lang="en-US" dirty="0"/>
            </a:br>
            <a:r>
              <a:rPr lang="sv-SE" sz="1800" dirty="0"/>
              <a:t>Nyoman Karna, Iping Supriana, Nur Maulidevi (2015)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8E33E-B980-4D79-575F-39C4412F1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18" t="57579" r="53636" b="10284"/>
          <a:stretch/>
        </p:blipFill>
        <p:spPr>
          <a:xfrm>
            <a:off x="249381" y="3241581"/>
            <a:ext cx="3560619" cy="2621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D61B7A-C105-18D5-ED63-741872150A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50" t="55760" r="53068" b="28676"/>
          <a:stretch/>
        </p:blipFill>
        <p:spPr>
          <a:xfrm>
            <a:off x="3810000" y="3809616"/>
            <a:ext cx="4962135" cy="1690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8325B3-27C7-5BF5-B912-CDC888E00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91" t="21198" r="30114" b="5433"/>
          <a:stretch/>
        </p:blipFill>
        <p:spPr>
          <a:xfrm>
            <a:off x="9092020" y="1680632"/>
            <a:ext cx="2610077" cy="5177368"/>
          </a:xfrm>
          <a:prstGeom prst="rect">
            <a:avLst/>
          </a:prstGeom>
        </p:spPr>
      </p:pic>
      <p:sp>
        <p:nvSpPr>
          <p:cNvPr id="10" name="フッター プレースホルダー 2">
            <a:extLst>
              <a:ext uri="{FF2B5EF4-FFF2-40B4-BE49-F238E27FC236}">
                <a16:creationId xmlns:a16="http://schemas.microsoft.com/office/drawing/2014/main" id="{2DD27764-70A9-EFB9-3F2F-15689E219D0C}"/>
              </a:ext>
            </a:extLst>
          </p:cNvPr>
          <p:cNvSpPr txBox="1">
            <a:spLocks/>
          </p:cNvSpPr>
          <p:nvPr/>
        </p:nvSpPr>
        <p:spPr>
          <a:xfrm>
            <a:off x="0" y="6533530"/>
            <a:ext cx="12192000" cy="54768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513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567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081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594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108" algn="l" defTabSz="1633027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Siti Monalisa, ST,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M.Kom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(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Kapita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Selekta</a:t>
            </a:r>
            <a:r>
              <a:rPr lang="en-US" altLang="ja-JP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Bodoni MT" panose="02070603080606020203" pitchFamily="18" charset="0"/>
              </a:rPr>
              <a:t>  Prodi SI 2023)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21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1284</TotalTime>
  <Words>2458</Words>
  <Application>Microsoft Office PowerPoint</Application>
  <PresentationFormat>Widescreen</PresentationFormat>
  <Paragraphs>147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Bebas Neue Regular</vt:lpstr>
      <vt:lpstr>Bodoni MT</vt:lpstr>
      <vt:lpstr>Calibri</vt:lpstr>
      <vt:lpstr>Century Gothic</vt:lpstr>
      <vt:lpstr>Wingdings 3</vt:lpstr>
      <vt:lpstr>Ion Boardroom</vt:lpstr>
      <vt:lpstr>Social CRM</vt:lpstr>
      <vt:lpstr>PowerPoint Presentation</vt:lpstr>
      <vt:lpstr>PowerPoint Presentation</vt:lpstr>
      <vt:lpstr>PowerPoint Presentation</vt:lpstr>
      <vt:lpstr>A social CRM analytic framework for improving customer retention, acquisition, and conversion (2022)</vt:lpstr>
      <vt:lpstr>PowerPoint Presentation</vt:lpstr>
      <vt:lpstr>Successful Application of Social CRM in The Company Milan Kubina et al. 2015</vt:lpstr>
      <vt:lpstr>Social CRM in SMEs: A Systematic Literature Review  Siarhei Yasiukovich, Moutaz Haddara, 2021</vt:lpstr>
      <vt:lpstr>Social CRM using Web Mining for Indonesian Academic Institution Nyoman Karna, Iping Supriana, Nur Maulidevi (2015)</vt:lpstr>
      <vt:lpstr>Analytical Social CRM: Concept and Tool Support Olaf Reinhold and Rainer Alt, 2011</vt:lpstr>
      <vt:lpstr>PowerPoint Presentation</vt:lpstr>
      <vt:lpstr>Data Mining of Social Media – the Bridge between Traditional and Social CRM  Sohail, 2019  </vt:lpstr>
      <vt:lpstr>Data Mining for Social CRM  </vt:lpstr>
      <vt:lpstr>Social CRM metrics </vt:lpstr>
      <vt:lpstr>7 social CRM platforms </vt:lpstr>
      <vt:lpstr>BEBERAPA TIPS – TIPS MEMPERCEPAT MENULIS  DAN MENYELESAIKAN RISET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CRM in SMEs</dc:title>
  <dc:creator>ThinkPad L440</dc:creator>
  <cp:lastModifiedBy>ThinkPad L440</cp:lastModifiedBy>
  <cp:revision>63</cp:revision>
  <dcterms:created xsi:type="dcterms:W3CDTF">2021-09-10T06:44:55Z</dcterms:created>
  <dcterms:modified xsi:type="dcterms:W3CDTF">2024-03-06T03:18:06Z</dcterms:modified>
</cp:coreProperties>
</file>