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8"/>
    <p:sldId id="257" r:id="rId39"/>
    <p:sldId id="258" r:id="rId40"/>
    <p:sldId id="259" r:id="rId41"/>
    <p:sldId id="260" r:id="rId42"/>
    <p:sldId id="261" r:id="rId43"/>
    <p:sldId id="262" r:id="rId44"/>
    <p:sldId id="263" r:id="rId45"/>
    <p:sldId id="264" r:id="rId46"/>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Karnchang" charset="1" panose="00000000000000000000"/>
      <p:regular r:id="rId10"/>
    </p:embeddedFont>
    <p:embeddedFont>
      <p:font typeface="Karnchang Bold" charset="1" panose="00000000000000000000"/>
      <p:regular r:id="rId11"/>
    </p:embeddedFont>
    <p:embeddedFont>
      <p:font typeface="Karnchang Italics" charset="1" panose="00000000000000000000"/>
      <p:regular r:id="rId12"/>
    </p:embeddedFont>
    <p:embeddedFont>
      <p:font typeface="Karnchang Bold Italics" charset="1" panose="00000000000000000000"/>
      <p:regular r:id="rId13"/>
    </p:embeddedFont>
    <p:embeddedFont>
      <p:font typeface="Karnchang Thin" charset="1" panose="00000000000000000000"/>
      <p:regular r:id="rId14"/>
    </p:embeddedFont>
    <p:embeddedFont>
      <p:font typeface="Karnchang Thin Italics" charset="1" panose="00000000000000000000"/>
      <p:regular r:id="rId15"/>
    </p:embeddedFont>
    <p:embeddedFont>
      <p:font typeface="Karnchang Light" charset="1" panose="00000000000000000000"/>
      <p:regular r:id="rId16"/>
    </p:embeddedFont>
    <p:embeddedFont>
      <p:font typeface="Karnchang Light Italics" charset="1" panose="00000000000000000000"/>
      <p:regular r:id="rId17"/>
    </p:embeddedFont>
    <p:embeddedFont>
      <p:font typeface="Karnchang Medium" charset="1" panose="00000000000000000000"/>
      <p:regular r:id="rId18"/>
    </p:embeddedFont>
    <p:embeddedFont>
      <p:font typeface="Karnchang Medium Italics" charset="1" panose="00000000000000000000"/>
      <p:regular r:id="rId19"/>
    </p:embeddedFont>
    <p:embeddedFont>
      <p:font typeface="Karnchang Semi-Bold" charset="1" panose="00000000000000000000"/>
      <p:regular r:id="rId20"/>
    </p:embeddedFont>
    <p:embeddedFont>
      <p:font typeface="Karnchang Semi-Bold Italics" charset="1" panose="00000000000000000000"/>
      <p:regular r:id="rId21"/>
    </p:embeddedFont>
    <p:embeddedFont>
      <p:font typeface="Karnchang Ultra-Bold" charset="1" panose="00000000000000000000"/>
      <p:regular r:id="rId22"/>
    </p:embeddedFont>
    <p:embeddedFont>
      <p:font typeface="Karnchang Ultra-Bold Italics" charset="1" panose="00000000000000000000"/>
      <p:regular r:id="rId23"/>
    </p:embeddedFont>
    <p:embeddedFont>
      <p:font typeface="Karnchang Heavy" charset="1" panose="00000000000000000000"/>
      <p:regular r:id="rId24"/>
    </p:embeddedFont>
    <p:embeddedFont>
      <p:font typeface="Karnchang Heavy Italics" charset="1" panose="00000000000000000000"/>
      <p:regular r:id="rId25"/>
    </p:embeddedFont>
    <p:embeddedFont>
      <p:font typeface="Martel Sans" charset="1" panose="00000500000000000000"/>
      <p:regular r:id="rId26"/>
    </p:embeddedFont>
    <p:embeddedFont>
      <p:font typeface="Martel Sans Bold" charset="1" panose="00000800000000000000"/>
      <p:regular r:id="rId27"/>
    </p:embeddedFont>
    <p:embeddedFont>
      <p:font typeface="Martel Sans Extra-Light" charset="1" panose="00000300000000000000"/>
      <p:regular r:id="rId28"/>
    </p:embeddedFont>
    <p:embeddedFont>
      <p:font typeface="Martel Sans Light" charset="1" panose="00000400000000000000"/>
      <p:regular r:id="rId29"/>
    </p:embeddedFont>
    <p:embeddedFont>
      <p:font typeface="Martel Sans Semi-Bold" charset="1" panose="00000700000000000000"/>
      <p:regular r:id="rId30"/>
    </p:embeddedFont>
    <p:embeddedFont>
      <p:font typeface="Martel Sans Ultra-Bold" charset="1" panose="00000900000000000000"/>
      <p:regular r:id="rId31"/>
    </p:embeddedFont>
    <p:embeddedFont>
      <p:font typeface="Martel Sans Heavy" charset="1" panose="00000A00000000000000"/>
      <p:regular r:id="rId32"/>
    </p:embeddedFont>
    <p:embeddedFont>
      <p:font typeface="Martel" charset="1" panose="00000500000000000000"/>
      <p:regular r:id="rId33"/>
    </p:embeddedFont>
    <p:embeddedFont>
      <p:font typeface="Martel Bold" charset="1" panose="00000800000000000000"/>
      <p:regular r:id="rId34"/>
    </p:embeddedFont>
    <p:embeddedFont>
      <p:font typeface="Martel Semi-Bold" charset="1" panose="00000700000000000000"/>
      <p:regular r:id="rId35"/>
    </p:embeddedFont>
    <p:embeddedFont>
      <p:font typeface="Martel Ultra-Bold" charset="1" panose="00000900000000000000"/>
      <p:regular r:id="rId36"/>
    </p:embeddedFont>
    <p:embeddedFont>
      <p:font typeface="Martel Heavy" charset="1" panose="00000A0000000000000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slides/slide1.xml" Type="http://schemas.openxmlformats.org/officeDocument/2006/relationships/slide"/><Relationship Id="rId39" Target="slides/slide2.xml" Type="http://schemas.openxmlformats.org/officeDocument/2006/relationships/slide"/><Relationship Id="rId4" Target="theme/theme1.xml" Type="http://schemas.openxmlformats.org/officeDocument/2006/relationships/theme"/><Relationship Id="rId40" Target="slides/slide3.xml" Type="http://schemas.openxmlformats.org/officeDocument/2006/relationships/slide"/><Relationship Id="rId41" Target="slides/slide4.xml" Type="http://schemas.openxmlformats.org/officeDocument/2006/relationships/slide"/><Relationship Id="rId42" Target="slides/slide5.xml" Type="http://schemas.openxmlformats.org/officeDocument/2006/relationships/slide"/><Relationship Id="rId43" Target="slides/slide6.xml" Type="http://schemas.openxmlformats.org/officeDocument/2006/relationships/slide"/><Relationship Id="rId44" Target="slides/slide7.xml" Type="http://schemas.openxmlformats.org/officeDocument/2006/relationships/slide"/><Relationship Id="rId45" Target="slides/slide8.xml" Type="http://schemas.openxmlformats.org/officeDocument/2006/relationships/slide"/><Relationship Id="rId46" Target="slides/slide9.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https://www.radiorodja.com/download/kajian/syaikh-abdur-razzaq-bin-abdil-muhsin-al-abbad-al-badr/" TargetMode="External" Type="http://schemas.openxmlformats.org/officeDocument/2006/relationships/hyperlink"/></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5.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6.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7.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3D5C60"/>
        </a:solidFill>
      </p:bgPr>
    </p:bg>
    <p:spTree>
      <p:nvGrpSpPr>
        <p:cNvPr id="1" name=""/>
        <p:cNvGrpSpPr/>
        <p:nvPr/>
      </p:nvGrpSpPr>
      <p:grpSpPr>
        <a:xfrm>
          <a:off x="0" y="0"/>
          <a:ext cx="0" cy="0"/>
          <a:chOff x="0" y="0"/>
          <a:chExt cx="0" cy="0"/>
        </a:xfrm>
      </p:grpSpPr>
      <p:sp>
        <p:nvSpPr>
          <p:cNvPr name="AutoShape 2" id="2"/>
          <p:cNvSpPr/>
          <p:nvPr/>
        </p:nvSpPr>
        <p:spPr>
          <a:xfrm rot="0">
            <a:off x="-171450" y="1028700"/>
            <a:ext cx="2209800" cy="8229600"/>
          </a:xfrm>
          <a:prstGeom prst="rect">
            <a:avLst/>
          </a:prstGeom>
          <a:solidFill>
            <a:srgbClr val="FFDAC3"/>
          </a:solidFill>
        </p:spPr>
      </p:sp>
      <p:grpSp>
        <p:nvGrpSpPr>
          <p:cNvPr name="Group 3" id="3"/>
          <p:cNvGrpSpPr/>
          <p:nvPr/>
        </p:nvGrpSpPr>
        <p:grpSpPr>
          <a:xfrm rot="0">
            <a:off x="8749592" y="1990725"/>
            <a:ext cx="8509708" cy="6305550"/>
            <a:chOff x="0" y="0"/>
            <a:chExt cx="11346277" cy="8407400"/>
          </a:xfrm>
        </p:grpSpPr>
        <p:sp>
          <p:nvSpPr>
            <p:cNvPr name="TextBox 4" id="4"/>
            <p:cNvSpPr txBox="true"/>
            <p:nvPr/>
          </p:nvSpPr>
          <p:spPr>
            <a:xfrm rot="0">
              <a:off x="0" y="0"/>
              <a:ext cx="11346277" cy="6070600"/>
            </a:xfrm>
            <a:prstGeom prst="rect">
              <a:avLst/>
            </a:prstGeom>
          </p:spPr>
          <p:txBody>
            <a:bodyPr anchor="t" rtlCol="false" tIns="0" lIns="0" bIns="0" rIns="0">
              <a:spAutoFit/>
            </a:bodyPr>
            <a:lstStyle/>
            <a:p>
              <a:pPr>
                <a:lnSpc>
                  <a:spcPts val="11999"/>
                </a:lnSpc>
              </a:pPr>
              <a:r>
                <a:rPr lang="en-US" sz="9999" spc="-99">
                  <a:solidFill>
                    <a:srgbClr val="FFDAC3"/>
                  </a:solidFill>
                  <a:latin typeface="Martel Sans Ultra-Bold"/>
                </a:rPr>
                <a:t>AQIDAH  TAUHID</a:t>
              </a:r>
            </a:p>
            <a:p>
              <a:pPr>
                <a:lnSpc>
                  <a:spcPts val="12000"/>
                </a:lnSpc>
              </a:pPr>
            </a:p>
          </p:txBody>
        </p:sp>
        <p:sp>
          <p:nvSpPr>
            <p:cNvPr name="TextBox 5" id="5"/>
            <p:cNvSpPr txBox="true"/>
            <p:nvPr/>
          </p:nvSpPr>
          <p:spPr>
            <a:xfrm rot="0">
              <a:off x="0" y="7752715"/>
              <a:ext cx="11346277" cy="654685"/>
            </a:xfrm>
            <a:prstGeom prst="rect">
              <a:avLst/>
            </a:prstGeom>
          </p:spPr>
          <p:txBody>
            <a:bodyPr anchor="t" rtlCol="false" tIns="0" lIns="0" bIns="0" rIns="0">
              <a:spAutoFit/>
            </a:bodyPr>
            <a:lstStyle/>
            <a:p>
              <a:pPr>
                <a:lnSpc>
                  <a:spcPts val="4200"/>
                </a:lnSpc>
              </a:pPr>
              <a:r>
                <a:rPr lang="en-US" sz="2800" spc="173">
                  <a:solidFill>
                    <a:srgbClr val="FFDAC3"/>
                  </a:solidFill>
                  <a:latin typeface="Martel Bold"/>
                </a:rPr>
                <a:t>Arif Marsal, Lc., MA</a:t>
              </a:r>
            </a:p>
          </p:txBody>
        </p:sp>
        <p:sp>
          <p:nvSpPr>
            <p:cNvPr name="AutoShape 6" id="6"/>
            <p:cNvSpPr/>
            <p:nvPr/>
          </p:nvSpPr>
          <p:spPr>
            <a:xfrm rot="0">
              <a:off x="0" y="6845300"/>
              <a:ext cx="11328400" cy="50800"/>
            </a:xfrm>
            <a:prstGeom prst="rect">
              <a:avLst/>
            </a:prstGeom>
            <a:solidFill>
              <a:srgbClr val="87A0A6"/>
            </a:solidFill>
          </p:spPr>
        </p:sp>
      </p:grpSp>
      <p:sp>
        <p:nvSpPr>
          <p:cNvPr name="Freeform 7" id="7"/>
          <p:cNvSpPr/>
          <p:nvPr/>
        </p:nvSpPr>
        <p:spPr>
          <a:xfrm flipH="false" flipV="false" rot="0">
            <a:off x="2421218" y="1028700"/>
            <a:ext cx="5553947" cy="8229600"/>
          </a:xfrm>
          <a:custGeom>
            <a:avLst/>
            <a:gdLst/>
            <a:ahLst/>
            <a:cxnLst/>
            <a:rect r="r" b="b" t="t" l="l"/>
            <a:pathLst>
              <a:path h="8229600" w="5553947">
                <a:moveTo>
                  <a:pt x="0" y="0"/>
                </a:moveTo>
                <a:lnTo>
                  <a:pt x="5553947" y="0"/>
                </a:lnTo>
                <a:lnTo>
                  <a:pt x="5553947" y="8229600"/>
                </a:lnTo>
                <a:lnTo>
                  <a:pt x="0" y="8229600"/>
                </a:lnTo>
                <a:lnTo>
                  <a:pt x="0" y="0"/>
                </a:lnTo>
                <a:close/>
              </a:path>
            </a:pathLst>
          </a:custGeom>
          <a:blipFill>
            <a:blip r:embed="rId2"/>
            <a:stretch>
              <a:fillRect l="-53429" t="0" r="-68972" b="0"/>
            </a:stretch>
          </a:blipFill>
        </p:spPr>
      </p:sp>
      <p:sp>
        <p:nvSpPr>
          <p:cNvPr name="TextBox 8" id="8"/>
          <p:cNvSpPr txBox="true"/>
          <p:nvPr/>
        </p:nvSpPr>
        <p:spPr>
          <a:xfrm rot="-5400000">
            <a:off x="-1208710" y="5090548"/>
            <a:ext cx="4455770" cy="450003"/>
          </a:xfrm>
          <a:prstGeom prst="rect">
            <a:avLst/>
          </a:prstGeom>
        </p:spPr>
        <p:txBody>
          <a:bodyPr anchor="t" rtlCol="false" tIns="0" lIns="0" bIns="0" rIns="0">
            <a:spAutoFit/>
          </a:bodyPr>
          <a:lstStyle/>
          <a:p>
            <a:pPr algn="ctr">
              <a:lnSpc>
                <a:spcPts val="3709"/>
              </a:lnSpc>
            </a:pPr>
            <a:r>
              <a:rPr lang="en-US" sz="2853" spc="168">
                <a:solidFill>
                  <a:srgbClr val="3D5C60"/>
                </a:solidFill>
                <a:latin typeface="Martel Ultra-Bold"/>
              </a:rPr>
              <a:t>Sains dan Teknologi</a:t>
            </a:r>
          </a:p>
        </p:txBody>
      </p:sp>
      <p:sp>
        <p:nvSpPr>
          <p:cNvPr name="TextBox 9" id="9"/>
          <p:cNvSpPr txBox="true"/>
          <p:nvPr/>
        </p:nvSpPr>
        <p:spPr>
          <a:xfrm rot="0">
            <a:off x="8941788" y="4747224"/>
            <a:ext cx="5544493" cy="869950"/>
          </a:xfrm>
          <a:prstGeom prst="rect">
            <a:avLst/>
          </a:prstGeom>
        </p:spPr>
        <p:txBody>
          <a:bodyPr anchor="t" rtlCol="false" tIns="0" lIns="0" bIns="0" rIns="0">
            <a:spAutoFit/>
          </a:bodyPr>
          <a:lstStyle/>
          <a:p>
            <a:pPr>
              <a:lnSpc>
                <a:spcPts val="5599"/>
              </a:lnSpc>
            </a:pPr>
            <a:r>
              <a:rPr lang="en-US" sz="3999">
                <a:solidFill>
                  <a:srgbClr val="FFDAC3"/>
                </a:solidFill>
                <a:latin typeface="Karnchang Bold"/>
              </a:rPr>
              <a:t>Sistem Informasi</a:t>
            </a:r>
          </a:p>
        </p:txBody>
      </p:sp>
      <p:sp>
        <p:nvSpPr>
          <p:cNvPr name="TextBox 10" id="10"/>
          <p:cNvSpPr txBox="true"/>
          <p:nvPr/>
        </p:nvSpPr>
        <p:spPr>
          <a:xfrm rot="0">
            <a:off x="14212920" y="2277691"/>
            <a:ext cx="1811022" cy="2635610"/>
          </a:xfrm>
          <a:prstGeom prst="rect">
            <a:avLst/>
          </a:prstGeom>
        </p:spPr>
        <p:txBody>
          <a:bodyPr anchor="t" rtlCol="false" tIns="0" lIns="0" bIns="0" rIns="0">
            <a:spAutoFit/>
          </a:bodyPr>
          <a:lstStyle/>
          <a:p>
            <a:pPr>
              <a:lnSpc>
                <a:spcPts val="20807"/>
              </a:lnSpc>
            </a:pPr>
            <a:r>
              <a:rPr lang="en-US" sz="17339" spc="-173">
                <a:solidFill>
                  <a:srgbClr val="FFDAC3"/>
                </a:solidFill>
                <a:latin typeface="Martel Sans Bold"/>
              </a:rPr>
              <a:t>&amp;</a:t>
            </a:r>
          </a:p>
        </p:txBody>
      </p:sp>
      <p:sp>
        <p:nvSpPr>
          <p:cNvPr name="TextBox 11" id="11"/>
          <p:cNvSpPr txBox="true"/>
          <p:nvPr/>
        </p:nvSpPr>
        <p:spPr>
          <a:xfrm rot="0">
            <a:off x="16917665" y="271462"/>
            <a:ext cx="683270" cy="1514475"/>
          </a:xfrm>
          <a:prstGeom prst="rect">
            <a:avLst/>
          </a:prstGeom>
        </p:spPr>
        <p:txBody>
          <a:bodyPr anchor="t" rtlCol="false" tIns="0" lIns="0" bIns="0" rIns="0">
            <a:spAutoFit/>
          </a:bodyPr>
          <a:lstStyle/>
          <a:p>
            <a:pPr algn="ctr">
              <a:lnSpc>
                <a:spcPts val="11999"/>
              </a:lnSpc>
              <a:spcBef>
                <a:spcPct val="0"/>
              </a:spcBef>
            </a:pPr>
            <a:r>
              <a:rPr lang="en-US" sz="9999" spc="-99">
                <a:solidFill>
                  <a:srgbClr val="FFDAC3"/>
                </a:solidFill>
                <a:latin typeface="Martel Sans"/>
              </a:rPr>
              <a:t>2</a:t>
            </a:r>
          </a:p>
        </p:txBody>
      </p:sp>
      <p:sp>
        <p:nvSpPr>
          <p:cNvPr name="Freeform 12" id="12"/>
          <p:cNvSpPr/>
          <p:nvPr/>
        </p:nvSpPr>
        <p:spPr>
          <a:xfrm flipH="false" flipV="false" rot="0">
            <a:off x="351098" y="1234808"/>
            <a:ext cx="1355203" cy="1511835"/>
          </a:xfrm>
          <a:custGeom>
            <a:avLst/>
            <a:gdLst/>
            <a:ahLst/>
            <a:cxnLst/>
            <a:rect r="r" b="b" t="t" l="l"/>
            <a:pathLst>
              <a:path h="1511835" w="1355203">
                <a:moveTo>
                  <a:pt x="0" y="0"/>
                </a:moveTo>
                <a:lnTo>
                  <a:pt x="1355204" y="0"/>
                </a:lnTo>
                <a:lnTo>
                  <a:pt x="1355204" y="1511834"/>
                </a:lnTo>
                <a:lnTo>
                  <a:pt x="0" y="1511834"/>
                </a:lnTo>
                <a:lnTo>
                  <a:pt x="0" y="0"/>
                </a:lnTo>
                <a:close/>
              </a:path>
            </a:pathLst>
          </a:custGeom>
          <a:blipFill>
            <a:blip r:embed="rId3"/>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3D5C60"/>
        </a:solidFill>
      </p:bgPr>
    </p:bg>
    <p:spTree>
      <p:nvGrpSpPr>
        <p:cNvPr id="1" name=""/>
        <p:cNvGrpSpPr/>
        <p:nvPr/>
      </p:nvGrpSpPr>
      <p:grpSpPr>
        <a:xfrm>
          <a:off x="0" y="0"/>
          <a:ext cx="0" cy="0"/>
          <a:chOff x="0" y="0"/>
          <a:chExt cx="0" cy="0"/>
        </a:xfrm>
      </p:grpSpPr>
      <p:sp>
        <p:nvSpPr>
          <p:cNvPr name="Freeform 2" id="2"/>
          <p:cNvSpPr/>
          <p:nvPr/>
        </p:nvSpPr>
        <p:spPr>
          <a:xfrm flipH="false" flipV="false" rot="0">
            <a:off x="414696" y="1107424"/>
            <a:ext cx="5472684" cy="8229600"/>
          </a:xfrm>
          <a:custGeom>
            <a:avLst/>
            <a:gdLst/>
            <a:ahLst/>
            <a:cxnLst/>
            <a:rect r="r" b="b" t="t" l="l"/>
            <a:pathLst>
              <a:path h="8229600" w="5472684">
                <a:moveTo>
                  <a:pt x="0" y="0"/>
                </a:moveTo>
                <a:lnTo>
                  <a:pt x="5472684" y="0"/>
                </a:lnTo>
                <a:lnTo>
                  <a:pt x="5472684" y="8229600"/>
                </a:lnTo>
                <a:lnTo>
                  <a:pt x="0" y="8229600"/>
                </a:lnTo>
                <a:lnTo>
                  <a:pt x="0" y="0"/>
                </a:lnTo>
                <a:close/>
              </a:path>
            </a:pathLst>
          </a:custGeom>
          <a:blipFill>
            <a:blip r:embed="rId2"/>
            <a:stretch>
              <a:fillRect l="0" t="0" r="0" b="0"/>
            </a:stretch>
          </a:blipFill>
        </p:spPr>
      </p:sp>
      <p:sp>
        <p:nvSpPr>
          <p:cNvPr name="TextBox 3" id="3"/>
          <p:cNvSpPr txBox="true"/>
          <p:nvPr/>
        </p:nvSpPr>
        <p:spPr>
          <a:xfrm rot="0">
            <a:off x="8500375" y="666750"/>
            <a:ext cx="6979964" cy="1210293"/>
          </a:xfrm>
          <a:prstGeom prst="rect">
            <a:avLst/>
          </a:prstGeom>
        </p:spPr>
        <p:txBody>
          <a:bodyPr anchor="t" rtlCol="false" tIns="0" lIns="0" bIns="0" rIns="0">
            <a:spAutoFit/>
          </a:bodyPr>
          <a:lstStyle/>
          <a:p>
            <a:pPr algn="ctr">
              <a:lnSpc>
                <a:spcPts val="7799"/>
              </a:lnSpc>
              <a:spcBef>
                <a:spcPct val="0"/>
              </a:spcBef>
            </a:pPr>
            <a:r>
              <a:rPr lang="en-US" sz="5571">
                <a:solidFill>
                  <a:srgbClr val="FFDAC3"/>
                </a:solidFill>
                <a:latin typeface="Karnchang Bold"/>
              </a:rPr>
              <a:t>AKHLAK MAHMUDAH</a:t>
            </a:r>
          </a:p>
        </p:txBody>
      </p:sp>
      <p:sp>
        <p:nvSpPr>
          <p:cNvPr name="TextBox 4" id="4"/>
          <p:cNvSpPr txBox="true"/>
          <p:nvPr/>
        </p:nvSpPr>
        <p:spPr>
          <a:xfrm rot="0">
            <a:off x="7039720" y="3407011"/>
            <a:ext cx="10668741" cy="4143730"/>
          </a:xfrm>
          <a:prstGeom prst="rect">
            <a:avLst/>
          </a:prstGeom>
        </p:spPr>
        <p:txBody>
          <a:bodyPr anchor="t" rtlCol="false" tIns="0" lIns="0" bIns="0" rIns="0">
            <a:spAutoFit/>
          </a:bodyPr>
          <a:lstStyle/>
          <a:p>
            <a:pPr>
              <a:lnSpc>
                <a:spcPts val="6280"/>
              </a:lnSpc>
            </a:pPr>
            <a:r>
              <a:rPr lang="en-US" sz="4486">
                <a:solidFill>
                  <a:srgbClr val="FFDAC3"/>
                </a:solidFill>
                <a:latin typeface="Karnchang"/>
              </a:rPr>
              <a:t>Segala tingkah laku yang terpuji (yang baik) yang biasa juga dinamakan “fadilah” (kelebihan). Menurut Imam al- Ghazali, akhlak yang baik adalah yang menurut atau sesuai dengan akal dan syara’.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3D5C60"/>
        </a:solidFill>
      </p:bgPr>
    </p:bg>
    <p:spTree>
      <p:nvGrpSpPr>
        <p:cNvPr id="1" name=""/>
        <p:cNvGrpSpPr/>
        <p:nvPr/>
      </p:nvGrpSpPr>
      <p:grpSpPr>
        <a:xfrm>
          <a:off x="0" y="0"/>
          <a:ext cx="0" cy="0"/>
          <a:chOff x="0" y="0"/>
          <a:chExt cx="0" cy="0"/>
        </a:xfrm>
      </p:grpSpPr>
      <p:sp>
        <p:nvSpPr>
          <p:cNvPr name="Freeform 2" id="2"/>
          <p:cNvSpPr/>
          <p:nvPr/>
        </p:nvSpPr>
        <p:spPr>
          <a:xfrm flipH="false" flipV="false" rot="0">
            <a:off x="350255" y="1028700"/>
            <a:ext cx="5472684" cy="8229600"/>
          </a:xfrm>
          <a:custGeom>
            <a:avLst/>
            <a:gdLst/>
            <a:ahLst/>
            <a:cxnLst/>
            <a:rect r="r" b="b" t="t" l="l"/>
            <a:pathLst>
              <a:path h="8229600" w="5472684">
                <a:moveTo>
                  <a:pt x="0" y="0"/>
                </a:moveTo>
                <a:lnTo>
                  <a:pt x="5472684" y="0"/>
                </a:lnTo>
                <a:lnTo>
                  <a:pt x="5472684"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6150845" y="4265041"/>
            <a:ext cx="11700391" cy="863787"/>
          </a:xfrm>
          <a:custGeom>
            <a:avLst/>
            <a:gdLst/>
            <a:ahLst/>
            <a:cxnLst/>
            <a:rect r="r" b="b" t="t" l="l"/>
            <a:pathLst>
              <a:path h="863787" w="11700391">
                <a:moveTo>
                  <a:pt x="0" y="0"/>
                </a:moveTo>
                <a:lnTo>
                  <a:pt x="11700391" y="0"/>
                </a:lnTo>
                <a:lnTo>
                  <a:pt x="11700391" y="863787"/>
                </a:lnTo>
                <a:lnTo>
                  <a:pt x="0" y="863787"/>
                </a:lnTo>
                <a:lnTo>
                  <a:pt x="0" y="0"/>
                </a:lnTo>
                <a:close/>
              </a:path>
            </a:pathLst>
          </a:custGeom>
          <a:blipFill>
            <a:blip r:embed="rId3"/>
            <a:stretch>
              <a:fillRect l="0" t="0" r="0" b="0"/>
            </a:stretch>
          </a:blipFill>
        </p:spPr>
      </p:sp>
      <p:sp>
        <p:nvSpPr>
          <p:cNvPr name="TextBox 4" id="4"/>
          <p:cNvSpPr txBox="true"/>
          <p:nvPr/>
        </p:nvSpPr>
        <p:spPr>
          <a:xfrm rot="0">
            <a:off x="8511058" y="571500"/>
            <a:ext cx="6979964" cy="1210293"/>
          </a:xfrm>
          <a:prstGeom prst="rect">
            <a:avLst/>
          </a:prstGeom>
        </p:spPr>
        <p:txBody>
          <a:bodyPr anchor="t" rtlCol="false" tIns="0" lIns="0" bIns="0" rIns="0">
            <a:spAutoFit/>
          </a:bodyPr>
          <a:lstStyle/>
          <a:p>
            <a:pPr algn="ctr">
              <a:lnSpc>
                <a:spcPts val="7799"/>
              </a:lnSpc>
              <a:spcBef>
                <a:spcPct val="0"/>
              </a:spcBef>
            </a:pPr>
            <a:r>
              <a:rPr lang="en-US" sz="5571">
                <a:solidFill>
                  <a:srgbClr val="FFDAC3"/>
                </a:solidFill>
                <a:latin typeface="Karnchang Bold"/>
              </a:rPr>
              <a:t>AKHLAK MAHMUDAH</a:t>
            </a:r>
          </a:p>
        </p:txBody>
      </p:sp>
      <p:sp>
        <p:nvSpPr>
          <p:cNvPr name="TextBox 5" id="5"/>
          <p:cNvSpPr txBox="true"/>
          <p:nvPr/>
        </p:nvSpPr>
        <p:spPr>
          <a:xfrm rot="0">
            <a:off x="6768822" y="2381868"/>
            <a:ext cx="10464436" cy="1412534"/>
          </a:xfrm>
          <a:prstGeom prst="rect">
            <a:avLst/>
          </a:prstGeom>
        </p:spPr>
        <p:txBody>
          <a:bodyPr anchor="t" rtlCol="false" tIns="0" lIns="0" bIns="0" rIns="0">
            <a:spAutoFit/>
          </a:bodyPr>
          <a:lstStyle/>
          <a:p>
            <a:pPr>
              <a:lnSpc>
                <a:spcPts val="5093"/>
              </a:lnSpc>
            </a:pPr>
            <a:r>
              <a:rPr lang="en-US" sz="3638">
                <a:solidFill>
                  <a:srgbClr val="FFDAC3"/>
                </a:solidFill>
                <a:latin typeface="Karnchang"/>
              </a:rPr>
              <a:t>Dari Abu Darda’ radhiyallahu ‘anhu, Nabi shallallahu ‘alaihi wa sallam bersabda,</a:t>
            </a:r>
          </a:p>
        </p:txBody>
      </p:sp>
      <p:sp>
        <p:nvSpPr>
          <p:cNvPr name="TextBox 6" id="6"/>
          <p:cNvSpPr txBox="true"/>
          <p:nvPr/>
        </p:nvSpPr>
        <p:spPr>
          <a:xfrm rot="0">
            <a:off x="6613046" y="5405053"/>
            <a:ext cx="10775989" cy="3596015"/>
          </a:xfrm>
          <a:prstGeom prst="rect">
            <a:avLst/>
          </a:prstGeom>
        </p:spPr>
        <p:txBody>
          <a:bodyPr anchor="t" rtlCol="false" tIns="0" lIns="0" bIns="0" rIns="0">
            <a:spAutoFit/>
          </a:bodyPr>
          <a:lstStyle/>
          <a:p>
            <a:pPr>
              <a:lnSpc>
                <a:spcPts val="4044"/>
              </a:lnSpc>
            </a:pPr>
            <a:r>
              <a:rPr lang="en-US" sz="2888">
                <a:solidFill>
                  <a:srgbClr val="FFDAC3"/>
                </a:solidFill>
                <a:latin typeface="Karnchang"/>
              </a:rPr>
              <a:t>“Tidak ada sesuatu amalan yang jika diletakkan dalam timbangan lebih berat dari akhlaq yang mulia. Sesungguhnya orang yang berakhlaq mulia bisa menggapai derajat orang yang rajin puasa dan rajin shalat.” </a:t>
            </a:r>
          </a:p>
          <a:p>
            <a:pPr>
              <a:lnSpc>
                <a:spcPts val="4044"/>
              </a:lnSpc>
            </a:pPr>
          </a:p>
          <a:p>
            <a:pPr>
              <a:lnSpc>
                <a:spcPts val="3794"/>
              </a:lnSpc>
            </a:pPr>
            <a:r>
              <a:rPr lang="en-US" sz="2710">
                <a:solidFill>
                  <a:srgbClr val="FFDAC3"/>
                </a:solidFill>
                <a:latin typeface="Karnchang Italics"/>
              </a:rPr>
              <a:t>(HR. Tirmidzi no. 2134. Syaikh Al-Abani mengatakan bahwa hadits ini shahih. Lihat Shahih Al Jaami’ no. 5726.)</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3D5C60"/>
        </a:solidFill>
      </p:bgPr>
    </p:bg>
    <p:spTree>
      <p:nvGrpSpPr>
        <p:cNvPr id="1" name=""/>
        <p:cNvGrpSpPr/>
        <p:nvPr/>
      </p:nvGrpSpPr>
      <p:grpSpPr>
        <a:xfrm>
          <a:off x="0" y="0"/>
          <a:ext cx="0" cy="0"/>
          <a:chOff x="0" y="0"/>
          <a:chExt cx="0" cy="0"/>
        </a:xfrm>
      </p:grpSpPr>
      <p:sp>
        <p:nvSpPr>
          <p:cNvPr name="Freeform 2" id="2"/>
          <p:cNvSpPr/>
          <p:nvPr/>
        </p:nvSpPr>
        <p:spPr>
          <a:xfrm flipH="false" flipV="false" rot="0">
            <a:off x="350255" y="1028700"/>
            <a:ext cx="5472684" cy="8229600"/>
          </a:xfrm>
          <a:custGeom>
            <a:avLst/>
            <a:gdLst/>
            <a:ahLst/>
            <a:cxnLst/>
            <a:rect r="r" b="b" t="t" l="l"/>
            <a:pathLst>
              <a:path h="8229600" w="5472684">
                <a:moveTo>
                  <a:pt x="0" y="0"/>
                </a:moveTo>
                <a:lnTo>
                  <a:pt x="5472684" y="0"/>
                </a:lnTo>
                <a:lnTo>
                  <a:pt x="5472684" y="8229600"/>
                </a:lnTo>
                <a:lnTo>
                  <a:pt x="0" y="8229600"/>
                </a:lnTo>
                <a:lnTo>
                  <a:pt x="0" y="0"/>
                </a:lnTo>
                <a:close/>
              </a:path>
            </a:pathLst>
          </a:custGeom>
          <a:blipFill>
            <a:blip r:embed="rId2"/>
            <a:stretch>
              <a:fillRect l="0" t="0" r="0" b="0"/>
            </a:stretch>
          </a:blipFill>
        </p:spPr>
      </p:sp>
      <p:sp>
        <p:nvSpPr>
          <p:cNvPr name="TextBox 3" id="3"/>
          <p:cNvSpPr txBox="true"/>
          <p:nvPr/>
        </p:nvSpPr>
        <p:spPr>
          <a:xfrm rot="0">
            <a:off x="5822939" y="666750"/>
            <a:ext cx="12573919" cy="2200147"/>
          </a:xfrm>
          <a:prstGeom prst="rect">
            <a:avLst/>
          </a:prstGeom>
        </p:spPr>
        <p:txBody>
          <a:bodyPr anchor="t" rtlCol="false" tIns="0" lIns="0" bIns="0" rIns="0">
            <a:spAutoFit/>
          </a:bodyPr>
          <a:lstStyle/>
          <a:p>
            <a:pPr algn="ctr">
              <a:lnSpc>
                <a:spcPts val="7799"/>
              </a:lnSpc>
              <a:spcBef>
                <a:spcPct val="0"/>
              </a:spcBef>
            </a:pPr>
            <a:r>
              <a:rPr lang="en-US" sz="5571">
                <a:solidFill>
                  <a:srgbClr val="FFDAC3"/>
                </a:solidFill>
                <a:latin typeface="Karnchang Bold"/>
              </a:rPr>
              <a:t>BEBERAPA AKHLAK YANG DISYARIATKAN DALAM ISLAM</a:t>
            </a:r>
          </a:p>
        </p:txBody>
      </p:sp>
      <p:sp>
        <p:nvSpPr>
          <p:cNvPr name="TextBox 4" id="4"/>
          <p:cNvSpPr txBox="true"/>
          <p:nvPr/>
        </p:nvSpPr>
        <p:spPr>
          <a:xfrm rot="0">
            <a:off x="6124972" y="3276191"/>
            <a:ext cx="6661155" cy="3965605"/>
          </a:xfrm>
          <a:prstGeom prst="rect">
            <a:avLst/>
          </a:prstGeom>
        </p:spPr>
        <p:txBody>
          <a:bodyPr anchor="t" rtlCol="false" tIns="0" lIns="0" bIns="0" rIns="0">
            <a:spAutoFit/>
          </a:bodyPr>
          <a:lstStyle/>
          <a:p>
            <a:pPr marL="932936" indent="-466468" lvl="1">
              <a:lnSpc>
                <a:spcPts val="6049"/>
              </a:lnSpc>
              <a:buFont typeface="Arial"/>
              <a:buChar char="•"/>
            </a:pPr>
            <a:r>
              <a:rPr lang="en-US" sz="4321">
                <a:solidFill>
                  <a:srgbClr val="FFDAC3"/>
                </a:solidFill>
                <a:latin typeface="Karnchang"/>
              </a:rPr>
              <a:t> JUJUR  </a:t>
            </a:r>
          </a:p>
          <a:p>
            <a:pPr marL="932936" indent="-466468" lvl="1">
              <a:lnSpc>
                <a:spcPts val="6049"/>
              </a:lnSpc>
              <a:buFont typeface="Arial"/>
              <a:buChar char="•"/>
            </a:pPr>
            <a:r>
              <a:rPr lang="en-US" sz="4321">
                <a:solidFill>
                  <a:srgbClr val="FFDAC3"/>
                </a:solidFill>
                <a:latin typeface="Karnchang"/>
              </a:rPr>
              <a:t> AMANAH </a:t>
            </a:r>
          </a:p>
          <a:p>
            <a:pPr marL="932936" indent="-466468" lvl="1">
              <a:lnSpc>
                <a:spcPts val="6049"/>
              </a:lnSpc>
              <a:buFont typeface="Arial"/>
              <a:buChar char="•"/>
            </a:pPr>
            <a:r>
              <a:rPr lang="en-US" sz="4321">
                <a:solidFill>
                  <a:srgbClr val="FFDAC3"/>
                </a:solidFill>
                <a:latin typeface="Karnchang"/>
              </a:rPr>
              <a:t> MENJAGA KESUCIAN  </a:t>
            </a:r>
          </a:p>
          <a:p>
            <a:pPr marL="932936" indent="-466468" lvl="1">
              <a:lnSpc>
                <a:spcPts val="6049"/>
              </a:lnSpc>
              <a:buFont typeface="Arial"/>
              <a:buChar char="•"/>
            </a:pPr>
            <a:r>
              <a:rPr lang="en-US" sz="4321">
                <a:solidFill>
                  <a:srgbClr val="FFDAC3"/>
                </a:solidFill>
                <a:latin typeface="Karnchang"/>
              </a:rPr>
              <a:t> MALU </a:t>
            </a:r>
          </a:p>
          <a:p>
            <a:pPr marL="932936" indent="-466468" lvl="1">
              <a:lnSpc>
                <a:spcPts val="6049"/>
              </a:lnSpc>
              <a:buFont typeface="Arial"/>
              <a:buChar char="•"/>
            </a:pPr>
            <a:r>
              <a:rPr lang="en-US" sz="4321">
                <a:solidFill>
                  <a:srgbClr val="FFDAC3"/>
                </a:solidFill>
                <a:latin typeface="Karnchang"/>
              </a:rPr>
              <a:t> BERANI </a:t>
            </a:r>
          </a:p>
        </p:txBody>
      </p:sp>
      <p:grpSp>
        <p:nvGrpSpPr>
          <p:cNvPr name="Group 5" id="5"/>
          <p:cNvGrpSpPr/>
          <p:nvPr/>
        </p:nvGrpSpPr>
        <p:grpSpPr>
          <a:xfrm rot="0">
            <a:off x="12109899" y="3561941"/>
            <a:ext cx="5999604" cy="3522606"/>
            <a:chOff x="0" y="0"/>
            <a:chExt cx="7999472" cy="4696807"/>
          </a:xfrm>
        </p:grpSpPr>
        <p:sp>
          <p:nvSpPr>
            <p:cNvPr name="TextBox 6" id="6"/>
            <p:cNvSpPr txBox="true"/>
            <p:nvPr/>
          </p:nvSpPr>
          <p:spPr>
            <a:xfrm rot="0">
              <a:off x="1179172" y="-238125"/>
              <a:ext cx="5776473" cy="940320"/>
            </a:xfrm>
            <a:prstGeom prst="rect">
              <a:avLst/>
            </a:prstGeom>
          </p:spPr>
          <p:txBody>
            <a:bodyPr anchor="t" rtlCol="false" tIns="0" lIns="0" bIns="0" rIns="0">
              <a:spAutoFit/>
            </a:bodyPr>
            <a:lstStyle/>
            <a:p>
              <a:pPr algn="ctr">
                <a:lnSpc>
                  <a:spcPts val="4884"/>
                </a:lnSpc>
                <a:spcBef>
                  <a:spcPct val="0"/>
                </a:spcBef>
              </a:pPr>
              <a:r>
                <a:rPr lang="en-US" sz="3489">
                  <a:solidFill>
                    <a:srgbClr val="FF914D"/>
                  </a:solidFill>
                  <a:latin typeface="Karnchang"/>
                </a:rPr>
                <a:t>(QS. At-Taubah [9]: 119)</a:t>
              </a:r>
            </a:p>
          </p:txBody>
        </p:sp>
        <p:sp>
          <p:nvSpPr>
            <p:cNvPr name="TextBox 7" id="7"/>
            <p:cNvSpPr txBox="true"/>
            <p:nvPr/>
          </p:nvSpPr>
          <p:spPr>
            <a:xfrm rot="0">
              <a:off x="1179172" y="876014"/>
              <a:ext cx="6414013" cy="940320"/>
            </a:xfrm>
            <a:prstGeom prst="rect">
              <a:avLst/>
            </a:prstGeom>
          </p:spPr>
          <p:txBody>
            <a:bodyPr anchor="t" rtlCol="false" tIns="0" lIns="0" bIns="0" rIns="0">
              <a:spAutoFit/>
            </a:bodyPr>
            <a:lstStyle/>
            <a:p>
              <a:pPr algn="ctr">
                <a:lnSpc>
                  <a:spcPts val="4884"/>
                </a:lnSpc>
                <a:spcBef>
                  <a:spcPct val="0"/>
                </a:spcBef>
              </a:pPr>
              <a:r>
                <a:rPr lang="en-US" sz="3489">
                  <a:solidFill>
                    <a:srgbClr val="FF914D"/>
                  </a:solidFill>
                  <a:latin typeface="Karnchang"/>
                  <a:ea typeface="Karnchang"/>
                </a:rPr>
                <a:t>(﻿QS. Al-Ahzab [33]: 73-74)</a:t>
              </a:r>
            </a:p>
          </p:txBody>
        </p:sp>
        <p:sp>
          <p:nvSpPr>
            <p:cNvPr name="TextBox 8" id="8"/>
            <p:cNvSpPr txBox="true"/>
            <p:nvPr/>
          </p:nvSpPr>
          <p:spPr>
            <a:xfrm rot="0">
              <a:off x="1179172" y="1864014"/>
              <a:ext cx="5137972" cy="940320"/>
            </a:xfrm>
            <a:prstGeom prst="rect">
              <a:avLst/>
            </a:prstGeom>
          </p:spPr>
          <p:txBody>
            <a:bodyPr anchor="t" rtlCol="false" tIns="0" lIns="0" bIns="0" rIns="0">
              <a:spAutoFit/>
            </a:bodyPr>
            <a:lstStyle/>
            <a:p>
              <a:pPr algn="ctr">
                <a:lnSpc>
                  <a:spcPts val="4884"/>
                </a:lnSpc>
                <a:spcBef>
                  <a:spcPct val="0"/>
                </a:spcBef>
              </a:pPr>
              <a:r>
                <a:rPr lang="en-US" sz="3489">
                  <a:solidFill>
                    <a:srgbClr val="FF914D"/>
                  </a:solidFill>
                  <a:latin typeface="Karnchang"/>
                </a:rPr>
                <a:t>(QS. An-Nur [24]: 33)</a:t>
              </a:r>
            </a:p>
          </p:txBody>
        </p:sp>
        <p:sp>
          <p:nvSpPr>
            <p:cNvPr name="TextBox 9" id="9"/>
            <p:cNvSpPr txBox="true"/>
            <p:nvPr/>
          </p:nvSpPr>
          <p:spPr>
            <a:xfrm rot="0">
              <a:off x="924897" y="3019218"/>
              <a:ext cx="7074575" cy="673979"/>
            </a:xfrm>
            <a:prstGeom prst="rect">
              <a:avLst/>
            </a:prstGeom>
          </p:spPr>
          <p:txBody>
            <a:bodyPr anchor="t" rtlCol="false" tIns="0" lIns="0" bIns="0" rIns="0">
              <a:spAutoFit/>
            </a:bodyPr>
            <a:lstStyle/>
            <a:p>
              <a:pPr algn="ctr">
                <a:lnSpc>
                  <a:spcPts val="3562"/>
                </a:lnSpc>
                <a:spcBef>
                  <a:spcPct val="0"/>
                </a:spcBef>
              </a:pPr>
              <a:r>
                <a:rPr lang="en-US" sz="2544">
                  <a:solidFill>
                    <a:srgbClr val="FF914D"/>
                  </a:solidFill>
                  <a:latin typeface="Karnchang"/>
                </a:rPr>
                <a:t>(HR. Bukhari &amp; HR. Ahmad, Tirmidzi)</a:t>
              </a:r>
            </a:p>
          </p:txBody>
        </p:sp>
        <p:sp>
          <p:nvSpPr>
            <p:cNvPr name="TextBox 10" id="10"/>
            <p:cNvSpPr txBox="true"/>
            <p:nvPr/>
          </p:nvSpPr>
          <p:spPr>
            <a:xfrm rot="0">
              <a:off x="0" y="4022829"/>
              <a:ext cx="7074575" cy="673979"/>
            </a:xfrm>
            <a:prstGeom prst="rect">
              <a:avLst/>
            </a:prstGeom>
          </p:spPr>
          <p:txBody>
            <a:bodyPr anchor="t" rtlCol="false" tIns="0" lIns="0" bIns="0" rIns="0">
              <a:spAutoFit/>
            </a:bodyPr>
            <a:lstStyle/>
            <a:p>
              <a:pPr algn="ctr">
                <a:lnSpc>
                  <a:spcPts val="3562"/>
                </a:lnSpc>
                <a:spcBef>
                  <a:spcPct val="0"/>
                </a:spcBef>
              </a:pPr>
              <a:r>
                <a:rPr lang="en-US" sz="2544">
                  <a:solidFill>
                    <a:srgbClr val="FF914D"/>
                  </a:solidFill>
                  <a:latin typeface="Karnchang"/>
                </a:rPr>
                <a:t>(HR. Bukhari dan Muslim)</a:t>
              </a:r>
            </a:p>
          </p:txBody>
        </p:sp>
      </p:grpSp>
      <p:sp>
        <p:nvSpPr>
          <p:cNvPr name="TextBox 11" id="11"/>
          <p:cNvSpPr txBox="true"/>
          <p:nvPr/>
        </p:nvSpPr>
        <p:spPr>
          <a:xfrm rot="0">
            <a:off x="8501001" y="8302676"/>
            <a:ext cx="7867190" cy="697976"/>
          </a:xfrm>
          <a:prstGeom prst="rect">
            <a:avLst/>
          </a:prstGeom>
        </p:spPr>
        <p:txBody>
          <a:bodyPr anchor="t" rtlCol="false" tIns="0" lIns="0" bIns="0" rIns="0">
            <a:spAutoFit/>
          </a:bodyPr>
          <a:lstStyle/>
          <a:p>
            <a:pPr algn="ctr">
              <a:lnSpc>
                <a:spcPts val="2478"/>
              </a:lnSpc>
              <a:spcBef>
                <a:spcPct val="0"/>
              </a:spcBef>
            </a:pPr>
            <a:r>
              <a:rPr lang="en-US" sz="1770" u="sng">
                <a:solidFill>
                  <a:srgbClr val="FF914D"/>
                </a:solidFill>
                <a:latin typeface="Karnchang Italics"/>
                <a:hlinkClick r:id="rId3" tooltip="https://www.radiorodja.com/download/kajian/syaikh-abdur-razzaq-bin-abdil-muhsin-al-abbad-al-badr/"/>
              </a:rPr>
              <a:t>Syaikh Prof. Dr. ‘Abdurrazzaq bin ‘Abdil Muhsin Al-‘Abbad Al-Badr</a:t>
            </a:r>
            <a:r>
              <a:rPr lang="en-US" sz="1770">
                <a:solidFill>
                  <a:srgbClr val="FF914D"/>
                </a:solidFill>
                <a:latin typeface="Karnchang Italics"/>
              </a:rPr>
              <a:t> pada 7 Ramadhan 1440 H / 12 Mei 2019 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3D5C60"/>
        </a:solidFill>
      </p:bgPr>
    </p:bg>
    <p:spTree>
      <p:nvGrpSpPr>
        <p:cNvPr id="1" name=""/>
        <p:cNvGrpSpPr/>
        <p:nvPr/>
      </p:nvGrpSpPr>
      <p:grpSpPr>
        <a:xfrm>
          <a:off x="0" y="0"/>
          <a:ext cx="0" cy="0"/>
          <a:chOff x="0" y="0"/>
          <a:chExt cx="0" cy="0"/>
        </a:xfrm>
      </p:grpSpPr>
      <p:sp>
        <p:nvSpPr>
          <p:cNvPr name="Freeform 2" id="2"/>
          <p:cNvSpPr/>
          <p:nvPr/>
        </p:nvSpPr>
        <p:spPr>
          <a:xfrm flipH="false" flipV="false" rot="0">
            <a:off x="350255" y="1028700"/>
            <a:ext cx="5472684" cy="8229600"/>
          </a:xfrm>
          <a:custGeom>
            <a:avLst/>
            <a:gdLst/>
            <a:ahLst/>
            <a:cxnLst/>
            <a:rect r="r" b="b" t="t" l="l"/>
            <a:pathLst>
              <a:path h="8229600" w="5472684">
                <a:moveTo>
                  <a:pt x="0" y="0"/>
                </a:moveTo>
                <a:lnTo>
                  <a:pt x="5472684" y="0"/>
                </a:lnTo>
                <a:lnTo>
                  <a:pt x="5472684"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6725175" y="6478896"/>
            <a:ext cx="10769446" cy="788403"/>
          </a:xfrm>
          <a:custGeom>
            <a:avLst/>
            <a:gdLst/>
            <a:ahLst/>
            <a:cxnLst/>
            <a:rect r="r" b="b" t="t" l="l"/>
            <a:pathLst>
              <a:path h="788403" w="10769446">
                <a:moveTo>
                  <a:pt x="0" y="0"/>
                </a:moveTo>
                <a:lnTo>
                  <a:pt x="10769447" y="0"/>
                </a:lnTo>
                <a:lnTo>
                  <a:pt x="10769447" y="788403"/>
                </a:lnTo>
                <a:lnTo>
                  <a:pt x="0" y="788403"/>
                </a:lnTo>
                <a:lnTo>
                  <a:pt x="0" y="0"/>
                </a:lnTo>
                <a:close/>
              </a:path>
            </a:pathLst>
          </a:custGeom>
          <a:blipFill>
            <a:blip r:embed="rId3"/>
            <a:stretch>
              <a:fillRect l="-1539" t="-13920" r="-2112" b="-10514"/>
            </a:stretch>
          </a:blipFill>
        </p:spPr>
      </p:sp>
      <p:sp>
        <p:nvSpPr>
          <p:cNvPr name="TextBox 4" id="4"/>
          <p:cNvSpPr txBox="true"/>
          <p:nvPr/>
        </p:nvSpPr>
        <p:spPr>
          <a:xfrm rot="0">
            <a:off x="5931797" y="666750"/>
            <a:ext cx="12356203" cy="2200147"/>
          </a:xfrm>
          <a:prstGeom prst="rect">
            <a:avLst/>
          </a:prstGeom>
        </p:spPr>
        <p:txBody>
          <a:bodyPr anchor="t" rtlCol="false" tIns="0" lIns="0" bIns="0" rIns="0">
            <a:spAutoFit/>
          </a:bodyPr>
          <a:lstStyle/>
          <a:p>
            <a:pPr algn="ctr">
              <a:lnSpc>
                <a:spcPts val="7799"/>
              </a:lnSpc>
              <a:spcBef>
                <a:spcPct val="0"/>
              </a:spcBef>
            </a:pPr>
            <a:r>
              <a:rPr lang="en-US" sz="5571">
                <a:solidFill>
                  <a:srgbClr val="FFDAC3"/>
                </a:solidFill>
                <a:latin typeface="Karnchang Bold"/>
              </a:rPr>
              <a:t>AKHLAK RASULULLAH DAN PARA SAHABAT</a:t>
            </a:r>
          </a:p>
        </p:txBody>
      </p:sp>
      <p:sp>
        <p:nvSpPr>
          <p:cNvPr name="TextBox 5" id="5"/>
          <p:cNvSpPr txBox="true"/>
          <p:nvPr/>
        </p:nvSpPr>
        <p:spPr>
          <a:xfrm rot="0">
            <a:off x="6591714" y="3056282"/>
            <a:ext cx="8309624" cy="774359"/>
          </a:xfrm>
          <a:prstGeom prst="rect">
            <a:avLst/>
          </a:prstGeom>
        </p:spPr>
        <p:txBody>
          <a:bodyPr anchor="t" rtlCol="false" tIns="0" lIns="0" bIns="0" rIns="0">
            <a:spAutoFit/>
          </a:bodyPr>
          <a:lstStyle/>
          <a:p>
            <a:pPr>
              <a:lnSpc>
                <a:spcPts val="5093"/>
              </a:lnSpc>
            </a:pPr>
            <a:r>
              <a:rPr lang="en-US" sz="3638">
                <a:solidFill>
                  <a:srgbClr val="FFDAC3"/>
                </a:solidFill>
                <a:latin typeface="Karnchang Bold"/>
              </a:rPr>
              <a:t>Bagaimanakah akhlak Rasulullah itu ?</a:t>
            </a:r>
          </a:p>
        </p:txBody>
      </p:sp>
      <p:sp>
        <p:nvSpPr>
          <p:cNvPr name="TextBox 6" id="6"/>
          <p:cNvSpPr txBox="true"/>
          <p:nvPr/>
        </p:nvSpPr>
        <p:spPr>
          <a:xfrm rot="0">
            <a:off x="7762062" y="3973516"/>
            <a:ext cx="10013803" cy="2174315"/>
          </a:xfrm>
          <a:prstGeom prst="rect">
            <a:avLst/>
          </a:prstGeom>
        </p:spPr>
        <p:txBody>
          <a:bodyPr anchor="t" rtlCol="false" tIns="0" lIns="0" bIns="0" rIns="0">
            <a:spAutoFit/>
          </a:bodyPr>
          <a:lstStyle/>
          <a:p>
            <a:pPr>
              <a:lnSpc>
                <a:spcPts val="4055"/>
              </a:lnSpc>
            </a:pPr>
            <a:r>
              <a:rPr lang="en-US" sz="2897">
                <a:solidFill>
                  <a:srgbClr val="FF914D"/>
                </a:solidFill>
                <a:latin typeface="Karnchang"/>
              </a:rPr>
              <a:t>Muhammad Rasulullah Shallallahu ‘alaihi wa sallam adalah seorang hamba yang banyak sekali </a:t>
            </a:r>
            <a:r>
              <a:rPr lang="en-US" sz="2897">
                <a:solidFill>
                  <a:srgbClr val="FFDAC3"/>
                </a:solidFill>
                <a:latin typeface="Karnchang Bold"/>
              </a:rPr>
              <a:t>bersyukur</a:t>
            </a:r>
            <a:r>
              <a:rPr lang="en-US" sz="2897">
                <a:solidFill>
                  <a:srgbClr val="FF914D"/>
                </a:solidFill>
                <a:latin typeface="Karnchang"/>
              </a:rPr>
              <a:t> kepada Allah Azza wa Jalla atas nikmat-nikmat-Nya dan sering bertaubat dan beristigfar.</a:t>
            </a:r>
          </a:p>
        </p:txBody>
      </p:sp>
      <p:sp>
        <p:nvSpPr>
          <p:cNvPr name="TextBox 7" id="7"/>
          <p:cNvSpPr txBox="true"/>
          <p:nvPr/>
        </p:nvSpPr>
        <p:spPr>
          <a:xfrm rot="0">
            <a:off x="6725175" y="7467324"/>
            <a:ext cx="11050689" cy="1139429"/>
          </a:xfrm>
          <a:prstGeom prst="rect">
            <a:avLst/>
          </a:prstGeom>
        </p:spPr>
        <p:txBody>
          <a:bodyPr anchor="t" rtlCol="false" tIns="0" lIns="0" bIns="0" rIns="0">
            <a:spAutoFit/>
          </a:bodyPr>
          <a:lstStyle/>
          <a:p>
            <a:pPr>
              <a:lnSpc>
                <a:spcPts val="2821"/>
              </a:lnSpc>
            </a:pPr>
            <a:r>
              <a:rPr lang="en-US" sz="2015">
                <a:solidFill>
                  <a:srgbClr val="FF914D"/>
                </a:solidFill>
                <a:latin typeface="Karnchang Italics"/>
              </a:rPr>
              <a:t>“Wahai Rasulullah! Allâh telah mengampuni dosa-dosamu yang telah lewat dan yang datang?” Beliau Shallallahu ‘alaihi wa sallam dengan ringan menjawab, “Apakah aku tidak mau menjadi hamba yang banyak (pandai) </a:t>
            </a:r>
            <a:r>
              <a:rPr lang="en-US" sz="2015">
                <a:solidFill>
                  <a:srgbClr val="FFDAC3"/>
                </a:solidFill>
                <a:latin typeface="Karnchang Bold Italics"/>
              </a:rPr>
              <a:t>bersyukur?</a:t>
            </a:r>
            <a:r>
              <a:rPr lang="en-US" sz="2015">
                <a:solidFill>
                  <a:srgbClr val="FFDAC3"/>
                </a:solidFill>
                <a:latin typeface="Karnchang Italics"/>
              </a:rPr>
              <a:t>!</a:t>
            </a:r>
            <a:r>
              <a:rPr lang="en-US" sz="2015">
                <a:solidFill>
                  <a:srgbClr val="FF914D"/>
                </a:solidFill>
                <a:latin typeface="Karnchang Italics"/>
              </a:rPr>
              <a:t>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3D5C60"/>
        </a:solidFill>
      </p:bgPr>
    </p:bg>
    <p:spTree>
      <p:nvGrpSpPr>
        <p:cNvPr id="1" name=""/>
        <p:cNvGrpSpPr/>
        <p:nvPr/>
      </p:nvGrpSpPr>
      <p:grpSpPr>
        <a:xfrm>
          <a:off x="0" y="0"/>
          <a:ext cx="0" cy="0"/>
          <a:chOff x="0" y="0"/>
          <a:chExt cx="0" cy="0"/>
        </a:xfrm>
      </p:grpSpPr>
      <p:sp>
        <p:nvSpPr>
          <p:cNvPr name="Freeform 2" id="2"/>
          <p:cNvSpPr/>
          <p:nvPr/>
        </p:nvSpPr>
        <p:spPr>
          <a:xfrm flipH="false" flipV="false" rot="0">
            <a:off x="350255" y="1028700"/>
            <a:ext cx="5472684" cy="8229600"/>
          </a:xfrm>
          <a:custGeom>
            <a:avLst/>
            <a:gdLst/>
            <a:ahLst/>
            <a:cxnLst/>
            <a:rect r="r" b="b" t="t" l="l"/>
            <a:pathLst>
              <a:path h="8229600" w="5472684">
                <a:moveTo>
                  <a:pt x="0" y="0"/>
                </a:moveTo>
                <a:lnTo>
                  <a:pt x="5472684" y="0"/>
                </a:lnTo>
                <a:lnTo>
                  <a:pt x="5472684"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6612920" y="4688901"/>
            <a:ext cx="11162945" cy="931589"/>
          </a:xfrm>
          <a:custGeom>
            <a:avLst/>
            <a:gdLst/>
            <a:ahLst/>
            <a:cxnLst/>
            <a:rect r="r" b="b" t="t" l="l"/>
            <a:pathLst>
              <a:path h="931589" w="11162945">
                <a:moveTo>
                  <a:pt x="0" y="0"/>
                </a:moveTo>
                <a:lnTo>
                  <a:pt x="11162945" y="0"/>
                </a:lnTo>
                <a:lnTo>
                  <a:pt x="11162945" y="931589"/>
                </a:lnTo>
                <a:lnTo>
                  <a:pt x="0" y="931589"/>
                </a:lnTo>
                <a:lnTo>
                  <a:pt x="0" y="0"/>
                </a:lnTo>
                <a:close/>
              </a:path>
            </a:pathLst>
          </a:custGeom>
          <a:blipFill>
            <a:blip r:embed="rId3"/>
            <a:stretch>
              <a:fillRect l="-584" t="-14019" r="-1321" b="-14019"/>
            </a:stretch>
          </a:blipFill>
        </p:spPr>
      </p:sp>
      <p:sp>
        <p:nvSpPr>
          <p:cNvPr name="TextBox 4" id="4"/>
          <p:cNvSpPr txBox="true"/>
          <p:nvPr/>
        </p:nvSpPr>
        <p:spPr>
          <a:xfrm rot="0">
            <a:off x="7187491" y="1413801"/>
            <a:ext cx="10013803" cy="2688665"/>
          </a:xfrm>
          <a:prstGeom prst="rect">
            <a:avLst/>
          </a:prstGeom>
        </p:spPr>
        <p:txBody>
          <a:bodyPr anchor="t" rtlCol="false" tIns="0" lIns="0" bIns="0" rIns="0">
            <a:spAutoFit/>
          </a:bodyPr>
          <a:lstStyle/>
          <a:p>
            <a:pPr>
              <a:lnSpc>
                <a:spcPts val="4055"/>
              </a:lnSpc>
            </a:pPr>
            <a:r>
              <a:rPr lang="en-US" sz="2897">
                <a:solidFill>
                  <a:srgbClr val="FF914D"/>
                </a:solidFill>
                <a:latin typeface="Karnchang"/>
              </a:rPr>
              <a:t>Meski beliau Shallallahu ‘alaihi wa sallam sangat pandai bersyukur kepada atas segala limpahan nikmat-Nya, beliau Shallallahu ‘alaihi wa sallam tetap saja banyak </a:t>
            </a:r>
            <a:r>
              <a:rPr lang="en-US" sz="2897">
                <a:solidFill>
                  <a:srgbClr val="FFDAC3"/>
                </a:solidFill>
                <a:latin typeface="Karnchang Bold"/>
              </a:rPr>
              <a:t>beristighfar,</a:t>
            </a:r>
            <a:r>
              <a:rPr lang="en-US" sz="2897">
                <a:solidFill>
                  <a:srgbClr val="FF914D"/>
                </a:solidFill>
                <a:latin typeface="Karnchang"/>
              </a:rPr>
              <a:t> memohon ampun kepada Allah Azza wa Jalla . Beliau Shallallahu ‘alaihi wa sallam bersabda :</a:t>
            </a:r>
          </a:p>
        </p:txBody>
      </p:sp>
      <p:sp>
        <p:nvSpPr>
          <p:cNvPr name="TextBox 5" id="5"/>
          <p:cNvSpPr txBox="true"/>
          <p:nvPr/>
        </p:nvSpPr>
        <p:spPr>
          <a:xfrm rot="0">
            <a:off x="7187491" y="6011015"/>
            <a:ext cx="10202319" cy="1172374"/>
          </a:xfrm>
          <a:prstGeom prst="rect">
            <a:avLst/>
          </a:prstGeom>
        </p:spPr>
        <p:txBody>
          <a:bodyPr anchor="t" rtlCol="false" tIns="0" lIns="0" bIns="0" rIns="0">
            <a:spAutoFit/>
          </a:bodyPr>
          <a:lstStyle/>
          <a:p>
            <a:pPr>
              <a:lnSpc>
                <a:spcPts val="4155"/>
              </a:lnSpc>
            </a:pPr>
            <a:r>
              <a:rPr lang="en-US" sz="2968">
                <a:solidFill>
                  <a:srgbClr val="FF914D"/>
                </a:solidFill>
                <a:latin typeface="Karnchang Italics"/>
              </a:rPr>
              <a:t>“ Demi Allah! Sesungguhnya aku </a:t>
            </a:r>
            <a:r>
              <a:rPr lang="en-US" sz="2968">
                <a:solidFill>
                  <a:srgbClr val="FFDAC3"/>
                </a:solidFill>
                <a:latin typeface="Karnchang Bold Italics"/>
              </a:rPr>
              <a:t>beristigfar</a:t>
            </a:r>
            <a:r>
              <a:rPr lang="en-US" sz="2968">
                <a:solidFill>
                  <a:srgbClr val="FF914D"/>
                </a:solidFill>
                <a:latin typeface="Karnchang Italics"/>
              </a:rPr>
              <a:t>, memohon ampun kepada Allah Azza wa Jalla lebih dari 70 kali dalam sehari. “</a:t>
            </a:r>
          </a:p>
        </p:txBody>
      </p:sp>
      <p:sp>
        <p:nvSpPr>
          <p:cNvPr name="TextBox 6" id="6"/>
          <p:cNvSpPr txBox="true"/>
          <p:nvPr/>
        </p:nvSpPr>
        <p:spPr>
          <a:xfrm rot="0">
            <a:off x="7707684" y="7611894"/>
            <a:ext cx="8973418" cy="503223"/>
          </a:xfrm>
          <a:prstGeom prst="rect">
            <a:avLst/>
          </a:prstGeom>
        </p:spPr>
        <p:txBody>
          <a:bodyPr anchor="t" rtlCol="false" tIns="0" lIns="0" bIns="0" rIns="0">
            <a:spAutoFit/>
          </a:bodyPr>
          <a:lstStyle/>
          <a:p>
            <a:pPr>
              <a:lnSpc>
                <a:spcPts val="3238"/>
              </a:lnSpc>
            </a:pPr>
            <a:r>
              <a:rPr lang="en-US" sz="2313">
                <a:solidFill>
                  <a:srgbClr val="FFDAC3"/>
                </a:solidFill>
                <a:latin typeface="Karnchang"/>
              </a:rPr>
              <a:t>[HR al-Bukhari, no. 6307 dari hadits Abu Hurairah Radhiyallahu anhu</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3D5C60"/>
        </a:solidFill>
      </p:bgPr>
    </p:bg>
    <p:spTree>
      <p:nvGrpSpPr>
        <p:cNvPr id="1" name=""/>
        <p:cNvGrpSpPr/>
        <p:nvPr/>
      </p:nvGrpSpPr>
      <p:grpSpPr>
        <a:xfrm>
          <a:off x="0" y="0"/>
          <a:ext cx="0" cy="0"/>
          <a:chOff x="0" y="0"/>
          <a:chExt cx="0" cy="0"/>
        </a:xfrm>
      </p:grpSpPr>
      <p:sp>
        <p:nvSpPr>
          <p:cNvPr name="Freeform 2" id="2"/>
          <p:cNvSpPr/>
          <p:nvPr/>
        </p:nvSpPr>
        <p:spPr>
          <a:xfrm flipH="false" flipV="false" rot="0">
            <a:off x="350255" y="1028700"/>
            <a:ext cx="5472684" cy="8229600"/>
          </a:xfrm>
          <a:custGeom>
            <a:avLst/>
            <a:gdLst/>
            <a:ahLst/>
            <a:cxnLst/>
            <a:rect r="r" b="b" t="t" l="l"/>
            <a:pathLst>
              <a:path h="8229600" w="5472684">
                <a:moveTo>
                  <a:pt x="0" y="0"/>
                </a:moveTo>
                <a:lnTo>
                  <a:pt x="5472684" y="0"/>
                </a:lnTo>
                <a:lnTo>
                  <a:pt x="5472684"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6612920" y="5006616"/>
            <a:ext cx="10761598" cy="966312"/>
          </a:xfrm>
          <a:custGeom>
            <a:avLst/>
            <a:gdLst/>
            <a:ahLst/>
            <a:cxnLst/>
            <a:rect r="r" b="b" t="t" l="l"/>
            <a:pathLst>
              <a:path h="966312" w="10761598">
                <a:moveTo>
                  <a:pt x="0" y="0"/>
                </a:moveTo>
                <a:lnTo>
                  <a:pt x="10761598" y="0"/>
                </a:lnTo>
                <a:lnTo>
                  <a:pt x="10761598" y="966312"/>
                </a:lnTo>
                <a:lnTo>
                  <a:pt x="0" y="966312"/>
                </a:lnTo>
                <a:lnTo>
                  <a:pt x="0" y="0"/>
                </a:lnTo>
                <a:close/>
              </a:path>
            </a:pathLst>
          </a:custGeom>
          <a:blipFill>
            <a:blip r:embed="rId3"/>
            <a:stretch>
              <a:fillRect l="0" t="0" r="0" b="-18328"/>
            </a:stretch>
          </a:blipFill>
        </p:spPr>
      </p:sp>
      <p:sp>
        <p:nvSpPr>
          <p:cNvPr name="TextBox 4" id="4"/>
          <p:cNvSpPr txBox="true"/>
          <p:nvPr/>
        </p:nvSpPr>
        <p:spPr>
          <a:xfrm rot="0">
            <a:off x="6612920" y="6516172"/>
            <a:ext cx="10946790" cy="887356"/>
          </a:xfrm>
          <a:prstGeom prst="rect">
            <a:avLst/>
          </a:prstGeom>
        </p:spPr>
        <p:txBody>
          <a:bodyPr anchor="t" rtlCol="false" tIns="0" lIns="0" bIns="0" rIns="0">
            <a:spAutoFit/>
          </a:bodyPr>
          <a:lstStyle/>
          <a:p>
            <a:pPr>
              <a:lnSpc>
                <a:spcPts val="3141"/>
              </a:lnSpc>
            </a:pPr>
            <a:r>
              <a:rPr lang="en-US" sz="2243">
                <a:solidFill>
                  <a:srgbClr val="FF914D"/>
                </a:solidFill>
                <a:latin typeface="Karnchang Italics"/>
              </a:rPr>
              <a:t>“Wahai Aisyah! Adakah yang memberi jaminan kepadaku bahwa tidak ada adzab dibalik awan itu? Karena ada juga kaum yang diadzab dengan menggunakan angin.”</a:t>
            </a:r>
          </a:p>
        </p:txBody>
      </p:sp>
      <p:sp>
        <p:nvSpPr>
          <p:cNvPr name="TextBox 5" id="5"/>
          <p:cNvSpPr txBox="true"/>
          <p:nvPr/>
        </p:nvSpPr>
        <p:spPr>
          <a:xfrm rot="0">
            <a:off x="7310507" y="7831210"/>
            <a:ext cx="9551616" cy="444487"/>
          </a:xfrm>
          <a:prstGeom prst="rect">
            <a:avLst/>
          </a:prstGeom>
        </p:spPr>
        <p:txBody>
          <a:bodyPr anchor="t" rtlCol="false" tIns="0" lIns="0" bIns="0" rIns="0">
            <a:spAutoFit/>
          </a:bodyPr>
          <a:lstStyle/>
          <a:p>
            <a:pPr>
              <a:lnSpc>
                <a:spcPts val="2872"/>
              </a:lnSpc>
            </a:pPr>
            <a:r>
              <a:rPr lang="en-US" sz="2051">
                <a:solidFill>
                  <a:srgbClr val="FFDAC3"/>
                </a:solidFill>
                <a:latin typeface="Karnchang"/>
              </a:rPr>
              <a:t> HR al-Bukhari, no. 3149 dan Muslim, no. 1057 dari Hadits Anas bin Radhiyallahu anhu</a:t>
            </a:r>
          </a:p>
        </p:txBody>
      </p:sp>
      <p:sp>
        <p:nvSpPr>
          <p:cNvPr name="TextBox 6" id="6"/>
          <p:cNvSpPr txBox="true"/>
          <p:nvPr/>
        </p:nvSpPr>
        <p:spPr>
          <a:xfrm rot="0">
            <a:off x="6612920" y="1231214"/>
            <a:ext cx="10946790" cy="3213426"/>
          </a:xfrm>
          <a:prstGeom prst="rect">
            <a:avLst/>
          </a:prstGeom>
        </p:spPr>
        <p:txBody>
          <a:bodyPr anchor="t" rtlCol="false" tIns="0" lIns="0" bIns="0" rIns="0">
            <a:spAutoFit/>
          </a:bodyPr>
          <a:lstStyle/>
          <a:p>
            <a:pPr>
              <a:lnSpc>
                <a:spcPts val="3585"/>
              </a:lnSpc>
              <a:spcBef>
                <a:spcPct val="0"/>
              </a:spcBef>
            </a:pPr>
            <a:r>
              <a:rPr lang="en-US" sz="2561">
                <a:solidFill>
                  <a:srgbClr val="FF914D"/>
                </a:solidFill>
                <a:latin typeface="Karnchang"/>
              </a:rPr>
              <a:t>Beliau Shallallahu ‘alaihi wa sallam juga sangat takut terhadap murka Allâh Azza wa Jalla . Jika beliau Shallallahu ‘alaihi wa sallam melihat gumpalan awan, terlihat di wajah beliau Shallallahu ‘alaihi wa sallam isyarat seakan tidak suka. Aisyah Radhiyallahu anhuma pernah menanyakan hal tersebut, “Wahai Rasûlullâh! Orang-orang umumnya senang melihat gumpalan awan karena berharap guyuran hujan, sementara engkau terlihat tidak suka.” Rasûlullâh Shallallahu ‘alaihi wa sallam bersabda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3D5C60"/>
        </a:solidFill>
      </p:bgPr>
    </p:bg>
    <p:spTree>
      <p:nvGrpSpPr>
        <p:cNvPr id="1" name=""/>
        <p:cNvGrpSpPr/>
        <p:nvPr/>
      </p:nvGrpSpPr>
      <p:grpSpPr>
        <a:xfrm>
          <a:off x="0" y="0"/>
          <a:ext cx="0" cy="0"/>
          <a:chOff x="0" y="0"/>
          <a:chExt cx="0" cy="0"/>
        </a:xfrm>
      </p:grpSpPr>
      <p:sp>
        <p:nvSpPr>
          <p:cNvPr name="Freeform 2" id="2"/>
          <p:cNvSpPr/>
          <p:nvPr/>
        </p:nvSpPr>
        <p:spPr>
          <a:xfrm flipH="false" flipV="false" rot="0">
            <a:off x="350255" y="1028700"/>
            <a:ext cx="5472684" cy="8229600"/>
          </a:xfrm>
          <a:custGeom>
            <a:avLst/>
            <a:gdLst/>
            <a:ahLst/>
            <a:cxnLst/>
            <a:rect r="r" b="b" t="t" l="l"/>
            <a:pathLst>
              <a:path h="8229600" w="5472684">
                <a:moveTo>
                  <a:pt x="0" y="0"/>
                </a:moveTo>
                <a:lnTo>
                  <a:pt x="5472684" y="0"/>
                </a:lnTo>
                <a:lnTo>
                  <a:pt x="5472684" y="8229600"/>
                </a:lnTo>
                <a:lnTo>
                  <a:pt x="0" y="8229600"/>
                </a:lnTo>
                <a:lnTo>
                  <a:pt x="0" y="0"/>
                </a:lnTo>
                <a:close/>
              </a:path>
            </a:pathLst>
          </a:custGeom>
          <a:blipFill>
            <a:blip r:embed="rId2"/>
            <a:stretch>
              <a:fillRect l="0" t="0" r="0" b="0"/>
            </a:stretch>
          </a:blipFill>
        </p:spPr>
      </p:sp>
      <p:sp>
        <p:nvSpPr>
          <p:cNvPr name="TextBox 3" id="3"/>
          <p:cNvSpPr txBox="true"/>
          <p:nvPr/>
        </p:nvSpPr>
        <p:spPr>
          <a:xfrm rot="0">
            <a:off x="6612920" y="1603001"/>
            <a:ext cx="10879750" cy="3182646"/>
          </a:xfrm>
          <a:prstGeom prst="rect">
            <a:avLst/>
          </a:prstGeom>
        </p:spPr>
        <p:txBody>
          <a:bodyPr anchor="t" rtlCol="false" tIns="0" lIns="0" bIns="0" rIns="0">
            <a:spAutoFit/>
          </a:bodyPr>
          <a:lstStyle/>
          <a:p>
            <a:pPr>
              <a:lnSpc>
                <a:spcPts val="3549"/>
              </a:lnSpc>
              <a:spcBef>
                <a:spcPct val="0"/>
              </a:spcBef>
            </a:pPr>
            <a:r>
              <a:rPr lang="en-US" sz="2535">
                <a:solidFill>
                  <a:srgbClr val="FF914D"/>
                </a:solidFill>
                <a:latin typeface="Karnchang"/>
              </a:rPr>
              <a:t>Meski demikian, beliau Shallallahu ‘alaihi wa sallam adalah orang yang paling </a:t>
            </a:r>
            <a:r>
              <a:rPr lang="en-US" sz="2535">
                <a:solidFill>
                  <a:srgbClr val="FFDAC3"/>
                </a:solidFill>
                <a:latin typeface="Karnchang Bold"/>
              </a:rPr>
              <a:t>berani.</a:t>
            </a:r>
            <a:r>
              <a:rPr lang="en-US" sz="2535">
                <a:solidFill>
                  <a:srgbClr val="FF914D"/>
                </a:solidFill>
                <a:latin typeface="Karnchang Bold"/>
              </a:rPr>
              <a:t> </a:t>
            </a:r>
            <a:r>
              <a:rPr lang="en-US" sz="2535">
                <a:solidFill>
                  <a:srgbClr val="FF914D"/>
                </a:solidFill>
                <a:latin typeface="Karnchang"/>
              </a:rPr>
              <a:t>Pada suatu malam penduduk Madinah dikejutkan oleh suara keras, sehingga mereka semuanya bergegas menuju kearah suara. Saat mereka sedang berangkat menuju sumber suara, justru mereka berjumpa dengan Rasûlullâh Shallallahu ‘alaihi wa sallam yang sedang dalam perjalanan pulang dari sumber suara. Beliau Shallallahu ‘alaihi wa sallam telah mendatangi sumber suara sebelum yang lain.</a:t>
            </a:r>
          </a:p>
        </p:txBody>
      </p:sp>
      <p:sp>
        <p:nvSpPr>
          <p:cNvPr name="TextBox 4" id="4"/>
          <p:cNvSpPr txBox="true"/>
          <p:nvPr/>
        </p:nvSpPr>
        <p:spPr>
          <a:xfrm rot="0">
            <a:off x="6612920" y="5145133"/>
            <a:ext cx="11162945" cy="3378815"/>
          </a:xfrm>
          <a:prstGeom prst="rect">
            <a:avLst/>
          </a:prstGeom>
        </p:spPr>
        <p:txBody>
          <a:bodyPr anchor="t" rtlCol="false" tIns="0" lIns="0" bIns="0" rIns="0">
            <a:spAutoFit/>
          </a:bodyPr>
          <a:lstStyle/>
          <a:p>
            <a:pPr>
              <a:lnSpc>
                <a:spcPts val="3291"/>
              </a:lnSpc>
              <a:spcBef>
                <a:spcPct val="0"/>
              </a:spcBef>
            </a:pPr>
            <a:r>
              <a:rPr lang="en-US" sz="2350">
                <a:solidFill>
                  <a:srgbClr val="FF914D"/>
                </a:solidFill>
                <a:latin typeface="Karnchang"/>
              </a:rPr>
              <a:t>Beliau Shallallahu ‘alaihi wa sallam juga seorang yang </a:t>
            </a:r>
            <a:r>
              <a:rPr lang="en-US" sz="2350">
                <a:solidFill>
                  <a:srgbClr val="FFDAC3"/>
                </a:solidFill>
                <a:latin typeface="Karnchang Bold"/>
              </a:rPr>
              <a:t>sangat lembut</a:t>
            </a:r>
            <a:r>
              <a:rPr lang="en-US" sz="2350">
                <a:solidFill>
                  <a:srgbClr val="FF914D"/>
                </a:solidFill>
                <a:latin typeface="Karnchang"/>
              </a:rPr>
              <a:t> dan</a:t>
            </a:r>
            <a:r>
              <a:rPr lang="en-US" sz="2350">
                <a:solidFill>
                  <a:srgbClr val="FFDAC3"/>
                </a:solidFill>
                <a:latin typeface="Karnchang Bold"/>
              </a:rPr>
              <a:t> tidak tergesa-gesa</a:t>
            </a:r>
            <a:r>
              <a:rPr lang="en-US" sz="2350">
                <a:solidFill>
                  <a:srgbClr val="FF914D"/>
                </a:solidFill>
                <a:latin typeface="Karnchang"/>
              </a:rPr>
              <a:t> . Suatu ketika beliau Shallallahu ‘alaihi wa sallam pernah berjumpa dengan seorang Arab Badui lalu orang itu menarik selendang yang beliau Shallallahu ‘alaihi wa sallam kenakan dipundak sehingga meninggalkan bekas pada pundak beliau Shallallahu ‘alaihi wa sallam . Lalu orang itu berkata,</a:t>
            </a:r>
            <a:r>
              <a:rPr lang="en-US" sz="2350">
                <a:solidFill>
                  <a:srgbClr val="FF914D"/>
                </a:solidFill>
                <a:latin typeface="Karnchang Italics"/>
              </a:rPr>
              <a:t>”Wahai Muhammad, berilah aku sebagian dari harta yang Allah Azza wa Jalla berikan kepadamu!”</a:t>
            </a:r>
            <a:r>
              <a:rPr lang="en-US" sz="2350">
                <a:solidFill>
                  <a:srgbClr val="FF914D"/>
                </a:solidFill>
                <a:latin typeface="Karnchang"/>
              </a:rPr>
              <a:t> Rasûlullah Shallallahu ‘alaihi wa sallam </a:t>
            </a:r>
            <a:r>
              <a:rPr lang="en-US" sz="2350">
                <a:solidFill>
                  <a:srgbClr val="FFDAC3"/>
                </a:solidFill>
                <a:latin typeface="Karnchang Bold"/>
              </a:rPr>
              <a:t>tidak marah.</a:t>
            </a:r>
            <a:r>
              <a:rPr lang="en-US" sz="2350">
                <a:solidFill>
                  <a:srgbClr val="FF914D"/>
                </a:solidFill>
                <a:latin typeface="Karnchang"/>
              </a:rPr>
              <a:t> Beliau Shallallahu ‘alaihi wa sallam menoleh dan menyuruh kepada para shahabatnya agar memberikan sesuatu kepada orang ini</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3D5C60"/>
        </a:solidFill>
      </p:bgPr>
    </p:bg>
    <p:spTree>
      <p:nvGrpSpPr>
        <p:cNvPr id="1" name=""/>
        <p:cNvGrpSpPr/>
        <p:nvPr/>
      </p:nvGrpSpPr>
      <p:grpSpPr>
        <a:xfrm>
          <a:off x="0" y="0"/>
          <a:ext cx="0" cy="0"/>
          <a:chOff x="0" y="0"/>
          <a:chExt cx="0" cy="0"/>
        </a:xfrm>
      </p:grpSpPr>
      <p:sp>
        <p:nvSpPr>
          <p:cNvPr name="TextBox 2" id="2"/>
          <p:cNvSpPr txBox="true"/>
          <p:nvPr/>
        </p:nvSpPr>
        <p:spPr>
          <a:xfrm rot="0">
            <a:off x="1190058" y="2395113"/>
            <a:ext cx="15970732" cy="5704544"/>
          </a:xfrm>
          <a:prstGeom prst="rect">
            <a:avLst/>
          </a:prstGeom>
        </p:spPr>
        <p:txBody>
          <a:bodyPr anchor="t" rtlCol="false" tIns="0" lIns="0" bIns="0" rIns="0">
            <a:spAutoFit/>
          </a:bodyPr>
          <a:lstStyle/>
          <a:p>
            <a:pPr algn="just" marL="574649" indent="-287325" lvl="1">
              <a:lnSpc>
                <a:spcPts val="3726"/>
              </a:lnSpc>
              <a:buFont typeface="Arial"/>
              <a:buChar char="•"/>
            </a:pPr>
            <a:r>
              <a:rPr lang="en-US" sz="2661">
                <a:solidFill>
                  <a:srgbClr val="FFDAC3"/>
                </a:solidFill>
                <a:latin typeface="Karnchang"/>
              </a:rPr>
              <a:t> </a:t>
            </a:r>
            <a:r>
              <a:rPr lang="en-US" sz="2661">
                <a:solidFill>
                  <a:srgbClr val="FFDAC3"/>
                </a:solidFill>
                <a:latin typeface="Karnchang"/>
              </a:rPr>
              <a:t>HR al-Bukhari, no. 6307 dari hadits Abu Hurairah Radhiyallahu anhu</a:t>
            </a:r>
          </a:p>
          <a:p>
            <a:pPr algn="just" marL="574649" indent="-287325" lvl="1">
              <a:lnSpc>
                <a:spcPts val="3726"/>
              </a:lnSpc>
              <a:buFont typeface="Arial"/>
              <a:buChar char="•"/>
            </a:pPr>
            <a:r>
              <a:rPr lang="en-US" sz="2661">
                <a:solidFill>
                  <a:srgbClr val="FFDAC3"/>
                </a:solidFill>
                <a:latin typeface="Karnchang"/>
              </a:rPr>
              <a:t> HR al-Bukhari, no. 3149 dan Muslim, no. 1057 dari Hadits Anas bin Malik Radhiyallahu anhu</a:t>
            </a:r>
          </a:p>
          <a:p>
            <a:pPr algn="just" marL="574649" indent="-287325" lvl="1">
              <a:lnSpc>
                <a:spcPts val="3726"/>
              </a:lnSpc>
              <a:buFont typeface="Arial"/>
              <a:buChar char="•"/>
            </a:pPr>
            <a:r>
              <a:rPr lang="en-US" sz="2661">
                <a:solidFill>
                  <a:srgbClr val="FFDAC3"/>
                </a:solidFill>
                <a:latin typeface="Karnchang"/>
              </a:rPr>
              <a:t> HR al-Bukhari, no. 2768 dan Muslim, no. 2309 dari Hadits Anas bin Malik Radhiyallahu anhu</a:t>
            </a:r>
          </a:p>
          <a:p>
            <a:pPr algn="just" marL="574649" indent="-287325" lvl="1">
              <a:lnSpc>
                <a:spcPts val="3726"/>
              </a:lnSpc>
              <a:buFont typeface="Arial"/>
              <a:buChar char="•"/>
            </a:pPr>
            <a:r>
              <a:rPr lang="en-US" sz="2661">
                <a:solidFill>
                  <a:srgbClr val="FFDAC3"/>
                </a:solidFill>
                <a:latin typeface="Karnchang"/>
              </a:rPr>
              <a:t> HR Muslim, no. 2328 dari hadits Aisyah Radhiyallahu anhuma</a:t>
            </a:r>
          </a:p>
          <a:p>
            <a:pPr algn="just" marL="574649" indent="-287325" lvl="1">
              <a:lnSpc>
                <a:spcPts val="3726"/>
              </a:lnSpc>
              <a:buFont typeface="Arial"/>
              <a:buChar char="•"/>
            </a:pPr>
            <a:r>
              <a:rPr lang="en-US" sz="2661">
                <a:solidFill>
                  <a:srgbClr val="FFDAC3"/>
                </a:solidFill>
                <a:latin typeface="Karnchang"/>
              </a:rPr>
              <a:t> Lihat hadits riwayat Imam al-Bukhari, no. 3559 dari Abdullah bin Umar Radhiyallahu anhuma juga no. 6046 dari Anas bin Malik Radhiyallahu anhu</a:t>
            </a:r>
          </a:p>
          <a:p>
            <a:pPr algn="just" marL="574649" indent="-287325" lvl="1">
              <a:lnSpc>
                <a:spcPts val="3726"/>
              </a:lnSpc>
              <a:buFont typeface="Arial"/>
              <a:buChar char="•"/>
            </a:pPr>
            <a:r>
              <a:rPr lang="en-US" sz="2661">
                <a:solidFill>
                  <a:srgbClr val="FFDAC3"/>
                </a:solidFill>
                <a:latin typeface="Karnchang"/>
              </a:rPr>
              <a:t> HR al-Bukhari, no. 3560 dari Aisyah Radhiyalahu anhuma</a:t>
            </a:r>
          </a:p>
          <a:p>
            <a:pPr algn="just" marL="574649" indent="-287325" lvl="1">
              <a:lnSpc>
                <a:spcPts val="3726"/>
              </a:lnSpc>
              <a:buFont typeface="Arial"/>
              <a:buChar char="•"/>
            </a:pPr>
            <a:r>
              <a:rPr lang="en-US" sz="2661">
                <a:solidFill>
                  <a:srgbClr val="FFDAC3"/>
                </a:solidFill>
                <a:latin typeface="Karnchang"/>
              </a:rPr>
              <a:t> HR Muslim, no. 2312 dari hadits Anas bin Malik Radhiyallahu anhu</a:t>
            </a:r>
          </a:p>
          <a:p>
            <a:pPr algn="just" marL="574649" indent="-287325" lvl="1">
              <a:lnSpc>
                <a:spcPts val="3726"/>
              </a:lnSpc>
              <a:buFont typeface="Arial"/>
              <a:buChar char="•"/>
            </a:pPr>
            <a:r>
              <a:rPr lang="en-US" sz="2661">
                <a:solidFill>
                  <a:srgbClr val="FFDAC3"/>
                </a:solidFill>
                <a:latin typeface="Karnchang"/>
              </a:rPr>
              <a:t> HR al-Bukhari, no. 466 dan Ibnu Hibban, 14/558 (6594) dari hadits Abu Sa’id al-Khudri Radhiyallahu anhu</a:t>
            </a:r>
          </a:p>
          <a:p>
            <a:pPr algn="just" marL="574649" indent="-287325" lvl="1">
              <a:lnSpc>
                <a:spcPts val="3726"/>
              </a:lnSpc>
              <a:buFont typeface="Arial"/>
              <a:buChar char="•"/>
            </a:pPr>
            <a:r>
              <a:rPr lang="en-US" sz="2661">
                <a:solidFill>
                  <a:srgbClr val="FFDAC3"/>
                </a:solidFill>
                <a:latin typeface="Karnchang"/>
              </a:rPr>
              <a:t> HR an-Nasa’i, 3/109, no. 1413, dari hadits Abdullah bin Abi Aufa Radhiyallahu anhu</a:t>
            </a:r>
          </a:p>
          <a:p>
            <a:pPr algn="just" marL="574649" indent="-287325" lvl="1">
              <a:lnSpc>
                <a:spcPts val="3726"/>
              </a:lnSpc>
              <a:buFont typeface="Arial"/>
              <a:buChar char="•"/>
            </a:pPr>
            <a:r>
              <a:rPr lang="en-US" sz="2661">
                <a:solidFill>
                  <a:srgbClr val="FFDAC3"/>
                </a:solidFill>
                <a:latin typeface="Karnchang"/>
              </a:rPr>
              <a:t> HR. al-Bukhâri dalam Adabul Mufrad, no. 265 dan at-Tirmidzi, no. 1990 dari hadits Abu Hurairah Radhiyallahu anhu</a:t>
            </a:r>
          </a:p>
        </p:txBody>
      </p:sp>
      <p:sp>
        <p:nvSpPr>
          <p:cNvPr name="TextBox 3" id="3"/>
          <p:cNvSpPr txBox="true"/>
          <p:nvPr/>
        </p:nvSpPr>
        <p:spPr>
          <a:xfrm rot="0">
            <a:off x="6493297" y="915677"/>
            <a:ext cx="5301407" cy="937993"/>
          </a:xfrm>
          <a:prstGeom prst="rect">
            <a:avLst/>
          </a:prstGeom>
        </p:spPr>
        <p:txBody>
          <a:bodyPr anchor="t" rtlCol="false" tIns="0" lIns="0" bIns="0" rIns="0">
            <a:spAutoFit/>
          </a:bodyPr>
          <a:lstStyle/>
          <a:p>
            <a:pPr algn="ctr">
              <a:lnSpc>
                <a:spcPts val="6049"/>
              </a:lnSpc>
              <a:spcBef>
                <a:spcPct val="0"/>
              </a:spcBef>
            </a:pPr>
            <a:r>
              <a:rPr lang="en-US" sz="4321">
                <a:solidFill>
                  <a:srgbClr val="FFDAC3"/>
                </a:solidFill>
                <a:latin typeface="Karnchang Bold"/>
              </a:rPr>
              <a:t>REFERENCE HADIST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DAF6D6-AhAA</dc:identifier>
  <dcterms:modified xsi:type="dcterms:W3CDTF">2011-08-01T06:04:30Z</dcterms:modified>
  <cp:revision>1</cp:revision>
  <dc:title>aqidah tauhid part 2</dc:title>
</cp:coreProperties>
</file>