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77"/>
    <p:sldId id="257" r:id="rId78"/>
    <p:sldId id="258" r:id="rId79"/>
    <p:sldId id="259" r:id="rId80"/>
    <p:sldId id="260" r:id="rId81"/>
    <p:sldId id="261" r:id="rId82"/>
    <p:sldId id="262" r:id="rId83"/>
    <p:sldId id="263" r:id="rId84"/>
    <p:sldId id="264" r:id="rId85"/>
    <p:sldId id="265" r:id="rId86"/>
    <p:sldId id="266" r:id="rId87"/>
    <p:sldId id="267" r:id="rId8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nva Sans" charset="1" panose="020B0503030501040103"/>
      <p:regular r:id="rId10"/>
    </p:embeddedFont>
    <p:embeddedFont>
      <p:font typeface="Canva Sans Bold" charset="1" panose="020B0803030501040103"/>
      <p:regular r:id="rId11"/>
    </p:embeddedFont>
    <p:embeddedFont>
      <p:font typeface="Canva Sans Italics" charset="1" panose="020B0503030501040103"/>
      <p:regular r:id="rId12"/>
    </p:embeddedFont>
    <p:embeddedFont>
      <p:font typeface="Canva Sans Bold Italics" charset="1" panose="020B0803030501040103"/>
      <p:regular r:id="rId13"/>
    </p:embeddedFont>
    <p:embeddedFont>
      <p:font typeface="Canva Sans Medium" charset="1" panose="020B0603030501040103"/>
      <p:regular r:id="rId14"/>
    </p:embeddedFont>
    <p:embeddedFont>
      <p:font typeface="Canva Sans Medium Italics" charset="1" panose="020B0603030501040103"/>
      <p:regular r:id="rId15"/>
    </p:embeddedFont>
    <p:embeddedFont>
      <p:font typeface="Karnchang" charset="1" panose="00000000000000000000"/>
      <p:regular r:id="rId16"/>
    </p:embeddedFont>
    <p:embeddedFont>
      <p:font typeface="Karnchang Bold" charset="1" panose="00000000000000000000"/>
      <p:regular r:id="rId17"/>
    </p:embeddedFont>
    <p:embeddedFont>
      <p:font typeface="Karnchang Italics" charset="1" panose="00000000000000000000"/>
      <p:regular r:id="rId18"/>
    </p:embeddedFont>
    <p:embeddedFont>
      <p:font typeface="Karnchang Bold Italics" charset="1" panose="00000000000000000000"/>
      <p:regular r:id="rId19"/>
    </p:embeddedFont>
    <p:embeddedFont>
      <p:font typeface="Karnchang Thin" charset="1" panose="00000000000000000000"/>
      <p:regular r:id="rId20"/>
    </p:embeddedFont>
    <p:embeddedFont>
      <p:font typeface="Karnchang Thin Italics" charset="1" panose="00000000000000000000"/>
      <p:regular r:id="rId21"/>
    </p:embeddedFont>
    <p:embeddedFont>
      <p:font typeface="Karnchang Light" charset="1" panose="00000000000000000000"/>
      <p:regular r:id="rId22"/>
    </p:embeddedFont>
    <p:embeddedFont>
      <p:font typeface="Karnchang Light Italics" charset="1" panose="00000000000000000000"/>
      <p:regular r:id="rId23"/>
    </p:embeddedFont>
    <p:embeddedFont>
      <p:font typeface="Karnchang Medium" charset="1" panose="00000000000000000000"/>
      <p:regular r:id="rId24"/>
    </p:embeddedFont>
    <p:embeddedFont>
      <p:font typeface="Karnchang Medium Italics" charset="1" panose="00000000000000000000"/>
      <p:regular r:id="rId25"/>
    </p:embeddedFont>
    <p:embeddedFont>
      <p:font typeface="Karnchang Semi-Bold" charset="1" panose="00000000000000000000"/>
      <p:regular r:id="rId26"/>
    </p:embeddedFont>
    <p:embeddedFont>
      <p:font typeface="Karnchang Semi-Bold Italics" charset="1" panose="00000000000000000000"/>
      <p:regular r:id="rId27"/>
    </p:embeddedFont>
    <p:embeddedFont>
      <p:font typeface="Karnchang Ultra-Bold" charset="1" panose="00000000000000000000"/>
      <p:regular r:id="rId28"/>
    </p:embeddedFont>
    <p:embeddedFont>
      <p:font typeface="Karnchang Ultra-Bold Italics" charset="1" panose="00000000000000000000"/>
      <p:regular r:id="rId29"/>
    </p:embeddedFont>
    <p:embeddedFont>
      <p:font typeface="Karnchang Heavy" charset="1" panose="00000000000000000000"/>
      <p:regular r:id="rId30"/>
    </p:embeddedFont>
    <p:embeddedFont>
      <p:font typeface="Karnchang Heavy Italics" charset="1" panose="00000000000000000000"/>
      <p:regular r:id="rId31"/>
    </p:embeddedFont>
    <p:embeddedFont>
      <p:font typeface="Martel Sans" charset="1" panose="00000500000000000000"/>
      <p:regular r:id="rId32"/>
    </p:embeddedFont>
    <p:embeddedFont>
      <p:font typeface="Martel Sans Bold" charset="1" panose="00000800000000000000"/>
      <p:regular r:id="rId33"/>
    </p:embeddedFont>
    <p:embeddedFont>
      <p:font typeface="Martel Sans Extra-Light" charset="1" panose="00000300000000000000"/>
      <p:regular r:id="rId34"/>
    </p:embeddedFont>
    <p:embeddedFont>
      <p:font typeface="Martel Sans Light" charset="1" panose="00000400000000000000"/>
      <p:regular r:id="rId35"/>
    </p:embeddedFont>
    <p:embeddedFont>
      <p:font typeface="Martel Sans Semi-Bold" charset="1" panose="00000700000000000000"/>
      <p:regular r:id="rId36"/>
    </p:embeddedFont>
    <p:embeddedFont>
      <p:font typeface="Martel Sans Ultra-Bold" charset="1" panose="00000900000000000000"/>
      <p:regular r:id="rId37"/>
    </p:embeddedFont>
    <p:embeddedFont>
      <p:font typeface="Martel Sans Heavy" charset="1" panose="00000A00000000000000"/>
      <p:regular r:id="rId38"/>
    </p:embeddedFont>
    <p:embeddedFont>
      <p:font typeface="Open Sans 2" charset="1" panose="020B0606030504020204"/>
      <p:regular r:id="rId39"/>
    </p:embeddedFont>
    <p:embeddedFont>
      <p:font typeface="Open Sans 2 Bold" charset="1" panose="020B0806030504020204"/>
      <p:regular r:id="rId40"/>
    </p:embeddedFont>
    <p:embeddedFont>
      <p:font typeface="Open Sans 2 Italics" charset="1" panose="020B0606030504020204"/>
      <p:regular r:id="rId41"/>
    </p:embeddedFont>
    <p:embeddedFont>
      <p:font typeface="Open Sans 2 Bold Italics" charset="1" panose="020B0806030504020204"/>
      <p:regular r:id="rId42"/>
    </p:embeddedFont>
    <p:embeddedFont>
      <p:font typeface="Open Sans 2 Light" charset="1" panose="020B0306030504020204"/>
      <p:regular r:id="rId43"/>
    </p:embeddedFont>
    <p:embeddedFont>
      <p:font typeface="Open Sans 2 Light Italics" charset="1" panose="020B0306030504020204"/>
      <p:regular r:id="rId44"/>
    </p:embeddedFont>
    <p:embeddedFont>
      <p:font typeface="Open Sans 2 Ultra-Bold" charset="1" panose="00000000000000000000"/>
      <p:regular r:id="rId45"/>
    </p:embeddedFont>
    <p:embeddedFont>
      <p:font typeface="Open Sans 2 Ultra-Bold Italics" charset="1" panose="00000000000000000000"/>
      <p:regular r:id="rId46"/>
    </p:embeddedFont>
    <p:embeddedFont>
      <p:font typeface="Open Sans 1" charset="1" panose="00000000000000000000"/>
      <p:regular r:id="rId47"/>
    </p:embeddedFont>
    <p:embeddedFont>
      <p:font typeface="Open Sans 1 Bold" charset="1" panose="00000000000000000000"/>
      <p:regular r:id="rId48"/>
    </p:embeddedFont>
    <p:embeddedFont>
      <p:font typeface="Open Sans 1 Italics" charset="1" panose="00000000000000000000"/>
      <p:regular r:id="rId49"/>
    </p:embeddedFont>
    <p:embeddedFont>
      <p:font typeface="Open Sans 1 Bold Italics" charset="1" panose="00000000000000000000"/>
      <p:regular r:id="rId50"/>
    </p:embeddedFont>
    <p:embeddedFont>
      <p:font typeface="Open Sans 1 Light" charset="1" panose="00000000000000000000"/>
      <p:regular r:id="rId51"/>
    </p:embeddedFont>
    <p:embeddedFont>
      <p:font typeface="Open Sans 1 Light Italics" charset="1" panose="00000000000000000000"/>
      <p:regular r:id="rId52"/>
    </p:embeddedFont>
    <p:embeddedFont>
      <p:font typeface="Open Sans 1 Medium" charset="1" panose="00000000000000000000"/>
      <p:regular r:id="rId53"/>
    </p:embeddedFont>
    <p:embeddedFont>
      <p:font typeface="Open Sans 1 Medium Italics" charset="1" panose="00000000000000000000"/>
      <p:regular r:id="rId54"/>
    </p:embeddedFont>
    <p:embeddedFont>
      <p:font typeface="Open Sans 1 Semi-Bold" charset="1" panose="00000000000000000000"/>
      <p:regular r:id="rId55"/>
    </p:embeddedFont>
    <p:embeddedFont>
      <p:font typeface="Open Sans 1 Semi-Bold Italics" charset="1" panose="00000000000000000000"/>
      <p:regular r:id="rId56"/>
    </p:embeddedFont>
    <p:embeddedFont>
      <p:font typeface="Open Sans 1 Ultra-Bold" charset="1" panose="00000000000000000000"/>
      <p:regular r:id="rId57"/>
    </p:embeddedFont>
    <p:embeddedFont>
      <p:font typeface="Open Sans 1 Ultra-Bold Italics" charset="1" panose="00000000000000000000"/>
      <p:regular r:id="rId58"/>
    </p:embeddedFont>
    <p:embeddedFont>
      <p:font typeface="Montserrat" charset="1" panose="00000500000000000000"/>
      <p:regular r:id="rId59"/>
    </p:embeddedFont>
    <p:embeddedFont>
      <p:font typeface="Montserrat Bold" charset="1" panose="00000800000000000000"/>
      <p:regular r:id="rId60"/>
    </p:embeddedFont>
    <p:embeddedFont>
      <p:font typeface="Montserrat Italics" charset="1" panose="00000500000000000000"/>
      <p:regular r:id="rId61"/>
    </p:embeddedFont>
    <p:embeddedFont>
      <p:font typeface="Montserrat Bold Italics" charset="1" panose="00000800000000000000"/>
      <p:regular r:id="rId62"/>
    </p:embeddedFont>
    <p:embeddedFont>
      <p:font typeface="Montserrat Thin" charset="1" panose="00000300000000000000"/>
      <p:regular r:id="rId63"/>
    </p:embeddedFont>
    <p:embeddedFont>
      <p:font typeface="Montserrat Thin Italics" charset="1" panose="00000300000000000000"/>
      <p:regular r:id="rId64"/>
    </p:embeddedFont>
    <p:embeddedFont>
      <p:font typeface="Montserrat Extra-Light" charset="1" panose="00000300000000000000"/>
      <p:regular r:id="rId65"/>
    </p:embeddedFont>
    <p:embeddedFont>
      <p:font typeface="Montserrat Extra-Light Italics" charset="1" panose="00000300000000000000"/>
      <p:regular r:id="rId66"/>
    </p:embeddedFont>
    <p:embeddedFont>
      <p:font typeface="Montserrat Light" charset="1" panose="00000400000000000000"/>
      <p:regular r:id="rId67"/>
    </p:embeddedFont>
    <p:embeddedFont>
      <p:font typeface="Montserrat Light Italics" charset="1" panose="00000400000000000000"/>
      <p:regular r:id="rId68"/>
    </p:embeddedFont>
    <p:embeddedFont>
      <p:font typeface="Montserrat Medium" charset="1" panose="00000600000000000000"/>
      <p:regular r:id="rId69"/>
    </p:embeddedFont>
    <p:embeddedFont>
      <p:font typeface="Montserrat Medium Italics" charset="1" panose="00000600000000000000"/>
      <p:regular r:id="rId70"/>
    </p:embeddedFont>
    <p:embeddedFont>
      <p:font typeface="Montserrat Semi-Bold" charset="1" panose="00000700000000000000"/>
      <p:regular r:id="rId71"/>
    </p:embeddedFont>
    <p:embeddedFont>
      <p:font typeface="Montserrat Semi-Bold Italics" charset="1" panose="00000700000000000000"/>
      <p:regular r:id="rId72"/>
    </p:embeddedFont>
    <p:embeddedFont>
      <p:font typeface="Montserrat Ultra-Bold" charset="1" panose="00000900000000000000"/>
      <p:regular r:id="rId73"/>
    </p:embeddedFont>
    <p:embeddedFont>
      <p:font typeface="Montserrat Ultra-Bold Italics" charset="1" panose="00000900000000000000"/>
      <p:regular r:id="rId74"/>
    </p:embeddedFont>
    <p:embeddedFont>
      <p:font typeface="Montserrat Heavy" charset="1" panose="00000A00000000000000"/>
      <p:regular r:id="rId75"/>
    </p:embeddedFont>
    <p:embeddedFont>
      <p:font typeface="Montserrat Heavy Italics" charset="1" panose="00000A00000000000000"/>
      <p:regular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fonts/font56.fntdata" Type="http://schemas.openxmlformats.org/officeDocument/2006/relationships/font"/><Relationship Id="rId57" Target="fonts/font57.fntdata" Type="http://schemas.openxmlformats.org/officeDocument/2006/relationships/font"/><Relationship Id="rId58" Target="fonts/font58.fntdata" Type="http://schemas.openxmlformats.org/officeDocument/2006/relationships/font"/><Relationship Id="rId59" Target="fonts/font59.fntdata" Type="http://schemas.openxmlformats.org/officeDocument/2006/relationships/font"/><Relationship Id="rId6" Target="fonts/font6.fntdata" Type="http://schemas.openxmlformats.org/officeDocument/2006/relationships/font"/><Relationship Id="rId60" Target="fonts/font60.fntdata" Type="http://schemas.openxmlformats.org/officeDocument/2006/relationships/font"/><Relationship Id="rId61" Target="fonts/font61.fntdata" Type="http://schemas.openxmlformats.org/officeDocument/2006/relationships/font"/><Relationship Id="rId62" Target="fonts/font62.fntdata" Type="http://schemas.openxmlformats.org/officeDocument/2006/relationships/font"/><Relationship Id="rId63" Target="fonts/font63.fntdata" Type="http://schemas.openxmlformats.org/officeDocument/2006/relationships/font"/><Relationship Id="rId64" Target="fonts/font64.fntdata" Type="http://schemas.openxmlformats.org/officeDocument/2006/relationships/font"/><Relationship Id="rId65" Target="fonts/font65.fntdata" Type="http://schemas.openxmlformats.org/officeDocument/2006/relationships/font"/><Relationship Id="rId66" Target="fonts/font66.fntdata" Type="http://schemas.openxmlformats.org/officeDocument/2006/relationships/font"/><Relationship Id="rId67" Target="fonts/font67.fntdata" Type="http://schemas.openxmlformats.org/officeDocument/2006/relationships/font"/><Relationship Id="rId68" Target="fonts/font68.fntdata" Type="http://schemas.openxmlformats.org/officeDocument/2006/relationships/font"/><Relationship Id="rId69" Target="fonts/font69.fntdata" Type="http://schemas.openxmlformats.org/officeDocument/2006/relationships/font"/><Relationship Id="rId7" Target="fonts/font7.fntdata" Type="http://schemas.openxmlformats.org/officeDocument/2006/relationships/font"/><Relationship Id="rId70" Target="fonts/font70.fntdata" Type="http://schemas.openxmlformats.org/officeDocument/2006/relationships/font"/><Relationship Id="rId71" Target="fonts/font71.fntdata" Type="http://schemas.openxmlformats.org/officeDocument/2006/relationships/font"/><Relationship Id="rId72" Target="fonts/font72.fntdata" Type="http://schemas.openxmlformats.org/officeDocument/2006/relationships/font"/><Relationship Id="rId73" Target="fonts/font73.fntdata" Type="http://schemas.openxmlformats.org/officeDocument/2006/relationships/font"/><Relationship Id="rId74" Target="fonts/font74.fntdata" Type="http://schemas.openxmlformats.org/officeDocument/2006/relationships/font"/><Relationship Id="rId75" Target="fonts/font75.fntdata" Type="http://schemas.openxmlformats.org/officeDocument/2006/relationships/font"/><Relationship Id="rId76" Target="fonts/font76.fntdata" Type="http://schemas.openxmlformats.org/officeDocument/2006/relationships/font"/><Relationship Id="rId77" Target="slides/slide1.xml" Type="http://schemas.openxmlformats.org/officeDocument/2006/relationships/slide"/><Relationship Id="rId78" Target="slides/slide2.xml" Type="http://schemas.openxmlformats.org/officeDocument/2006/relationships/slide"/><Relationship Id="rId79" Target="slides/slide3.xml" Type="http://schemas.openxmlformats.org/officeDocument/2006/relationships/slide"/><Relationship Id="rId8" Target="fonts/font8.fntdata" Type="http://schemas.openxmlformats.org/officeDocument/2006/relationships/font"/><Relationship Id="rId80" Target="slides/slide4.xml" Type="http://schemas.openxmlformats.org/officeDocument/2006/relationships/slide"/><Relationship Id="rId81" Target="slides/slide5.xml" Type="http://schemas.openxmlformats.org/officeDocument/2006/relationships/slide"/><Relationship Id="rId82" Target="slides/slide6.xml" Type="http://schemas.openxmlformats.org/officeDocument/2006/relationships/slide"/><Relationship Id="rId83" Target="slides/slide7.xml" Type="http://schemas.openxmlformats.org/officeDocument/2006/relationships/slide"/><Relationship Id="rId84" Target="slides/slide8.xml" Type="http://schemas.openxmlformats.org/officeDocument/2006/relationships/slide"/><Relationship Id="rId85" Target="slides/slide9.xml" Type="http://schemas.openxmlformats.org/officeDocument/2006/relationships/slide"/><Relationship Id="rId86" Target="slides/slide10.xml" Type="http://schemas.openxmlformats.org/officeDocument/2006/relationships/slide"/><Relationship Id="rId87" Target="slides/slide11.xml" Type="http://schemas.openxmlformats.org/officeDocument/2006/relationships/slide"/><Relationship Id="rId88" Target="slides/slide12.xml" Type="http://schemas.openxmlformats.org/officeDocument/2006/relationships/slide"/><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8.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9.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0.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75F29"/>
        </a:solidFill>
      </p:bgPr>
    </p:bg>
    <p:spTree>
      <p:nvGrpSpPr>
        <p:cNvPr id="1" name=""/>
        <p:cNvGrpSpPr/>
        <p:nvPr/>
      </p:nvGrpSpPr>
      <p:grpSpPr>
        <a:xfrm>
          <a:off x="0" y="0"/>
          <a:ext cx="0" cy="0"/>
          <a:chOff x="0" y="0"/>
          <a:chExt cx="0" cy="0"/>
        </a:xfrm>
      </p:grpSpPr>
      <p:sp>
        <p:nvSpPr>
          <p:cNvPr name="Freeform 2" id="2"/>
          <p:cNvSpPr/>
          <p:nvPr/>
        </p:nvSpPr>
        <p:spPr>
          <a:xfrm flipH="false" flipV="false" rot="0">
            <a:off x="6498943" y="2337368"/>
            <a:ext cx="1514201" cy="1207575"/>
          </a:xfrm>
          <a:custGeom>
            <a:avLst/>
            <a:gdLst/>
            <a:ahLst/>
            <a:cxnLst/>
            <a:rect r="r" b="b" t="t" l="l"/>
            <a:pathLst>
              <a:path h="1207575" w="1514201">
                <a:moveTo>
                  <a:pt x="0" y="0"/>
                </a:moveTo>
                <a:lnTo>
                  <a:pt x="1514201" y="0"/>
                </a:lnTo>
                <a:lnTo>
                  <a:pt x="1514201" y="1207576"/>
                </a:lnTo>
                <a:lnTo>
                  <a:pt x="0" y="12075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4"/>
            <a:stretch>
              <a:fillRect l="0" t="-16666" r="0" b="-16666"/>
            </a:stretch>
          </a:blipFill>
        </p:spPr>
      </p:sp>
      <p:sp>
        <p:nvSpPr>
          <p:cNvPr name="TextBox 4" id="4"/>
          <p:cNvSpPr txBox="true"/>
          <p:nvPr/>
        </p:nvSpPr>
        <p:spPr>
          <a:xfrm rot="0">
            <a:off x="1582112" y="3273463"/>
            <a:ext cx="15123775" cy="3569513"/>
          </a:xfrm>
          <a:prstGeom prst="rect">
            <a:avLst/>
          </a:prstGeom>
        </p:spPr>
        <p:txBody>
          <a:bodyPr anchor="t" rtlCol="false" tIns="0" lIns="0" bIns="0" rIns="0">
            <a:spAutoFit/>
          </a:bodyPr>
          <a:lstStyle/>
          <a:p>
            <a:pPr algn="ctr">
              <a:lnSpc>
                <a:spcPts val="13609"/>
              </a:lnSpc>
            </a:pPr>
            <a:r>
              <a:rPr lang="en-US" sz="14325">
                <a:solidFill>
                  <a:srgbClr val="FFFFFF"/>
                </a:solidFill>
                <a:latin typeface="Montserrat Bold"/>
              </a:rPr>
              <a:t>AQIDAH</a:t>
            </a:r>
          </a:p>
          <a:p>
            <a:pPr algn="ctr">
              <a:lnSpc>
                <a:spcPts val="13609"/>
              </a:lnSpc>
            </a:pPr>
            <a:r>
              <a:rPr lang="en-US" sz="14325">
                <a:solidFill>
                  <a:srgbClr val="FFFFFF"/>
                </a:solidFill>
                <a:latin typeface="Montserrat Bold"/>
              </a:rPr>
              <a:t>TAUHID</a:t>
            </a:r>
          </a:p>
        </p:txBody>
      </p:sp>
      <p:sp>
        <p:nvSpPr>
          <p:cNvPr name="TextBox 5" id="5"/>
          <p:cNvSpPr txBox="true"/>
          <p:nvPr/>
        </p:nvSpPr>
        <p:spPr>
          <a:xfrm rot="0">
            <a:off x="5916483" y="1694601"/>
            <a:ext cx="6242415" cy="802455"/>
          </a:xfrm>
          <a:prstGeom prst="rect">
            <a:avLst/>
          </a:prstGeom>
        </p:spPr>
        <p:txBody>
          <a:bodyPr anchor="t" rtlCol="false" tIns="0" lIns="0" bIns="0" rIns="0">
            <a:spAutoFit/>
          </a:bodyPr>
          <a:lstStyle/>
          <a:p>
            <a:pPr>
              <a:lnSpc>
                <a:spcPts val="6695"/>
              </a:lnSpc>
              <a:spcBef>
                <a:spcPct val="0"/>
              </a:spcBef>
            </a:pPr>
            <a:r>
              <a:rPr lang="en-US" sz="4782">
                <a:solidFill>
                  <a:srgbClr val="FFFFFF"/>
                </a:solidFill>
                <a:latin typeface="Open Sans 1 Bold"/>
              </a:rPr>
              <a:t>Arif Marsal, Lc., MA</a:t>
            </a:r>
          </a:p>
        </p:txBody>
      </p:sp>
      <p:sp>
        <p:nvSpPr>
          <p:cNvPr name="TextBox 6" id="6"/>
          <p:cNvSpPr txBox="true"/>
          <p:nvPr/>
        </p:nvSpPr>
        <p:spPr>
          <a:xfrm rot="0">
            <a:off x="13393598" y="3315098"/>
            <a:ext cx="2377172" cy="3456560"/>
          </a:xfrm>
          <a:prstGeom prst="rect">
            <a:avLst/>
          </a:prstGeom>
        </p:spPr>
        <p:txBody>
          <a:bodyPr anchor="t" rtlCol="false" tIns="0" lIns="0" bIns="0" rIns="0">
            <a:spAutoFit/>
          </a:bodyPr>
          <a:lstStyle/>
          <a:p>
            <a:pPr>
              <a:lnSpc>
                <a:spcPts val="27312"/>
              </a:lnSpc>
            </a:pPr>
            <a:r>
              <a:rPr lang="en-US" sz="22760" spc="-227">
                <a:solidFill>
                  <a:srgbClr val="FFBD59"/>
                </a:solidFill>
                <a:latin typeface="Martel Sans Bold"/>
              </a:rPr>
              <a:t>&amp;</a:t>
            </a:r>
          </a:p>
        </p:txBody>
      </p:sp>
      <p:sp>
        <p:nvSpPr>
          <p:cNvPr name="TextBox 7" id="7"/>
          <p:cNvSpPr txBox="true"/>
          <p:nvPr/>
        </p:nvSpPr>
        <p:spPr>
          <a:xfrm rot="0">
            <a:off x="15344295" y="8400132"/>
            <a:ext cx="852947" cy="1886868"/>
          </a:xfrm>
          <a:prstGeom prst="rect">
            <a:avLst/>
          </a:prstGeom>
        </p:spPr>
        <p:txBody>
          <a:bodyPr anchor="t" rtlCol="false" tIns="0" lIns="0" bIns="0" rIns="0">
            <a:spAutoFit/>
          </a:bodyPr>
          <a:lstStyle/>
          <a:p>
            <a:pPr algn="ctr">
              <a:lnSpc>
                <a:spcPts val="14950"/>
              </a:lnSpc>
              <a:spcBef>
                <a:spcPct val="0"/>
              </a:spcBef>
            </a:pPr>
            <a:r>
              <a:rPr lang="en-US" sz="12458" spc="-124">
                <a:solidFill>
                  <a:srgbClr val="FFFFFF"/>
                </a:solidFill>
                <a:latin typeface="Martel Sans"/>
              </a:rPr>
              <a:t>5</a:t>
            </a:r>
          </a:p>
        </p:txBody>
      </p:sp>
      <p:sp>
        <p:nvSpPr>
          <p:cNvPr name="TextBox 8" id="8"/>
          <p:cNvSpPr txBox="true"/>
          <p:nvPr/>
        </p:nvSpPr>
        <p:spPr>
          <a:xfrm rot="0">
            <a:off x="9628050" y="6504958"/>
            <a:ext cx="5544493" cy="869950"/>
          </a:xfrm>
          <a:prstGeom prst="rect">
            <a:avLst/>
          </a:prstGeom>
        </p:spPr>
        <p:txBody>
          <a:bodyPr anchor="t" rtlCol="false" tIns="0" lIns="0" bIns="0" rIns="0">
            <a:spAutoFit/>
          </a:bodyPr>
          <a:lstStyle/>
          <a:p>
            <a:pPr>
              <a:lnSpc>
                <a:spcPts val="5599"/>
              </a:lnSpc>
            </a:pPr>
            <a:r>
              <a:rPr lang="en-US" sz="3999">
                <a:solidFill>
                  <a:srgbClr val="FFDAC3"/>
                </a:solidFill>
                <a:latin typeface="Karnchang Bold"/>
              </a:rPr>
              <a:t>Sistem Informasi</a:t>
            </a:r>
          </a:p>
        </p:txBody>
      </p:sp>
      <p:sp>
        <p:nvSpPr>
          <p:cNvPr name="Freeform 9" id="9"/>
          <p:cNvSpPr/>
          <p:nvPr/>
        </p:nvSpPr>
        <p:spPr>
          <a:xfrm flipH="false" flipV="false" rot="0">
            <a:off x="0" y="0"/>
            <a:ext cx="1457108" cy="1625517"/>
          </a:xfrm>
          <a:custGeom>
            <a:avLst/>
            <a:gdLst/>
            <a:ahLst/>
            <a:cxnLst/>
            <a:rect r="r" b="b" t="t" l="l"/>
            <a:pathLst>
              <a:path h="1625517" w="1457108">
                <a:moveTo>
                  <a:pt x="0" y="0"/>
                </a:moveTo>
                <a:lnTo>
                  <a:pt x="1457108" y="0"/>
                </a:lnTo>
                <a:lnTo>
                  <a:pt x="1457108" y="1625517"/>
                </a:lnTo>
                <a:lnTo>
                  <a:pt x="0" y="1625517"/>
                </a:lnTo>
                <a:lnTo>
                  <a:pt x="0" y="0"/>
                </a:lnTo>
                <a:close/>
              </a:path>
            </a:pathLst>
          </a:custGeom>
          <a:blipFill>
            <a:blip r:embed="rId5"/>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095042" cy="10287000"/>
            <a:chOff x="0" y="0"/>
            <a:chExt cx="1078530" cy="2709333"/>
          </a:xfrm>
        </p:grpSpPr>
        <p:sp>
          <p:nvSpPr>
            <p:cNvPr name="Freeform 3" id="3"/>
            <p:cNvSpPr/>
            <p:nvPr/>
          </p:nvSpPr>
          <p:spPr>
            <a:xfrm flipH="false" flipV="false" rot="0">
              <a:off x="0" y="0"/>
              <a:ext cx="1078530" cy="2709333"/>
            </a:xfrm>
            <a:custGeom>
              <a:avLst/>
              <a:gdLst/>
              <a:ahLst/>
              <a:cxnLst/>
              <a:rect r="r" b="b" t="t" l="l"/>
              <a:pathLst>
                <a:path h="2709333" w="1078530">
                  <a:moveTo>
                    <a:pt x="0" y="0"/>
                  </a:moveTo>
                  <a:lnTo>
                    <a:pt x="1078530" y="0"/>
                  </a:lnTo>
                  <a:lnTo>
                    <a:pt x="1078530" y="2709333"/>
                  </a:lnTo>
                  <a:lnTo>
                    <a:pt x="0" y="2709333"/>
                  </a:lnTo>
                  <a:close/>
                </a:path>
              </a:pathLst>
            </a:custGeom>
            <a:solidFill>
              <a:srgbClr val="8B6347"/>
            </a:solidFill>
          </p:spPr>
        </p:sp>
        <p:sp>
          <p:nvSpPr>
            <p:cNvPr name="TextBox 4" id="4"/>
            <p:cNvSpPr txBox="true"/>
            <p:nvPr/>
          </p:nvSpPr>
          <p:spPr>
            <a:xfrm>
              <a:off x="0" y="-38100"/>
              <a:ext cx="1078530"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7764330" y="8734630"/>
            <a:ext cx="523670" cy="52367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275F29"/>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0" y="2132196"/>
            <a:ext cx="8190084" cy="6022607"/>
            <a:chOff x="0" y="0"/>
            <a:chExt cx="10920111" cy="8030143"/>
          </a:xfrm>
        </p:grpSpPr>
        <p:pic>
          <p:nvPicPr>
            <p:cNvPr name="Picture 9" id="9"/>
            <p:cNvPicPr>
              <a:picLocks noChangeAspect="true"/>
            </p:cNvPicPr>
            <p:nvPr/>
          </p:nvPicPr>
          <p:blipFill>
            <a:blip r:embed="rId2"/>
            <a:srcRect l="4868" t="0" r="4868" b="0"/>
            <a:stretch>
              <a:fillRect/>
            </a:stretch>
          </p:blipFill>
          <p:spPr>
            <a:xfrm flipH="false" flipV="false">
              <a:off x="0" y="0"/>
              <a:ext cx="10920111" cy="8030143"/>
            </a:xfrm>
            <a:prstGeom prst="rect">
              <a:avLst/>
            </a:prstGeom>
          </p:spPr>
        </p:pic>
      </p:grpSp>
      <p:sp>
        <p:nvSpPr>
          <p:cNvPr name="Freeform 10" id="10"/>
          <p:cNvSpPr/>
          <p:nvPr/>
        </p:nvSpPr>
        <p:spPr>
          <a:xfrm flipH="false" flipV="false" rot="0">
            <a:off x="9144000" y="3910975"/>
            <a:ext cx="8620330" cy="1322054"/>
          </a:xfrm>
          <a:custGeom>
            <a:avLst/>
            <a:gdLst/>
            <a:ahLst/>
            <a:cxnLst/>
            <a:rect r="r" b="b" t="t" l="l"/>
            <a:pathLst>
              <a:path h="1322054" w="8620330">
                <a:moveTo>
                  <a:pt x="0" y="0"/>
                </a:moveTo>
                <a:lnTo>
                  <a:pt x="8620330" y="0"/>
                </a:lnTo>
                <a:lnTo>
                  <a:pt x="8620330" y="1322054"/>
                </a:lnTo>
                <a:lnTo>
                  <a:pt x="0" y="1322054"/>
                </a:lnTo>
                <a:lnTo>
                  <a:pt x="0" y="0"/>
                </a:lnTo>
                <a:close/>
              </a:path>
            </a:pathLst>
          </a:custGeom>
          <a:blipFill>
            <a:blip r:embed="rId3"/>
            <a:stretch>
              <a:fillRect l="0" t="0" r="0" b="0"/>
            </a:stretch>
          </a:blipFill>
        </p:spPr>
      </p:sp>
      <p:sp>
        <p:nvSpPr>
          <p:cNvPr name="TextBox 11" id="11"/>
          <p:cNvSpPr txBox="true"/>
          <p:nvPr/>
        </p:nvSpPr>
        <p:spPr>
          <a:xfrm rot="0">
            <a:off x="9144000" y="2590186"/>
            <a:ext cx="7711263" cy="398636"/>
          </a:xfrm>
          <a:prstGeom prst="rect">
            <a:avLst/>
          </a:prstGeom>
        </p:spPr>
        <p:txBody>
          <a:bodyPr anchor="t" rtlCol="false" tIns="0" lIns="0" bIns="0" rIns="0">
            <a:spAutoFit/>
          </a:bodyPr>
          <a:lstStyle/>
          <a:p>
            <a:pPr>
              <a:lnSpc>
                <a:spcPts val="3227"/>
              </a:lnSpc>
              <a:spcBef>
                <a:spcPct val="0"/>
              </a:spcBef>
            </a:pPr>
            <a:r>
              <a:rPr lang="en-US" sz="2305">
                <a:solidFill>
                  <a:srgbClr val="201E1E"/>
                </a:solidFill>
                <a:latin typeface="Open Sans 2"/>
              </a:rPr>
              <a:t>Juga dalam firmanNya:</a:t>
            </a:r>
          </a:p>
        </p:txBody>
      </p:sp>
      <p:sp>
        <p:nvSpPr>
          <p:cNvPr name="TextBox 12" id="12"/>
          <p:cNvSpPr txBox="true"/>
          <p:nvPr/>
        </p:nvSpPr>
        <p:spPr>
          <a:xfrm rot="0">
            <a:off x="9144000" y="5779956"/>
            <a:ext cx="7711263" cy="1217786"/>
          </a:xfrm>
          <a:prstGeom prst="rect">
            <a:avLst/>
          </a:prstGeom>
        </p:spPr>
        <p:txBody>
          <a:bodyPr anchor="t" rtlCol="false" tIns="0" lIns="0" bIns="0" rIns="0">
            <a:spAutoFit/>
          </a:bodyPr>
          <a:lstStyle/>
          <a:p>
            <a:pPr>
              <a:lnSpc>
                <a:spcPts val="3227"/>
              </a:lnSpc>
              <a:spcBef>
                <a:spcPct val="0"/>
              </a:spcBef>
            </a:pPr>
            <a:r>
              <a:rPr lang="en-US" sz="2305">
                <a:solidFill>
                  <a:srgbClr val="201E1E"/>
                </a:solidFill>
                <a:latin typeface="Open Sans 2 Italics"/>
              </a:rPr>
              <a:t>“Hai manusia, sembahlah Tuhanmu yang telah menciptakanmu dan orang-orang yang sebelummu, agar kamu bertakwa,” (QS. Al-Baqarah : 21)</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095042" cy="10287000"/>
            <a:chOff x="0" y="0"/>
            <a:chExt cx="1078530" cy="2709333"/>
          </a:xfrm>
        </p:grpSpPr>
        <p:sp>
          <p:nvSpPr>
            <p:cNvPr name="Freeform 3" id="3"/>
            <p:cNvSpPr/>
            <p:nvPr/>
          </p:nvSpPr>
          <p:spPr>
            <a:xfrm flipH="false" flipV="false" rot="0">
              <a:off x="0" y="0"/>
              <a:ext cx="1078530" cy="2709333"/>
            </a:xfrm>
            <a:custGeom>
              <a:avLst/>
              <a:gdLst/>
              <a:ahLst/>
              <a:cxnLst/>
              <a:rect r="r" b="b" t="t" l="l"/>
              <a:pathLst>
                <a:path h="2709333" w="1078530">
                  <a:moveTo>
                    <a:pt x="0" y="0"/>
                  </a:moveTo>
                  <a:lnTo>
                    <a:pt x="1078530" y="0"/>
                  </a:lnTo>
                  <a:lnTo>
                    <a:pt x="1078530" y="2709333"/>
                  </a:lnTo>
                  <a:lnTo>
                    <a:pt x="0" y="2709333"/>
                  </a:lnTo>
                  <a:close/>
                </a:path>
              </a:pathLst>
            </a:custGeom>
            <a:solidFill>
              <a:srgbClr val="8B6347"/>
            </a:solidFill>
          </p:spPr>
        </p:sp>
        <p:sp>
          <p:nvSpPr>
            <p:cNvPr name="TextBox 4" id="4"/>
            <p:cNvSpPr txBox="true"/>
            <p:nvPr/>
          </p:nvSpPr>
          <p:spPr>
            <a:xfrm>
              <a:off x="0" y="-38100"/>
              <a:ext cx="1078530"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7764330" y="8734630"/>
            <a:ext cx="523670" cy="52367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275F29"/>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0" y="2132196"/>
            <a:ext cx="8190084" cy="6022607"/>
            <a:chOff x="0" y="0"/>
            <a:chExt cx="10920111" cy="8030143"/>
          </a:xfrm>
        </p:grpSpPr>
        <p:pic>
          <p:nvPicPr>
            <p:cNvPr name="Picture 9" id="9"/>
            <p:cNvPicPr>
              <a:picLocks noChangeAspect="true"/>
            </p:cNvPicPr>
            <p:nvPr/>
          </p:nvPicPr>
          <p:blipFill>
            <a:blip r:embed="rId2"/>
            <a:srcRect l="4868" t="0" r="4868" b="0"/>
            <a:stretch>
              <a:fillRect/>
            </a:stretch>
          </p:blipFill>
          <p:spPr>
            <a:xfrm flipH="false" flipV="false">
              <a:off x="0" y="0"/>
              <a:ext cx="10920111" cy="8030143"/>
            </a:xfrm>
            <a:prstGeom prst="rect">
              <a:avLst/>
            </a:prstGeom>
          </p:spPr>
        </p:pic>
      </p:grpSp>
      <p:sp>
        <p:nvSpPr>
          <p:cNvPr name="Freeform 10" id="10"/>
          <p:cNvSpPr/>
          <p:nvPr/>
        </p:nvSpPr>
        <p:spPr>
          <a:xfrm flipH="false" flipV="false" rot="0">
            <a:off x="9144000" y="4777640"/>
            <a:ext cx="7767424" cy="1069555"/>
          </a:xfrm>
          <a:custGeom>
            <a:avLst/>
            <a:gdLst/>
            <a:ahLst/>
            <a:cxnLst/>
            <a:rect r="r" b="b" t="t" l="l"/>
            <a:pathLst>
              <a:path h="1069555" w="7767424">
                <a:moveTo>
                  <a:pt x="0" y="0"/>
                </a:moveTo>
                <a:lnTo>
                  <a:pt x="7767424" y="0"/>
                </a:lnTo>
                <a:lnTo>
                  <a:pt x="7767424" y="1069555"/>
                </a:lnTo>
                <a:lnTo>
                  <a:pt x="0" y="1069555"/>
                </a:lnTo>
                <a:lnTo>
                  <a:pt x="0" y="0"/>
                </a:lnTo>
                <a:close/>
              </a:path>
            </a:pathLst>
          </a:custGeom>
          <a:blipFill>
            <a:blip r:embed="rId3"/>
            <a:stretch>
              <a:fillRect l="0" t="0" r="0" b="0"/>
            </a:stretch>
          </a:blipFill>
        </p:spPr>
      </p:sp>
      <p:sp>
        <p:nvSpPr>
          <p:cNvPr name="TextBox 11" id="11"/>
          <p:cNvSpPr txBox="true"/>
          <p:nvPr/>
        </p:nvSpPr>
        <p:spPr>
          <a:xfrm rot="0">
            <a:off x="9144000" y="6342495"/>
            <a:ext cx="7711263" cy="1217786"/>
          </a:xfrm>
          <a:prstGeom prst="rect">
            <a:avLst/>
          </a:prstGeom>
        </p:spPr>
        <p:txBody>
          <a:bodyPr anchor="t" rtlCol="false" tIns="0" lIns="0" bIns="0" rIns="0">
            <a:spAutoFit/>
          </a:bodyPr>
          <a:lstStyle/>
          <a:p>
            <a:pPr>
              <a:lnSpc>
                <a:spcPts val="3227"/>
              </a:lnSpc>
              <a:spcBef>
                <a:spcPct val="0"/>
              </a:spcBef>
            </a:pPr>
            <a:r>
              <a:rPr lang="en-US" sz="2305">
                <a:solidFill>
                  <a:srgbClr val="201E1E"/>
                </a:solidFill>
                <a:latin typeface="Open Sans 2 Italics"/>
              </a:rPr>
              <a:t>“Dan aku tidak menciptakan jin dan manusia melainkan supaya mereka mengabdi kepada-Ku.” (QS. Adz-Dzariyat [51]: 56)</a:t>
            </a:r>
          </a:p>
        </p:txBody>
      </p:sp>
      <p:sp>
        <p:nvSpPr>
          <p:cNvPr name="TextBox 12" id="12"/>
          <p:cNvSpPr txBox="true"/>
          <p:nvPr/>
        </p:nvSpPr>
        <p:spPr>
          <a:xfrm rot="0">
            <a:off x="9144000" y="2606490"/>
            <a:ext cx="7711263" cy="1627361"/>
          </a:xfrm>
          <a:prstGeom prst="rect">
            <a:avLst/>
          </a:prstGeom>
        </p:spPr>
        <p:txBody>
          <a:bodyPr anchor="t" rtlCol="false" tIns="0" lIns="0" bIns="0" rIns="0">
            <a:spAutoFit/>
          </a:bodyPr>
          <a:lstStyle/>
          <a:p>
            <a:pPr>
              <a:lnSpc>
                <a:spcPts val="3227"/>
              </a:lnSpc>
              <a:spcBef>
                <a:spcPct val="0"/>
              </a:spcBef>
            </a:pPr>
            <a:r>
              <a:rPr lang="en-US" sz="2305">
                <a:solidFill>
                  <a:srgbClr val="201E1E"/>
                </a:solidFill>
                <a:latin typeface="Open Sans 2 Bold"/>
              </a:rPr>
              <a:t>Kedua, </a:t>
            </a:r>
            <a:r>
              <a:rPr lang="en-US" sz="2305">
                <a:solidFill>
                  <a:srgbClr val="201E1E"/>
                </a:solidFill>
                <a:latin typeface="Open Sans 2"/>
              </a:rPr>
              <a:t>Allah menginformasikan kepada manusia bahwa tujuan utama diciptakannya jin dan manusia adalah untuk ibadah kepada Allah. Allah subhanahu wa ta’ala berfirman: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095042" cy="10287000"/>
            <a:chOff x="0" y="0"/>
            <a:chExt cx="1078530" cy="2709333"/>
          </a:xfrm>
        </p:grpSpPr>
        <p:sp>
          <p:nvSpPr>
            <p:cNvPr name="Freeform 3" id="3"/>
            <p:cNvSpPr/>
            <p:nvPr/>
          </p:nvSpPr>
          <p:spPr>
            <a:xfrm flipH="false" flipV="false" rot="0">
              <a:off x="0" y="0"/>
              <a:ext cx="1078530" cy="2709333"/>
            </a:xfrm>
            <a:custGeom>
              <a:avLst/>
              <a:gdLst/>
              <a:ahLst/>
              <a:cxnLst/>
              <a:rect r="r" b="b" t="t" l="l"/>
              <a:pathLst>
                <a:path h="2709333" w="1078530">
                  <a:moveTo>
                    <a:pt x="0" y="0"/>
                  </a:moveTo>
                  <a:lnTo>
                    <a:pt x="1078530" y="0"/>
                  </a:lnTo>
                  <a:lnTo>
                    <a:pt x="1078530" y="2709333"/>
                  </a:lnTo>
                  <a:lnTo>
                    <a:pt x="0" y="2709333"/>
                  </a:lnTo>
                  <a:close/>
                </a:path>
              </a:pathLst>
            </a:custGeom>
            <a:solidFill>
              <a:srgbClr val="8B6347"/>
            </a:solidFill>
          </p:spPr>
        </p:sp>
        <p:sp>
          <p:nvSpPr>
            <p:cNvPr name="TextBox 4" id="4"/>
            <p:cNvSpPr txBox="true"/>
            <p:nvPr/>
          </p:nvSpPr>
          <p:spPr>
            <a:xfrm>
              <a:off x="0" y="-38100"/>
              <a:ext cx="1078530"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7764330" y="8734630"/>
            <a:ext cx="523670" cy="52367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275F29"/>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0" y="2132196"/>
            <a:ext cx="8190084" cy="6022607"/>
            <a:chOff x="0" y="0"/>
            <a:chExt cx="10920111" cy="8030143"/>
          </a:xfrm>
        </p:grpSpPr>
        <p:pic>
          <p:nvPicPr>
            <p:cNvPr name="Picture 9" id="9"/>
            <p:cNvPicPr>
              <a:picLocks noChangeAspect="true"/>
            </p:cNvPicPr>
            <p:nvPr/>
          </p:nvPicPr>
          <p:blipFill>
            <a:blip r:embed="rId2"/>
            <a:srcRect l="4868" t="0" r="4868" b="0"/>
            <a:stretch>
              <a:fillRect/>
            </a:stretch>
          </p:blipFill>
          <p:spPr>
            <a:xfrm flipH="false" flipV="false">
              <a:off x="0" y="0"/>
              <a:ext cx="10920111" cy="8030143"/>
            </a:xfrm>
            <a:prstGeom prst="rect">
              <a:avLst/>
            </a:prstGeom>
          </p:spPr>
        </p:pic>
      </p:grpSp>
      <p:sp>
        <p:nvSpPr>
          <p:cNvPr name="Freeform 10" id="10"/>
          <p:cNvSpPr/>
          <p:nvPr/>
        </p:nvSpPr>
        <p:spPr>
          <a:xfrm flipH="false" flipV="false" rot="0">
            <a:off x="9144000" y="4848064"/>
            <a:ext cx="8620330" cy="844329"/>
          </a:xfrm>
          <a:custGeom>
            <a:avLst/>
            <a:gdLst/>
            <a:ahLst/>
            <a:cxnLst/>
            <a:rect r="r" b="b" t="t" l="l"/>
            <a:pathLst>
              <a:path h="844329" w="8620330">
                <a:moveTo>
                  <a:pt x="0" y="0"/>
                </a:moveTo>
                <a:lnTo>
                  <a:pt x="8620330" y="0"/>
                </a:lnTo>
                <a:lnTo>
                  <a:pt x="8620330" y="844330"/>
                </a:lnTo>
                <a:lnTo>
                  <a:pt x="0" y="844330"/>
                </a:lnTo>
                <a:lnTo>
                  <a:pt x="0" y="0"/>
                </a:lnTo>
                <a:close/>
              </a:path>
            </a:pathLst>
          </a:custGeom>
          <a:blipFill>
            <a:blip r:embed="rId3"/>
            <a:stretch>
              <a:fillRect l="0" t="0" r="0" b="0"/>
            </a:stretch>
          </a:blipFill>
        </p:spPr>
      </p:sp>
      <p:sp>
        <p:nvSpPr>
          <p:cNvPr name="TextBox 11" id="11"/>
          <p:cNvSpPr txBox="true"/>
          <p:nvPr/>
        </p:nvSpPr>
        <p:spPr>
          <a:xfrm rot="0">
            <a:off x="9144000" y="6375102"/>
            <a:ext cx="7711263" cy="1217786"/>
          </a:xfrm>
          <a:prstGeom prst="rect">
            <a:avLst/>
          </a:prstGeom>
        </p:spPr>
        <p:txBody>
          <a:bodyPr anchor="t" rtlCol="false" tIns="0" lIns="0" bIns="0" rIns="0">
            <a:spAutoFit/>
          </a:bodyPr>
          <a:lstStyle/>
          <a:p>
            <a:pPr>
              <a:lnSpc>
                <a:spcPts val="3227"/>
              </a:lnSpc>
              <a:spcBef>
                <a:spcPct val="0"/>
              </a:spcBef>
            </a:pPr>
            <a:r>
              <a:rPr lang="en-US" sz="2305">
                <a:solidFill>
                  <a:srgbClr val="201E1E"/>
                </a:solidFill>
                <a:latin typeface="Open Sans 2 Italics"/>
              </a:rPr>
              <a:t>“Dan sungguhnya Kami telah mengutus rasul pada tiap-tiap umat (untuk menyerukan): “Sembahlah Allah (saja), dan jauhilah Thaghut itu”,..” (QS. An-Nahl : 36)</a:t>
            </a:r>
          </a:p>
        </p:txBody>
      </p:sp>
      <p:sp>
        <p:nvSpPr>
          <p:cNvPr name="TextBox 12" id="12"/>
          <p:cNvSpPr txBox="true"/>
          <p:nvPr/>
        </p:nvSpPr>
        <p:spPr>
          <a:xfrm rot="0">
            <a:off x="9144000" y="2896853"/>
            <a:ext cx="7711263" cy="1217786"/>
          </a:xfrm>
          <a:prstGeom prst="rect">
            <a:avLst/>
          </a:prstGeom>
        </p:spPr>
        <p:txBody>
          <a:bodyPr anchor="t" rtlCol="false" tIns="0" lIns="0" bIns="0" rIns="0">
            <a:spAutoFit/>
          </a:bodyPr>
          <a:lstStyle/>
          <a:p>
            <a:pPr>
              <a:lnSpc>
                <a:spcPts val="3227"/>
              </a:lnSpc>
              <a:spcBef>
                <a:spcPct val="0"/>
              </a:spcBef>
            </a:pPr>
            <a:r>
              <a:rPr lang="en-US" sz="2305">
                <a:solidFill>
                  <a:srgbClr val="201E1E"/>
                </a:solidFill>
                <a:latin typeface="Open Sans 2 Bold"/>
              </a:rPr>
              <a:t>Ketiga, </a:t>
            </a:r>
            <a:r>
              <a:rPr lang="en-US" sz="2305">
                <a:solidFill>
                  <a:srgbClr val="201E1E"/>
                </a:solidFill>
                <a:latin typeface="Open Sans 2"/>
              </a:rPr>
              <a:t>Allah memberitahukan kepada manusia bahwa seluruh Rasul diutus untuk mendakwahkan tauhid uluhiyah ini. Allah berfirman: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095042" cy="10287000"/>
            <a:chOff x="0" y="0"/>
            <a:chExt cx="1078530" cy="2709333"/>
          </a:xfrm>
        </p:grpSpPr>
        <p:sp>
          <p:nvSpPr>
            <p:cNvPr name="Freeform 3" id="3"/>
            <p:cNvSpPr/>
            <p:nvPr/>
          </p:nvSpPr>
          <p:spPr>
            <a:xfrm flipH="false" flipV="false" rot="0">
              <a:off x="0" y="0"/>
              <a:ext cx="1078530" cy="2709333"/>
            </a:xfrm>
            <a:custGeom>
              <a:avLst/>
              <a:gdLst/>
              <a:ahLst/>
              <a:cxnLst/>
              <a:rect r="r" b="b" t="t" l="l"/>
              <a:pathLst>
                <a:path h="2709333" w="1078530">
                  <a:moveTo>
                    <a:pt x="0" y="0"/>
                  </a:moveTo>
                  <a:lnTo>
                    <a:pt x="1078530" y="0"/>
                  </a:lnTo>
                  <a:lnTo>
                    <a:pt x="1078530" y="2709333"/>
                  </a:lnTo>
                  <a:lnTo>
                    <a:pt x="0" y="2709333"/>
                  </a:lnTo>
                  <a:close/>
                </a:path>
              </a:pathLst>
            </a:custGeom>
            <a:solidFill>
              <a:srgbClr val="8B6347"/>
            </a:solidFill>
          </p:spPr>
        </p:sp>
        <p:sp>
          <p:nvSpPr>
            <p:cNvPr name="TextBox 4" id="4"/>
            <p:cNvSpPr txBox="true"/>
            <p:nvPr/>
          </p:nvSpPr>
          <p:spPr>
            <a:xfrm>
              <a:off x="0" y="-38100"/>
              <a:ext cx="1078530"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7764330" y="8734630"/>
            <a:ext cx="523670" cy="52367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275F29"/>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0" y="2132196"/>
            <a:ext cx="8190084" cy="6022607"/>
            <a:chOff x="0" y="0"/>
            <a:chExt cx="10920111" cy="8030143"/>
          </a:xfrm>
        </p:grpSpPr>
        <p:pic>
          <p:nvPicPr>
            <p:cNvPr name="Picture 9" id="9"/>
            <p:cNvPicPr>
              <a:picLocks noChangeAspect="true"/>
            </p:cNvPicPr>
            <p:nvPr/>
          </p:nvPicPr>
          <p:blipFill>
            <a:blip r:embed="rId2"/>
            <a:srcRect l="4868" t="0" r="4868" b="0"/>
            <a:stretch>
              <a:fillRect/>
            </a:stretch>
          </p:blipFill>
          <p:spPr>
            <a:xfrm flipH="false" flipV="false">
              <a:off x="0" y="0"/>
              <a:ext cx="10920111" cy="8030143"/>
            </a:xfrm>
            <a:prstGeom prst="rect">
              <a:avLst/>
            </a:prstGeom>
          </p:spPr>
        </p:pic>
      </p:grpSp>
      <p:sp>
        <p:nvSpPr>
          <p:cNvPr name="TextBox 10" id="10"/>
          <p:cNvSpPr txBox="true"/>
          <p:nvPr/>
        </p:nvSpPr>
        <p:spPr>
          <a:xfrm rot="0">
            <a:off x="9384640" y="1523231"/>
            <a:ext cx="5446171" cy="608965"/>
          </a:xfrm>
          <a:prstGeom prst="rect">
            <a:avLst/>
          </a:prstGeom>
        </p:spPr>
        <p:txBody>
          <a:bodyPr anchor="t" rtlCol="false" tIns="0" lIns="0" bIns="0" rIns="0">
            <a:spAutoFit/>
          </a:bodyPr>
          <a:lstStyle/>
          <a:p>
            <a:pPr>
              <a:lnSpc>
                <a:spcPts val="4880"/>
              </a:lnSpc>
            </a:pPr>
            <a:r>
              <a:rPr lang="en-US" sz="4000">
                <a:solidFill>
                  <a:srgbClr val="201E1E"/>
                </a:solidFill>
                <a:latin typeface="Montserrat Bold"/>
              </a:rPr>
              <a:t>TAUHID ULUHIYAH</a:t>
            </a:r>
          </a:p>
        </p:txBody>
      </p:sp>
      <p:sp>
        <p:nvSpPr>
          <p:cNvPr name="TextBox 11" id="11"/>
          <p:cNvSpPr txBox="true"/>
          <p:nvPr/>
        </p:nvSpPr>
        <p:spPr>
          <a:xfrm rot="0">
            <a:off x="9384640" y="2425864"/>
            <a:ext cx="7989100" cy="5387647"/>
          </a:xfrm>
          <a:prstGeom prst="rect">
            <a:avLst/>
          </a:prstGeom>
        </p:spPr>
        <p:txBody>
          <a:bodyPr anchor="t" rtlCol="false" tIns="0" lIns="0" bIns="0" rIns="0">
            <a:spAutoFit/>
          </a:bodyPr>
          <a:lstStyle/>
          <a:p>
            <a:pPr>
              <a:lnSpc>
                <a:spcPts val="3108"/>
              </a:lnSpc>
              <a:spcBef>
                <a:spcPct val="0"/>
              </a:spcBef>
            </a:pPr>
            <a:r>
              <a:rPr lang="en-US" sz="2220">
                <a:solidFill>
                  <a:srgbClr val="201E1E"/>
                </a:solidFill>
                <a:latin typeface="Open Sans 2"/>
              </a:rPr>
              <a:t>Tauhid Uluhiyyah dikatakan juga </a:t>
            </a:r>
            <a:r>
              <a:rPr lang="en-US" sz="2220">
                <a:solidFill>
                  <a:srgbClr val="201E1E"/>
                </a:solidFill>
                <a:latin typeface="Open Sans 2 Bold"/>
              </a:rPr>
              <a:t>Tauhiidul ‘Ibaadah</a:t>
            </a:r>
            <a:r>
              <a:rPr lang="en-US" sz="2220">
                <a:solidFill>
                  <a:srgbClr val="201E1E"/>
                </a:solidFill>
                <a:latin typeface="Open Sans 2"/>
              </a:rPr>
              <a:t> yang berarti mentauhidkan Allah Subhanahu wa Ta’ala melalui segala pekerjaan hamba, yang dengan cara itu mereka dapat mendekatkan diri kepada Allah Subhanahu wa Ta’ala, apabila hal itu disyari’atkan oleh-Nya, seperti berdo’a, khauf (takut), raja’ (harap), mahabbah (cinta), dzabh (penyembelihan), bernadzar, isti’anah (meminta pertolongan), istighatsah (minta pertolongan di saat sulit), isti’adzah (meminta perlindungan), dan segala apa yang disyari’atkan dan diperintahkan Allah Azza wa Jalla dengan tidak menyekutukan-Nya dengan sesuatu apapun. Semua ibadah ini dan lainnya harus dilakukan hanya kepada Allah semata dan ikhlas karena-Nya, dan ibadah tersebut tidak boleh dipalingkan kepada selain Allah.</a:t>
            </a:r>
          </a:p>
        </p:txBody>
      </p:sp>
      <p:sp>
        <p:nvSpPr>
          <p:cNvPr name="TextBox 12" id="12"/>
          <p:cNvSpPr txBox="true"/>
          <p:nvPr/>
        </p:nvSpPr>
        <p:spPr>
          <a:xfrm rot="0">
            <a:off x="9781054" y="8360449"/>
            <a:ext cx="6739086" cy="374181"/>
          </a:xfrm>
          <a:prstGeom prst="rect">
            <a:avLst/>
          </a:prstGeom>
        </p:spPr>
        <p:txBody>
          <a:bodyPr anchor="t" rtlCol="false" tIns="0" lIns="0" bIns="0" rIns="0">
            <a:spAutoFit/>
          </a:bodyPr>
          <a:lstStyle/>
          <a:p>
            <a:pPr algn="ctr">
              <a:lnSpc>
                <a:spcPts val="3000"/>
              </a:lnSpc>
              <a:spcBef>
                <a:spcPct val="0"/>
              </a:spcBef>
            </a:pPr>
            <a:r>
              <a:rPr lang="en-US" sz="2143">
                <a:solidFill>
                  <a:srgbClr val="201E1E"/>
                </a:solidFill>
                <a:latin typeface="Montserrat Bold Italics"/>
              </a:rPr>
              <a:t>“AL-USTADZ YAZID BIN ABDUL QADIR JAWAS”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095042" cy="10287000"/>
            <a:chOff x="0" y="0"/>
            <a:chExt cx="1078530" cy="2709333"/>
          </a:xfrm>
        </p:grpSpPr>
        <p:sp>
          <p:nvSpPr>
            <p:cNvPr name="Freeform 3" id="3"/>
            <p:cNvSpPr/>
            <p:nvPr/>
          </p:nvSpPr>
          <p:spPr>
            <a:xfrm flipH="false" flipV="false" rot="0">
              <a:off x="0" y="0"/>
              <a:ext cx="1078530" cy="2709333"/>
            </a:xfrm>
            <a:custGeom>
              <a:avLst/>
              <a:gdLst/>
              <a:ahLst/>
              <a:cxnLst/>
              <a:rect r="r" b="b" t="t" l="l"/>
              <a:pathLst>
                <a:path h="2709333" w="1078530">
                  <a:moveTo>
                    <a:pt x="0" y="0"/>
                  </a:moveTo>
                  <a:lnTo>
                    <a:pt x="1078530" y="0"/>
                  </a:lnTo>
                  <a:lnTo>
                    <a:pt x="1078530" y="2709333"/>
                  </a:lnTo>
                  <a:lnTo>
                    <a:pt x="0" y="2709333"/>
                  </a:lnTo>
                  <a:close/>
                </a:path>
              </a:pathLst>
            </a:custGeom>
            <a:solidFill>
              <a:srgbClr val="8B6347"/>
            </a:solidFill>
          </p:spPr>
        </p:sp>
        <p:sp>
          <p:nvSpPr>
            <p:cNvPr name="TextBox 4" id="4"/>
            <p:cNvSpPr txBox="true"/>
            <p:nvPr/>
          </p:nvSpPr>
          <p:spPr>
            <a:xfrm>
              <a:off x="0" y="-38100"/>
              <a:ext cx="1078530"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7764330" y="8734630"/>
            <a:ext cx="523670" cy="52367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275F29"/>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0" y="2132196"/>
            <a:ext cx="8190084" cy="6022607"/>
            <a:chOff x="0" y="0"/>
            <a:chExt cx="10920111" cy="8030143"/>
          </a:xfrm>
        </p:grpSpPr>
        <p:pic>
          <p:nvPicPr>
            <p:cNvPr name="Picture 9" id="9"/>
            <p:cNvPicPr>
              <a:picLocks noChangeAspect="true"/>
            </p:cNvPicPr>
            <p:nvPr/>
          </p:nvPicPr>
          <p:blipFill>
            <a:blip r:embed="rId2"/>
            <a:srcRect l="4868" t="0" r="4868" b="0"/>
            <a:stretch>
              <a:fillRect/>
            </a:stretch>
          </p:blipFill>
          <p:spPr>
            <a:xfrm flipH="false" flipV="false">
              <a:off x="0" y="0"/>
              <a:ext cx="10920111" cy="8030143"/>
            </a:xfrm>
            <a:prstGeom prst="rect">
              <a:avLst/>
            </a:prstGeom>
          </p:spPr>
        </p:pic>
      </p:grpSp>
      <p:sp>
        <p:nvSpPr>
          <p:cNvPr name="Freeform 10" id="10"/>
          <p:cNvSpPr/>
          <p:nvPr/>
        </p:nvSpPr>
        <p:spPr>
          <a:xfrm flipH="false" flipV="false" rot="0">
            <a:off x="11044961" y="4884926"/>
            <a:ext cx="5765630" cy="1060567"/>
          </a:xfrm>
          <a:custGeom>
            <a:avLst/>
            <a:gdLst/>
            <a:ahLst/>
            <a:cxnLst/>
            <a:rect r="r" b="b" t="t" l="l"/>
            <a:pathLst>
              <a:path h="1060567" w="5765630">
                <a:moveTo>
                  <a:pt x="0" y="0"/>
                </a:moveTo>
                <a:lnTo>
                  <a:pt x="5765631" y="0"/>
                </a:lnTo>
                <a:lnTo>
                  <a:pt x="5765631" y="1060567"/>
                </a:lnTo>
                <a:lnTo>
                  <a:pt x="0" y="1060567"/>
                </a:lnTo>
                <a:lnTo>
                  <a:pt x="0" y="0"/>
                </a:lnTo>
                <a:close/>
              </a:path>
            </a:pathLst>
          </a:custGeom>
          <a:blipFill>
            <a:blip r:embed="rId3"/>
            <a:stretch>
              <a:fillRect l="0" t="0" r="0" b="0"/>
            </a:stretch>
          </a:blipFill>
        </p:spPr>
      </p:sp>
      <p:sp>
        <p:nvSpPr>
          <p:cNvPr name="TextBox 11" id="11"/>
          <p:cNvSpPr txBox="true"/>
          <p:nvPr/>
        </p:nvSpPr>
        <p:spPr>
          <a:xfrm rot="0">
            <a:off x="9311269" y="2825458"/>
            <a:ext cx="7711263" cy="1627361"/>
          </a:xfrm>
          <a:prstGeom prst="rect">
            <a:avLst/>
          </a:prstGeom>
        </p:spPr>
        <p:txBody>
          <a:bodyPr anchor="t" rtlCol="false" tIns="0" lIns="0" bIns="0" rIns="0">
            <a:spAutoFit/>
          </a:bodyPr>
          <a:lstStyle/>
          <a:p>
            <a:pPr>
              <a:lnSpc>
                <a:spcPts val="3227"/>
              </a:lnSpc>
              <a:spcBef>
                <a:spcPct val="0"/>
              </a:spcBef>
            </a:pPr>
            <a:r>
              <a:rPr lang="en-US" sz="2305">
                <a:solidFill>
                  <a:srgbClr val="201E1E"/>
                </a:solidFill>
                <a:latin typeface="Open Sans 2"/>
              </a:rPr>
              <a:t>Tauhid ini wajib diikrarkan didalam satu momen spesial ketika menghadap Allah minimal tujuh belas kali sehari semalam. Kalimat pengikraran ini adalah pada surat Al-Fatihah ayat ke-5:</a:t>
            </a:r>
          </a:p>
        </p:txBody>
      </p:sp>
      <p:sp>
        <p:nvSpPr>
          <p:cNvPr name="TextBox 12" id="12"/>
          <p:cNvSpPr txBox="true"/>
          <p:nvPr/>
        </p:nvSpPr>
        <p:spPr>
          <a:xfrm rot="0">
            <a:off x="9311269" y="6339500"/>
            <a:ext cx="7499323" cy="1098466"/>
          </a:xfrm>
          <a:prstGeom prst="rect">
            <a:avLst/>
          </a:prstGeom>
        </p:spPr>
        <p:txBody>
          <a:bodyPr anchor="t" rtlCol="false" tIns="0" lIns="0" bIns="0" rIns="0">
            <a:spAutoFit/>
          </a:bodyPr>
          <a:lstStyle/>
          <a:p>
            <a:pPr>
              <a:lnSpc>
                <a:spcPts val="2979"/>
              </a:lnSpc>
              <a:spcBef>
                <a:spcPct val="0"/>
              </a:spcBef>
            </a:pPr>
            <a:r>
              <a:rPr lang="en-US" sz="2128">
                <a:solidFill>
                  <a:srgbClr val="201E1E"/>
                </a:solidFill>
                <a:latin typeface="Canva Sans Italics"/>
              </a:rPr>
              <a:t>“Hanya Engkaulah yang kami sembah, dan hanya kepada Engkaulah kami meminta pertolongan.” (QS. Al-Fatihah : 5)</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095042" cy="10287000"/>
            <a:chOff x="0" y="0"/>
            <a:chExt cx="1078530" cy="2709333"/>
          </a:xfrm>
        </p:grpSpPr>
        <p:sp>
          <p:nvSpPr>
            <p:cNvPr name="Freeform 3" id="3"/>
            <p:cNvSpPr/>
            <p:nvPr/>
          </p:nvSpPr>
          <p:spPr>
            <a:xfrm flipH="false" flipV="false" rot="0">
              <a:off x="0" y="0"/>
              <a:ext cx="1078530" cy="2709333"/>
            </a:xfrm>
            <a:custGeom>
              <a:avLst/>
              <a:gdLst/>
              <a:ahLst/>
              <a:cxnLst/>
              <a:rect r="r" b="b" t="t" l="l"/>
              <a:pathLst>
                <a:path h="2709333" w="1078530">
                  <a:moveTo>
                    <a:pt x="0" y="0"/>
                  </a:moveTo>
                  <a:lnTo>
                    <a:pt x="1078530" y="0"/>
                  </a:lnTo>
                  <a:lnTo>
                    <a:pt x="1078530" y="2709333"/>
                  </a:lnTo>
                  <a:lnTo>
                    <a:pt x="0" y="2709333"/>
                  </a:lnTo>
                  <a:close/>
                </a:path>
              </a:pathLst>
            </a:custGeom>
            <a:solidFill>
              <a:srgbClr val="8B6347"/>
            </a:solidFill>
          </p:spPr>
        </p:sp>
        <p:sp>
          <p:nvSpPr>
            <p:cNvPr name="TextBox 4" id="4"/>
            <p:cNvSpPr txBox="true"/>
            <p:nvPr/>
          </p:nvSpPr>
          <p:spPr>
            <a:xfrm>
              <a:off x="0" y="-38100"/>
              <a:ext cx="1078530"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7764330" y="8734630"/>
            <a:ext cx="523670" cy="52367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275F29"/>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0" y="2132196"/>
            <a:ext cx="8190084" cy="6022607"/>
            <a:chOff x="0" y="0"/>
            <a:chExt cx="10920111" cy="8030143"/>
          </a:xfrm>
        </p:grpSpPr>
        <p:pic>
          <p:nvPicPr>
            <p:cNvPr name="Picture 9" id="9"/>
            <p:cNvPicPr>
              <a:picLocks noChangeAspect="true"/>
            </p:cNvPicPr>
            <p:nvPr/>
          </p:nvPicPr>
          <p:blipFill>
            <a:blip r:embed="rId2"/>
            <a:srcRect l="4868" t="0" r="4868" b="0"/>
            <a:stretch>
              <a:fillRect/>
            </a:stretch>
          </p:blipFill>
          <p:spPr>
            <a:xfrm flipH="false" flipV="false">
              <a:off x="0" y="0"/>
              <a:ext cx="10920111" cy="8030143"/>
            </a:xfrm>
            <a:prstGeom prst="rect">
              <a:avLst/>
            </a:prstGeom>
          </p:spPr>
        </p:pic>
      </p:grpSp>
      <p:sp>
        <p:nvSpPr>
          <p:cNvPr name="TextBox 10" id="10"/>
          <p:cNvSpPr txBox="true"/>
          <p:nvPr/>
        </p:nvSpPr>
        <p:spPr>
          <a:xfrm rot="0">
            <a:off x="9311269" y="2320062"/>
            <a:ext cx="7711263" cy="2036936"/>
          </a:xfrm>
          <a:prstGeom prst="rect">
            <a:avLst/>
          </a:prstGeom>
        </p:spPr>
        <p:txBody>
          <a:bodyPr anchor="t" rtlCol="false" tIns="0" lIns="0" bIns="0" rIns="0">
            <a:spAutoFit/>
          </a:bodyPr>
          <a:lstStyle/>
          <a:p>
            <a:pPr>
              <a:lnSpc>
                <a:spcPts val="3227"/>
              </a:lnSpc>
              <a:spcBef>
                <a:spcPct val="0"/>
              </a:spcBef>
            </a:pPr>
            <a:r>
              <a:rPr lang="en-US" sz="2305">
                <a:solidFill>
                  <a:srgbClr val="201E1E"/>
                </a:solidFill>
                <a:latin typeface="Open Sans 2"/>
              </a:rPr>
              <a:t>Betapa banyak orang yang sadar bahwa dirinya harus beribadah hanya kepada Allah. Tapi oleh Allah tidak ditolong dalam ibadah itu, tidak diberi hidayah untuk melakukan ibadah itu. Akhirnya mereka tidak beribadah walaupun dia meyakini kewajiban ibadah.</a:t>
            </a:r>
          </a:p>
        </p:txBody>
      </p:sp>
      <p:sp>
        <p:nvSpPr>
          <p:cNvPr name="TextBox 11" id="11"/>
          <p:cNvSpPr txBox="true"/>
          <p:nvPr/>
        </p:nvSpPr>
        <p:spPr>
          <a:xfrm rot="0">
            <a:off x="9311269" y="4791324"/>
            <a:ext cx="7711263" cy="3265661"/>
          </a:xfrm>
          <a:prstGeom prst="rect">
            <a:avLst/>
          </a:prstGeom>
        </p:spPr>
        <p:txBody>
          <a:bodyPr anchor="t" rtlCol="false" tIns="0" lIns="0" bIns="0" rIns="0">
            <a:spAutoFit/>
          </a:bodyPr>
          <a:lstStyle/>
          <a:p>
            <a:pPr>
              <a:lnSpc>
                <a:spcPts val="3227"/>
              </a:lnSpc>
              <a:spcBef>
                <a:spcPct val="0"/>
              </a:spcBef>
            </a:pPr>
            <a:r>
              <a:rPr lang="en-US" sz="2305">
                <a:solidFill>
                  <a:srgbClr val="201E1E"/>
                </a:solidFill>
                <a:latin typeface="Open Sans 2"/>
              </a:rPr>
              <a:t>Betapa banyak orang yang yakin dirinya harus beribadah, lalu dirinya beribadah. Tapi ibadahnya asal-asalan atau alakadarnya dan tidak sungguh-sungguh dalam melaksanakannya. Mereka tidak melihat apakah niatnya sudah benar karena Allah? Mereka tidak melihat dari aspek tata cara pelaksanaan ibadah itu apakah sesuai dengan petunjuk Nabi shallallahu ‘alaihi wa sallam?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095042" cy="10287000"/>
            <a:chOff x="0" y="0"/>
            <a:chExt cx="1078530" cy="2709333"/>
          </a:xfrm>
        </p:grpSpPr>
        <p:sp>
          <p:nvSpPr>
            <p:cNvPr name="Freeform 3" id="3"/>
            <p:cNvSpPr/>
            <p:nvPr/>
          </p:nvSpPr>
          <p:spPr>
            <a:xfrm flipH="false" flipV="false" rot="0">
              <a:off x="0" y="0"/>
              <a:ext cx="1078530" cy="2709333"/>
            </a:xfrm>
            <a:custGeom>
              <a:avLst/>
              <a:gdLst/>
              <a:ahLst/>
              <a:cxnLst/>
              <a:rect r="r" b="b" t="t" l="l"/>
              <a:pathLst>
                <a:path h="2709333" w="1078530">
                  <a:moveTo>
                    <a:pt x="0" y="0"/>
                  </a:moveTo>
                  <a:lnTo>
                    <a:pt x="1078530" y="0"/>
                  </a:lnTo>
                  <a:lnTo>
                    <a:pt x="1078530" y="2709333"/>
                  </a:lnTo>
                  <a:lnTo>
                    <a:pt x="0" y="2709333"/>
                  </a:lnTo>
                  <a:close/>
                </a:path>
              </a:pathLst>
            </a:custGeom>
            <a:solidFill>
              <a:srgbClr val="8B6347"/>
            </a:solidFill>
          </p:spPr>
        </p:sp>
        <p:sp>
          <p:nvSpPr>
            <p:cNvPr name="TextBox 4" id="4"/>
            <p:cNvSpPr txBox="true"/>
            <p:nvPr/>
          </p:nvSpPr>
          <p:spPr>
            <a:xfrm>
              <a:off x="0" y="-38100"/>
              <a:ext cx="1078530"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7764330" y="8734630"/>
            <a:ext cx="523670" cy="52367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275F29"/>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0" y="2132196"/>
            <a:ext cx="8190084" cy="6022607"/>
            <a:chOff x="0" y="0"/>
            <a:chExt cx="10920111" cy="8030143"/>
          </a:xfrm>
        </p:grpSpPr>
        <p:pic>
          <p:nvPicPr>
            <p:cNvPr name="Picture 9" id="9"/>
            <p:cNvPicPr>
              <a:picLocks noChangeAspect="true"/>
            </p:cNvPicPr>
            <p:nvPr/>
          </p:nvPicPr>
          <p:blipFill>
            <a:blip r:embed="rId2"/>
            <a:srcRect l="4868" t="0" r="4868" b="0"/>
            <a:stretch>
              <a:fillRect/>
            </a:stretch>
          </p:blipFill>
          <p:spPr>
            <a:xfrm flipH="false" flipV="false">
              <a:off x="0" y="0"/>
              <a:ext cx="10920111" cy="8030143"/>
            </a:xfrm>
            <a:prstGeom prst="rect">
              <a:avLst/>
            </a:prstGeom>
          </p:spPr>
        </p:pic>
      </p:grpSp>
      <p:sp>
        <p:nvSpPr>
          <p:cNvPr name="TextBox 10" id="10"/>
          <p:cNvSpPr txBox="true"/>
          <p:nvPr/>
        </p:nvSpPr>
        <p:spPr>
          <a:xfrm rot="0">
            <a:off x="9144000" y="3282069"/>
            <a:ext cx="7711263" cy="3265661"/>
          </a:xfrm>
          <a:prstGeom prst="rect">
            <a:avLst/>
          </a:prstGeom>
        </p:spPr>
        <p:txBody>
          <a:bodyPr anchor="t" rtlCol="false" tIns="0" lIns="0" bIns="0" rIns="0">
            <a:spAutoFit/>
          </a:bodyPr>
          <a:lstStyle/>
          <a:p>
            <a:pPr algn="r">
              <a:lnSpc>
                <a:spcPts val="3227"/>
              </a:lnSpc>
              <a:spcBef>
                <a:spcPct val="0"/>
              </a:spcBef>
            </a:pPr>
            <a:r>
              <a:rPr lang="en-US" sz="2305">
                <a:solidFill>
                  <a:srgbClr val="201E1E"/>
                </a:solidFill>
                <a:latin typeface="Open Sans 2"/>
                <a:cs typeface="Open Sans 2"/>
              </a:rPr>
              <a:t>Semua nabi dan Rasul menyerukan tauhid uluhiyah ini, mengajak seluruh manusia untuk beribadah hanya kepada Allah. Termasuk Nabi Muhammad shallallahu ‘alaihi wa sallam. Beliau menyuruh manusia untuk mengatakan لاإله إلاالله (laa ilaa ha illallah) yang isi kandungan dari seruan laa ilaa ha illallah adalah mengharuskan manusia hanya beribadah kepada Allah dan meninggalkan seluruh sesembahan lain selain Allah</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095042" cy="10287000"/>
            <a:chOff x="0" y="0"/>
            <a:chExt cx="1078530" cy="2709333"/>
          </a:xfrm>
        </p:grpSpPr>
        <p:sp>
          <p:nvSpPr>
            <p:cNvPr name="Freeform 3" id="3"/>
            <p:cNvSpPr/>
            <p:nvPr/>
          </p:nvSpPr>
          <p:spPr>
            <a:xfrm flipH="false" flipV="false" rot="0">
              <a:off x="0" y="0"/>
              <a:ext cx="1078530" cy="2709333"/>
            </a:xfrm>
            <a:custGeom>
              <a:avLst/>
              <a:gdLst/>
              <a:ahLst/>
              <a:cxnLst/>
              <a:rect r="r" b="b" t="t" l="l"/>
              <a:pathLst>
                <a:path h="2709333" w="1078530">
                  <a:moveTo>
                    <a:pt x="0" y="0"/>
                  </a:moveTo>
                  <a:lnTo>
                    <a:pt x="1078530" y="0"/>
                  </a:lnTo>
                  <a:lnTo>
                    <a:pt x="1078530" y="2709333"/>
                  </a:lnTo>
                  <a:lnTo>
                    <a:pt x="0" y="2709333"/>
                  </a:lnTo>
                  <a:close/>
                </a:path>
              </a:pathLst>
            </a:custGeom>
            <a:solidFill>
              <a:srgbClr val="8B6347"/>
            </a:solidFill>
          </p:spPr>
        </p:sp>
        <p:sp>
          <p:nvSpPr>
            <p:cNvPr name="TextBox 4" id="4"/>
            <p:cNvSpPr txBox="true"/>
            <p:nvPr/>
          </p:nvSpPr>
          <p:spPr>
            <a:xfrm>
              <a:off x="0" y="-38100"/>
              <a:ext cx="1078530"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7764330" y="8734630"/>
            <a:ext cx="523670" cy="52367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275F29"/>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0" y="2132196"/>
            <a:ext cx="8190084" cy="6022607"/>
            <a:chOff x="0" y="0"/>
            <a:chExt cx="10920111" cy="8030143"/>
          </a:xfrm>
        </p:grpSpPr>
        <p:pic>
          <p:nvPicPr>
            <p:cNvPr name="Picture 9" id="9"/>
            <p:cNvPicPr>
              <a:picLocks noChangeAspect="true"/>
            </p:cNvPicPr>
            <p:nvPr/>
          </p:nvPicPr>
          <p:blipFill>
            <a:blip r:embed="rId2"/>
            <a:srcRect l="4868" t="0" r="4868" b="0"/>
            <a:stretch>
              <a:fillRect/>
            </a:stretch>
          </p:blipFill>
          <p:spPr>
            <a:xfrm flipH="false" flipV="false">
              <a:off x="0" y="0"/>
              <a:ext cx="10920111" cy="8030143"/>
            </a:xfrm>
            <a:prstGeom prst="rect">
              <a:avLst/>
            </a:prstGeom>
          </p:spPr>
        </p:pic>
      </p:grpSp>
      <p:sp>
        <p:nvSpPr>
          <p:cNvPr name="TextBox 10" id="10"/>
          <p:cNvSpPr txBox="true"/>
          <p:nvPr/>
        </p:nvSpPr>
        <p:spPr>
          <a:xfrm rot="0">
            <a:off x="9144000" y="2667707"/>
            <a:ext cx="7711263" cy="4903961"/>
          </a:xfrm>
          <a:prstGeom prst="rect">
            <a:avLst/>
          </a:prstGeom>
        </p:spPr>
        <p:txBody>
          <a:bodyPr anchor="t" rtlCol="false" tIns="0" lIns="0" bIns="0" rIns="0">
            <a:spAutoFit/>
          </a:bodyPr>
          <a:lstStyle/>
          <a:p>
            <a:pPr>
              <a:lnSpc>
                <a:spcPts val="3227"/>
              </a:lnSpc>
              <a:spcBef>
                <a:spcPct val="0"/>
              </a:spcBef>
            </a:pPr>
            <a:r>
              <a:rPr lang="en-US" sz="2305">
                <a:solidFill>
                  <a:srgbClr val="201E1E"/>
                </a:solidFill>
                <a:latin typeface="Open Sans 2"/>
              </a:rPr>
              <a:t>Karena itulah orang-orang musyrik menghindar dari memenuhi ajakan ini. Mereka berkata, “Apakah Muhammad ini akan menjadikan sesembahan yang banyak menjadi satu sesembahan saja? Sungguh ini adalah seseuatu yang aneh.” Jadi, mereka meyakini bahwa Allah adalah satu-satunya Rabb, tetapi ketika diajak hanya menyembah kepada satu sesembahan yaitu Allah, mereka menolak. Bahkan mereka berupaya menekan Nabi shallallahu ‘alaihi wa sallam agar meninggalkan dakwahnya ini. Mereka berupaya dengan segala cara untuk membendung gerakan dakwah yang dilakukan Nabi shallallahu ‘alaihi wa sallam.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095042" cy="10287000"/>
            <a:chOff x="0" y="0"/>
            <a:chExt cx="1078530" cy="2709333"/>
          </a:xfrm>
        </p:grpSpPr>
        <p:sp>
          <p:nvSpPr>
            <p:cNvPr name="Freeform 3" id="3"/>
            <p:cNvSpPr/>
            <p:nvPr/>
          </p:nvSpPr>
          <p:spPr>
            <a:xfrm flipH="false" flipV="false" rot="0">
              <a:off x="0" y="0"/>
              <a:ext cx="1078530" cy="2709333"/>
            </a:xfrm>
            <a:custGeom>
              <a:avLst/>
              <a:gdLst/>
              <a:ahLst/>
              <a:cxnLst/>
              <a:rect r="r" b="b" t="t" l="l"/>
              <a:pathLst>
                <a:path h="2709333" w="1078530">
                  <a:moveTo>
                    <a:pt x="0" y="0"/>
                  </a:moveTo>
                  <a:lnTo>
                    <a:pt x="1078530" y="0"/>
                  </a:lnTo>
                  <a:lnTo>
                    <a:pt x="1078530" y="2709333"/>
                  </a:lnTo>
                  <a:lnTo>
                    <a:pt x="0" y="2709333"/>
                  </a:lnTo>
                  <a:close/>
                </a:path>
              </a:pathLst>
            </a:custGeom>
            <a:solidFill>
              <a:srgbClr val="8B6347"/>
            </a:solidFill>
          </p:spPr>
        </p:sp>
        <p:sp>
          <p:nvSpPr>
            <p:cNvPr name="TextBox 4" id="4"/>
            <p:cNvSpPr txBox="true"/>
            <p:nvPr/>
          </p:nvSpPr>
          <p:spPr>
            <a:xfrm>
              <a:off x="0" y="-38100"/>
              <a:ext cx="1078530"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7764330" y="8734630"/>
            <a:ext cx="523670" cy="52367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275F29"/>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0" y="2132196"/>
            <a:ext cx="8190084" cy="6022607"/>
            <a:chOff x="0" y="0"/>
            <a:chExt cx="10920111" cy="8030143"/>
          </a:xfrm>
        </p:grpSpPr>
        <p:pic>
          <p:nvPicPr>
            <p:cNvPr name="Picture 9" id="9"/>
            <p:cNvPicPr>
              <a:picLocks noChangeAspect="true"/>
            </p:cNvPicPr>
            <p:nvPr/>
          </p:nvPicPr>
          <p:blipFill>
            <a:blip r:embed="rId2"/>
            <a:srcRect l="4868" t="0" r="4868" b="0"/>
            <a:stretch>
              <a:fillRect/>
            </a:stretch>
          </p:blipFill>
          <p:spPr>
            <a:xfrm flipH="false" flipV="false">
              <a:off x="0" y="0"/>
              <a:ext cx="10920111" cy="8030143"/>
            </a:xfrm>
            <a:prstGeom prst="rect">
              <a:avLst/>
            </a:prstGeom>
          </p:spPr>
        </p:pic>
      </p:grpSp>
      <p:sp>
        <p:nvSpPr>
          <p:cNvPr name="TextBox 10" id="10"/>
          <p:cNvSpPr txBox="true"/>
          <p:nvPr/>
        </p:nvSpPr>
        <p:spPr>
          <a:xfrm rot="0">
            <a:off x="9144000" y="2309039"/>
            <a:ext cx="7711263" cy="2036936"/>
          </a:xfrm>
          <a:prstGeom prst="rect">
            <a:avLst/>
          </a:prstGeom>
        </p:spPr>
        <p:txBody>
          <a:bodyPr anchor="t" rtlCol="false" tIns="0" lIns="0" bIns="0" rIns="0">
            <a:spAutoFit/>
          </a:bodyPr>
          <a:lstStyle/>
          <a:p>
            <a:pPr>
              <a:lnSpc>
                <a:spcPts val="3227"/>
              </a:lnSpc>
              <a:spcBef>
                <a:spcPct val="0"/>
              </a:spcBef>
            </a:pPr>
            <a:r>
              <a:rPr lang="en-US" sz="2305">
                <a:solidFill>
                  <a:srgbClr val="201E1E"/>
                </a:solidFill>
                <a:latin typeface="Open Sans 2"/>
              </a:rPr>
              <a:t>Tak jarang mereka mengirimkan utusan untuk menawarkan tawaran yang menggiurkan berupa harta, kedudukan bahkan wanita. Tapi Nabi shallallahu ‘alaihi wa sallam tidak bergeming. Karena yang beliau cari dengan dakwahnya itu bukanlah dunia.</a:t>
            </a:r>
          </a:p>
        </p:txBody>
      </p:sp>
      <p:sp>
        <p:nvSpPr>
          <p:cNvPr name="TextBox 11" id="11"/>
          <p:cNvSpPr txBox="true"/>
          <p:nvPr/>
        </p:nvSpPr>
        <p:spPr>
          <a:xfrm rot="0">
            <a:off x="9144000" y="4677202"/>
            <a:ext cx="7711263" cy="3265661"/>
          </a:xfrm>
          <a:prstGeom prst="rect">
            <a:avLst/>
          </a:prstGeom>
        </p:spPr>
        <p:txBody>
          <a:bodyPr anchor="t" rtlCol="false" tIns="0" lIns="0" bIns="0" rIns="0">
            <a:spAutoFit/>
          </a:bodyPr>
          <a:lstStyle/>
          <a:p>
            <a:pPr>
              <a:lnSpc>
                <a:spcPts val="3227"/>
              </a:lnSpc>
              <a:spcBef>
                <a:spcPct val="0"/>
              </a:spcBef>
            </a:pPr>
            <a:r>
              <a:rPr lang="en-US" sz="2305">
                <a:solidFill>
                  <a:srgbClr val="201E1E"/>
                </a:solidFill>
                <a:latin typeface="Open Sans 2"/>
              </a:rPr>
              <a:t>Kemudian mereka beralih kepada nacaman dan bahkan tindakan. Maka Nabi shallallahu ‘alaihi wa sallam hanya menjawab dengan satu kalimat yang menunjukkan ketegasan dalam hal ini, “Demi Allah, kalau pun matahari diletakkan di tangan kananku dan rembulan di tangan kiriku, agar aku meninggalkan perkara ini (penyampaian risalah), sehingga Allah memenangkannya atau aku binasa.”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095042" cy="10287000"/>
            <a:chOff x="0" y="0"/>
            <a:chExt cx="1078530" cy="2709333"/>
          </a:xfrm>
        </p:grpSpPr>
        <p:sp>
          <p:nvSpPr>
            <p:cNvPr name="Freeform 3" id="3"/>
            <p:cNvSpPr/>
            <p:nvPr/>
          </p:nvSpPr>
          <p:spPr>
            <a:xfrm flipH="false" flipV="false" rot="0">
              <a:off x="0" y="0"/>
              <a:ext cx="1078530" cy="2709333"/>
            </a:xfrm>
            <a:custGeom>
              <a:avLst/>
              <a:gdLst/>
              <a:ahLst/>
              <a:cxnLst/>
              <a:rect r="r" b="b" t="t" l="l"/>
              <a:pathLst>
                <a:path h="2709333" w="1078530">
                  <a:moveTo>
                    <a:pt x="0" y="0"/>
                  </a:moveTo>
                  <a:lnTo>
                    <a:pt x="1078530" y="0"/>
                  </a:lnTo>
                  <a:lnTo>
                    <a:pt x="1078530" y="2709333"/>
                  </a:lnTo>
                  <a:lnTo>
                    <a:pt x="0" y="2709333"/>
                  </a:lnTo>
                  <a:close/>
                </a:path>
              </a:pathLst>
            </a:custGeom>
            <a:solidFill>
              <a:srgbClr val="8B6347"/>
            </a:solidFill>
          </p:spPr>
        </p:sp>
        <p:sp>
          <p:nvSpPr>
            <p:cNvPr name="TextBox 4" id="4"/>
            <p:cNvSpPr txBox="true"/>
            <p:nvPr/>
          </p:nvSpPr>
          <p:spPr>
            <a:xfrm>
              <a:off x="0" y="-38100"/>
              <a:ext cx="1078530"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7764330" y="8734630"/>
            <a:ext cx="523670" cy="52367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275F29"/>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0" y="2132196"/>
            <a:ext cx="8190084" cy="6022607"/>
            <a:chOff x="0" y="0"/>
            <a:chExt cx="10920111" cy="8030143"/>
          </a:xfrm>
        </p:grpSpPr>
        <p:pic>
          <p:nvPicPr>
            <p:cNvPr name="Picture 9" id="9"/>
            <p:cNvPicPr>
              <a:picLocks noChangeAspect="true"/>
            </p:cNvPicPr>
            <p:nvPr/>
          </p:nvPicPr>
          <p:blipFill>
            <a:blip r:embed="rId2"/>
            <a:srcRect l="4868" t="0" r="4868" b="0"/>
            <a:stretch>
              <a:fillRect/>
            </a:stretch>
          </p:blipFill>
          <p:spPr>
            <a:xfrm flipH="false" flipV="false">
              <a:off x="0" y="0"/>
              <a:ext cx="10920111" cy="8030143"/>
            </a:xfrm>
            <a:prstGeom prst="rect">
              <a:avLst/>
            </a:prstGeom>
          </p:spPr>
        </p:pic>
      </p:grpSp>
      <p:sp>
        <p:nvSpPr>
          <p:cNvPr name="TextBox 10" id="10"/>
          <p:cNvSpPr txBox="true"/>
          <p:nvPr/>
        </p:nvSpPr>
        <p:spPr>
          <a:xfrm rot="0">
            <a:off x="9144000" y="3486857"/>
            <a:ext cx="7711263" cy="3265661"/>
          </a:xfrm>
          <a:prstGeom prst="rect">
            <a:avLst/>
          </a:prstGeom>
        </p:spPr>
        <p:txBody>
          <a:bodyPr anchor="t" rtlCol="false" tIns="0" lIns="0" bIns="0" rIns="0">
            <a:spAutoFit/>
          </a:bodyPr>
          <a:lstStyle/>
          <a:p>
            <a:pPr>
              <a:lnSpc>
                <a:spcPts val="3227"/>
              </a:lnSpc>
              <a:spcBef>
                <a:spcPct val="0"/>
              </a:spcBef>
            </a:pPr>
            <a:r>
              <a:rPr lang="en-US" sz="2305">
                <a:solidFill>
                  <a:srgbClr val="201E1E"/>
                </a:solidFill>
                <a:latin typeface="Open Sans 2"/>
              </a:rPr>
              <a:t>Dan saat itu ayat-ayat Allah yang isinya mengajak kepada tauhid dibidang uluhiyah terus turun ditambah bantahan-bantahan syubhat orang-orang musyrik. Jadi semuanya turun secara bertahap sesuai dengan kebutuhan. Oleh karena itu ayat-ayat yang berisi ajakan terhadap tauhid uluhiyah banyak bertebaran didalam Al-Qur’an dengan berbagai macam cara mengajak manusia kedalam tauhid uluhiyah ini.</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095042" cy="10287000"/>
            <a:chOff x="0" y="0"/>
            <a:chExt cx="1078530" cy="2709333"/>
          </a:xfrm>
        </p:grpSpPr>
        <p:sp>
          <p:nvSpPr>
            <p:cNvPr name="Freeform 3" id="3"/>
            <p:cNvSpPr/>
            <p:nvPr/>
          </p:nvSpPr>
          <p:spPr>
            <a:xfrm flipH="false" flipV="false" rot="0">
              <a:off x="0" y="0"/>
              <a:ext cx="1078530" cy="2709333"/>
            </a:xfrm>
            <a:custGeom>
              <a:avLst/>
              <a:gdLst/>
              <a:ahLst/>
              <a:cxnLst/>
              <a:rect r="r" b="b" t="t" l="l"/>
              <a:pathLst>
                <a:path h="2709333" w="1078530">
                  <a:moveTo>
                    <a:pt x="0" y="0"/>
                  </a:moveTo>
                  <a:lnTo>
                    <a:pt x="1078530" y="0"/>
                  </a:lnTo>
                  <a:lnTo>
                    <a:pt x="1078530" y="2709333"/>
                  </a:lnTo>
                  <a:lnTo>
                    <a:pt x="0" y="2709333"/>
                  </a:lnTo>
                  <a:close/>
                </a:path>
              </a:pathLst>
            </a:custGeom>
            <a:solidFill>
              <a:srgbClr val="8B6347"/>
            </a:solidFill>
          </p:spPr>
        </p:sp>
        <p:sp>
          <p:nvSpPr>
            <p:cNvPr name="TextBox 4" id="4"/>
            <p:cNvSpPr txBox="true"/>
            <p:nvPr/>
          </p:nvSpPr>
          <p:spPr>
            <a:xfrm>
              <a:off x="0" y="-38100"/>
              <a:ext cx="1078530" cy="27474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7764330" y="8734630"/>
            <a:ext cx="523670" cy="52367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275F29"/>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0" y="2132196"/>
            <a:ext cx="8190084" cy="6022607"/>
            <a:chOff x="0" y="0"/>
            <a:chExt cx="10920111" cy="8030143"/>
          </a:xfrm>
        </p:grpSpPr>
        <p:pic>
          <p:nvPicPr>
            <p:cNvPr name="Picture 9" id="9"/>
            <p:cNvPicPr>
              <a:picLocks noChangeAspect="true"/>
            </p:cNvPicPr>
            <p:nvPr/>
          </p:nvPicPr>
          <p:blipFill>
            <a:blip r:embed="rId2"/>
            <a:srcRect l="4868" t="0" r="4868" b="0"/>
            <a:stretch>
              <a:fillRect/>
            </a:stretch>
          </p:blipFill>
          <p:spPr>
            <a:xfrm flipH="false" flipV="false">
              <a:off x="0" y="0"/>
              <a:ext cx="10920111" cy="8030143"/>
            </a:xfrm>
            <a:prstGeom prst="rect">
              <a:avLst/>
            </a:prstGeom>
          </p:spPr>
        </p:pic>
      </p:grpSp>
      <p:sp>
        <p:nvSpPr>
          <p:cNvPr name="Freeform 10" id="10"/>
          <p:cNvSpPr/>
          <p:nvPr/>
        </p:nvSpPr>
        <p:spPr>
          <a:xfrm flipH="false" flipV="false" rot="0">
            <a:off x="9644911" y="5523793"/>
            <a:ext cx="7210353" cy="1035429"/>
          </a:xfrm>
          <a:custGeom>
            <a:avLst/>
            <a:gdLst/>
            <a:ahLst/>
            <a:cxnLst/>
            <a:rect r="r" b="b" t="t" l="l"/>
            <a:pathLst>
              <a:path h="1035429" w="7210353">
                <a:moveTo>
                  <a:pt x="0" y="0"/>
                </a:moveTo>
                <a:lnTo>
                  <a:pt x="7210352" y="0"/>
                </a:lnTo>
                <a:lnTo>
                  <a:pt x="7210352" y="1035429"/>
                </a:lnTo>
                <a:lnTo>
                  <a:pt x="0" y="1035429"/>
                </a:lnTo>
                <a:lnTo>
                  <a:pt x="0" y="0"/>
                </a:lnTo>
                <a:close/>
              </a:path>
            </a:pathLst>
          </a:custGeom>
          <a:blipFill>
            <a:blip r:embed="rId3"/>
            <a:stretch>
              <a:fillRect l="0" t="0" r="0" b="0"/>
            </a:stretch>
          </a:blipFill>
        </p:spPr>
      </p:sp>
      <p:sp>
        <p:nvSpPr>
          <p:cNvPr name="TextBox 11" id="11"/>
          <p:cNvSpPr txBox="true"/>
          <p:nvPr/>
        </p:nvSpPr>
        <p:spPr>
          <a:xfrm rot="0">
            <a:off x="9144000" y="3486857"/>
            <a:ext cx="7711263" cy="1627361"/>
          </a:xfrm>
          <a:prstGeom prst="rect">
            <a:avLst/>
          </a:prstGeom>
        </p:spPr>
        <p:txBody>
          <a:bodyPr anchor="t" rtlCol="false" tIns="0" lIns="0" bIns="0" rIns="0">
            <a:spAutoFit/>
          </a:bodyPr>
          <a:lstStyle/>
          <a:p>
            <a:pPr>
              <a:lnSpc>
                <a:spcPts val="3227"/>
              </a:lnSpc>
              <a:spcBef>
                <a:spcPct val="0"/>
              </a:spcBef>
            </a:pPr>
            <a:r>
              <a:rPr lang="en-US" sz="2305">
                <a:solidFill>
                  <a:srgbClr val="201E1E"/>
                </a:solidFill>
                <a:latin typeface="Open Sans 2 Bold"/>
              </a:rPr>
              <a:t>Pertama,</a:t>
            </a:r>
            <a:r>
              <a:rPr lang="en-US" sz="2305">
                <a:solidFill>
                  <a:srgbClr val="201E1E"/>
                </a:solidFill>
                <a:latin typeface="Open Sans 2"/>
              </a:rPr>
              <a:t> Allah langsung memerintahkan manusia agar ibadah kepada Dia dan meninggalkan sesembahan lain selain Dia. Allah berfirman dalam banyak ayat. Diantaranya adalah:</a:t>
            </a:r>
          </a:p>
        </p:txBody>
      </p:sp>
      <p:sp>
        <p:nvSpPr>
          <p:cNvPr name="TextBox 12" id="12"/>
          <p:cNvSpPr txBox="true"/>
          <p:nvPr/>
        </p:nvSpPr>
        <p:spPr>
          <a:xfrm rot="0">
            <a:off x="9144000" y="2285702"/>
            <a:ext cx="7275864" cy="840775"/>
          </a:xfrm>
          <a:prstGeom prst="rect">
            <a:avLst/>
          </a:prstGeom>
        </p:spPr>
        <p:txBody>
          <a:bodyPr anchor="t" rtlCol="false" tIns="0" lIns="0" bIns="0" rIns="0">
            <a:spAutoFit/>
          </a:bodyPr>
          <a:lstStyle/>
          <a:p>
            <a:pPr>
              <a:lnSpc>
                <a:spcPts val="3337"/>
              </a:lnSpc>
            </a:pPr>
            <a:r>
              <a:rPr lang="en-US" sz="2736">
                <a:solidFill>
                  <a:srgbClr val="201E1E"/>
                </a:solidFill>
                <a:latin typeface="Montserrat Bold"/>
              </a:rPr>
              <a:t>METODE AL-QUR’AN DALAM MENDAKWAHKAN TAUHID ULUHIYAH</a:t>
            </a:r>
          </a:p>
        </p:txBody>
      </p:sp>
      <p:sp>
        <p:nvSpPr>
          <p:cNvPr name="TextBox 13" id="13"/>
          <p:cNvSpPr txBox="true"/>
          <p:nvPr/>
        </p:nvSpPr>
        <p:spPr>
          <a:xfrm rot="0">
            <a:off x="9144000" y="6921172"/>
            <a:ext cx="7711263" cy="1217786"/>
          </a:xfrm>
          <a:prstGeom prst="rect">
            <a:avLst/>
          </a:prstGeom>
        </p:spPr>
        <p:txBody>
          <a:bodyPr anchor="t" rtlCol="false" tIns="0" lIns="0" bIns="0" rIns="0">
            <a:spAutoFit/>
          </a:bodyPr>
          <a:lstStyle/>
          <a:p>
            <a:pPr>
              <a:lnSpc>
                <a:spcPts val="3227"/>
              </a:lnSpc>
            </a:pPr>
            <a:r>
              <a:rPr lang="en-US" sz="2305">
                <a:solidFill>
                  <a:srgbClr val="201E1E"/>
                </a:solidFill>
                <a:latin typeface="Open Sans 2 Italics"/>
              </a:rPr>
              <a:t>“Sembahlah Allah dan janganlah kamu mempersekutukan-Nya dengan sesuatupun….” </a:t>
            </a:r>
          </a:p>
          <a:p>
            <a:pPr>
              <a:lnSpc>
                <a:spcPts val="3227"/>
              </a:lnSpc>
              <a:spcBef>
                <a:spcPct val="0"/>
              </a:spcBef>
            </a:pPr>
            <a:r>
              <a:rPr lang="en-US" sz="2305">
                <a:solidFill>
                  <a:srgbClr val="201E1E"/>
                </a:solidFill>
                <a:latin typeface="Open Sans 2 Italics"/>
              </a:rPr>
              <a:t>(QS. An-Nisa [4]: 36)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DAF6cXqdLdc</dc:identifier>
  <dcterms:modified xsi:type="dcterms:W3CDTF">2011-08-01T06:04:30Z</dcterms:modified>
  <cp:revision>1</cp:revision>
  <dc:title>aqidah tauhid PART 5</dc:title>
</cp:coreProperties>
</file>