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6"/>
  </p:notesMasterIdLst>
  <p:sldIdLst>
    <p:sldId id="608" r:id="rId2"/>
    <p:sldId id="256" r:id="rId3"/>
    <p:sldId id="588" r:id="rId4"/>
    <p:sldId id="596" r:id="rId5"/>
    <p:sldId id="597" r:id="rId6"/>
    <p:sldId id="606" r:id="rId7"/>
    <p:sldId id="607" r:id="rId8"/>
    <p:sldId id="260" r:id="rId9"/>
    <p:sldId id="261" r:id="rId10"/>
    <p:sldId id="257" r:id="rId11"/>
    <p:sldId id="258" r:id="rId12"/>
    <p:sldId id="259" r:id="rId13"/>
    <p:sldId id="262" r:id="rId14"/>
    <p:sldId id="265" r:id="rId15"/>
    <p:sldId id="263" r:id="rId16"/>
    <p:sldId id="264" r:id="rId17"/>
    <p:sldId id="266" r:id="rId18"/>
    <p:sldId id="268" r:id="rId19"/>
    <p:sldId id="269" r:id="rId20"/>
    <p:sldId id="270" r:id="rId21"/>
    <p:sldId id="271" r:id="rId22"/>
    <p:sldId id="272" r:id="rId23"/>
    <p:sldId id="273" r:id="rId24"/>
    <p:sldId id="274"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6" autoAdjust="0"/>
    <p:restoredTop sz="94660"/>
  </p:normalViewPr>
  <p:slideViewPr>
    <p:cSldViewPr snapToGrid="0">
      <p:cViewPr varScale="1">
        <p:scale>
          <a:sx n="72" d="100"/>
          <a:sy n="72" d="100"/>
        </p:scale>
        <p:origin x="53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9CF9312-4F0D-457E-AA0D-AA0D1AE17A54}" type="datetimeFigureOut">
              <a:rPr lang="en-ID" smtClean="0"/>
              <a:t>02/04/2021</a:t>
            </a:fld>
            <a:endParaRPr lang="en-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22525C-B055-4F7B-A630-676611D64134}" type="slidenum">
              <a:rPr lang="en-ID" smtClean="0"/>
              <a:t>‹#›</a:t>
            </a:fld>
            <a:endParaRPr lang="en-ID"/>
          </a:p>
        </p:txBody>
      </p:sp>
    </p:spTree>
    <p:extLst>
      <p:ext uri="{BB962C8B-B14F-4D97-AF65-F5344CB8AC3E}">
        <p14:creationId xmlns:p14="http://schemas.microsoft.com/office/powerpoint/2010/main" val="36356365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a:extLst>
              <a:ext uri="{FF2B5EF4-FFF2-40B4-BE49-F238E27FC236}">
                <a16:creationId xmlns:a16="http://schemas.microsoft.com/office/drawing/2014/main" id="{52C7D0CC-4E42-4C81-9C6D-D7A50C6BE89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42975">
              <a:defRPr>
                <a:solidFill>
                  <a:schemeClr val="tx1"/>
                </a:solidFill>
                <a:latin typeface="Arial" panose="020B0604020202020204" pitchFamily="34" charset="0"/>
              </a:defRPr>
            </a:lvl1pPr>
            <a:lvl2pPr marL="742950" indent="-285750" defTabSz="942975">
              <a:defRPr>
                <a:solidFill>
                  <a:schemeClr val="tx1"/>
                </a:solidFill>
                <a:latin typeface="Arial" panose="020B0604020202020204" pitchFamily="34" charset="0"/>
              </a:defRPr>
            </a:lvl2pPr>
            <a:lvl3pPr marL="1143000" indent="-228600" defTabSz="942975">
              <a:defRPr>
                <a:solidFill>
                  <a:schemeClr val="tx1"/>
                </a:solidFill>
                <a:latin typeface="Arial" panose="020B0604020202020204" pitchFamily="34" charset="0"/>
              </a:defRPr>
            </a:lvl3pPr>
            <a:lvl4pPr marL="1600200" indent="-228600" defTabSz="942975">
              <a:defRPr>
                <a:solidFill>
                  <a:schemeClr val="tx1"/>
                </a:solidFill>
                <a:latin typeface="Arial" panose="020B0604020202020204" pitchFamily="34" charset="0"/>
              </a:defRPr>
            </a:lvl4pPr>
            <a:lvl5pPr marL="2057400" indent="-228600" defTabSz="942975">
              <a:defRPr>
                <a:solidFill>
                  <a:schemeClr val="tx1"/>
                </a:solidFill>
                <a:latin typeface="Arial" panose="020B0604020202020204" pitchFamily="34" charset="0"/>
              </a:defRPr>
            </a:lvl5pPr>
            <a:lvl6pPr marL="2514600" indent="-228600" defTabSz="942975" eaLnBrk="0" fontAlgn="base" hangingPunct="0">
              <a:spcBef>
                <a:spcPct val="0"/>
              </a:spcBef>
              <a:spcAft>
                <a:spcPct val="0"/>
              </a:spcAft>
              <a:defRPr>
                <a:solidFill>
                  <a:schemeClr val="tx1"/>
                </a:solidFill>
                <a:latin typeface="Arial" panose="020B0604020202020204" pitchFamily="34" charset="0"/>
              </a:defRPr>
            </a:lvl6pPr>
            <a:lvl7pPr marL="2971800" indent="-228600" defTabSz="942975" eaLnBrk="0" fontAlgn="base" hangingPunct="0">
              <a:spcBef>
                <a:spcPct val="0"/>
              </a:spcBef>
              <a:spcAft>
                <a:spcPct val="0"/>
              </a:spcAft>
              <a:defRPr>
                <a:solidFill>
                  <a:schemeClr val="tx1"/>
                </a:solidFill>
                <a:latin typeface="Arial" panose="020B0604020202020204" pitchFamily="34" charset="0"/>
              </a:defRPr>
            </a:lvl7pPr>
            <a:lvl8pPr marL="3429000" indent="-228600" defTabSz="942975" eaLnBrk="0" fontAlgn="base" hangingPunct="0">
              <a:spcBef>
                <a:spcPct val="0"/>
              </a:spcBef>
              <a:spcAft>
                <a:spcPct val="0"/>
              </a:spcAft>
              <a:defRPr>
                <a:solidFill>
                  <a:schemeClr val="tx1"/>
                </a:solidFill>
                <a:latin typeface="Arial" panose="020B0604020202020204" pitchFamily="34" charset="0"/>
              </a:defRPr>
            </a:lvl8pPr>
            <a:lvl9pPr marL="3886200" indent="-228600" defTabSz="942975" eaLnBrk="0" fontAlgn="base" hangingPunct="0">
              <a:spcBef>
                <a:spcPct val="0"/>
              </a:spcBef>
              <a:spcAft>
                <a:spcPct val="0"/>
              </a:spcAft>
              <a:defRPr>
                <a:solidFill>
                  <a:schemeClr val="tx1"/>
                </a:solidFill>
                <a:latin typeface="Arial" panose="020B0604020202020204" pitchFamily="34" charset="0"/>
              </a:defRPr>
            </a:lvl9pPr>
          </a:lstStyle>
          <a:p>
            <a:fld id="{FCF9D87C-71B4-43FB-8BFC-14358DC3DFA1}" type="slidenum">
              <a:rPr lang="en-GB" altLang="en-US"/>
              <a:pPr/>
              <a:t>3</a:t>
            </a:fld>
            <a:endParaRPr lang="en-GB" altLang="en-US"/>
          </a:p>
        </p:txBody>
      </p:sp>
      <p:sp>
        <p:nvSpPr>
          <p:cNvPr id="19459" name="Rectangle 2">
            <a:extLst>
              <a:ext uri="{FF2B5EF4-FFF2-40B4-BE49-F238E27FC236}">
                <a16:creationId xmlns:a16="http://schemas.microsoft.com/office/drawing/2014/main" id="{7EF83A54-3A02-482A-8BF0-B6ECB7324BDC}"/>
              </a:ext>
            </a:extLst>
          </p:cNvPr>
          <p:cNvSpPr>
            <a:spLocks noGrp="1" noRot="1" noChangeAspect="1" noChangeArrowheads="1" noTextEdit="1"/>
          </p:cNvSpPr>
          <p:nvPr>
            <p:ph type="sldImg"/>
          </p:nvPr>
        </p:nvSpPr>
        <p:spPr>
          <a:ln/>
        </p:spPr>
      </p:sp>
      <p:sp>
        <p:nvSpPr>
          <p:cNvPr id="19460" name="Rectangle 3">
            <a:extLst>
              <a:ext uri="{FF2B5EF4-FFF2-40B4-BE49-F238E27FC236}">
                <a16:creationId xmlns:a16="http://schemas.microsoft.com/office/drawing/2014/main" id="{8CF9D2F8-83C5-493D-BD94-3E767D84683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4/2/2021</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4/2/2021</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4/2/2021</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4/2/2021</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4/2/2021</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4/2/2021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4/2/2021</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4/2/2021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4/2/2021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4/2/2021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4/2/2021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4/2/2021</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glints.com/id/lowongan/ux-designer/"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glints.com/id/lowongan/aplikasi-desain-ui/"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hyperlink" Target="http://www.ppt-vorlagen.de/" TargetMode="External"/><Relationship Id="rId5" Type="http://schemas.openxmlformats.org/officeDocument/2006/relationships/oleObject" Target="../embeddings/oleObject1.bin"/><Relationship Id="rId4"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s://glints.com/id/lowongan/apa-itu-user-interfac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36E4C9D-5A35-41C3-ACB7-6EEAD7D89135}"/>
              </a:ext>
            </a:extLst>
          </p:cNvPr>
          <p:cNvSpPr>
            <a:spLocks noGrp="1"/>
          </p:cNvSpPr>
          <p:nvPr>
            <p:ph type="subTitle" idx="1"/>
          </p:nvPr>
        </p:nvSpPr>
        <p:spPr>
          <a:xfrm>
            <a:off x="2153478" y="5235714"/>
            <a:ext cx="9448800" cy="685800"/>
          </a:xfrm>
        </p:spPr>
        <p:txBody>
          <a:bodyPr>
            <a:normAutofit fontScale="92500" lnSpcReduction="10000"/>
          </a:bodyPr>
          <a:lstStyle/>
          <a:p>
            <a:r>
              <a:rPr lang="de-DE" altLang="en-US" sz="2000" dirty="0">
                <a:solidFill>
                  <a:schemeClr val="tx1"/>
                </a:solidFill>
              </a:rPr>
              <a:t>Mona Fronita, S.Kom., M.Kom</a:t>
            </a:r>
          </a:p>
          <a:p>
            <a:r>
              <a:rPr lang="de-DE" altLang="en-US" sz="2000" dirty="0">
                <a:solidFill>
                  <a:schemeClr val="tx1"/>
                </a:solidFill>
              </a:rPr>
              <a:t>IMK/HCI</a:t>
            </a:r>
          </a:p>
          <a:p>
            <a:endParaRPr lang="en-ID" dirty="0"/>
          </a:p>
        </p:txBody>
      </p:sp>
      <p:sp>
        <p:nvSpPr>
          <p:cNvPr id="4" name="Rectangle 14">
            <a:extLst>
              <a:ext uri="{FF2B5EF4-FFF2-40B4-BE49-F238E27FC236}">
                <a16:creationId xmlns:a16="http://schemas.microsoft.com/office/drawing/2014/main" id="{3CDB9567-26BF-425C-BFE3-ECB50C6D9C2F}"/>
              </a:ext>
            </a:extLst>
          </p:cNvPr>
          <p:cNvSpPr>
            <a:spLocks noGrp="1" noChangeArrowheads="1"/>
          </p:cNvSpPr>
          <p:nvPr>
            <p:ph type="ctrTitle"/>
          </p:nvPr>
        </p:nvSpPr>
        <p:spPr>
          <a:xfrm>
            <a:off x="1371600" y="1803400"/>
            <a:ext cx="9448800" cy="1825625"/>
          </a:xfrm>
        </p:spPr>
        <p:txBody>
          <a:bodyPr/>
          <a:lstStyle/>
          <a:p>
            <a:pPr eaLnBrk="1" hangingPunct="1"/>
            <a:r>
              <a:rPr lang="de-DE" altLang="en-US" dirty="0"/>
              <a:t>INTERAKSI MANUSIA DAN KOMPUTER</a:t>
            </a:r>
          </a:p>
        </p:txBody>
      </p:sp>
    </p:spTree>
    <p:extLst>
      <p:ext uri="{BB962C8B-B14F-4D97-AF65-F5344CB8AC3E}">
        <p14:creationId xmlns:p14="http://schemas.microsoft.com/office/powerpoint/2010/main" val="28374587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id-ID" b="1" dirty="0"/>
              <a:t>Seberapa pentingkah desain user interface?</a:t>
            </a:r>
            <a:br>
              <a:rPr lang="id-ID" b="1" dirty="0"/>
            </a:br>
            <a:endParaRPr lang="id-ID" dirty="0"/>
          </a:p>
        </p:txBody>
      </p:sp>
      <p:sp>
        <p:nvSpPr>
          <p:cNvPr id="3" name="Content Placeholder 2"/>
          <p:cNvSpPr>
            <a:spLocks noGrp="1"/>
          </p:cNvSpPr>
          <p:nvPr>
            <p:ph idx="1"/>
          </p:nvPr>
        </p:nvSpPr>
        <p:spPr/>
        <p:txBody>
          <a:bodyPr/>
          <a:lstStyle/>
          <a:p>
            <a:r>
              <a:rPr lang="id-ID" b="1" dirty="0"/>
              <a:t> Desain user interface membantu meningkatkan traffic website</a:t>
            </a:r>
          </a:p>
          <a:p>
            <a:r>
              <a:rPr lang="id-ID" b="1" dirty="0"/>
              <a:t>Membantu memudahkan pengguna aplikasi</a:t>
            </a:r>
            <a:endParaRPr lang="id-ID" dirty="0"/>
          </a:p>
          <a:p>
            <a:r>
              <a:rPr lang="id-ID" b="1" dirty="0"/>
              <a:t>Mendukung terbentuknya user experience (UX) yang tepat dan optimal</a:t>
            </a:r>
            <a:endParaRPr lang="id-ID" dirty="0"/>
          </a:p>
          <a:p>
            <a:pPr marL="0" indent="0">
              <a:buNone/>
            </a:pPr>
            <a:endParaRPr lang="id-ID" dirty="0"/>
          </a:p>
          <a:p>
            <a:pPr marL="0" indent="0">
              <a:buNone/>
            </a:pPr>
            <a:endParaRPr lang="id-ID" dirty="0"/>
          </a:p>
        </p:txBody>
      </p:sp>
    </p:spTree>
    <p:extLst>
      <p:ext uri="{BB962C8B-B14F-4D97-AF65-F5344CB8AC3E}">
        <p14:creationId xmlns:p14="http://schemas.microsoft.com/office/powerpoint/2010/main" val="4199498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a:t>Apa saja manfaat user interface?</a:t>
            </a:r>
            <a:br>
              <a:rPr lang="id-ID" b="1" dirty="0"/>
            </a:br>
            <a:endParaRPr lang="id-ID" dirty="0"/>
          </a:p>
        </p:txBody>
      </p:sp>
      <p:sp>
        <p:nvSpPr>
          <p:cNvPr id="3" name="Content Placeholder 2"/>
          <p:cNvSpPr>
            <a:spLocks noGrp="1"/>
          </p:cNvSpPr>
          <p:nvPr>
            <p:ph idx="1"/>
          </p:nvPr>
        </p:nvSpPr>
        <p:spPr/>
        <p:txBody>
          <a:bodyPr/>
          <a:lstStyle/>
          <a:p>
            <a:r>
              <a:rPr lang="id-ID" b="1" dirty="0"/>
              <a:t>Memudahkan dalam proses interaksi dengan pengguna (user)</a:t>
            </a:r>
            <a:endParaRPr lang="id-ID" dirty="0"/>
          </a:p>
          <a:p>
            <a:r>
              <a:rPr lang="id-ID" b="1" dirty="0"/>
              <a:t>Meningkatkan branding sebuah perusahaan</a:t>
            </a:r>
            <a:endParaRPr lang="id-ID" dirty="0"/>
          </a:p>
          <a:p>
            <a:r>
              <a:rPr lang="sv-SE" b="1" dirty="0"/>
              <a:t>Meningkatkan keuntungan dalam bisnis yang dijalankan</a:t>
            </a:r>
            <a:endParaRPr lang="sv-SE" dirty="0"/>
          </a:p>
          <a:p>
            <a:endParaRPr lang="id-ID" dirty="0"/>
          </a:p>
        </p:txBody>
      </p:sp>
    </p:spTree>
    <p:extLst>
      <p:ext uri="{BB962C8B-B14F-4D97-AF65-F5344CB8AC3E}">
        <p14:creationId xmlns:p14="http://schemas.microsoft.com/office/powerpoint/2010/main" val="1430750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id-ID" b="1" dirty="0"/>
              <a:t>Bagaimana karakteristik dan cara membuat user interface?</a:t>
            </a:r>
            <a:br>
              <a:rPr lang="id-ID" b="1" dirty="0"/>
            </a:br>
            <a:endParaRPr lang="id-ID" dirty="0"/>
          </a:p>
        </p:txBody>
      </p:sp>
      <p:sp>
        <p:nvSpPr>
          <p:cNvPr id="3" name="Content Placeholder 2"/>
          <p:cNvSpPr>
            <a:spLocks noGrp="1"/>
          </p:cNvSpPr>
          <p:nvPr>
            <p:ph idx="1"/>
          </p:nvPr>
        </p:nvSpPr>
        <p:spPr/>
        <p:txBody>
          <a:bodyPr/>
          <a:lstStyle/>
          <a:p>
            <a:r>
              <a:rPr lang="id-ID" b="1" dirty="0"/>
              <a:t>Jelas dan konsisten</a:t>
            </a:r>
            <a:endParaRPr lang="id-ID" dirty="0"/>
          </a:p>
          <a:p>
            <a:r>
              <a:rPr lang="id-ID" b="1" dirty="0"/>
              <a:t>Responsif dan menarik</a:t>
            </a:r>
            <a:endParaRPr lang="id-ID" dirty="0"/>
          </a:p>
          <a:p>
            <a:r>
              <a:rPr lang="id-ID" b="1" dirty="0"/>
              <a:t>Terstruktur dan efisien</a:t>
            </a:r>
            <a:endParaRPr lang="id-ID" dirty="0"/>
          </a:p>
          <a:p>
            <a:r>
              <a:rPr lang="id-ID" b="1" dirty="0"/>
              <a:t>Tepat sasaran</a:t>
            </a:r>
            <a:endParaRPr lang="id-ID" dirty="0"/>
          </a:p>
          <a:p>
            <a:r>
              <a:rPr lang="id-ID" b="1" dirty="0"/>
              <a:t>Mudah diolah</a:t>
            </a:r>
            <a:endParaRPr lang="id-ID" dirty="0"/>
          </a:p>
          <a:p>
            <a:endParaRPr lang="id-ID" dirty="0"/>
          </a:p>
        </p:txBody>
      </p:sp>
    </p:spTree>
    <p:extLst>
      <p:ext uri="{BB962C8B-B14F-4D97-AF65-F5344CB8AC3E}">
        <p14:creationId xmlns:p14="http://schemas.microsoft.com/office/powerpoint/2010/main" val="10005623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Berikut beberapa tanggung jawab seorang </a:t>
            </a:r>
            <a:r>
              <a:rPr lang="id-ID" i="1" dirty="0"/>
              <a:t>UI designer.</a:t>
            </a:r>
            <a:endParaRPr lang="id-ID" dirty="0"/>
          </a:p>
        </p:txBody>
      </p:sp>
      <p:sp>
        <p:nvSpPr>
          <p:cNvPr id="3" name="Content Placeholder 2"/>
          <p:cNvSpPr>
            <a:spLocks noGrp="1"/>
          </p:cNvSpPr>
          <p:nvPr>
            <p:ph idx="1"/>
          </p:nvPr>
        </p:nvSpPr>
        <p:spPr/>
        <p:txBody>
          <a:bodyPr/>
          <a:lstStyle/>
          <a:p>
            <a:r>
              <a:rPr lang="id-ID" dirty="0"/>
              <a:t>Berkolaborasi erat dengan </a:t>
            </a:r>
            <a:r>
              <a:rPr lang="id-ID" i="1" dirty="0"/>
              <a:t>developer, copywriter</a:t>
            </a:r>
            <a:r>
              <a:rPr lang="id-ID" dirty="0"/>
              <a:t> dan desainer UX.</a:t>
            </a:r>
          </a:p>
          <a:p>
            <a:r>
              <a:rPr lang="id-ID" dirty="0"/>
              <a:t>Membuat, meningkatkan, dan menggunakan </a:t>
            </a:r>
            <a:r>
              <a:rPr lang="id-ID" i="1" dirty="0"/>
              <a:t>wireframe,</a:t>
            </a:r>
            <a:r>
              <a:rPr lang="id-ID" dirty="0"/>
              <a:t> prototipe, panduan gaya, aliran pengguna, dan komunikasikan gagasan interaksi secara efektif menggunakan berbagai metode.</a:t>
            </a:r>
          </a:p>
          <a:p>
            <a:r>
              <a:rPr lang="id-ID" dirty="0"/>
              <a:t>Menyajikan dan mempertahankan keputusan desain. Semua keputusan desain harus didasarkan pada </a:t>
            </a:r>
            <a:r>
              <a:rPr lang="id-ID" i="1" dirty="0"/>
              <a:t>design roadmap</a:t>
            </a:r>
            <a:r>
              <a:rPr lang="id-ID" dirty="0"/>
              <a:t> keseluruhan serta pemikiran dan prinsip-prinsip dasar desain.</a:t>
            </a:r>
          </a:p>
          <a:p>
            <a:pPr marL="0" indent="0">
              <a:buNone/>
            </a:pPr>
            <a:endParaRPr lang="id-ID" dirty="0"/>
          </a:p>
        </p:txBody>
      </p:sp>
    </p:spTree>
    <p:extLst>
      <p:ext uri="{BB962C8B-B14F-4D97-AF65-F5344CB8AC3E}">
        <p14:creationId xmlns:p14="http://schemas.microsoft.com/office/powerpoint/2010/main" val="50573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11630" y="764373"/>
            <a:ext cx="9894570" cy="1293028"/>
          </a:xfrm>
        </p:spPr>
        <p:txBody>
          <a:bodyPr>
            <a:normAutofit fontScale="90000"/>
          </a:bodyPr>
          <a:lstStyle/>
          <a:p>
            <a:r>
              <a:rPr lang="id-ID" dirty="0"/>
              <a:t>Untuk mendesain UI, kita harus mempertimbangkan beberapa pertimbangan:</a:t>
            </a:r>
          </a:p>
        </p:txBody>
      </p:sp>
      <p:sp>
        <p:nvSpPr>
          <p:cNvPr id="3" name="Content Placeholder 2"/>
          <p:cNvSpPr>
            <a:spLocks noGrp="1"/>
          </p:cNvSpPr>
          <p:nvPr>
            <p:ph idx="1"/>
          </p:nvPr>
        </p:nvSpPr>
        <p:spPr>
          <a:xfrm>
            <a:off x="685800" y="2194560"/>
            <a:ext cx="10820400" cy="4526280"/>
          </a:xfrm>
        </p:spPr>
        <p:txBody>
          <a:bodyPr/>
          <a:lstStyle/>
          <a:p>
            <a:pPr fontAlgn="base"/>
            <a:r>
              <a:rPr lang="id-ID" sz="2400" dirty="0"/>
              <a:t>Pengguna menilai desain dengan cepat dan peduli dengan </a:t>
            </a:r>
            <a:r>
              <a:rPr lang="id-ID" sz="2400" i="1" dirty="0"/>
              <a:t>Usability</a:t>
            </a:r>
            <a:r>
              <a:rPr lang="id-ID" sz="2400" dirty="0"/>
              <a:t> dan </a:t>
            </a:r>
            <a:r>
              <a:rPr lang="id-ID" sz="2400" i="1" dirty="0"/>
              <a:t>Likeability.</a:t>
            </a:r>
            <a:r>
              <a:rPr lang="id-ID" sz="2400" dirty="0"/>
              <a:t> Mereka tidak peduli dengan desain, namun mereka ingin menyelesaikan tugas dengan mudah dan dengan sedikit usaha.</a:t>
            </a:r>
          </a:p>
          <a:p>
            <a:pPr fontAlgn="base"/>
            <a:r>
              <a:rPr lang="id-ID" sz="2400" dirty="0"/>
              <a:t>UI juga harus menyenangkan. Ketika desain yang kita buat dapat dengan memprediksi kebutuhan pengguna, mereka akan senang dan akan terus kembali.</a:t>
            </a:r>
          </a:p>
          <a:p>
            <a:pPr fontAlgn="base"/>
            <a:r>
              <a:rPr lang="id-ID" sz="2400" dirty="0"/>
              <a:t>UI harus mengomunikasikan nilai dari brand dan memperkuat kepercayaan pengguna.</a:t>
            </a:r>
          </a:p>
          <a:p>
            <a:pPr marL="0" indent="0">
              <a:buNone/>
            </a:pPr>
            <a:endParaRPr lang="id-ID" dirty="0"/>
          </a:p>
        </p:txBody>
      </p:sp>
    </p:spTree>
    <p:extLst>
      <p:ext uri="{BB962C8B-B14F-4D97-AF65-F5344CB8AC3E}">
        <p14:creationId xmlns:p14="http://schemas.microsoft.com/office/powerpoint/2010/main" val="24966578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b="1" dirty="0"/>
              <a:t>Apa Saja Skill yang Dibutuhkan UI Designer?</a:t>
            </a:r>
            <a:br>
              <a:rPr lang="id-ID" b="1" dirty="0"/>
            </a:br>
            <a:endParaRPr lang="id-ID" dirty="0"/>
          </a:p>
        </p:txBody>
      </p:sp>
      <p:sp>
        <p:nvSpPr>
          <p:cNvPr id="3" name="Content Placeholder 2"/>
          <p:cNvSpPr>
            <a:spLocks noGrp="1"/>
          </p:cNvSpPr>
          <p:nvPr>
            <p:ph idx="1"/>
          </p:nvPr>
        </p:nvSpPr>
        <p:spPr>
          <a:xfrm>
            <a:off x="685800" y="1668780"/>
            <a:ext cx="10820400" cy="4549905"/>
          </a:xfrm>
        </p:spPr>
        <p:txBody>
          <a:bodyPr>
            <a:normAutofit/>
          </a:bodyPr>
          <a:lstStyle/>
          <a:p>
            <a:pPr marL="0" indent="0">
              <a:buNone/>
            </a:pPr>
            <a:r>
              <a:rPr lang="id-ID" b="1" dirty="0"/>
              <a:t>1. </a:t>
            </a:r>
            <a:r>
              <a:rPr lang="id-ID" b="1" i="1" dirty="0"/>
              <a:t>Soft skill </a:t>
            </a:r>
            <a:r>
              <a:rPr lang="id-ID" b="1" dirty="0"/>
              <a:t>yang perlu dimiliki UI </a:t>
            </a:r>
            <a:r>
              <a:rPr lang="id-ID" b="1" i="1" dirty="0"/>
              <a:t>designer</a:t>
            </a:r>
            <a:endParaRPr lang="id-ID" b="1" dirty="0"/>
          </a:p>
          <a:p>
            <a:pPr marL="0" indent="0">
              <a:buNone/>
            </a:pPr>
            <a:r>
              <a:rPr lang="id-ID" dirty="0"/>
              <a:t>Komunikasi adalah kunci dalam desain UI. Saat kamu menyerahkan desain kepada </a:t>
            </a:r>
            <a:r>
              <a:rPr lang="id-ID" i="1" dirty="0"/>
              <a:t>developer</a:t>
            </a:r>
            <a:r>
              <a:rPr lang="id-ID" dirty="0"/>
              <a:t>, kamu perlu mengomunikasikan fungsi yang dimaksudkan dari setiap elemen yang didesain secara efektif. kemampuan komunikasi dengan klien dan pemangku kepentingan adalah </a:t>
            </a:r>
            <a:r>
              <a:rPr lang="id-ID" i="1" dirty="0"/>
              <a:t>soft skill </a:t>
            </a:r>
            <a:r>
              <a:rPr lang="id-ID" dirty="0"/>
              <a:t>pertama yang harus dimiliki.</a:t>
            </a:r>
          </a:p>
          <a:p>
            <a:pPr marL="0" indent="0">
              <a:buNone/>
            </a:pPr>
            <a:r>
              <a:rPr lang="id-ID" i="1" dirty="0"/>
              <a:t>Soft skill </a:t>
            </a:r>
            <a:r>
              <a:rPr lang="id-ID" dirty="0"/>
              <a:t>kedua yang perlu kamu miliki adalah kemampuan kerja sama tim. Dalam bekerja, kamu akan berkolaborasi dengan </a:t>
            </a:r>
            <a:r>
              <a:rPr lang="id-ID" i="1" dirty="0">
                <a:hlinkClick r:id="rId2"/>
              </a:rPr>
              <a:t>UX designer</a:t>
            </a:r>
            <a:r>
              <a:rPr lang="id-ID" dirty="0"/>
              <a:t>, </a:t>
            </a:r>
            <a:r>
              <a:rPr lang="id-ID" i="1" dirty="0"/>
              <a:t>web developer</a:t>
            </a:r>
            <a:r>
              <a:rPr lang="id-ID" dirty="0"/>
              <a:t>, pemangku kepentingan hingga klien.</a:t>
            </a:r>
          </a:p>
          <a:p>
            <a:pPr marL="0" indent="0">
              <a:buNone/>
            </a:pPr>
            <a:r>
              <a:rPr lang="id-ID" dirty="0"/>
              <a:t>Empati adalah </a:t>
            </a:r>
            <a:r>
              <a:rPr lang="id-ID" i="1" dirty="0"/>
              <a:t>soft skill </a:t>
            </a:r>
            <a:r>
              <a:rPr lang="id-ID" dirty="0"/>
              <a:t>lainnya yang perlu kamu miliki untuk menjadi seorang </a:t>
            </a:r>
            <a:r>
              <a:rPr lang="id-ID" i="1" dirty="0"/>
              <a:t>UI designer</a:t>
            </a:r>
            <a:r>
              <a:rPr lang="id-ID" dirty="0"/>
              <a:t>. Hal ini karena kamu perlu menempatkan diri pada posisi pengguna.</a:t>
            </a:r>
          </a:p>
        </p:txBody>
      </p:sp>
    </p:spTree>
    <p:extLst>
      <p:ext uri="{BB962C8B-B14F-4D97-AF65-F5344CB8AC3E}">
        <p14:creationId xmlns:p14="http://schemas.microsoft.com/office/powerpoint/2010/main" val="2513857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508760"/>
            <a:ext cx="10820400" cy="4709925"/>
          </a:xfrm>
        </p:spPr>
        <p:txBody>
          <a:bodyPr/>
          <a:lstStyle/>
          <a:p>
            <a:pPr marL="0" indent="0">
              <a:buNone/>
            </a:pPr>
            <a:r>
              <a:rPr lang="id-ID" b="1" dirty="0"/>
              <a:t>2. </a:t>
            </a:r>
            <a:r>
              <a:rPr lang="id-ID" b="1" i="1" dirty="0"/>
              <a:t>Hard skill </a:t>
            </a:r>
            <a:r>
              <a:rPr lang="id-ID" b="1" dirty="0"/>
              <a:t>yang perlu dimiliki</a:t>
            </a:r>
          </a:p>
          <a:p>
            <a:r>
              <a:rPr lang="id-ID" dirty="0"/>
              <a:t>Sekalipun pada level pemula, kamu akan diharapkan untuk memiliki pemahaman pada setidaknya satu </a:t>
            </a:r>
            <a:r>
              <a:rPr lang="id-ID" dirty="0">
                <a:hlinkClick r:id="rId2"/>
              </a:rPr>
              <a:t>aplikasi desain UI</a:t>
            </a:r>
            <a:r>
              <a:rPr lang="id-ID" dirty="0"/>
              <a:t> seperti Sketch, Adobe XD, dan alat </a:t>
            </a:r>
            <a:r>
              <a:rPr lang="id-ID" i="1" dirty="0"/>
              <a:t>prototyping</a:t>
            </a:r>
            <a:r>
              <a:rPr lang="id-ID" dirty="0"/>
              <a:t> seperti InVision.</a:t>
            </a:r>
          </a:p>
          <a:p>
            <a:r>
              <a:rPr lang="id-ID" i="1" dirty="0"/>
              <a:t>UI designer </a:t>
            </a:r>
            <a:r>
              <a:rPr lang="id-ID" dirty="0"/>
              <a:t>juga membutuhkan pemahaman yang kuat tentang metode, teori, dan praktik dasar yang membentuk dasar desain UI.</a:t>
            </a:r>
          </a:p>
          <a:p>
            <a:r>
              <a:rPr lang="id-ID" dirty="0"/>
              <a:t>Hal ini termasuk teori warna, tipografi, dan pola desain UI, serta pendekatan desain dasar.</a:t>
            </a:r>
          </a:p>
          <a:p>
            <a:r>
              <a:rPr lang="id-ID" dirty="0"/>
              <a:t>Teori-teori ini akan membantu untuk mendapatkan wawasan yang lebih dalam tentang bagaimana pengguna memandang dan menafsirkan pekerjaanmu.</a:t>
            </a:r>
          </a:p>
          <a:p>
            <a:pPr marL="0" indent="0">
              <a:buNone/>
            </a:pPr>
            <a:endParaRPr lang="id-ID" dirty="0"/>
          </a:p>
        </p:txBody>
      </p:sp>
    </p:spTree>
    <p:extLst>
      <p:ext uri="{BB962C8B-B14F-4D97-AF65-F5344CB8AC3E}">
        <p14:creationId xmlns:p14="http://schemas.microsoft.com/office/powerpoint/2010/main" val="11007748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192873"/>
            <a:ext cx="8610600" cy="1293028"/>
          </a:xfrm>
        </p:spPr>
        <p:txBody>
          <a:bodyPr/>
          <a:lstStyle/>
          <a:p>
            <a:r>
              <a:rPr lang="id-ID" dirty="0"/>
              <a:t>user experience</a:t>
            </a:r>
          </a:p>
        </p:txBody>
      </p:sp>
      <p:sp>
        <p:nvSpPr>
          <p:cNvPr id="3" name="Content Placeholder 2"/>
          <p:cNvSpPr>
            <a:spLocks noGrp="1"/>
          </p:cNvSpPr>
          <p:nvPr>
            <p:ph idx="1"/>
          </p:nvPr>
        </p:nvSpPr>
        <p:spPr>
          <a:xfrm>
            <a:off x="685800" y="1485901"/>
            <a:ext cx="10820400" cy="4938525"/>
          </a:xfrm>
        </p:spPr>
        <p:txBody>
          <a:bodyPr>
            <a:normAutofit fontScale="92500" lnSpcReduction="10000"/>
          </a:bodyPr>
          <a:lstStyle/>
          <a:p>
            <a:r>
              <a:rPr lang="id-ID" sz="2800" dirty="0"/>
              <a:t>Menurut definisi dari ISO 9241-210, user experience adalah persepsi seseorang dan responnya dari penggunaan sebuah produk, sistem, atau jasa. </a:t>
            </a:r>
          </a:p>
          <a:p>
            <a:r>
              <a:rPr lang="id-ID" sz="2800" dirty="0"/>
              <a:t>User Experiece (UX) menilai seberapa kepuasan dan kenyamanan seseorang terhadap sebuah produk, sistem, dan jasa. Sebuah prinsip dalam membangun UX adalah khalayak mempunyai kekuasaan dalam menentukan tingkat kepuasan sendiri (costumer rule).</a:t>
            </a:r>
          </a:p>
          <a:p>
            <a:r>
              <a:rPr lang="id-ID" sz="2800" dirty="0"/>
              <a:t>Seberapa pun bagusnya fitur sebuah produk, sistem, atau jasa, tanpa khalayak yang dituju dapat merasakan kepuasan, kaidah, dan kenyamanan dalam berinteraksi maka tingkat UX menjadi rendah. Perkembangan dunia digital dan mobile menjadikan UX menjadi lebih complicated dan multidimensi</a:t>
            </a:r>
          </a:p>
          <a:p>
            <a:endParaRPr lang="id-ID" sz="2800" dirty="0"/>
          </a:p>
        </p:txBody>
      </p:sp>
    </p:spTree>
    <p:extLst>
      <p:ext uri="{BB962C8B-B14F-4D97-AF65-F5344CB8AC3E}">
        <p14:creationId xmlns:p14="http://schemas.microsoft.com/office/powerpoint/2010/main" val="38978812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4460" y="764373"/>
            <a:ext cx="10111740" cy="1293028"/>
          </a:xfrm>
        </p:spPr>
        <p:txBody>
          <a:bodyPr>
            <a:normAutofit fontScale="90000"/>
          </a:bodyPr>
          <a:lstStyle/>
          <a:p>
            <a:r>
              <a:rPr lang="id-ID" dirty="0"/>
              <a:t>UX kita akan meninjau dua model yang dibuat tentang hal ini, yaitu model Jesse James Garett dan David Armano. </a:t>
            </a:r>
          </a:p>
        </p:txBody>
      </p:sp>
      <p:sp>
        <p:nvSpPr>
          <p:cNvPr id="3" name="Content Placeholder 2"/>
          <p:cNvSpPr>
            <a:spLocks noGrp="1"/>
          </p:cNvSpPr>
          <p:nvPr>
            <p:ph idx="1"/>
          </p:nvPr>
        </p:nvSpPr>
        <p:spPr>
          <a:xfrm>
            <a:off x="685800" y="2525864"/>
            <a:ext cx="10820400" cy="4024125"/>
          </a:xfrm>
        </p:spPr>
        <p:txBody>
          <a:bodyPr/>
          <a:lstStyle/>
          <a:p>
            <a:r>
              <a:rPr lang="id-ID" dirty="0"/>
              <a:t>Model Jesse James Garett </a:t>
            </a:r>
          </a:p>
          <a:p>
            <a:pPr marL="0" indent="0">
              <a:buNone/>
            </a:pPr>
            <a:r>
              <a:rPr lang="id-ID" dirty="0"/>
              <a:t>Jesse James Garrett dalam bukunya The Elements of User Experience: User-Centered Design for the Web. menciptakan sebuah model untuk menjelaskan Elemen dari User Experience. </a:t>
            </a:r>
          </a:p>
          <a:p>
            <a:pPr marL="0" indent="0">
              <a:buNone/>
            </a:pPr>
            <a:r>
              <a:rPr lang="id-ID" dirty="0"/>
              <a:t>Garrett membagi diagramnya menjadi 5 proses yaitu: bidang strategi, bidang lingkup, bidang struktur, bidang rangka, dan bidang permukaan. </a:t>
            </a:r>
          </a:p>
        </p:txBody>
      </p:sp>
    </p:spTree>
    <p:extLst>
      <p:ext uri="{BB962C8B-B14F-4D97-AF65-F5344CB8AC3E}">
        <p14:creationId xmlns:p14="http://schemas.microsoft.com/office/powerpoint/2010/main" val="42214064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7220" y="1005840"/>
            <a:ext cx="10820400" cy="5555745"/>
          </a:xfrm>
        </p:spPr>
        <p:txBody>
          <a:bodyPr>
            <a:normAutofit lnSpcReduction="10000"/>
          </a:bodyPr>
          <a:lstStyle/>
          <a:p>
            <a:r>
              <a:rPr lang="id-ID" dirty="0"/>
              <a:t>Bidang strategi (strategic plane) menjadi platform dari pembentukan cetak biru experience. Disini dirumuskan semua objektif yang ingin dicapai dari proses pembentukan experience, baik dari sisi kebutuhan pengguna maupun produsen komunikasi. </a:t>
            </a:r>
          </a:p>
          <a:p>
            <a:r>
              <a:rPr lang="id-ID" dirty="0"/>
              <a:t>Tahap bidang lingkup dipertanyakan apa yang menjadi batasan dalam penciptaan pengalaman bagi pengguna. Di bidang ini Garrett membagi menjadi dua sisi yaitu: sisi software interface (konten) dan hypertext system (konteks). Di sisi konteks, sistematika fungsional harus dipertimbangkan. Sedangkan di sisi konten, kebutuhan-kebutuhan informasi harus pula telah dipertimbangkan secara matang. Batasan Lingkup juga harus datang dari berbagai departmen terkait seperti departemen marketing, sales, supply chain, IT, dan sebagainya. Sebagai contoh: Sebuah perusahaan ingin menjual User Experience (UX)….. (Mendiola B. Wiryawan) 1161 beberapa produk memerlukan beberapa informasi seperti: deskripsi produk, alasan pembelian produk, benefit produk, shopping cartuntuk pembelian e commerce, metode pembayaran, dan sebagainya. Dalam setiap lingkup diperlukan kebutuhan (requirement) tertentu, misalnya: pada lingkup kategori produk, diperlukan spesifikasi produk, foto produk, warna produk, dan sebagainya. </a:t>
            </a:r>
          </a:p>
          <a:p>
            <a:endParaRPr lang="id-ID" dirty="0"/>
          </a:p>
        </p:txBody>
      </p:sp>
    </p:spTree>
    <p:extLst>
      <p:ext uri="{BB962C8B-B14F-4D97-AF65-F5344CB8AC3E}">
        <p14:creationId xmlns:p14="http://schemas.microsoft.com/office/powerpoint/2010/main" val="2320498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40230" y="1418484"/>
            <a:ext cx="9448800" cy="2559155"/>
          </a:xfrm>
        </p:spPr>
        <p:txBody>
          <a:bodyPr>
            <a:normAutofit/>
          </a:bodyPr>
          <a:lstStyle/>
          <a:p>
            <a:pPr algn="ctr"/>
            <a:r>
              <a:rPr lang="id-ID" dirty="0"/>
              <a:t>User interface </a:t>
            </a:r>
            <a:br>
              <a:rPr lang="id-ID" dirty="0"/>
            </a:br>
            <a:r>
              <a:rPr lang="id-ID" dirty="0"/>
              <a:t>user experience</a:t>
            </a:r>
          </a:p>
        </p:txBody>
      </p:sp>
    </p:spTree>
    <p:extLst>
      <p:ext uri="{BB962C8B-B14F-4D97-AF65-F5344CB8AC3E}">
        <p14:creationId xmlns:p14="http://schemas.microsoft.com/office/powerpoint/2010/main" val="17719054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Tahap bisang struktur (struktur plane) adalah tahap pembuatan struktur informasi agar komunikasi berjalan sesuai dengan urutan yang diharapkan. Tahap ini dapat disebut juga sebagai tahap pembuatan arsitektur informasi. Hal yang perlu diperhatikan dalam pembentukan struktur informasi adalah harus mengacu pada kemudahan pelanggan dalam mengakses informasi. Untuk menggambarkan struktur informasi dapat disajikan dalam flowchart. Dalam tahap ini interaksi dengan pengguna juga harus ditentukan. Misalnya bagaimana pengguna berpindah dari informasi satu ke informasi lainnya dengan mudah tanpa menjadi bingung. </a:t>
            </a:r>
          </a:p>
        </p:txBody>
      </p:sp>
    </p:spTree>
    <p:extLst>
      <p:ext uri="{BB962C8B-B14F-4D97-AF65-F5344CB8AC3E}">
        <p14:creationId xmlns:p14="http://schemas.microsoft.com/office/powerpoint/2010/main" val="20183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25880"/>
            <a:ext cx="10820400" cy="4892805"/>
          </a:xfrm>
        </p:spPr>
        <p:txBody>
          <a:bodyPr/>
          <a:lstStyle/>
          <a:p>
            <a:r>
              <a:rPr lang="id-ID" dirty="0"/>
              <a:t>Tahap bidang rangka (skeleton plane) ibarat pembuatan draft layout dimana struktur informasi telah diaplikasikan ke dalam layout namun belum dalam tampilan visual akhir. Dalam dunia desain komunikasi visual tahap ini adalah pembuatan grid lay out dan penempatan teks di dalamnya. Ketepatan dalam meletakan informasi pada media komunikasi menjadi dasar mudah tidaknya hirarki informasi dapat disampaikan. </a:t>
            </a:r>
          </a:p>
          <a:p>
            <a:r>
              <a:rPr lang="id-ID" dirty="0"/>
              <a:t>Tahap bidang permukaan (surface plane) diibaratkan polesan terakhir yang memberi tone and manner tampilan visual. Disini dipertimbangkan elemen dan prinsip desain seperti gerak, warna, harmoni, dan sebagainya. </a:t>
            </a:r>
          </a:p>
        </p:txBody>
      </p:sp>
    </p:spTree>
    <p:extLst>
      <p:ext uri="{BB962C8B-B14F-4D97-AF65-F5344CB8AC3E}">
        <p14:creationId xmlns:p14="http://schemas.microsoft.com/office/powerpoint/2010/main" val="794881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Model David Armano </a:t>
            </a:r>
          </a:p>
        </p:txBody>
      </p:sp>
      <p:sp>
        <p:nvSpPr>
          <p:cNvPr id="3" name="Content Placeholder 2"/>
          <p:cNvSpPr>
            <a:spLocks noGrp="1"/>
          </p:cNvSpPr>
          <p:nvPr>
            <p:ph idx="1"/>
          </p:nvPr>
        </p:nvSpPr>
        <p:spPr/>
        <p:txBody>
          <a:bodyPr/>
          <a:lstStyle/>
          <a:p>
            <a:r>
              <a:rPr lang="id-ID" dirty="0"/>
              <a:t>David Armano, seorang Executive Vice President Global Innovation &amp; Integration di Edelman Digital, sebuah agensi digital terkemuka mengemukakan sebuah model interactive experience. Jika model Garrett lebih mengaris bawahi struktur, interaksi, dan kegunaan (usability), model Armano menarik ke belakang beberapa langkah dalam mencari user insight. Armano membagi prosesnya menjadi 5 langkah yaitu uncover, define, ideate, build, dan desain. </a:t>
            </a:r>
          </a:p>
        </p:txBody>
      </p:sp>
    </p:spTree>
    <p:extLst>
      <p:ext uri="{BB962C8B-B14F-4D97-AF65-F5344CB8AC3E}">
        <p14:creationId xmlns:p14="http://schemas.microsoft.com/office/powerpoint/2010/main" val="10476018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Uncover adalah pencarian sesuatu yang mendasar dari motivasi dan kepentingan customer, business, brand, yang dihubungkan dengan pemahaman wawasan teknologi. Dalam mencari customer insightdapat digunakan berbagai perangkat riset seperti behaviour mapping, social trends analysis, dan sebagainya, untuk mencari model rasional dan emosional khalayak yang dituju. </a:t>
            </a:r>
          </a:p>
          <a:p>
            <a:r>
              <a:rPr lang="id-ID" dirty="0"/>
              <a:t>Tahap define ini merupakan tahapan perumusan strategi pembentukan pengalaman khalayak. Tahap ini mirip dengan tahap strategy plane pada model Garrett. Tujuan dari tahap ini adalah memberikan inspirasi dan arah baik kepada internal team maupun klien. </a:t>
            </a:r>
          </a:p>
        </p:txBody>
      </p:sp>
    </p:spTree>
    <p:extLst>
      <p:ext uri="{BB962C8B-B14F-4D97-AF65-F5344CB8AC3E}">
        <p14:creationId xmlns:p14="http://schemas.microsoft.com/office/powerpoint/2010/main" val="17156289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033712"/>
            <a:ext cx="10820400" cy="4927095"/>
          </a:xfrm>
        </p:spPr>
        <p:txBody>
          <a:bodyPr/>
          <a:lstStyle/>
          <a:p>
            <a:r>
              <a:rPr lang="id-ID" dirty="0"/>
              <a:t>Ideate merupakan tahap kolaborasi dan eksplorasi. Dalam dunia pendidikan kreatifitas, sering juga disebut proses emphatising yaitu proses memahami khalayak dengan memasuki dunia mereka dan berperan sebagai mereka. Kemudian dicari pendekatan yang paling tepat untuk khalayak sesuai tujuan komunikasi. </a:t>
            </a:r>
          </a:p>
          <a:p>
            <a:r>
              <a:rPr lang="id-ID" dirty="0"/>
              <a:t>Build adalah proses membuat Big Ideadan mencoba mewujudkannya lewat prototype. Prototype diuji dan diperbaiki lewat riset kepada khalayak. </a:t>
            </a:r>
          </a:p>
          <a:p>
            <a:r>
              <a:rPr lang="id-ID" dirty="0"/>
              <a:t>Proses desain adalah proses finalisasi dan eksekusi dari prototype yang telah diuji. Semua fungsi dan interaksi dimaksimalkan di proses ini. </a:t>
            </a:r>
          </a:p>
        </p:txBody>
      </p:sp>
    </p:spTree>
    <p:extLst>
      <p:ext uri="{BB962C8B-B14F-4D97-AF65-F5344CB8AC3E}">
        <p14:creationId xmlns:p14="http://schemas.microsoft.com/office/powerpoint/2010/main" val="2552174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Footer Placeholder 1">
            <a:extLst>
              <a:ext uri="{FF2B5EF4-FFF2-40B4-BE49-F238E27FC236}">
                <a16:creationId xmlns:a16="http://schemas.microsoft.com/office/drawing/2014/main" id="{59302301-7FCC-447B-B60C-808B326817EF}"/>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de-DE" altLang="en-US">
                <a:solidFill>
                  <a:schemeClr val="tx2"/>
                </a:solidFill>
              </a:rPr>
              <a:t>Here comes your footer  </a:t>
            </a:r>
            <a:r>
              <a:rPr lang="de-DE" altLang="en-US">
                <a:solidFill>
                  <a:schemeClr val="tx2"/>
                </a:solidFill>
                <a:sym typeface="Wingdings" panose="05000000000000000000" pitchFamily="2" charset="2"/>
              </a:rPr>
              <a:t></a:t>
            </a:r>
            <a:r>
              <a:rPr lang="de-DE" altLang="en-US">
                <a:solidFill>
                  <a:schemeClr val="tx2"/>
                </a:solidFill>
              </a:rPr>
              <a:t>  Page </a:t>
            </a:r>
            <a:fld id="{68E46CD0-5D23-49F9-9FE4-0FD9BA15BEAA}" type="slidenum">
              <a:rPr lang="de-DE" altLang="en-US">
                <a:solidFill>
                  <a:schemeClr val="tx2"/>
                </a:solidFill>
              </a:rPr>
              <a:pPr/>
              <a:t>3</a:t>
            </a:fld>
            <a:endParaRPr lang="de-DE" altLang="en-US">
              <a:solidFill>
                <a:schemeClr val="tx2"/>
              </a:solidFill>
            </a:endParaRPr>
          </a:p>
        </p:txBody>
      </p:sp>
      <p:graphicFrame>
        <p:nvGraphicFramePr>
          <p:cNvPr id="1026" name="Rectangle 15" hidden="1">
            <a:extLst>
              <a:ext uri="{FF2B5EF4-FFF2-40B4-BE49-F238E27FC236}">
                <a16:creationId xmlns:a16="http://schemas.microsoft.com/office/drawing/2014/main" id="{141D7BDC-951A-4D61-96C5-58265F31C7CC}"/>
              </a:ext>
            </a:extLst>
          </p:cNvPr>
          <p:cNvGraphicFramePr>
            <a:graphicFrameLocks/>
          </p:cNvGraphicFramePr>
          <p:nvPr>
            <p:custDataLst>
              <p:tags r:id="rId1"/>
            </p:custDataLst>
          </p:nvPr>
        </p:nvGraphicFramePr>
        <p:xfrm>
          <a:off x="1524000" y="0"/>
          <a:ext cx="158750" cy="158750"/>
        </p:xfrm>
        <a:graphic>
          <a:graphicData uri="http://schemas.openxmlformats.org/presentationml/2006/ole">
            <mc:AlternateContent xmlns:mc="http://schemas.openxmlformats.org/markup-compatibility/2006">
              <mc:Choice xmlns:v="urn:schemas-microsoft-com:vml" Requires="v">
                <p:oleObj r:id="rId5" imgW="0" imgH="0" progId="TCLayout.ActiveDocument">
                  <p:embed/>
                </p:oleObj>
              </mc:Choice>
              <mc:Fallback>
                <p:oleObj r:id="rId5" imgW="0" imgH="0" progId="TCLayout.ActiveDocument">
                  <p:embed/>
                  <p:pic>
                    <p:nvPicPr>
                      <p:cNvPr id="1026" name="Rectangle 15" hidden="1">
                        <a:extLst>
                          <a:ext uri="{FF2B5EF4-FFF2-40B4-BE49-F238E27FC236}">
                            <a16:creationId xmlns:a16="http://schemas.microsoft.com/office/drawing/2014/main" id="{141D7BDC-951A-4D61-96C5-58265F31C7CC}"/>
                          </a:ext>
                        </a:extLst>
                      </p:cNvPr>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52400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28" name="Rectangle 13">
            <a:hlinkClick r:id="rId6"/>
            <a:extLst>
              <a:ext uri="{FF2B5EF4-FFF2-40B4-BE49-F238E27FC236}">
                <a16:creationId xmlns:a16="http://schemas.microsoft.com/office/drawing/2014/main" id="{40479784-603F-415E-A5AC-DD08D95EA756}"/>
              </a:ext>
            </a:extLst>
          </p:cNvPr>
          <p:cNvSpPr>
            <a:spLocks noChangeArrowheads="1"/>
          </p:cNvSpPr>
          <p:nvPr>
            <p:custDataLst>
              <p:tags r:id="rId2"/>
            </p:custDataLst>
          </p:nvPr>
        </p:nvSpPr>
        <p:spPr bwMode="auto">
          <a:xfrm>
            <a:off x="6057901" y="5411788"/>
            <a:ext cx="20669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en-US" altLang="en-US"/>
          </a:p>
        </p:txBody>
      </p:sp>
      <p:sp>
        <p:nvSpPr>
          <p:cNvPr id="1029" name="Rectangle 4">
            <a:extLst>
              <a:ext uri="{FF2B5EF4-FFF2-40B4-BE49-F238E27FC236}">
                <a16:creationId xmlns:a16="http://schemas.microsoft.com/office/drawing/2014/main" id="{9BEA6BDA-BFB6-40CE-94E3-F9BE154A8E69}"/>
              </a:ext>
            </a:extLst>
          </p:cNvPr>
          <p:cNvSpPr>
            <a:spLocks noChangeArrowheads="1"/>
          </p:cNvSpPr>
          <p:nvPr/>
        </p:nvSpPr>
        <p:spPr bwMode="auto">
          <a:xfrm>
            <a:off x="2047875" y="2295525"/>
            <a:ext cx="813435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buFont typeface="Wingdings 2" panose="05020102010507070707" pitchFamily="18" charset="2"/>
              <a:buNone/>
            </a:pPr>
            <a:r>
              <a:rPr lang="en-US" altLang="en-US" sz="3600" b="1">
                <a:latin typeface="Georgia" panose="02040502050405020303" pitchFamily="18" charset="0"/>
              </a:rPr>
              <a:t>Sebenarnya antarmuka/user interface seperti apa y</a:t>
            </a:r>
            <a:r>
              <a:rPr lang="id-ID" altLang="en-US" sz="3600" b="1">
                <a:latin typeface="Georgia" panose="02040502050405020303" pitchFamily="18" charset="0"/>
              </a:rPr>
              <a:t>an</a:t>
            </a:r>
            <a:r>
              <a:rPr lang="en-US" altLang="en-US" sz="3600" b="1">
                <a:latin typeface="Georgia" panose="02040502050405020303" pitchFamily="18" charset="0"/>
              </a:rPr>
              <a:t>g diinginkan oleh User ?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1">
            <a:extLst>
              <a:ext uri="{FF2B5EF4-FFF2-40B4-BE49-F238E27FC236}">
                <a16:creationId xmlns:a16="http://schemas.microsoft.com/office/drawing/2014/main" id="{092419C5-E22F-4951-A4D0-94207307C16E}"/>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de-DE" altLang="en-US">
                <a:solidFill>
                  <a:schemeClr val="tx2"/>
                </a:solidFill>
              </a:rPr>
              <a:t>Here comes your footer  </a:t>
            </a:r>
            <a:r>
              <a:rPr lang="de-DE" altLang="en-US">
                <a:solidFill>
                  <a:schemeClr val="tx2"/>
                </a:solidFill>
                <a:sym typeface="Wingdings" panose="05000000000000000000" pitchFamily="2" charset="2"/>
              </a:rPr>
              <a:t></a:t>
            </a:r>
            <a:r>
              <a:rPr lang="de-DE" altLang="en-US">
                <a:solidFill>
                  <a:schemeClr val="tx2"/>
                </a:solidFill>
              </a:rPr>
              <a:t>  Page </a:t>
            </a:r>
            <a:fld id="{B5341BF9-7ADE-4C42-9862-007940BF9F1F}" type="slidenum">
              <a:rPr lang="de-DE" altLang="en-US">
                <a:solidFill>
                  <a:schemeClr val="tx2"/>
                </a:solidFill>
              </a:rPr>
              <a:pPr/>
              <a:t>4</a:t>
            </a:fld>
            <a:endParaRPr lang="de-DE" altLang="en-US">
              <a:solidFill>
                <a:schemeClr val="tx2"/>
              </a:solidFill>
            </a:endParaRPr>
          </a:p>
        </p:txBody>
      </p:sp>
      <p:sp>
        <p:nvSpPr>
          <p:cNvPr id="6147" name="Rectangle 2">
            <a:extLst>
              <a:ext uri="{FF2B5EF4-FFF2-40B4-BE49-F238E27FC236}">
                <a16:creationId xmlns:a16="http://schemas.microsoft.com/office/drawing/2014/main" id="{4526B8C1-3378-481C-B841-83C95ABE2181}"/>
              </a:ext>
            </a:extLst>
          </p:cNvPr>
          <p:cNvSpPr>
            <a:spLocks noChangeArrowheads="1"/>
          </p:cNvSpPr>
          <p:nvPr/>
        </p:nvSpPr>
        <p:spPr bwMode="auto">
          <a:xfrm>
            <a:off x="1086678" y="1463020"/>
            <a:ext cx="944424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200" b="1" dirty="0" err="1">
                <a:latin typeface="Georgia" panose="02040502050405020303" pitchFamily="18" charset="0"/>
              </a:rPr>
              <a:t>Antarmuka</a:t>
            </a:r>
            <a:r>
              <a:rPr lang="en-US" altLang="en-US" sz="3200" b="1" dirty="0">
                <a:latin typeface="Georgia" panose="02040502050405020303" pitchFamily="18" charset="0"/>
              </a:rPr>
              <a:t> </a:t>
            </a:r>
            <a:r>
              <a:rPr lang="en-US" altLang="en-US" sz="3200" b="1" dirty="0" err="1">
                <a:latin typeface="Georgia" panose="02040502050405020303" pitchFamily="18" charset="0"/>
              </a:rPr>
              <a:t>Manusia</a:t>
            </a:r>
            <a:r>
              <a:rPr lang="en-US" altLang="en-US" sz="3200" b="1" dirty="0">
                <a:latin typeface="Georgia" panose="02040502050405020303" pitchFamily="18" charset="0"/>
              </a:rPr>
              <a:t> &amp; </a:t>
            </a:r>
            <a:r>
              <a:rPr lang="en-US" altLang="en-US" sz="3200" b="1" dirty="0" err="1">
                <a:latin typeface="Georgia" panose="02040502050405020303" pitchFamily="18" charset="0"/>
              </a:rPr>
              <a:t>Komputer</a:t>
            </a:r>
            <a:endParaRPr lang="en-US" altLang="en-US" sz="3200" dirty="0"/>
          </a:p>
        </p:txBody>
      </p:sp>
      <p:sp>
        <p:nvSpPr>
          <p:cNvPr id="6148" name="Rectangle 3">
            <a:extLst>
              <a:ext uri="{FF2B5EF4-FFF2-40B4-BE49-F238E27FC236}">
                <a16:creationId xmlns:a16="http://schemas.microsoft.com/office/drawing/2014/main" id="{F627EA9A-9E11-41C5-90B0-49081C6274E6}"/>
              </a:ext>
            </a:extLst>
          </p:cNvPr>
          <p:cNvSpPr>
            <a:spLocks noChangeArrowheads="1"/>
          </p:cNvSpPr>
          <p:nvPr/>
        </p:nvSpPr>
        <p:spPr bwMode="auto">
          <a:xfrm>
            <a:off x="900045" y="2906092"/>
            <a:ext cx="8543925" cy="310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r>
              <a:rPr lang="en-US" altLang="en-US" sz="2800" dirty="0" err="1">
                <a:latin typeface="Georgia" panose="02040502050405020303" pitchFamily="18" charset="0"/>
              </a:rPr>
              <a:t>Antarmuka</a:t>
            </a:r>
            <a:r>
              <a:rPr lang="en-US" altLang="en-US" sz="2800" dirty="0">
                <a:latin typeface="Georgia" panose="02040502050405020303" pitchFamily="18" charset="0"/>
              </a:rPr>
              <a:t> </a:t>
            </a:r>
            <a:r>
              <a:rPr lang="en-US" altLang="en-US" sz="2800" dirty="0" err="1">
                <a:latin typeface="Georgia" panose="02040502050405020303" pitchFamily="18" charset="0"/>
              </a:rPr>
              <a:t>komputer</a:t>
            </a:r>
            <a:r>
              <a:rPr lang="en-US" altLang="en-US" sz="2800" dirty="0">
                <a:latin typeface="Georgia" panose="02040502050405020303" pitchFamily="18" charset="0"/>
              </a:rPr>
              <a:t> h</a:t>
            </a:r>
            <a:r>
              <a:rPr lang="id-ID" altLang="en-US" sz="2800" dirty="0">
                <a:latin typeface="Georgia" panose="02040502050405020303" pitchFamily="18" charset="0"/>
              </a:rPr>
              <a:t>a</a:t>
            </a:r>
            <a:r>
              <a:rPr lang="en-US" altLang="en-US" sz="2800" dirty="0">
                <a:latin typeface="Georgia" panose="02040502050405020303" pitchFamily="18" charset="0"/>
              </a:rPr>
              <a:t>r</a:t>
            </a:r>
            <a:r>
              <a:rPr lang="id-ID" altLang="en-US" sz="2800" dirty="0">
                <a:latin typeface="Georgia" panose="02040502050405020303" pitchFamily="18" charset="0"/>
              </a:rPr>
              <a:t>u</a:t>
            </a:r>
            <a:r>
              <a:rPr lang="en-US" altLang="en-US" sz="2800" dirty="0">
                <a:latin typeface="Georgia" panose="02040502050405020303" pitchFamily="18" charset="0"/>
              </a:rPr>
              <a:t>s </a:t>
            </a:r>
            <a:r>
              <a:rPr lang="en-US" altLang="en-US" sz="2800" i="1" dirty="0">
                <a:latin typeface="Georgia" panose="02040502050405020303" pitchFamily="18" charset="0"/>
              </a:rPr>
              <a:t>user friendly </a:t>
            </a:r>
            <a:r>
              <a:rPr lang="en-US" altLang="en-US" sz="2800" dirty="0">
                <a:latin typeface="Georgia" panose="02040502050405020303" pitchFamily="18" charset="0"/>
              </a:rPr>
              <a:t>(</a:t>
            </a:r>
            <a:r>
              <a:rPr lang="en-US" altLang="en-US" sz="2800" dirty="0" err="1">
                <a:latin typeface="Georgia" panose="02040502050405020303" pitchFamily="18" charset="0"/>
              </a:rPr>
              <a:t>ramah</a:t>
            </a:r>
            <a:r>
              <a:rPr lang="en-US" altLang="en-US" sz="2800" dirty="0">
                <a:latin typeface="Georgia" panose="02040502050405020303" pitchFamily="18" charset="0"/>
              </a:rPr>
              <a:t> </a:t>
            </a:r>
            <a:r>
              <a:rPr lang="en-US" altLang="en-US" sz="2800" dirty="0" err="1">
                <a:latin typeface="Georgia" panose="02040502050405020303" pitchFamily="18" charset="0"/>
              </a:rPr>
              <a:t>dengan</a:t>
            </a:r>
            <a:r>
              <a:rPr lang="en-US" altLang="en-US" sz="2800" dirty="0">
                <a:latin typeface="Georgia" panose="02040502050405020303" pitchFamily="18" charset="0"/>
              </a:rPr>
              <a:t> </a:t>
            </a:r>
            <a:r>
              <a:rPr lang="en-US" altLang="en-US" sz="2800" dirty="0" err="1">
                <a:latin typeface="Georgia" panose="02040502050405020303" pitchFamily="18" charset="0"/>
              </a:rPr>
              <a:t>pengguna</a:t>
            </a:r>
            <a:r>
              <a:rPr lang="en-US" altLang="en-US" sz="2800" dirty="0">
                <a:latin typeface="Georgia" panose="02040502050405020303" pitchFamily="18" charset="0"/>
              </a:rPr>
              <a:t>) </a:t>
            </a:r>
            <a:r>
              <a:rPr lang="en-US" altLang="en-US" sz="2800" dirty="0" err="1">
                <a:latin typeface="Georgia" panose="02040502050405020303" pitchFamily="18" charset="0"/>
              </a:rPr>
              <a:t>yaitu</a:t>
            </a:r>
            <a:r>
              <a:rPr lang="en-US" altLang="en-US" sz="2800" dirty="0">
                <a:latin typeface="Georgia" panose="02040502050405020303" pitchFamily="18" charset="0"/>
              </a:rPr>
              <a:t> :</a:t>
            </a:r>
            <a:endParaRPr lang="id-ID" altLang="en-US" sz="2800" dirty="0">
              <a:latin typeface="Georgia" panose="02040502050405020303" pitchFamily="18" charset="0"/>
            </a:endParaRPr>
          </a:p>
          <a:p>
            <a:pPr lvl="1" algn="just" eaLnBrk="1" hangingPunct="1"/>
            <a:r>
              <a:rPr lang="en-US" altLang="en-US" sz="2800" dirty="0" err="1">
                <a:latin typeface="Georgia" panose="02040502050405020303" pitchFamily="18" charset="0"/>
              </a:rPr>
              <a:t>antarmuka</a:t>
            </a:r>
            <a:r>
              <a:rPr lang="en-US" altLang="en-US" sz="2800" dirty="0">
                <a:latin typeface="Georgia" panose="02040502050405020303" pitchFamily="18" charset="0"/>
              </a:rPr>
              <a:t> </a:t>
            </a:r>
            <a:r>
              <a:rPr lang="en-US" altLang="en-US" sz="2800" dirty="0" err="1">
                <a:latin typeface="Georgia" panose="02040502050405020303" pitchFamily="18" charset="0"/>
              </a:rPr>
              <a:t>yg</a:t>
            </a:r>
            <a:r>
              <a:rPr lang="en-US" altLang="en-US" sz="2800" dirty="0">
                <a:latin typeface="Georgia" panose="02040502050405020303" pitchFamily="18" charset="0"/>
              </a:rPr>
              <a:t> </a:t>
            </a:r>
            <a:r>
              <a:rPr lang="en-US" altLang="en-US" sz="2800" dirty="0" err="1">
                <a:latin typeface="Georgia" panose="02040502050405020303" pitchFamily="18" charset="0"/>
              </a:rPr>
              <a:t>bagus</a:t>
            </a:r>
            <a:r>
              <a:rPr lang="id-ID" altLang="en-US" sz="2800" dirty="0">
                <a:latin typeface="Georgia" panose="02040502050405020303" pitchFamily="18" charset="0"/>
              </a:rPr>
              <a:t>.</a:t>
            </a:r>
          </a:p>
          <a:p>
            <a:pPr lvl="1" algn="just" eaLnBrk="1" hangingPunct="1"/>
            <a:r>
              <a:rPr lang="en-US" altLang="en-US" sz="2800" dirty="0" err="1">
                <a:latin typeface="Georgia" panose="02040502050405020303" pitchFamily="18" charset="0"/>
              </a:rPr>
              <a:t>mudah</a:t>
            </a:r>
            <a:r>
              <a:rPr lang="en-US" altLang="en-US" sz="2800" dirty="0">
                <a:latin typeface="Georgia" panose="02040502050405020303" pitchFamily="18" charset="0"/>
              </a:rPr>
              <a:t> </a:t>
            </a:r>
            <a:r>
              <a:rPr lang="en-US" altLang="en-US" sz="2800" dirty="0" err="1">
                <a:latin typeface="Georgia" panose="02040502050405020303" pitchFamily="18" charset="0"/>
              </a:rPr>
              <a:t>dioperasikan</a:t>
            </a:r>
            <a:endParaRPr lang="id-ID" altLang="en-US" sz="2800" dirty="0">
              <a:latin typeface="Georgia" panose="02040502050405020303" pitchFamily="18" charset="0"/>
            </a:endParaRPr>
          </a:p>
          <a:p>
            <a:pPr lvl="1" algn="just" eaLnBrk="1" hangingPunct="1"/>
            <a:r>
              <a:rPr lang="en-US" altLang="en-US" sz="2800" dirty="0" err="1">
                <a:latin typeface="Georgia" panose="02040502050405020303" pitchFamily="18" charset="0"/>
              </a:rPr>
              <a:t>mudah</a:t>
            </a:r>
            <a:r>
              <a:rPr lang="en-US" altLang="en-US" sz="2800" dirty="0">
                <a:latin typeface="Georgia" panose="02040502050405020303" pitchFamily="18" charset="0"/>
              </a:rPr>
              <a:t> </a:t>
            </a:r>
            <a:r>
              <a:rPr lang="en-US" altLang="en-US" sz="2800" dirty="0" err="1">
                <a:latin typeface="Georgia" panose="02040502050405020303" pitchFamily="18" charset="0"/>
              </a:rPr>
              <a:t>dipelajari</a:t>
            </a:r>
            <a:endParaRPr lang="id-ID" altLang="en-US" sz="2800" dirty="0">
              <a:latin typeface="Georgia" panose="02040502050405020303" pitchFamily="18" charset="0"/>
            </a:endParaRPr>
          </a:p>
          <a:p>
            <a:pPr lvl="1" algn="just" eaLnBrk="1" hangingPunct="1"/>
            <a:r>
              <a:rPr lang="en-US" altLang="en-US" sz="2800" dirty="0" err="1">
                <a:latin typeface="Georgia" panose="02040502050405020303" pitchFamily="18" charset="0"/>
              </a:rPr>
              <a:t>pengguna</a:t>
            </a:r>
            <a:r>
              <a:rPr lang="en-US" altLang="en-US" sz="2800" dirty="0">
                <a:latin typeface="Georgia" panose="02040502050405020303" pitchFamily="18" charset="0"/>
              </a:rPr>
              <a:t> </a:t>
            </a:r>
            <a:r>
              <a:rPr lang="en-US" altLang="en-US" sz="2800" dirty="0" err="1">
                <a:latin typeface="Georgia" panose="02040502050405020303" pitchFamily="18" charset="0"/>
              </a:rPr>
              <a:t>merasa</a:t>
            </a:r>
            <a:r>
              <a:rPr lang="en-US" altLang="en-US" sz="2800" dirty="0">
                <a:latin typeface="Georgia" panose="02040502050405020303" pitchFamily="18" charset="0"/>
              </a:rPr>
              <a:t> </a:t>
            </a:r>
            <a:r>
              <a:rPr lang="en-US" altLang="en-US" sz="2800" dirty="0" err="1">
                <a:latin typeface="Georgia" panose="02040502050405020303" pitchFamily="18" charset="0"/>
              </a:rPr>
              <a:t>senang</a:t>
            </a:r>
            <a:r>
              <a:rPr lang="en-US" altLang="en-US" sz="2800" dirty="0">
                <a:latin typeface="Georgia" panose="02040502050405020303" pitchFamily="18" charset="0"/>
              </a:rPr>
              <a:t> </a:t>
            </a:r>
            <a:r>
              <a:rPr lang="en-US" altLang="en-US" sz="2800" dirty="0" err="1">
                <a:latin typeface="Georgia" panose="02040502050405020303" pitchFamily="18" charset="0"/>
              </a:rPr>
              <a:t>menggunakan</a:t>
            </a:r>
            <a:r>
              <a:rPr lang="en-US" altLang="en-US" sz="2800" dirty="0">
                <a:latin typeface="Georgia" panose="02040502050405020303" pitchFamily="18" charset="0"/>
              </a:rPr>
              <a:t> software </a:t>
            </a:r>
            <a:r>
              <a:rPr lang="en-US" altLang="en-US" sz="2800" dirty="0" err="1">
                <a:latin typeface="Georgia" panose="02040502050405020303" pitchFamily="18" charset="0"/>
              </a:rPr>
              <a:t>tsb</a:t>
            </a:r>
            <a:r>
              <a:rPr lang="en-US" altLang="en-US" sz="2800" dirty="0">
                <a:latin typeface="Georgia" panose="02040502050405020303" pitchFamily="18" charset="0"/>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Footer Placeholder 1">
            <a:extLst>
              <a:ext uri="{FF2B5EF4-FFF2-40B4-BE49-F238E27FC236}">
                <a16:creationId xmlns:a16="http://schemas.microsoft.com/office/drawing/2014/main" id="{0192A337-0BBB-4B62-A851-86EFDF4DC331}"/>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de-DE" altLang="en-US">
                <a:solidFill>
                  <a:schemeClr val="tx2"/>
                </a:solidFill>
              </a:rPr>
              <a:t>Here comes your footer  </a:t>
            </a:r>
            <a:r>
              <a:rPr lang="de-DE" altLang="en-US">
                <a:solidFill>
                  <a:schemeClr val="tx2"/>
                </a:solidFill>
                <a:sym typeface="Wingdings" panose="05000000000000000000" pitchFamily="2" charset="2"/>
              </a:rPr>
              <a:t></a:t>
            </a:r>
            <a:r>
              <a:rPr lang="de-DE" altLang="en-US">
                <a:solidFill>
                  <a:schemeClr val="tx2"/>
                </a:solidFill>
              </a:rPr>
              <a:t>  Page </a:t>
            </a:r>
            <a:fld id="{D1FB2860-87D9-45CA-A645-750C84943FBA}" type="slidenum">
              <a:rPr lang="de-DE" altLang="en-US">
                <a:solidFill>
                  <a:schemeClr val="tx2"/>
                </a:solidFill>
              </a:rPr>
              <a:pPr/>
              <a:t>5</a:t>
            </a:fld>
            <a:endParaRPr lang="de-DE" altLang="en-US">
              <a:solidFill>
                <a:schemeClr val="tx2"/>
              </a:solidFill>
            </a:endParaRPr>
          </a:p>
        </p:txBody>
      </p:sp>
      <p:sp>
        <p:nvSpPr>
          <p:cNvPr id="7171" name="Rectangle 2">
            <a:extLst>
              <a:ext uri="{FF2B5EF4-FFF2-40B4-BE49-F238E27FC236}">
                <a16:creationId xmlns:a16="http://schemas.microsoft.com/office/drawing/2014/main" id="{24F27FC9-5335-4541-92AC-5B7399537163}"/>
              </a:ext>
            </a:extLst>
          </p:cNvPr>
          <p:cNvSpPr>
            <a:spLocks noChangeArrowheads="1"/>
          </p:cNvSpPr>
          <p:nvPr/>
        </p:nvSpPr>
        <p:spPr bwMode="auto">
          <a:xfrm>
            <a:off x="1868558" y="1249362"/>
            <a:ext cx="683736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600" b="1" dirty="0" err="1">
                <a:latin typeface="Georgia" panose="02040502050405020303" pitchFamily="18" charset="0"/>
              </a:rPr>
              <a:t>Jenis</a:t>
            </a:r>
            <a:r>
              <a:rPr lang="en-US" altLang="en-US" sz="3600" b="1" dirty="0">
                <a:latin typeface="Georgia" panose="02040502050405020303" pitchFamily="18" charset="0"/>
              </a:rPr>
              <a:t> </a:t>
            </a:r>
            <a:r>
              <a:rPr lang="en-US" altLang="en-US" sz="3600" b="1" dirty="0" err="1">
                <a:latin typeface="Georgia" panose="02040502050405020303" pitchFamily="18" charset="0"/>
              </a:rPr>
              <a:t>Antarmuka</a:t>
            </a:r>
            <a:r>
              <a:rPr lang="en-US" altLang="en-US" sz="3600" b="1" dirty="0">
                <a:latin typeface="Georgia" panose="02040502050405020303" pitchFamily="18" charset="0"/>
              </a:rPr>
              <a:t> </a:t>
            </a:r>
            <a:r>
              <a:rPr lang="en-US" altLang="en-US" sz="3600" b="1" dirty="0" err="1">
                <a:latin typeface="Georgia" panose="02040502050405020303" pitchFamily="18" charset="0"/>
              </a:rPr>
              <a:t>Komputer</a:t>
            </a:r>
            <a:endParaRPr lang="en-US" altLang="en-US" sz="3600" dirty="0"/>
          </a:p>
        </p:txBody>
      </p:sp>
      <p:sp>
        <p:nvSpPr>
          <p:cNvPr id="7172" name="Rectangle 3">
            <a:extLst>
              <a:ext uri="{FF2B5EF4-FFF2-40B4-BE49-F238E27FC236}">
                <a16:creationId xmlns:a16="http://schemas.microsoft.com/office/drawing/2014/main" id="{C87E0188-4C48-47E9-BBFB-25224D8B08FD}"/>
              </a:ext>
            </a:extLst>
          </p:cNvPr>
          <p:cNvSpPr>
            <a:spLocks noChangeArrowheads="1"/>
          </p:cNvSpPr>
          <p:nvPr/>
        </p:nvSpPr>
        <p:spPr bwMode="auto">
          <a:xfrm>
            <a:off x="1648033" y="2822678"/>
            <a:ext cx="8005762"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buFont typeface="Wingdings" panose="05000000000000000000" pitchFamily="2" charset="2"/>
              <a:buChar char="§"/>
            </a:pPr>
            <a:r>
              <a:rPr lang="en-US" altLang="en-US" sz="3200" dirty="0">
                <a:latin typeface="Georgia" panose="02040502050405020303" pitchFamily="18" charset="0"/>
              </a:rPr>
              <a:t>  </a:t>
            </a:r>
            <a:r>
              <a:rPr lang="en-US" altLang="en-US" sz="3200" dirty="0" err="1">
                <a:latin typeface="Georgia" panose="02040502050405020303" pitchFamily="18" charset="0"/>
              </a:rPr>
              <a:t>Antarmuka</a:t>
            </a:r>
            <a:r>
              <a:rPr lang="en-US" altLang="en-US" sz="3200" dirty="0">
                <a:latin typeface="Georgia" panose="02040502050405020303" pitchFamily="18" charset="0"/>
              </a:rPr>
              <a:t> </a:t>
            </a:r>
            <a:r>
              <a:rPr lang="en-US" altLang="en-US" sz="3200" dirty="0" err="1">
                <a:latin typeface="Georgia" panose="02040502050405020303" pitchFamily="18" charset="0"/>
              </a:rPr>
              <a:t>berbasis</a:t>
            </a:r>
            <a:r>
              <a:rPr lang="en-US" altLang="en-US" sz="3200" dirty="0">
                <a:latin typeface="Georgia" panose="02040502050405020303" pitchFamily="18" charset="0"/>
              </a:rPr>
              <a:t> </a:t>
            </a:r>
            <a:r>
              <a:rPr lang="en-US" altLang="en-US" sz="3200" dirty="0" err="1">
                <a:latin typeface="Georgia" panose="02040502050405020303" pitchFamily="18" charset="0"/>
              </a:rPr>
              <a:t>teks</a:t>
            </a:r>
            <a:endParaRPr lang="en-US" altLang="en-US" sz="3200" dirty="0">
              <a:latin typeface="Georgia" panose="02040502050405020303" pitchFamily="18" charset="0"/>
            </a:endParaRPr>
          </a:p>
          <a:p>
            <a:pPr algn="just" eaLnBrk="1" hangingPunct="1">
              <a:buFont typeface="Wingdings" panose="05000000000000000000" pitchFamily="2" charset="2"/>
              <a:buChar char="§"/>
            </a:pPr>
            <a:r>
              <a:rPr lang="en-US" altLang="en-US" sz="3200" dirty="0">
                <a:latin typeface="Georgia" panose="02040502050405020303" pitchFamily="18" charset="0"/>
              </a:rPr>
              <a:t>  </a:t>
            </a:r>
            <a:r>
              <a:rPr lang="en-US" altLang="en-US" sz="3200" dirty="0" err="1">
                <a:latin typeface="Georgia" panose="02040502050405020303" pitchFamily="18" charset="0"/>
              </a:rPr>
              <a:t>Antarmuka</a:t>
            </a:r>
            <a:r>
              <a:rPr lang="en-US" altLang="en-US" sz="3200" dirty="0">
                <a:latin typeface="Georgia" panose="02040502050405020303" pitchFamily="18" charset="0"/>
              </a:rPr>
              <a:t> </a:t>
            </a:r>
            <a:r>
              <a:rPr lang="en-US" altLang="en-US" sz="3200" dirty="0" err="1">
                <a:latin typeface="Georgia" panose="02040502050405020303" pitchFamily="18" charset="0"/>
              </a:rPr>
              <a:t>berbasis</a:t>
            </a:r>
            <a:r>
              <a:rPr lang="en-US" altLang="en-US" sz="3200" dirty="0">
                <a:latin typeface="Georgia" panose="02040502050405020303" pitchFamily="18" charset="0"/>
              </a:rPr>
              <a:t> </a:t>
            </a:r>
            <a:r>
              <a:rPr lang="en-US" altLang="en-US" sz="3200" dirty="0" err="1">
                <a:latin typeface="Georgia" panose="02040502050405020303" pitchFamily="18" charset="0"/>
              </a:rPr>
              <a:t>grafis</a:t>
            </a:r>
            <a:r>
              <a:rPr lang="en-US" altLang="en-US" sz="3200" dirty="0">
                <a:latin typeface="Georgia" panose="02040502050405020303" pitchFamily="18" charset="0"/>
              </a:rPr>
              <a:t> / GUI (</a:t>
            </a:r>
            <a:r>
              <a:rPr lang="en-US" altLang="en-US" sz="3200" i="1" dirty="0">
                <a:latin typeface="Georgia" panose="02040502050405020303" pitchFamily="18" charset="0"/>
              </a:rPr>
              <a:t>Graphical User Interface)</a:t>
            </a:r>
          </a:p>
          <a:p>
            <a:pPr algn="just" eaLnBrk="1" hangingPunct="1">
              <a:buFont typeface="Wingdings" panose="05000000000000000000" pitchFamily="2" charset="2"/>
              <a:buChar char="§"/>
            </a:pPr>
            <a:r>
              <a:rPr lang="en-US" altLang="en-US" sz="3200" i="1" dirty="0">
                <a:latin typeface="Georgia" panose="02040502050405020303" pitchFamily="18" charset="0"/>
              </a:rPr>
              <a:t>  </a:t>
            </a:r>
            <a:r>
              <a:rPr lang="en-US" altLang="en-US" sz="3200" dirty="0" err="1">
                <a:latin typeface="Georgia" panose="02040502050405020303" pitchFamily="18" charset="0"/>
              </a:rPr>
              <a:t>Antarmuka</a:t>
            </a:r>
            <a:r>
              <a:rPr lang="en-US" altLang="en-US" sz="3200" dirty="0">
                <a:latin typeface="Georgia" panose="02040502050405020303" pitchFamily="18" charset="0"/>
              </a:rPr>
              <a:t> </a:t>
            </a:r>
            <a:r>
              <a:rPr lang="en-US" altLang="en-US" sz="3200" dirty="0" err="1">
                <a:latin typeface="Georgia" panose="02040502050405020303" pitchFamily="18" charset="0"/>
              </a:rPr>
              <a:t>berbasis</a:t>
            </a:r>
            <a:r>
              <a:rPr lang="en-US" altLang="en-US" sz="3200" dirty="0">
                <a:latin typeface="Georgia" panose="02040502050405020303" pitchFamily="18" charset="0"/>
              </a:rPr>
              <a:t> web</a:t>
            </a:r>
          </a:p>
          <a:p>
            <a:pPr algn="just" eaLnBrk="1" hangingPunct="1">
              <a:buFont typeface="Wingdings" panose="05000000000000000000" pitchFamily="2" charset="2"/>
              <a:buChar char="§"/>
            </a:pPr>
            <a:r>
              <a:rPr lang="en-US" altLang="en-US" sz="3200" dirty="0">
                <a:latin typeface="Georgia" panose="02040502050405020303" pitchFamily="18" charset="0"/>
              </a:rPr>
              <a:t>  </a:t>
            </a:r>
            <a:r>
              <a:rPr lang="en-US" altLang="en-US" sz="3200" dirty="0" err="1">
                <a:latin typeface="Georgia" panose="02040502050405020303" pitchFamily="18" charset="0"/>
              </a:rPr>
              <a:t>Antarmuka</a:t>
            </a:r>
            <a:r>
              <a:rPr lang="en-US" altLang="en-US" sz="3200" dirty="0">
                <a:latin typeface="Georgia" panose="02040502050405020303" pitchFamily="18" charset="0"/>
              </a:rPr>
              <a:t> </a:t>
            </a:r>
            <a:r>
              <a:rPr lang="en-US" altLang="en-US" sz="3200" dirty="0" err="1">
                <a:latin typeface="Georgia" panose="02040502050405020303" pitchFamily="18" charset="0"/>
              </a:rPr>
              <a:t>berbasis</a:t>
            </a:r>
            <a:r>
              <a:rPr lang="en-US" altLang="en-US" sz="3200" dirty="0">
                <a:latin typeface="Georgia" panose="02040502050405020303" pitchFamily="18" charset="0"/>
              </a:rPr>
              <a:t> mobile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Footer Placeholder 1">
            <a:extLst>
              <a:ext uri="{FF2B5EF4-FFF2-40B4-BE49-F238E27FC236}">
                <a16:creationId xmlns:a16="http://schemas.microsoft.com/office/drawing/2014/main" id="{3E50CA59-EE92-49D9-978B-52CFD7980947}"/>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de-DE" altLang="en-US">
                <a:solidFill>
                  <a:schemeClr val="tx2"/>
                </a:solidFill>
              </a:rPr>
              <a:t>Here comes your footer  </a:t>
            </a:r>
            <a:r>
              <a:rPr lang="de-DE" altLang="en-US">
                <a:solidFill>
                  <a:schemeClr val="tx2"/>
                </a:solidFill>
                <a:sym typeface="Wingdings" panose="05000000000000000000" pitchFamily="2" charset="2"/>
              </a:rPr>
              <a:t></a:t>
            </a:r>
            <a:r>
              <a:rPr lang="de-DE" altLang="en-US">
                <a:solidFill>
                  <a:schemeClr val="tx2"/>
                </a:solidFill>
              </a:rPr>
              <a:t>  Page </a:t>
            </a:r>
            <a:fld id="{123BF6B7-E6CC-462C-9B00-B943889B143E}" type="slidenum">
              <a:rPr lang="de-DE" altLang="en-US">
                <a:solidFill>
                  <a:schemeClr val="tx2"/>
                </a:solidFill>
              </a:rPr>
              <a:pPr/>
              <a:t>6</a:t>
            </a:fld>
            <a:endParaRPr lang="de-DE" altLang="en-US">
              <a:solidFill>
                <a:schemeClr val="tx2"/>
              </a:solidFill>
            </a:endParaRPr>
          </a:p>
        </p:txBody>
      </p:sp>
      <p:sp>
        <p:nvSpPr>
          <p:cNvPr id="8195" name="Rectangle 2">
            <a:extLst>
              <a:ext uri="{FF2B5EF4-FFF2-40B4-BE49-F238E27FC236}">
                <a16:creationId xmlns:a16="http://schemas.microsoft.com/office/drawing/2014/main" id="{D4BDF2AC-41D3-4911-ADC3-A864047D4119}"/>
              </a:ext>
            </a:extLst>
          </p:cNvPr>
          <p:cNvSpPr>
            <a:spLocks noChangeArrowheads="1"/>
          </p:cNvSpPr>
          <p:nvPr/>
        </p:nvSpPr>
        <p:spPr bwMode="auto">
          <a:xfrm>
            <a:off x="4943061" y="530088"/>
            <a:ext cx="26670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sz="3600" b="1" dirty="0">
                <a:latin typeface="Georgia" panose="02040502050405020303" pitchFamily="18" charset="0"/>
              </a:rPr>
              <a:t>UI dan UX</a:t>
            </a:r>
            <a:endParaRPr lang="en-US" altLang="en-US" sz="3600" dirty="0"/>
          </a:p>
        </p:txBody>
      </p:sp>
      <p:pic>
        <p:nvPicPr>
          <p:cNvPr id="8196" name="Picture 2" descr="2.png">
            <a:extLst>
              <a:ext uri="{FF2B5EF4-FFF2-40B4-BE49-F238E27FC236}">
                <a16:creationId xmlns:a16="http://schemas.microsoft.com/office/drawing/2014/main" id="{02A48247-C661-4F37-B128-C3DE33836C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56523" y="1257781"/>
            <a:ext cx="9064486" cy="55737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Footer Placeholder 1">
            <a:extLst>
              <a:ext uri="{FF2B5EF4-FFF2-40B4-BE49-F238E27FC236}">
                <a16:creationId xmlns:a16="http://schemas.microsoft.com/office/drawing/2014/main" id="{C7DFCD2F-5C43-4E92-BDB4-34E47104AF8D}"/>
              </a:ext>
            </a:extLst>
          </p:cNvPr>
          <p:cNvSpPr>
            <a:spLocks noGrp="1"/>
          </p:cNvSpPr>
          <p:nvPr>
            <p:ph type="ftr"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de-DE" altLang="en-US">
                <a:solidFill>
                  <a:schemeClr val="tx2"/>
                </a:solidFill>
              </a:rPr>
              <a:t>Here comes your footer  </a:t>
            </a:r>
            <a:r>
              <a:rPr lang="de-DE" altLang="en-US">
                <a:solidFill>
                  <a:schemeClr val="tx2"/>
                </a:solidFill>
                <a:sym typeface="Wingdings" panose="05000000000000000000" pitchFamily="2" charset="2"/>
              </a:rPr>
              <a:t></a:t>
            </a:r>
            <a:r>
              <a:rPr lang="de-DE" altLang="en-US">
                <a:solidFill>
                  <a:schemeClr val="tx2"/>
                </a:solidFill>
              </a:rPr>
              <a:t>  Page </a:t>
            </a:r>
            <a:fld id="{468F2919-0A3F-4648-8693-538C571EB9D7}" type="slidenum">
              <a:rPr lang="de-DE" altLang="en-US">
                <a:solidFill>
                  <a:schemeClr val="tx2"/>
                </a:solidFill>
              </a:rPr>
              <a:pPr/>
              <a:t>7</a:t>
            </a:fld>
            <a:endParaRPr lang="de-DE" altLang="en-US">
              <a:solidFill>
                <a:schemeClr val="tx2"/>
              </a:solidFill>
            </a:endParaRPr>
          </a:p>
        </p:txBody>
      </p:sp>
      <p:pic>
        <p:nvPicPr>
          <p:cNvPr id="9219" name="Picture 2" descr="3-768x417.png">
            <a:extLst>
              <a:ext uri="{FF2B5EF4-FFF2-40B4-BE49-F238E27FC236}">
                <a16:creationId xmlns:a16="http://schemas.microsoft.com/office/drawing/2014/main" id="{DC967ADB-8E21-4A59-8893-344D3B2DC4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4159" y="0"/>
            <a:ext cx="11111006" cy="68827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4120" y="284313"/>
            <a:ext cx="8610600" cy="1293028"/>
          </a:xfrm>
        </p:spPr>
        <p:txBody>
          <a:bodyPr/>
          <a:lstStyle/>
          <a:p>
            <a:r>
              <a:rPr lang="id-ID" dirty="0"/>
              <a:t>User interface </a:t>
            </a:r>
          </a:p>
        </p:txBody>
      </p:sp>
      <p:sp>
        <p:nvSpPr>
          <p:cNvPr id="3" name="Content Placeholder 2"/>
          <p:cNvSpPr>
            <a:spLocks noGrp="1"/>
          </p:cNvSpPr>
          <p:nvPr>
            <p:ph idx="1"/>
          </p:nvPr>
        </p:nvSpPr>
        <p:spPr>
          <a:xfrm>
            <a:off x="685800" y="1497330"/>
            <a:ext cx="10820400" cy="4721355"/>
          </a:xfrm>
        </p:spPr>
        <p:txBody>
          <a:bodyPr/>
          <a:lstStyle/>
          <a:p>
            <a:r>
              <a:rPr lang="id-ID" sz="2400" i="1" dirty="0">
                <a:hlinkClick r:id="rId2"/>
              </a:rPr>
              <a:t>User interface</a:t>
            </a:r>
            <a:r>
              <a:rPr lang="id-ID" sz="2400" dirty="0"/>
              <a:t> (UI) </a:t>
            </a:r>
            <a:r>
              <a:rPr lang="id-ID" sz="2400" i="1" dirty="0"/>
              <a:t>design</a:t>
            </a:r>
            <a:r>
              <a:rPr lang="id-ID" sz="2400" dirty="0"/>
              <a:t> atau desain antarmuka adalah proses yang digunakan desainer untuk membangun antarmuka dalam perangkat lunak yang berfokus pada penampilan.</a:t>
            </a:r>
          </a:p>
          <a:p>
            <a:r>
              <a:rPr lang="id-ID" sz="2400" i="1" dirty="0"/>
              <a:t>UI designer</a:t>
            </a:r>
            <a:r>
              <a:rPr lang="id-ID" sz="2400" dirty="0"/>
              <a:t> bertujuan untuk membuat tampilan antarmuka yang mudah digunakan dan menyenangkan pengguna.</a:t>
            </a:r>
          </a:p>
          <a:p>
            <a:r>
              <a:rPr lang="id-ID" sz="2400" dirty="0"/>
              <a:t>Desain UI mengacu pada antarmuka pengguna grafis dan bentuk lainnya seperti tampilan antarmuka yang dapat dikendalikan suara.</a:t>
            </a:r>
          </a:p>
          <a:p>
            <a:r>
              <a:rPr lang="id-ID" sz="2400" dirty="0"/>
              <a:t>Tugas seorang </a:t>
            </a:r>
            <a:r>
              <a:rPr lang="id-ID" sz="2400" i="1" dirty="0"/>
              <a:t>UI designer</a:t>
            </a:r>
            <a:r>
              <a:rPr lang="id-ID" sz="2400" dirty="0"/>
              <a:t> adalah merancang semua layar tempat pengguna akan bergerak, dan menciptakan elemen visual dan sifat interaktif yang memfasilitasi pergerakan ini.</a:t>
            </a:r>
          </a:p>
          <a:p>
            <a:pPr marL="0" indent="0">
              <a:buNone/>
            </a:pPr>
            <a:endParaRPr lang="id-ID" dirty="0"/>
          </a:p>
        </p:txBody>
      </p:sp>
    </p:spTree>
    <p:extLst>
      <p:ext uri="{BB962C8B-B14F-4D97-AF65-F5344CB8AC3E}">
        <p14:creationId xmlns:p14="http://schemas.microsoft.com/office/powerpoint/2010/main" val="14754984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284313"/>
            <a:ext cx="8610600" cy="1293028"/>
          </a:xfrm>
        </p:spPr>
        <p:txBody>
          <a:bodyPr/>
          <a:lstStyle/>
          <a:p>
            <a:r>
              <a:rPr lang="id-ID" dirty="0"/>
              <a:t>tiga bentuk UI yang dikembangkan oleh desainer</a:t>
            </a:r>
          </a:p>
        </p:txBody>
      </p:sp>
      <p:sp>
        <p:nvSpPr>
          <p:cNvPr id="3" name="Content Placeholder 2"/>
          <p:cNvSpPr>
            <a:spLocks noGrp="1"/>
          </p:cNvSpPr>
          <p:nvPr>
            <p:ph idx="1"/>
          </p:nvPr>
        </p:nvSpPr>
        <p:spPr>
          <a:xfrm>
            <a:off x="685800" y="1737360"/>
            <a:ext cx="10820400" cy="4481325"/>
          </a:xfrm>
        </p:spPr>
        <p:txBody>
          <a:bodyPr/>
          <a:lstStyle/>
          <a:p>
            <a:r>
              <a:rPr lang="id-ID" sz="2800" i="1" dirty="0"/>
              <a:t>Graphical user interface</a:t>
            </a:r>
            <a:r>
              <a:rPr lang="id-ID" sz="2800" dirty="0"/>
              <a:t> (GUIs), pengguna berinteraksi dengan representasi visual pada panel kontrol digital. </a:t>
            </a:r>
            <a:r>
              <a:rPr lang="id-ID" sz="2800" i="1" dirty="0"/>
              <a:t>Desktop</a:t>
            </a:r>
            <a:r>
              <a:rPr lang="id-ID" sz="2800" dirty="0"/>
              <a:t> komputer adalah GUI.</a:t>
            </a:r>
          </a:p>
          <a:p>
            <a:r>
              <a:rPr lang="id-ID" sz="2800" i="1" dirty="0"/>
              <a:t>Voice-controlled interface</a:t>
            </a:r>
            <a:r>
              <a:rPr lang="id-ID" sz="2800" dirty="0"/>
              <a:t> (VUI), pengguna berinteraksi dengan ini melalui suara mereka. Kebanyakan asisten pintar seperti Google Assistant atau Siri adalah VUI.</a:t>
            </a:r>
          </a:p>
          <a:p>
            <a:r>
              <a:rPr lang="id-ID" sz="2800" dirty="0"/>
              <a:t>Antarmuka berbasis gestur, pengguna terlibat dengan ruang desain 3D melalui gerakan tubuh. Bentuk desain UI ini biasanya digunakan dalam </a:t>
            </a:r>
            <a:r>
              <a:rPr lang="id-ID" sz="2800" i="1" dirty="0"/>
              <a:t>virtual reality.</a:t>
            </a:r>
            <a:endParaRPr lang="id-ID" sz="2800" dirty="0"/>
          </a:p>
          <a:p>
            <a:pPr marL="0" indent="0">
              <a:buNone/>
            </a:pPr>
            <a:endParaRPr lang="id-ID" dirty="0"/>
          </a:p>
        </p:txBody>
      </p:sp>
    </p:spTree>
    <p:extLst>
      <p:ext uri="{BB962C8B-B14F-4D97-AF65-F5344CB8AC3E}">
        <p14:creationId xmlns:p14="http://schemas.microsoft.com/office/powerpoint/2010/main" val="330257712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 name="THINKCELLSTATEDONOTDELETE" val="xPl1DOvi3kORjSmxGj0RJ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DFP0_DXWeEmiCuHVOhmltA"/>
</p:tagLst>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TM04033937[[fn=Vapor Trail]]</Template>
  <TotalTime>209</TotalTime>
  <Words>1530</Words>
  <Application>Microsoft Office PowerPoint</Application>
  <PresentationFormat>Widescreen</PresentationFormat>
  <Paragraphs>84</Paragraphs>
  <Slides>24</Slides>
  <Notes>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2" baseType="lpstr">
      <vt:lpstr>Arial</vt:lpstr>
      <vt:lpstr>Calibri</vt:lpstr>
      <vt:lpstr>Century Gothic</vt:lpstr>
      <vt:lpstr>Georgia</vt:lpstr>
      <vt:lpstr>Wingdings</vt:lpstr>
      <vt:lpstr>Wingdings 2</vt:lpstr>
      <vt:lpstr>Vapor Trail</vt:lpstr>
      <vt:lpstr>TCLayout.ActiveDocument</vt:lpstr>
      <vt:lpstr>INTERAKSI MANUSIA DAN KOMPUTER</vt:lpstr>
      <vt:lpstr>User interface  user experience</vt:lpstr>
      <vt:lpstr>PowerPoint Presentation</vt:lpstr>
      <vt:lpstr>PowerPoint Presentation</vt:lpstr>
      <vt:lpstr>PowerPoint Presentation</vt:lpstr>
      <vt:lpstr>PowerPoint Presentation</vt:lpstr>
      <vt:lpstr>PowerPoint Presentation</vt:lpstr>
      <vt:lpstr>User interface </vt:lpstr>
      <vt:lpstr>tiga bentuk UI yang dikembangkan oleh desainer</vt:lpstr>
      <vt:lpstr>Seberapa pentingkah desain user interface? </vt:lpstr>
      <vt:lpstr>Apa saja manfaat user interface? </vt:lpstr>
      <vt:lpstr>Bagaimana karakteristik dan cara membuat user interface? </vt:lpstr>
      <vt:lpstr>Berikut beberapa tanggung jawab seorang UI designer.</vt:lpstr>
      <vt:lpstr>Untuk mendesain UI, kita harus mempertimbangkan beberapa pertimbangan:</vt:lpstr>
      <vt:lpstr>Apa Saja Skill yang Dibutuhkan UI Designer? </vt:lpstr>
      <vt:lpstr>PowerPoint Presentation</vt:lpstr>
      <vt:lpstr>user experience</vt:lpstr>
      <vt:lpstr>UX kita akan meninjau dua model yang dibuat tentang hal ini, yaitu model Jesse James Garett dan David Armano. </vt:lpstr>
      <vt:lpstr>PowerPoint Presentation</vt:lpstr>
      <vt:lpstr>PowerPoint Presentation</vt:lpstr>
      <vt:lpstr>PowerPoint Presentation</vt:lpstr>
      <vt:lpstr>Model David Armano </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Lenovo-pc</dc:creator>
  <cp:lastModifiedBy>Maryo Sanjaya Adiputra</cp:lastModifiedBy>
  <cp:revision>18</cp:revision>
  <dcterms:created xsi:type="dcterms:W3CDTF">2021-03-30T07:43:49Z</dcterms:created>
  <dcterms:modified xsi:type="dcterms:W3CDTF">2021-04-02T09:41:52Z</dcterms:modified>
</cp:coreProperties>
</file>