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701"/>
  </p:normalViewPr>
  <p:slideViewPr>
    <p:cSldViewPr snapToGrid="0" snapToObjects="1">
      <p:cViewPr varScale="1">
        <p:scale>
          <a:sx n="107" d="100"/>
          <a:sy n="107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64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6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847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9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6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8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66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84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39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3CC8EC4-A25C-7841-BB7E-A28F8A429FAF}" type="datetimeFigureOut">
              <a:rPr lang="en-US" smtClean="0"/>
              <a:t>11/15/20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489B107-0E0A-E144-A377-8258573EA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5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7A724-CF1A-FB42-B33F-10125F9113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spc="-15" dirty="0" err="1"/>
              <a:t>Tinjauan</a:t>
            </a:r>
            <a:r>
              <a:rPr lang="en-ID" spc="-15" dirty="0"/>
              <a:t> </a:t>
            </a:r>
            <a:r>
              <a:rPr lang="en-ID" spc="-5" dirty="0" err="1"/>
              <a:t>Pengembangan</a:t>
            </a:r>
            <a:r>
              <a:rPr lang="en-ID" spc="-5" dirty="0"/>
              <a:t> 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AEB27-3F83-A948-A189-B466F1D25A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72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AF3CA-6F42-8C48-90DE-4234EA31C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Pendekatan</a:t>
            </a:r>
            <a:r>
              <a:rPr lang="en-ID" spc="-5" dirty="0"/>
              <a:t> </a:t>
            </a:r>
            <a:r>
              <a:rPr lang="en-ID" spc="-5" dirty="0" err="1"/>
              <a:t>sepotong</a:t>
            </a:r>
            <a:r>
              <a:rPr lang="en-ID" spc="-5" dirty="0"/>
              <a:t> vs  </a:t>
            </a:r>
            <a:r>
              <a:rPr lang="en-ID" spc="-5" dirty="0" err="1"/>
              <a:t>pendekatan</a:t>
            </a:r>
            <a:r>
              <a:rPr lang="en-ID" dirty="0"/>
              <a:t>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F092-2CC9-AF49-BC6B-6C07729D4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55600" indent="-342900">
              <a:spcBef>
                <a:spcPts val="78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sepotong</a:t>
            </a:r>
            <a:r>
              <a:rPr lang="en-ID" sz="2800" dirty="0">
                <a:latin typeface="Arial"/>
                <a:cs typeface="Arial"/>
              </a:rPr>
              <a:t> (piecemeal</a:t>
            </a:r>
            <a:r>
              <a:rPr lang="en-ID" sz="2800" spc="15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approach)</a:t>
            </a: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Menekankan</a:t>
            </a:r>
            <a:r>
              <a:rPr lang="en-ID" sz="2400" spc="-5" dirty="0">
                <a:latin typeface="Arial"/>
                <a:cs typeface="Arial"/>
              </a:rPr>
              <a:t> pada </a:t>
            </a:r>
            <a:r>
              <a:rPr lang="en-ID" sz="2400" spc="-5" dirty="0" err="1">
                <a:latin typeface="Arial"/>
                <a:cs typeface="Arial"/>
              </a:rPr>
              <a:t>kegiatan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atau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aplikasi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tertentu</a:t>
            </a:r>
            <a:r>
              <a:rPr lang="en-ID" sz="2400" spc="10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saja</a:t>
            </a:r>
            <a:endParaRPr lang="en-ID" sz="2400" dirty="0">
              <a:latin typeface="Arial"/>
              <a:cs typeface="Arial"/>
            </a:endParaRPr>
          </a:p>
          <a:p>
            <a:pPr marL="756285" marR="547370" lvl="1" indent="-287020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Hanya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memperhatikan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sasaran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kegiatan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atau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aplikasi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itu</a:t>
            </a:r>
            <a:r>
              <a:rPr lang="en-ID" sz="2400" spc="3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saja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355600" indent="-342900">
              <a:spcBef>
                <a:spcPts val="65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>
                <a:latin typeface="Arial"/>
                <a:cs typeface="Arial"/>
              </a:rPr>
              <a:t>(systems</a:t>
            </a:r>
            <a:r>
              <a:rPr lang="en-ID" sz="2800" spc="-15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approach)</a:t>
            </a:r>
          </a:p>
          <a:p>
            <a:pPr marL="756285" marR="1091565" lvl="1" indent="-287020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Memperhatikan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informasi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sebagai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satu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kesatuan</a:t>
            </a:r>
            <a:r>
              <a:rPr lang="en-ID" sz="2400" spc="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terintegrasi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756285" marR="208915" lvl="1" indent="-287020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Menekankan</a:t>
            </a:r>
            <a:r>
              <a:rPr lang="en-ID" sz="2400" spc="-5" dirty="0">
                <a:latin typeface="Arial"/>
                <a:cs typeface="Arial"/>
              </a:rPr>
              <a:t> pada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pencapaian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sasaran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keseluruhan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dari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organisasi</a:t>
            </a:r>
            <a:r>
              <a:rPr lang="en-ID" sz="2400" spc="-5" dirty="0">
                <a:latin typeface="Arial"/>
                <a:cs typeface="Arial"/>
              </a:rPr>
              <a:t>, </a:t>
            </a:r>
            <a:r>
              <a:rPr lang="en-ID" sz="2400" spc="-5" dirty="0" err="1">
                <a:latin typeface="Arial"/>
                <a:cs typeface="Arial"/>
              </a:rPr>
              <a:t>tidak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hanya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menekankan</a:t>
            </a:r>
            <a:r>
              <a:rPr lang="en-ID" sz="2400" spc="-5" dirty="0">
                <a:latin typeface="Arial"/>
                <a:cs typeface="Arial"/>
              </a:rPr>
              <a:t> pada  </a:t>
            </a:r>
            <a:r>
              <a:rPr lang="en-ID" sz="2400" spc="-5" dirty="0" err="1">
                <a:latin typeface="Arial"/>
                <a:cs typeface="Arial"/>
              </a:rPr>
              <a:t>bagian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kecil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informasi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itu</a:t>
            </a:r>
            <a:r>
              <a:rPr lang="en-ID" sz="2400" spc="7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saja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705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5084D-D73C-BC45-9964-D59420EB6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Pendekatan</a:t>
            </a:r>
            <a:r>
              <a:rPr lang="en-ID" spc="-5" dirty="0"/>
              <a:t> </a:t>
            </a:r>
            <a:r>
              <a:rPr lang="en-ID" spc="-5" dirty="0" err="1"/>
              <a:t>bawah</a:t>
            </a:r>
            <a:r>
              <a:rPr lang="en-ID" spc="-5" dirty="0"/>
              <a:t>-naik  (bottom-up) vs</a:t>
            </a:r>
            <a:r>
              <a:rPr lang="en-ID" spc="-35" dirty="0"/>
              <a:t> </a:t>
            </a:r>
            <a:r>
              <a:rPr lang="en-ID" spc="-5" dirty="0" err="1"/>
              <a:t>pendekatan</a:t>
            </a:r>
            <a:r>
              <a:rPr lang="en-ID" spc="-5" dirty="0"/>
              <a:t>  </a:t>
            </a:r>
            <a:r>
              <a:rPr lang="en-ID" spc="-5" dirty="0" err="1"/>
              <a:t>atas-turun</a:t>
            </a:r>
            <a:r>
              <a:rPr lang="en-ID" spc="-15" dirty="0"/>
              <a:t> </a:t>
            </a:r>
            <a:r>
              <a:rPr lang="en-ID" spc="-5" dirty="0"/>
              <a:t>(top-down)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847CF-7300-CC45-8EF4-6E8AA5330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55600" indent="-342900">
              <a:spcBef>
                <a:spcPts val="78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bawah</a:t>
            </a:r>
            <a:r>
              <a:rPr lang="en-ID" sz="2800" dirty="0">
                <a:latin typeface="Arial"/>
                <a:cs typeface="Arial"/>
              </a:rPr>
              <a:t>-naik </a:t>
            </a:r>
            <a:r>
              <a:rPr lang="en-ID" sz="2800" spc="-5" dirty="0">
                <a:latin typeface="Arial"/>
                <a:cs typeface="Arial"/>
              </a:rPr>
              <a:t>(bottom-up</a:t>
            </a:r>
            <a:r>
              <a:rPr lang="en-ID" sz="2800" spc="30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approach)</a:t>
            </a: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Dimulai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level </a:t>
            </a:r>
            <a:r>
              <a:rPr lang="en-ID" sz="2400" spc="-5" dirty="0" err="1">
                <a:latin typeface="Arial"/>
                <a:cs typeface="Arial"/>
              </a:rPr>
              <a:t>bawah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yakni</a:t>
            </a:r>
            <a:r>
              <a:rPr lang="en-ID" sz="2400" spc="-5" dirty="0">
                <a:latin typeface="Arial"/>
                <a:cs typeface="Arial"/>
              </a:rPr>
              <a:t> level</a:t>
            </a:r>
            <a:r>
              <a:rPr lang="en-ID" sz="2400" spc="114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operasional</a:t>
            </a:r>
            <a:endParaRPr lang="en-ID" sz="2400" dirty="0">
              <a:latin typeface="Arial"/>
              <a:cs typeface="Arial"/>
            </a:endParaRPr>
          </a:p>
          <a:p>
            <a:pPr marL="756285" marR="5080" lvl="1" indent="-287020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Dimulai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perumusan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kebutuhan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untuk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menangani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transaksi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kemudian</a:t>
            </a:r>
            <a:r>
              <a:rPr lang="en-ID" sz="2400" spc="-5" dirty="0">
                <a:latin typeface="Arial"/>
                <a:cs typeface="Arial"/>
              </a:rPr>
              <a:t> naik </a:t>
            </a:r>
            <a:r>
              <a:rPr lang="en-ID" sz="2400" spc="-5" dirty="0" err="1">
                <a:latin typeface="Arial"/>
                <a:cs typeface="Arial"/>
              </a:rPr>
              <a:t>keatas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untuk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merumuskan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kebutuhan</a:t>
            </a:r>
            <a:r>
              <a:rPr lang="en-ID" sz="2400" spc="2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informasi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355600" indent="-342900">
              <a:spcBef>
                <a:spcPts val="65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atas-turun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>
                <a:latin typeface="Arial"/>
                <a:cs typeface="Arial"/>
              </a:rPr>
              <a:t>(top-down</a:t>
            </a:r>
            <a:r>
              <a:rPr lang="en-ID" sz="2800" spc="10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approach)</a:t>
            </a: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Dimulai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level </a:t>
            </a:r>
            <a:r>
              <a:rPr lang="en-ID" sz="2400" spc="-5" dirty="0" err="1">
                <a:latin typeface="Arial"/>
                <a:cs typeface="Arial"/>
              </a:rPr>
              <a:t>perencanaan</a:t>
            </a:r>
            <a:r>
              <a:rPr lang="en-ID" sz="2400" spc="9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setrategis</a:t>
            </a:r>
            <a:endParaRPr lang="en-ID" sz="2400" dirty="0">
              <a:latin typeface="Arial"/>
              <a:cs typeface="Arial"/>
            </a:endParaRPr>
          </a:p>
          <a:p>
            <a:pPr marL="756285" marR="699135" lvl="1" indent="-287020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Dimulai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mendefinisikan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sasaran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organisasi</a:t>
            </a:r>
            <a:r>
              <a:rPr lang="en-ID" sz="2400" spc="-5" dirty="0">
                <a:latin typeface="Arial"/>
                <a:cs typeface="Arial"/>
              </a:rPr>
              <a:t>,  </a:t>
            </a:r>
            <a:r>
              <a:rPr lang="en-ID" sz="2400" spc="-5" dirty="0" err="1">
                <a:latin typeface="Arial"/>
                <a:cs typeface="Arial"/>
              </a:rPr>
              <a:t>kemudian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dilanjutkan</a:t>
            </a:r>
            <a:r>
              <a:rPr lang="en-ID" sz="2400" spc="6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kebutuhan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11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83CF3-D54B-AA49-9D16-0219F7E3D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Pendekatan</a:t>
            </a:r>
            <a:r>
              <a:rPr lang="en-ID" spc="-5" dirty="0"/>
              <a:t> </a:t>
            </a:r>
            <a:r>
              <a:rPr lang="en-ID" spc="-5" dirty="0" err="1"/>
              <a:t>sistem</a:t>
            </a:r>
            <a:r>
              <a:rPr lang="en-ID" spc="-5" dirty="0"/>
              <a:t>  </a:t>
            </a:r>
            <a:r>
              <a:rPr lang="en-ID" spc="-5" dirty="0" err="1"/>
              <a:t>menyeluruh</a:t>
            </a:r>
            <a:r>
              <a:rPr lang="en-ID" spc="-5" dirty="0"/>
              <a:t> vs </a:t>
            </a:r>
            <a:r>
              <a:rPr lang="en-ID" spc="-5" dirty="0" err="1"/>
              <a:t>pendekatan</a:t>
            </a:r>
            <a:r>
              <a:rPr lang="en-ID" spc="-5" dirty="0"/>
              <a:t>  </a:t>
            </a:r>
            <a:r>
              <a:rPr lang="en-ID" spc="-5" dirty="0" err="1"/>
              <a:t>moduler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ECE72-2951-5F4A-8F29-1B9B4D3C4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54965" marR="53086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menyeluruh</a:t>
            </a:r>
            <a:r>
              <a:rPr lang="en-ID" sz="2800" dirty="0">
                <a:latin typeface="Arial"/>
                <a:cs typeface="Arial"/>
              </a:rPr>
              <a:t> (total-system  approach)</a:t>
            </a: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Mengembangkan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serentak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secara</a:t>
            </a:r>
            <a:r>
              <a:rPr lang="en-ID" sz="2400" spc="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menyeluruh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Tidak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efektif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untuk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yang</a:t>
            </a:r>
            <a:r>
              <a:rPr lang="en-ID" sz="2400" spc="2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komplek</a:t>
            </a:r>
            <a:endParaRPr lang="en-ID" sz="2400" dirty="0">
              <a:latin typeface="Arial"/>
              <a:cs typeface="Arial"/>
            </a:endParaRPr>
          </a:p>
          <a:p>
            <a:pPr marL="355600" indent="-342900">
              <a:spcBef>
                <a:spcPts val="660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moduler</a:t>
            </a:r>
            <a:r>
              <a:rPr lang="en-ID" sz="2800" spc="-5" dirty="0">
                <a:latin typeface="Arial"/>
                <a:cs typeface="Arial"/>
              </a:rPr>
              <a:t> (modular</a:t>
            </a:r>
            <a:r>
              <a:rPr lang="en-ID" sz="2800" spc="40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approach)</a:t>
            </a:r>
          </a:p>
          <a:p>
            <a:pPr marL="756285" marR="428625" lvl="1" indent="-287020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Memecahkan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yang </a:t>
            </a:r>
            <a:r>
              <a:rPr lang="en-ID" sz="2400" spc="-5" dirty="0" err="1">
                <a:latin typeface="Arial"/>
                <a:cs typeface="Arial"/>
              </a:rPr>
              <a:t>rumit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menjadi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beberapa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bagian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atau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modul</a:t>
            </a:r>
            <a:r>
              <a:rPr lang="en-ID" sz="2400" spc="-5" dirty="0">
                <a:latin typeface="Arial"/>
                <a:cs typeface="Arial"/>
              </a:rPr>
              <a:t> yang</a:t>
            </a:r>
            <a:r>
              <a:rPr lang="en-ID" sz="2400" spc="5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sederhana</a:t>
            </a:r>
            <a:endParaRPr lang="en-ID" sz="2400" dirty="0">
              <a:latin typeface="Arial"/>
              <a:cs typeface="Arial"/>
            </a:endParaRPr>
          </a:p>
          <a:p>
            <a:pPr marL="756285" marR="1141095" lvl="1" indent="-287020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dapat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dikembangkan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tepat</a:t>
            </a:r>
            <a:r>
              <a:rPr lang="en-ID" sz="2400" spc="-5" dirty="0">
                <a:latin typeface="Arial"/>
                <a:cs typeface="Arial"/>
              </a:rPr>
              <a:t> pada  </a:t>
            </a:r>
            <a:r>
              <a:rPr lang="en-ID" sz="2400" spc="-5" dirty="0" err="1">
                <a:latin typeface="Arial"/>
                <a:cs typeface="Arial"/>
              </a:rPr>
              <a:t>waktunya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Merupakan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ciri-ciri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pendekatan</a:t>
            </a:r>
            <a:r>
              <a:rPr lang="en-ID" sz="2400" spc="-5" dirty="0">
                <a:latin typeface="Arial"/>
                <a:cs typeface="Arial"/>
              </a:rPr>
              <a:t> yang</a:t>
            </a:r>
            <a:r>
              <a:rPr lang="en-ID" sz="2400" spc="7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terstruktur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718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387CF-F8AD-5D48-881A-4ECC11571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Pendekatan</a:t>
            </a:r>
            <a:r>
              <a:rPr lang="en-ID" spc="-5" dirty="0"/>
              <a:t> </a:t>
            </a:r>
            <a:r>
              <a:rPr lang="en-ID" spc="-5" dirty="0" err="1"/>
              <a:t>lopatan-jauh</a:t>
            </a:r>
            <a:r>
              <a:rPr lang="en-ID" spc="-5" dirty="0"/>
              <a:t> vs  </a:t>
            </a:r>
            <a:r>
              <a:rPr lang="en-ID" spc="-5" dirty="0" err="1"/>
              <a:t>pendekatan</a:t>
            </a:r>
            <a:r>
              <a:rPr lang="en-ID" spc="-5" dirty="0"/>
              <a:t> </a:t>
            </a:r>
            <a:r>
              <a:rPr lang="en-ID" spc="-5" dirty="0" err="1"/>
              <a:t>berkembang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9905B-D038-214F-B278-AD70FD0AC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255264"/>
          </a:xfrm>
        </p:spPr>
        <p:txBody>
          <a:bodyPr>
            <a:normAutofit fontScale="70000" lnSpcReduction="20000"/>
          </a:bodyPr>
          <a:lstStyle/>
          <a:p>
            <a:pPr marL="355600" indent="-342900">
              <a:spcBef>
                <a:spcPts val="78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lopatan-jauh</a:t>
            </a:r>
            <a:r>
              <a:rPr lang="en-ID" sz="2800" dirty="0">
                <a:latin typeface="Arial"/>
                <a:cs typeface="Arial"/>
              </a:rPr>
              <a:t>(great loop approach)</a:t>
            </a:r>
          </a:p>
          <a:p>
            <a:pPr marL="756285" marR="5080" lvl="1" indent="-287020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Menerapkan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perubahan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menyeluruh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secara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serentak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menggunakan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teknologi</a:t>
            </a:r>
            <a:r>
              <a:rPr lang="en-ID" sz="2400" spc="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canggih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020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Memerlukan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investasi</a:t>
            </a:r>
            <a:r>
              <a:rPr lang="en-ID" sz="2400" spc="3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besar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756285" marR="669925" lvl="1" indent="-287020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Beresiko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tinggi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karena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teknologi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komputer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cepat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berkembang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355600" marR="1459230" indent="-342900">
              <a:spcBef>
                <a:spcPts val="65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berkembang</a:t>
            </a:r>
            <a:r>
              <a:rPr lang="en-ID" sz="2800" dirty="0">
                <a:latin typeface="Arial"/>
                <a:cs typeface="Arial"/>
              </a:rPr>
              <a:t> (evolutionary  approach)</a:t>
            </a:r>
          </a:p>
          <a:p>
            <a:pPr marL="756285" marR="144145" lvl="1" indent="-287020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Penerapan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teknologi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canggih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sebatas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untuk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aplikasi</a:t>
            </a:r>
            <a:r>
              <a:rPr lang="en-ID" sz="2400" spc="-5" dirty="0">
                <a:latin typeface="Arial"/>
                <a:cs typeface="Arial"/>
              </a:rPr>
              <a:t>  yang </a:t>
            </a:r>
            <a:r>
              <a:rPr lang="en-ID" sz="2400" spc="-5" dirty="0" err="1">
                <a:latin typeface="Arial"/>
                <a:cs typeface="Arial"/>
              </a:rPr>
              <a:t>memerlukan</a:t>
            </a:r>
            <a:r>
              <a:rPr lang="en-ID" sz="2400" spc="2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saja</a:t>
            </a:r>
            <a:endParaRPr lang="en-ID" sz="2400" dirty="0">
              <a:latin typeface="Arial"/>
              <a:cs typeface="Arial"/>
            </a:endParaRPr>
          </a:p>
          <a:p>
            <a:pPr marL="756285" marR="666115" lvl="1" indent="-287020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Kemudian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dikembangkan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sesuai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kebutuhan</a:t>
            </a:r>
            <a:r>
              <a:rPr lang="en-ID" sz="2400" spc="-5" dirty="0">
                <a:latin typeface="Arial"/>
                <a:cs typeface="Arial"/>
              </a:rPr>
              <a:t> dan  </a:t>
            </a:r>
            <a:r>
              <a:rPr lang="en-ID" sz="2400" spc="-5" dirty="0" err="1">
                <a:latin typeface="Arial"/>
                <a:cs typeface="Arial"/>
              </a:rPr>
              <a:t>teknologi</a:t>
            </a:r>
            <a:r>
              <a:rPr lang="en-ID" sz="2400" spc="-5" dirty="0">
                <a:latin typeface="Arial"/>
                <a:cs typeface="Arial"/>
              </a:rPr>
              <a:t> yang</a:t>
            </a:r>
            <a:r>
              <a:rPr lang="en-ID" sz="2400" spc="3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terbaru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9262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A07D8-DD4B-9F42-9E04-00D21C86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756" y="2520360"/>
            <a:ext cx="7729728" cy="1188720"/>
          </a:xfrm>
        </p:spPr>
        <p:txBody>
          <a:bodyPr/>
          <a:lstStyle/>
          <a:p>
            <a:r>
              <a:rPr lang="en-ID" spc="-5" dirty="0" err="1"/>
              <a:t>Analisis</a:t>
            </a:r>
            <a:r>
              <a:rPr lang="en-ID" spc="-5" dirty="0"/>
              <a:t> </a:t>
            </a:r>
            <a:r>
              <a:rPr lang="en-ID" spc="-5" dirty="0" err="1"/>
              <a:t>Sistem</a:t>
            </a:r>
            <a:r>
              <a:rPr lang="en-ID" spc="-5" dirty="0"/>
              <a:t> dan  </a:t>
            </a:r>
            <a:r>
              <a:rPr lang="en-ID" spc="-5" dirty="0" err="1"/>
              <a:t>Pemrograman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663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A92EE-3218-A44E-8E4A-DBE5E7838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Analis</a:t>
            </a:r>
            <a:r>
              <a:rPr lang="en-ID" spc="-55" dirty="0"/>
              <a:t>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8CA18-EAE6-AF41-9342-6BF722025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965" marR="635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dirty="0" err="1">
                <a:latin typeface="Arial"/>
                <a:cs typeface="Arial"/>
              </a:rPr>
              <a:t>Merupakan</a:t>
            </a:r>
            <a:r>
              <a:rPr lang="en-ID" dirty="0">
                <a:latin typeface="Arial"/>
                <a:cs typeface="Arial"/>
              </a:rPr>
              <a:t> orang yang </a:t>
            </a:r>
            <a:r>
              <a:rPr lang="en-ID" dirty="0" err="1">
                <a:latin typeface="Arial"/>
                <a:cs typeface="Arial"/>
              </a:rPr>
              <a:t>menganalisa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r>
              <a:rPr lang="en-ID" dirty="0">
                <a:latin typeface="Arial"/>
                <a:cs typeface="Arial"/>
              </a:rPr>
              <a:t>  </a:t>
            </a:r>
            <a:r>
              <a:rPr lang="en-ID" dirty="0" err="1">
                <a:latin typeface="Arial"/>
                <a:cs typeface="Arial"/>
              </a:rPr>
              <a:t>untuk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mengidentifikasi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pemecahan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persoalan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 yang </a:t>
            </a:r>
            <a:r>
              <a:rPr lang="en-ID" dirty="0" err="1">
                <a:latin typeface="Arial"/>
                <a:cs typeface="Arial"/>
              </a:rPr>
              <a:t>beralasan</a:t>
            </a:r>
            <a:r>
              <a:rPr lang="en-ID" dirty="0">
                <a:latin typeface="Arial"/>
                <a:cs typeface="Arial"/>
              </a:rPr>
              <a:t>.</a:t>
            </a:r>
          </a:p>
          <a:p>
            <a:pPr marL="354965" marR="899160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dirty="0" err="1">
                <a:latin typeface="Arial"/>
                <a:cs typeface="Arial"/>
              </a:rPr>
              <a:t>Bertanggung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jawab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pada </a:t>
            </a:r>
            <a:r>
              <a:rPr lang="en-ID" dirty="0" err="1">
                <a:latin typeface="Arial"/>
                <a:cs typeface="Arial"/>
              </a:rPr>
              <a:t>sistem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secara</a:t>
            </a:r>
            <a:r>
              <a:rPr lang="en-ID" dirty="0">
                <a:latin typeface="Arial"/>
                <a:cs typeface="Arial"/>
              </a:rPr>
              <a:t>  </a:t>
            </a:r>
            <a:r>
              <a:rPr lang="en-ID" dirty="0" err="1">
                <a:latin typeface="Arial"/>
                <a:cs typeface="Arial"/>
              </a:rPr>
              <a:t>keseluruhan</a:t>
            </a:r>
            <a:endParaRPr lang="en-ID" dirty="0">
              <a:latin typeface="Arial"/>
              <a:cs typeface="Arial"/>
            </a:endParaRPr>
          </a:p>
          <a:p>
            <a:pPr marL="354965" marR="5080" indent="-342900" algn="just">
              <a:spcBef>
                <a:spcPts val="675"/>
              </a:spcBef>
              <a:tabLst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Memiliki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pengetahuan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yang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luas</a:t>
            </a:r>
            <a:r>
              <a:rPr lang="en-ID" dirty="0">
                <a:latin typeface="Arial"/>
                <a:cs typeface="Arial"/>
              </a:rPr>
              <a:t>, </a:t>
            </a:r>
            <a:r>
              <a:rPr lang="en-ID" dirty="0" err="1">
                <a:latin typeface="Arial"/>
                <a:cs typeface="Arial"/>
              </a:rPr>
              <a:t>tidak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hanya</a:t>
            </a:r>
            <a:r>
              <a:rPr lang="en-ID" dirty="0">
                <a:latin typeface="Arial"/>
                <a:cs typeface="Arial"/>
              </a:rPr>
              <a:t>  pada </a:t>
            </a:r>
            <a:r>
              <a:rPr lang="en-ID" dirty="0" err="1">
                <a:latin typeface="Arial"/>
                <a:cs typeface="Arial"/>
              </a:rPr>
              <a:t>teknologi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komputer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namun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pada </a:t>
            </a:r>
            <a:r>
              <a:rPr lang="en-ID" dirty="0" err="1">
                <a:latin typeface="Arial"/>
                <a:cs typeface="Arial"/>
              </a:rPr>
              <a:t>bidang</a:t>
            </a:r>
            <a:r>
              <a:rPr lang="en-ID" dirty="0">
                <a:latin typeface="Arial"/>
                <a:cs typeface="Arial"/>
              </a:rPr>
              <a:t>  </a:t>
            </a:r>
            <a:r>
              <a:rPr lang="en-ID" dirty="0" err="1">
                <a:latin typeface="Arial"/>
                <a:cs typeface="Arial"/>
              </a:rPr>
              <a:t>aplikasi</a:t>
            </a:r>
            <a:r>
              <a:rPr lang="en-ID" dirty="0">
                <a:latin typeface="Arial"/>
                <a:cs typeface="Arial"/>
              </a:rPr>
              <a:t> yang</a:t>
            </a:r>
            <a:r>
              <a:rPr lang="en-ID" spc="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ditangani</a:t>
            </a:r>
            <a:endParaRPr lang="en-ID" dirty="0">
              <a:latin typeface="Arial"/>
              <a:cs typeface="Arial"/>
            </a:endParaRPr>
          </a:p>
          <a:p>
            <a:pPr marL="355600" indent="-342900" algn="just">
              <a:spcBef>
                <a:spcPts val="670"/>
              </a:spcBef>
              <a:tabLst>
                <a:tab pos="355600" algn="l"/>
              </a:tabLst>
            </a:pPr>
            <a:r>
              <a:rPr lang="en-ID" dirty="0" err="1">
                <a:latin typeface="Arial"/>
                <a:cs typeface="Arial"/>
              </a:rPr>
              <a:t>Pekerjaanya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melibatkan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banyak</a:t>
            </a:r>
            <a:r>
              <a:rPr lang="en-ID" spc="20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orang.</a:t>
            </a:r>
          </a:p>
        </p:txBody>
      </p:sp>
    </p:spTree>
    <p:extLst>
      <p:ext uri="{BB962C8B-B14F-4D97-AF65-F5344CB8AC3E}">
        <p14:creationId xmlns:p14="http://schemas.microsoft.com/office/powerpoint/2010/main" val="910843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FE9-B3EC-F24E-ABA3-A3835ABDC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Pengetahuan</a:t>
            </a:r>
            <a:r>
              <a:rPr lang="en-ID" spc="-5" dirty="0"/>
              <a:t> yang </a:t>
            </a:r>
            <a:r>
              <a:rPr lang="en-ID" spc="-5" dirty="0" err="1"/>
              <a:t>diperlukan</a:t>
            </a:r>
            <a:r>
              <a:rPr lang="en-ID" spc="-5" dirty="0"/>
              <a:t>  </a:t>
            </a:r>
            <a:r>
              <a:rPr lang="en-ID" spc="-5" dirty="0" err="1"/>
              <a:t>analis</a:t>
            </a:r>
            <a:r>
              <a:rPr lang="en-ID" spc="5" dirty="0"/>
              <a:t>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AEBC3-C08F-A040-B3B5-69593A93E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965" marR="343535" indent="-342900" algn="just">
              <a:spcBef>
                <a:spcPts val="95"/>
              </a:spcBef>
              <a:tabLst>
                <a:tab pos="355600" algn="l"/>
              </a:tabLst>
            </a:pPr>
            <a:r>
              <a:rPr lang="en-ID" dirty="0" err="1">
                <a:latin typeface="Arial"/>
                <a:cs typeface="Arial"/>
              </a:rPr>
              <a:t>Pengetahuan</a:t>
            </a:r>
            <a:r>
              <a:rPr lang="en-ID" dirty="0">
                <a:latin typeface="Arial"/>
                <a:cs typeface="Arial"/>
              </a:rPr>
              <a:t> dan </a:t>
            </a:r>
            <a:r>
              <a:rPr lang="en-ID" dirty="0" err="1">
                <a:latin typeface="Arial"/>
                <a:cs typeface="Arial"/>
              </a:rPr>
              <a:t>keahlian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tentang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teknik</a:t>
            </a:r>
            <a:r>
              <a:rPr lang="en-ID" dirty="0">
                <a:latin typeface="Arial"/>
                <a:cs typeface="Arial"/>
              </a:rPr>
              <a:t>  </a:t>
            </a:r>
            <a:r>
              <a:rPr lang="en-ID" dirty="0" err="1">
                <a:latin typeface="Arial"/>
                <a:cs typeface="Arial"/>
              </a:rPr>
              <a:t>pengolahan</a:t>
            </a:r>
            <a:r>
              <a:rPr lang="en-ID" dirty="0">
                <a:latin typeface="Arial"/>
                <a:cs typeface="Arial"/>
              </a:rPr>
              <a:t> data, </a:t>
            </a:r>
            <a:r>
              <a:rPr lang="en-ID" dirty="0" err="1">
                <a:latin typeface="Arial"/>
                <a:cs typeface="Arial"/>
              </a:rPr>
              <a:t>teknologi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komputer</a:t>
            </a:r>
            <a:r>
              <a:rPr lang="en-ID" dirty="0">
                <a:latin typeface="Arial"/>
                <a:cs typeface="Arial"/>
              </a:rPr>
              <a:t>, dan  </a:t>
            </a:r>
            <a:r>
              <a:rPr lang="en-ID" spc="-5" dirty="0" err="1">
                <a:latin typeface="Arial"/>
                <a:cs typeface="Arial"/>
              </a:rPr>
              <a:t>pemrograman</a:t>
            </a:r>
            <a:r>
              <a:rPr lang="en-ID" spc="3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komputer</a:t>
            </a:r>
            <a:r>
              <a:rPr lang="en-ID" dirty="0">
                <a:latin typeface="Arial"/>
                <a:cs typeface="Arial"/>
              </a:rPr>
              <a:t>.</a:t>
            </a:r>
          </a:p>
          <a:p>
            <a:pPr marL="355600" indent="-342900" algn="just">
              <a:spcBef>
                <a:spcPts val="670"/>
              </a:spcBef>
              <a:tabLst>
                <a:tab pos="355600" algn="l"/>
              </a:tabLst>
            </a:pPr>
            <a:r>
              <a:rPr lang="en-ID" dirty="0" err="1">
                <a:latin typeface="Arial"/>
                <a:cs typeface="Arial"/>
              </a:rPr>
              <a:t>Pengetahuan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tentang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bisnis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secara</a:t>
            </a:r>
            <a:r>
              <a:rPr lang="en-ID" spc="-2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umum</a:t>
            </a:r>
            <a:r>
              <a:rPr lang="en-ID" spc="-5" dirty="0">
                <a:latin typeface="Arial"/>
                <a:cs typeface="Arial"/>
              </a:rPr>
              <a:t>.</a:t>
            </a:r>
            <a:endParaRPr lang="en-ID" dirty="0">
              <a:latin typeface="Arial"/>
              <a:cs typeface="Arial"/>
            </a:endParaRPr>
          </a:p>
          <a:p>
            <a:pPr marL="355600" indent="-342900" algn="just">
              <a:spcBef>
                <a:spcPts val="675"/>
              </a:spcBef>
              <a:tabLst>
                <a:tab pos="355600" algn="l"/>
              </a:tabLst>
            </a:pPr>
            <a:r>
              <a:rPr lang="en-ID" dirty="0" err="1">
                <a:latin typeface="Arial"/>
                <a:cs typeface="Arial"/>
              </a:rPr>
              <a:t>Pengetahuan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tentang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metode</a:t>
            </a:r>
            <a:r>
              <a:rPr lang="en-ID" spc="1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kuantitatif</a:t>
            </a:r>
            <a:r>
              <a:rPr lang="en-ID" dirty="0">
                <a:latin typeface="Arial"/>
                <a:cs typeface="Arial"/>
              </a:rPr>
              <a:t>.</a:t>
            </a:r>
          </a:p>
          <a:p>
            <a:pPr marL="355600" indent="-342900" algn="just">
              <a:spcBef>
                <a:spcPts val="670"/>
              </a:spcBef>
              <a:tabLst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Keahlian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pemecahan</a:t>
            </a:r>
            <a:r>
              <a:rPr lang="en-ID" spc="4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masalah</a:t>
            </a:r>
            <a:r>
              <a:rPr lang="en-ID" dirty="0">
                <a:latin typeface="Arial"/>
                <a:cs typeface="Arial"/>
              </a:rPr>
              <a:t>.</a:t>
            </a:r>
          </a:p>
          <a:p>
            <a:pPr marL="355600" indent="-342900" algn="just">
              <a:spcBef>
                <a:spcPts val="670"/>
              </a:spcBef>
              <a:tabLst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Keahlian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komunikasi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antar</a:t>
            </a:r>
            <a:r>
              <a:rPr lang="en-ID" spc="20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personil</a:t>
            </a:r>
            <a:endParaRPr lang="en-ID" dirty="0">
              <a:latin typeface="Arial"/>
              <a:cs typeface="Arial"/>
            </a:endParaRPr>
          </a:p>
          <a:p>
            <a:pPr marL="355600" indent="-342900" algn="just">
              <a:spcBef>
                <a:spcPts val="675"/>
              </a:spcBef>
              <a:tabLst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Keahlian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membina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hubungan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antar</a:t>
            </a:r>
            <a:r>
              <a:rPr lang="en-ID" spc="60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personil</a:t>
            </a:r>
            <a:r>
              <a:rPr lang="en-ID" dirty="0">
                <a:latin typeface="Arial"/>
                <a:cs typeface="Arial"/>
              </a:rPr>
              <a:t>.</a:t>
            </a:r>
            <a:endParaRPr lang="en-US" dirty="0">
              <a:latin typeface="Arial"/>
              <a:cs typeface="Arial"/>
            </a:endParaRPr>
          </a:p>
          <a:p>
            <a:pPr marL="355600" indent="-342900" algn="just">
              <a:spcBef>
                <a:spcPts val="675"/>
              </a:spcBef>
              <a:tabLst>
                <a:tab pos="355600" algn="l"/>
              </a:tabLst>
            </a:pPr>
            <a:endParaRPr lang="en-ID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1054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200A0-3268-1140-AB4A-0E0B9065D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/>
              <a:t>Team </a:t>
            </a:r>
            <a:r>
              <a:rPr lang="en-ID" spc="-5" dirty="0" err="1"/>
              <a:t>Pengembangan</a:t>
            </a:r>
            <a:r>
              <a:rPr lang="en-ID" spc="-15" dirty="0"/>
              <a:t>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F1F96-4A85-6E47-816D-5FF4C0C0A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marR="508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Dalam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pengembangan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sistem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kecil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kemungkinan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hanya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ada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seorang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analis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yang 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merangkap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pc="-5" dirty="0">
                <a:solidFill>
                  <a:srgbClr val="FF0000"/>
                </a:solidFill>
                <a:latin typeface="Arial"/>
                <a:cs typeface="Arial"/>
              </a:rPr>
              <a:t>programme</a:t>
            </a:r>
            <a:r>
              <a:rPr lang="en-ID" spc="-5" dirty="0">
                <a:latin typeface="Arial"/>
                <a:cs typeface="Arial"/>
              </a:rPr>
              <a:t>r, </a:t>
            </a:r>
            <a:r>
              <a:rPr lang="en-ID" dirty="0" err="1">
                <a:latin typeface="Arial"/>
                <a:cs typeface="Arial"/>
              </a:rPr>
              <a:t>atau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programmer </a:t>
            </a:r>
            <a:r>
              <a:rPr lang="en-ID" dirty="0">
                <a:latin typeface="Arial"/>
                <a:cs typeface="Arial"/>
              </a:rPr>
              <a:t>yang  </a:t>
            </a:r>
            <a:r>
              <a:rPr lang="en-ID" dirty="0" err="1">
                <a:latin typeface="Arial"/>
                <a:cs typeface="Arial"/>
              </a:rPr>
              <a:t>merangkap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analis</a:t>
            </a:r>
            <a:r>
              <a:rPr lang="en-ID" spc="1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sistem</a:t>
            </a:r>
            <a:r>
              <a:rPr lang="en-ID" spc="-5" dirty="0">
                <a:latin typeface="Arial"/>
                <a:cs typeface="Arial"/>
              </a:rPr>
              <a:t>.</a:t>
            </a:r>
            <a:endParaRPr lang="en-ID" dirty="0">
              <a:latin typeface="Arial"/>
              <a:cs typeface="Arial"/>
            </a:endParaRPr>
          </a:p>
          <a:p>
            <a:pPr marL="355600" marR="70485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Namun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untuk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dengan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kompleksitas</a:t>
            </a:r>
            <a:r>
              <a:rPr lang="en-ID" dirty="0">
                <a:latin typeface="Arial"/>
                <a:cs typeface="Arial"/>
              </a:rPr>
              <a:t> yang  </a:t>
            </a:r>
            <a:r>
              <a:rPr lang="en-ID" dirty="0" err="1">
                <a:latin typeface="Arial"/>
                <a:cs typeface="Arial"/>
              </a:rPr>
              <a:t>besar</a:t>
            </a:r>
            <a:r>
              <a:rPr lang="en-ID" dirty="0">
                <a:latin typeface="Arial"/>
                <a:cs typeface="Arial"/>
              </a:rPr>
              <a:t>, </a:t>
            </a:r>
            <a:r>
              <a:rPr lang="en-ID" dirty="0" err="1">
                <a:latin typeface="Arial"/>
                <a:cs typeface="Arial"/>
              </a:rPr>
              <a:t>pekerjaan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ini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biasanya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dilakukan</a:t>
            </a:r>
            <a:r>
              <a:rPr lang="en-ID" dirty="0">
                <a:latin typeface="Arial"/>
                <a:cs typeface="Arial"/>
              </a:rPr>
              <a:t> oleh  </a:t>
            </a:r>
            <a:r>
              <a:rPr lang="en-ID" spc="-5" dirty="0" err="1">
                <a:latin typeface="Arial"/>
                <a:cs typeface="Arial"/>
              </a:rPr>
              <a:t>sejumlah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orang </a:t>
            </a:r>
            <a:r>
              <a:rPr lang="en-ID" dirty="0" err="1">
                <a:latin typeface="Arial"/>
                <a:cs typeface="Arial"/>
              </a:rPr>
              <a:t>atau</a:t>
            </a:r>
            <a:r>
              <a:rPr lang="en-ID" spc="2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tim.</a:t>
            </a:r>
            <a:endParaRPr lang="en-ID" dirty="0">
              <a:latin typeface="Arial"/>
              <a:cs typeface="Arial"/>
            </a:endParaRPr>
          </a:p>
          <a:p>
            <a:pPr marL="355600" marR="86995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lang="en-ID" spc="-5" dirty="0">
                <a:latin typeface="Arial"/>
                <a:cs typeface="Arial"/>
              </a:rPr>
              <a:t>Tim </a:t>
            </a:r>
            <a:r>
              <a:rPr lang="en-ID" dirty="0" err="1">
                <a:latin typeface="Arial"/>
                <a:cs typeface="Arial"/>
              </a:rPr>
              <a:t>pengembangan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secara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umum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terdiri</a:t>
            </a:r>
            <a:r>
              <a:rPr lang="en-ID" spc="-5" dirty="0">
                <a:latin typeface="Arial"/>
                <a:cs typeface="Arial"/>
              </a:rPr>
              <a:t>  </a:t>
            </a:r>
            <a:r>
              <a:rPr lang="en-ID" dirty="0" err="1">
                <a:latin typeface="Arial"/>
                <a:cs typeface="Arial"/>
              </a:rPr>
              <a:t>dari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personil-personil</a:t>
            </a:r>
            <a:r>
              <a:rPr lang="en-ID" spc="2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berikut</a:t>
            </a:r>
            <a:r>
              <a:rPr lang="en-ID" dirty="0">
                <a:latin typeface="Arial"/>
                <a:cs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62782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1EE8A-BC16-AF4B-9D84-DA19E7499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>
                <a:latin typeface="Arial"/>
                <a:cs typeface="Arial"/>
              </a:rPr>
              <a:t>Tim </a:t>
            </a:r>
            <a:r>
              <a:rPr lang="en-ID" dirty="0" err="1">
                <a:latin typeface="Arial"/>
                <a:cs typeface="Arial"/>
              </a:rPr>
              <a:t>pengembangan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EDAC1-675E-1E45-8A4A-3DB6CFCC0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4302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400" spc="10" dirty="0"/>
              <a:t>– </a:t>
            </a:r>
            <a:r>
              <a:rPr lang="en-ID" sz="2400" spc="10" dirty="0" err="1"/>
              <a:t>Manajer</a:t>
            </a:r>
            <a:r>
              <a:rPr lang="en-ID" sz="2400" spc="10" dirty="0"/>
              <a:t> </a:t>
            </a:r>
            <a:r>
              <a:rPr lang="en-ID" sz="2400" spc="10" dirty="0" err="1"/>
              <a:t>analis</a:t>
            </a:r>
            <a:r>
              <a:rPr lang="en-ID" sz="2400" spc="10" dirty="0"/>
              <a:t> system</a:t>
            </a:r>
          </a:p>
          <a:p>
            <a:pPr marL="698500" indent="-229235">
              <a:spcBef>
                <a:spcPts val="675"/>
              </a:spcBef>
              <a:tabLst>
                <a:tab pos="698500" algn="l"/>
              </a:tabLst>
            </a:pPr>
            <a:r>
              <a:rPr lang="en-ID" sz="1400" spc="-5" dirty="0" err="1"/>
              <a:t>Sebagai</a:t>
            </a:r>
            <a:r>
              <a:rPr lang="en-ID" sz="1400" spc="-5" dirty="0"/>
              <a:t> </a:t>
            </a:r>
            <a:r>
              <a:rPr lang="en-ID" sz="1400" spc="-5" dirty="0" err="1"/>
              <a:t>koordinator</a:t>
            </a:r>
            <a:r>
              <a:rPr lang="en-ID" sz="1400" spc="55" dirty="0"/>
              <a:t> </a:t>
            </a:r>
            <a:r>
              <a:rPr lang="en-ID" sz="1400" spc="-5" dirty="0"/>
              <a:t>project</a:t>
            </a:r>
          </a:p>
          <a:p>
            <a:pPr marL="698500" indent="-229235">
              <a:spcBef>
                <a:spcPts val="575"/>
              </a:spcBef>
              <a:tabLst>
                <a:tab pos="698500" algn="l"/>
              </a:tabLst>
            </a:pPr>
            <a:r>
              <a:rPr lang="en-ID" sz="1400" spc="-5" dirty="0" err="1"/>
              <a:t>Mengarahkan</a:t>
            </a:r>
            <a:r>
              <a:rPr lang="en-ID" sz="1400" spc="-5" dirty="0"/>
              <a:t>, </a:t>
            </a:r>
            <a:r>
              <a:rPr lang="en-ID" sz="1400" spc="-5" dirty="0" err="1"/>
              <a:t>mengontrol</a:t>
            </a:r>
            <a:r>
              <a:rPr lang="en-ID" sz="1400" spc="-5" dirty="0"/>
              <a:t>, dan </a:t>
            </a:r>
            <a:r>
              <a:rPr lang="en-ID" sz="1400" spc="-5" dirty="0" err="1"/>
              <a:t>mengatur</a:t>
            </a:r>
            <a:r>
              <a:rPr lang="en-ID" sz="1400" spc="40" dirty="0"/>
              <a:t> </a:t>
            </a:r>
            <a:r>
              <a:rPr lang="en-ID" sz="1400" spc="-5" dirty="0"/>
              <a:t>team</a:t>
            </a:r>
          </a:p>
          <a:p>
            <a:pPr marL="299085" indent="-287020">
              <a:spcBef>
                <a:spcPts val="655"/>
              </a:spcBef>
              <a:buChar char="–"/>
              <a:tabLst>
                <a:tab pos="299720" algn="l"/>
              </a:tabLst>
            </a:pPr>
            <a:r>
              <a:rPr lang="en-ID" sz="2400" spc="-5" dirty="0" err="1"/>
              <a:t>Ketua</a:t>
            </a:r>
            <a:r>
              <a:rPr lang="en-ID" sz="2400" spc="-5" dirty="0"/>
              <a:t> </a:t>
            </a:r>
            <a:r>
              <a:rPr lang="en-ID" sz="2400" dirty="0" err="1"/>
              <a:t>analis</a:t>
            </a:r>
            <a:r>
              <a:rPr lang="en-ID" sz="2400" spc="10" dirty="0"/>
              <a:t> </a:t>
            </a:r>
            <a:r>
              <a:rPr lang="en-ID" sz="2400" dirty="0" err="1"/>
              <a:t>sistem</a:t>
            </a:r>
            <a:endParaRPr lang="en-ID" sz="2400" dirty="0"/>
          </a:p>
          <a:p>
            <a:pPr marL="698500" lvl="1" indent="-229235">
              <a:spcBef>
                <a:spcPts val="595"/>
              </a:spcBef>
              <a:tabLst>
                <a:tab pos="698500" algn="l"/>
              </a:tabLst>
            </a:pPr>
            <a:r>
              <a:rPr lang="en-ID" sz="1800" spc="-5" dirty="0">
                <a:latin typeface="Arial"/>
                <a:cs typeface="Arial"/>
              </a:rPr>
              <a:t>Wakil </a:t>
            </a:r>
            <a:r>
              <a:rPr lang="en-ID" sz="1800" spc="-5" dirty="0" err="1">
                <a:latin typeface="Arial"/>
                <a:cs typeface="Arial"/>
              </a:rPr>
              <a:t>dari</a:t>
            </a:r>
            <a:r>
              <a:rPr lang="en-ID" sz="1800" spc="-5" dirty="0">
                <a:latin typeface="Arial"/>
                <a:cs typeface="Arial"/>
              </a:rPr>
              <a:t> </a:t>
            </a:r>
            <a:r>
              <a:rPr lang="en-ID" sz="1800" spc="-5" dirty="0" err="1">
                <a:latin typeface="Arial"/>
                <a:cs typeface="Arial"/>
              </a:rPr>
              <a:t>manajer</a:t>
            </a:r>
            <a:r>
              <a:rPr lang="en-ID" sz="1800" spc="35" dirty="0">
                <a:latin typeface="Arial"/>
                <a:cs typeface="Arial"/>
              </a:rPr>
              <a:t> </a:t>
            </a:r>
            <a:r>
              <a:rPr lang="en-ID" sz="1800" spc="-5" dirty="0" err="1">
                <a:latin typeface="Arial"/>
                <a:cs typeface="Arial"/>
              </a:rPr>
              <a:t>analist</a:t>
            </a:r>
            <a:endParaRPr lang="en-ID" sz="1800" dirty="0">
              <a:latin typeface="Arial"/>
              <a:cs typeface="Arial"/>
            </a:endParaRPr>
          </a:p>
          <a:p>
            <a:pPr marL="299085" indent="-287020">
              <a:spcBef>
                <a:spcPts val="655"/>
              </a:spcBef>
              <a:buChar char="–"/>
              <a:tabLst>
                <a:tab pos="299720" algn="l"/>
              </a:tabLst>
            </a:pPr>
            <a:r>
              <a:rPr lang="en-ID" sz="2400" spc="-5" dirty="0" err="1"/>
              <a:t>Analis</a:t>
            </a:r>
            <a:r>
              <a:rPr lang="en-ID" sz="2400" spc="-5" dirty="0"/>
              <a:t> </a:t>
            </a:r>
            <a:r>
              <a:rPr lang="en-ID" sz="2400" dirty="0" err="1"/>
              <a:t>sistem</a:t>
            </a:r>
            <a:r>
              <a:rPr lang="en-ID" sz="2400" spc="5" dirty="0"/>
              <a:t> </a:t>
            </a:r>
            <a:r>
              <a:rPr lang="en-ID" sz="2400" dirty="0"/>
              <a:t>senior</a:t>
            </a:r>
          </a:p>
          <a:p>
            <a:pPr marL="697865" marR="1515745" lvl="1">
              <a:spcBef>
                <a:spcPts val="590"/>
              </a:spcBef>
              <a:tabLst>
                <a:tab pos="698500" algn="l"/>
              </a:tabLst>
            </a:pPr>
            <a:r>
              <a:rPr lang="en-ID" sz="1800" spc="-5" dirty="0" err="1">
                <a:latin typeface="Arial"/>
                <a:cs typeface="Arial"/>
              </a:rPr>
              <a:t>Merupakan</a:t>
            </a:r>
            <a:r>
              <a:rPr lang="en-ID" sz="1800" spc="-5" dirty="0">
                <a:latin typeface="Arial"/>
                <a:cs typeface="Arial"/>
              </a:rPr>
              <a:t> </a:t>
            </a:r>
            <a:r>
              <a:rPr lang="en-ID" sz="1800" spc="-5" dirty="0" err="1">
                <a:latin typeface="Arial"/>
                <a:cs typeface="Arial"/>
              </a:rPr>
              <a:t>analis</a:t>
            </a:r>
            <a:r>
              <a:rPr lang="en-ID" sz="1800" spc="-5" dirty="0">
                <a:latin typeface="Arial"/>
                <a:cs typeface="Arial"/>
              </a:rPr>
              <a:t> </a:t>
            </a:r>
            <a:r>
              <a:rPr lang="en-ID" sz="1800" spc="-5" dirty="0" err="1">
                <a:latin typeface="Arial"/>
                <a:cs typeface="Arial"/>
              </a:rPr>
              <a:t>sistem</a:t>
            </a:r>
            <a:r>
              <a:rPr lang="en-ID" sz="1800" spc="-5" dirty="0">
                <a:latin typeface="Arial"/>
                <a:cs typeface="Arial"/>
              </a:rPr>
              <a:t> yang </a:t>
            </a:r>
            <a:r>
              <a:rPr lang="en-ID" sz="1800" spc="-5" dirty="0" err="1">
                <a:latin typeface="Arial"/>
                <a:cs typeface="Arial"/>
              </a:rPr>
              <a:t>telah</a:t>
            </a:r>
            <a:r>
              <a:rPr lang="en-ID" sz="1800" spc="-5" dirty="0">
                <a:latin typeface="Arial"/>
                <a:cs typeface="Arial"/>
              </a:rPr>
              <a:t>  </a:t>
            </a:r>
            <a:r>
              <a:rPr lang="en-ID" sz="1800" spc="-5" dirty="0" err="1">
                <a:latin typeface="Arial"/>
                <a:cs typeface="Arial"/>
              </a:rPr>
              <a:t>berpengalaman</a:t>
            </a:r>
            <a:endParaRPr lang="en-ID" sz="1800" dirty="0">
              <a:latin typeface="Arial"/>
              <a:cs typeface="Arial"/>
            </a:endParaRPr>
          </a:p>
          <a:p>
            <a:pPr marL="299085" indent="-287020">
              <a:spcBef>
                <a:spcPts val="655"/>
              </a:spcBef>
              <a:buChar char="–"/>
              <a:tabLst>
                <a:tab pos="299720" algn="l"/>
              </a:tabLst>
            </a:pPr>
            <a:r>
              <a:rPr lang="en-ID" sz="2400" spc="-5" dirty="0" err="1"/>
              <a:t>Analis</a:t>
            </a:r>
            <a:r>
              <a:rPr lang="en-ID" sz="2400" dirty="0"/>
              <a:t> system</a:t>
            </a:r>
          </a:p>
        </p:txBody>
      </p:sp>
    </p:spTree>
    <p:extLst>
      <p:ext uri="{BB962C8B-B14F-4D97-AF65-F5344CB8AC3E}">
        <p14:creationId xmlns:p14="http://schemas.microsoft.com/office/powerpoint/2010/main" val="6646992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B7926-0EF4-E941-89EC-2C470AB4F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>
                <a:latin typeface="Arial"/>
                <a:cs typeface="Arial"/>
              </a:rPr>
              <a:t>Tim </a:t>
            </a:r>
            <a:r>
              <a:rPr lang="en-ID" dirty="0" err="1">
                <a:latin typeface="Arial"/>
                <a:cs typeface="Arial"/>
              </a:rPr>
              <a:t>pengembangan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40333-8FEE-5F49-8302-128001A13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D" sz="2800" spc="-5" dirty="0" err="1">
                <a:latin typeface="Arial"/>
                <a:cs typeface="Arial"/>
              </a:rPr>
              <a:t>Analis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sistem</a:t>
            </a:r>
            <a:r>
              <a:rPr lang="en-ID" sz="2800" spc="-5" dirty="0">
                <a:latin typeface="Arial"/>
                <a:cs typeface="Arial"/>
              </a:rPr>
              <a:t> junior</a:t>
            </a:r>
          </a:p>
          <a:p>
            <a:pPr marL="697865" marR="5080">
              <a:spcBef>
                <a:spcPts val="100"/>
              </a:spcBef>
              <a:tabLst>
                <a:tab pos="698500" algn="l"/>
              </a:tabLst>
            </a:pPr>
            <a:r>
              <a:rPr lang="en-ID" sz="2400" spc="-5" dirty="0" err="1">
                <a:latin typeface="Arial"/>
                <a:cs typeface="Arial"/>
              </a:rPr>
              <a:t>Analis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yang </a:t>
            </a:r>
            <a:r>
              <a:rPr lang="en-ID" sz="2400" spc="-5" dirty="0" err="1">
                <a:latin typeface="Arial"/>
                <a:cs typeface="Arial"/>
              </a:rPr>
              <a:t>belum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berpengalaman</a:t>
            </a:r>
            <a:r>
              <a:rPr lang="en-ID" sz="2400" spc="-5" dirty="0">
                <a:latin typeface="Arial"/>
                <a:cs typeface="Arial"/>
              </a:rPr>
              <a:t> dan  </a:t>
            </a:r>
            <a:r>
              <a:rPr lang="en-ID" sz="2400" spc="-5" dirty="0" err="1">
                <a:latin typeface="Arial"/>
                <a:cs typeface="Arial"/>
              </a:rPr>
              <a:t>perlu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bimbingan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analis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75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senior</a:t>
            </a:r>
            <a:endParaRPr lang="en-ID" sz="2400" dirty="0">
              <a:latin typeface="Arial"/>
              <a:cs typeface="Arial"/>
            </a:endParaRPr>
          </a:p>
          <a:p>
            <a:pPr marL="299085" indent="-287020">
              <a:spcBef>
                <a:spcPts val="655"/>
              </a:spcBef>
              <a:buChar char="–"/>
              <a:tabLst>
                <a:tab pos="299720" algn="l"/>
              </a:tabLst>
            </a:pPr>
            <a:r>
              <a:rPr lang="en-ID" sz="2800" spc="-5" dirty="0" err="1">
                <a:latin typeface="Arial"/>
                <a:cs typeface="Arial"/>
              </a:rPr>
              <a:t>Pemrogram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aplikasi</a:t>
            </a:r>
            <a:r>
              <a:rPr lang="en-ID" sz="2800" spc="30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senior</a:t>
            </a:r>
          </a:p>
          <a:p>
            <a:pPr marL="698500" lvl="1" indent="-229235">
              <a:spcBef>
                <a:spcPts val="590"/>
              </a:spcBef>
              <a:tabLst>
                <a:tab pos="698500" algn="l"/>
              </a:tabLst>
            </a:pPr>
            <a:r>
              <a:rPr lang="en-ID" sz="2400" spc="-5" dirty="0" err="1">
                <a:latin typeface="Arial"/>
                <a:cs typeface="Arial"/>
              </a:rPr>
              <a:t>Tugasnya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merancang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spesifikasi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5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aplikasi</a:t>
            </a:r>
            <a:endParaRPr lang="en-ID" sz="2400" dirty="0">
              <a:latin typeface="Arial"/>
              <a:cs typeface="Arial"/>
            </a:endParaRPr>
          </a:p>
          <a:p>
            <a:pPr marL="698500" lvl="1" indent="-229235">
              <a:spcBef>
                <a:spcPts val="575"/>
              </a:spcBef>
              <a:tabLst>
                <a:tab pos="69850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Mengkoordinasi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kerja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team</a:t>
            </a:r>
            <a:r>
              <a:rPr lang="en-ID" sz="2400" spc="4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pemrogram</a:t>
            </a:r>
            <a:endParaRPr lang="en-ID" sz="2400" dirty="0">
              <a:latin typeface="Arial"/>
              <a:cs typeface="Arial"/>
            </a:endParaRPr>
          </a:p>
          <a:p>
            <a:pPr marL="299085" indent="-287020">
              <a:spcBef>
                <a:spcPts val="660"/>
              </a:spcBef>
              <a:buChar char="–"/>
              <a:tabLst>
                <a:tab pos="299720" algn="l"/>
              </a:tabLst>
            </a:pPr>
            <a:r>
              <a:rPr lang="en-ID" sz="2800" spc="-5" dirty="0" err="1">
                <a:latin typeface="Arial"/>
                <a:cs typeface="Arial"/>
              </a:rPr>
              <a:t>Pemrogram</a:t>
            </a:r>
            <a:r>
              <a:rPr lang="en-ID" sz="2800" spc="2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aplikasi</a:t>
            </a:r>
            <a:endParaRPr lang="en-ID" sz="2800" dirty="0">
              <a:latin typeface="Arial"/>
              <a:cs typeface="Arial"/>
            </a:endParaRPr>
          </a:p>
          <a:p>
            <a:pPr marL="299085" indent="-287020">
              <a:spcBef>
                <a:spcPts val="670"/>
              </a:spcBef>
              <a:buChar char="–"/>
              <a:tabLst>
                <a:tab pos="299720" algn="l"/>
              </a:tabLst>
            </a:pPr>
            <a:r>
              <a:rPr lang="en-ID" sz="2800" spc="-5" dirty="0" err="1">
                <a:latin typeface="Arial"/>
                <a:cs typeface="Arial"/>
              </a:rPr>
              <a:t>Pemrogram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aplikasi</a:t>
            </a:r>
            <a:r>
              <a:rPr lang="en-ID" sz="2800" spc="30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junior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14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DD30F-3E29-8648-A147-ACE1E02CF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Perlunya</a:t>
            </a:r>
            <a:r>
              <a:rPr lang="en-ID" spc="-5" dirty="0"/>
              <a:t> </a:t>
            </a:r>
            <a:r>
              <a:rPr lang="en-ID" spc="-5" dirty="0" err="1"/>
              <a:t>pengembangan</a:t>
            </a:r>
            <a:r>
              <a:rPr lang="en-ID" spc="-5" dirty="0"/>
              <a:t> 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093C1-8A39-9041-96C3-36BD1F690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54965" marR="508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Pengembangan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berarti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menyusun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suatu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sistem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yang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baru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untuk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menggantikan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sistem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 yang 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lama</a:t>
            </a:r>
            <a:r>
              <a:rPr lang="en-ID" sz="2800" spc="-5" dirty="0">
                <a:latin typeface="Arial"/>
                <a:cs typeface="Arial"/>
              </a:rPr>
              <a:t>.</a:t>
            </a:r>
            <a:endParaRPr lang="en-ID" sz="2800" dirty="0">
              <a:latin typeface="Arial"/>
              <a:cs typeface="Arial"/>
            </a:endParaRPr>
          </a:p>
          <a:p>
            <a:pPr marL="354965" marR="1035050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Pengembangan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dilakukan</a:t>
            </a:r>
            <a:r>
              <a:rPr lang="en-ID" sz="2800" spc="-5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karena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beberapa</a:t>
            </a:r>
            <a:r>
              <a:rPr lang="en-ID" sz="2800" spc="1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hal</a:t>
            </a:r>
            <a:r>
              <a:rPr lang="en-ID" sz="2800" dirty="0">
                <a:latin typeface="Arial"/>
                <a:cs typeface="Arial"/>
              </a:rPr>
              <a:t>:</a:t>
            </a:r>
          </a:p>
          <a:p>
            <a:pPr marL="756285" lvl="1" indent="-287655"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Adanya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permasalahan</a:t>
            </a:r>
            <a:r>
              <a:rPr lang="en-ID" sz="2400" spc="-5" dirty="0">
                <a:latin typeface="Arial"/>
                <a:cs typeface="Arial"/>
              </a:rPr>
              <a:t> yang </a:t>
            </a:r>
            <a:r>
              <a:rPr lang="en-ID" sz="2400" spc="-5" dirty="0" err="1">
                <a:latin typeface="Arial"/>
                <a:cs typeface="Arial"/>
              </a:rPr>
              <a:t>timbul</a:t>
            </a:r>
            <a:r>
              <a:rPr lang="en-ID" sz="2400" spc="7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(problems)</a:t>
            </a:r>
            <a:endParaRPr lang="en-ID" sz="2400" dirty="0">
              <a:latin typeface="Arial"/>
              <a:cs typeface="Arial"/>
            </a:endParaRPr>
          </a:p>
          <a:p>
            <a:pPr marL="1155700" lvl="2" indent="-229235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spc="-5" dirty="0" err="1">
                <a:latin typeface="Arial"/>
                <a:cs typeface="Arial"/>
              </a:rPr>
              <a:t>Ketidak</a:t>
            </a:r>
            <a:r>
              <a:rPr lang="en-ID" sz="2000" spc="-1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beresan</a:t>
            </a:r>
            <a:endParaRPr lang="en-ID" sz="2000" dirty="0">
              <a:latin typeface="Arial"/>
              <a:cs typeface="Arial"/>
            </a:endParaRP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Pertumbuhan</a:t>
            </a:r>
            <a:r>
              <a:rPr lang="en-ID" sz="2000" spc="-4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organisasi</a:t>
            </a:r>
            <a:endParaRPr lang="en-ID" sz="2000" dirty="0">
              <a:latin typeface="Arial"/>
              <a:cs typeface="Arial"/>
            </a:endParaRPr>
          </a:p>
          <a:p>
            <a:pPr marL="756285" lvl="1" indent="-287655">
              <a:spcBef>
                <a:spcPts val="57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Untuk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meraih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kesepatan</a:t>
            </a:r>
            <a:r>
              <a:rPr lang="en-ID" sz="2400" spc="3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(opportunities)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Adanya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instruksi</a:t>
            </a:r>
            <a:r>
              <a:rPr lang="en-ID" sz="2400" spc="2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(directives)</a:t>
            </a:r>
            <a:endParaRPr lang="en-ID" sz="2400" dirty="0">
              <a:latin typeface="Arial"/>
              <a:cs typeface="Arial"/>
            </a:endParaRPr>
          </a:p>
          <a:p>
            <a:pPr marL="1155700" lvl="2" indent="-229235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Peraturan</a:t>
            </a:r>
            <a:r>
              <a:rPr lang="en-ID" sz="2000" spc="-4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pemerintah</a:t>
            </a:r>
            <a:endParaRPr lang="en-ID" sz="20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08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C56BA-F4A0-CF42-9088-D611E4A78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Daftar Pustaka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C71898-0CA7-6248-8DEF-6180C5980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spc="-5" dirty="0" err="1">
                <a:latin typeface="Arial"/>
                <a:cs typeface="Arial"/>
              </a:rPr>
              <a:t>Jogiyanto</a:t>
            </a:r>
            <a:r>
              <a:rPr lang="en-ID" spc="-5" dirty="0">
                <a:latin typeface="Arial"/>
                <a:cs typeface="Arial"/>
              </a:rPr>
              <a:t> HM (2005),”</a:t>
            </a:r>
            <a:r>
              <a:rPr lang="en-ID" spc="-5" dirty="0" err="1">
                <a:latin typeface="Arial"/>
                <a:cs typeface="Arial"/>
              </a:rPr>
              <a:t>Analisis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&amp; </a:t>
            </a:r>
            <a:r>
              <a:rPr lang="en-ID" spc="-5" dirty="0">
                <a:latin typeface="Arial"/>
                <a:cs typeface="Arial"/>
              </a:rPr>
              <a:t>Desain </a:t>
            </a:r>
            <a:r>
              <a:rPr lang="en-ID" spc="-5" dirty="0" err="1">
                <a:latin typeface="Arial"/>
                <a:cs typeface="Arial"/>
              </a:rPr>
              <a:t>Sistem</a:t>
            </a:r>
            <a:r>
              <a:rPr lang="en-ID" spc="-5" dirty="0">
                <a:latin typeface="Arial"/>
                <a:cs typeface="Arial"/>
              </a:rPr>
              <a:t>  </a:t>
            </a:r>
            <a:r>
              <a:rPr lang="en-ID" spc="-5" dirty="0" err="1">
                <a:latin typeface="Arial"/>
                <a:cs typeface="Arial"/>
              </a:rPr>
              <a:t>Informasi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: </a:t>
            </a:r>
            <a:r>
              <a:rPr lang="en-ID" spc="-5" dirty="0" err="1">
                <a:latin typeface="Arial"/>
                <a:cs typeface="Arial"/>
              </a:rPr>
              <a:t>Pendekatan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Terstruktur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Teori</a:t>
            </a:r>
            <a:r>
              <a:rPr lang="en-ID" spc="-5" dirty="0">
                <a:latin typeface="Arial"/>
                <a:cs typeface="Arial"/>
              </a:rPr>
              <a:t> dan </a:t>
            </a:r>
            <a:r>
              <a:rPr lang="en-ID" spc="-5" dirty="0" err="1">
                <a:latin typeface="Arial"/>
                <a:cs typeface="Arial"/>
              </a:rPr>
              <a:t>Praktik</a:t>
            </a:r>
            <a:r>
              <a:rPr lang="en-ID" spc="-5" dirty="0">
                <a:latin typeface="Arial"/>
                <a:cs typeface="Arial"/>
              </a:rPr>
              <a:t>  </a:t>
            </a:r>
            <a:r>
              <a:rPr lang="en-ID" spc="-5" dirty="0" err="1">
                <a:latin typeface="Arial"/>
                <a:cs typeface="Arial"/>
              </a:rPr>
              <a:t>Aplikasi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Bisnis</a:t>
            </a:r>
            <a:r>
              <a:rPr lang="en-ID" spc="-5" dirty="0">
                <a:latin typeface="Arial"/>
                <a:cs typeface="Arial"/>
              </a:rPr>
              <a:t>”, Andi Offset,</a:t>
            </a:r>
            <a:r>
              <a:rPr lang="en-ID" spc="25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Yogyakarta.</a:t>
            </a:r>
            <a:endParaRPr lang="en-ID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4593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32F88-A34C-944F-A46E-566131FED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PIECES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28269-E481-C447-8C0F-35F0FF230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54965" marR="508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Sehingga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dengan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pengembangan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diharapkan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dapat</a:t>
            </a:r>
            <a:r>
              <a:rPr lang="en-ID" sz="2800" spc="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meningkatkan</a:t>
            </a:r>
            <a:r>
              <a:rPr lang="en-ID" sz="2800" dirty="0">
                <a:latin typeface="Arial"/>
                <a:cs typeface="Arial"/>
              </a:rPr>
              <a:t>:</a:t>
            </a: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Performance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Information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Economy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Control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Efficiency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Services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86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F32FF-081D-AD42-A5B3-E777EC539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Prinsip</a:t>
            </a:r>
            <a:r>
              <a:rPr lang="en-ID" spc="-5" dirty="0"/>
              <a:t> </a:t>
            </a:r>
            <a:r>
              <a:rPr lang="en-ID" spc="-5" dirty="0" err="1"/>
              <a:t>Pengembangan</a:t>
            </a:r>
            <a:r>
              <a:rPr lang="en-ID" spc="-5" dirty="0"/>
              <a:t> 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74010-F8C8-3B46-9503-EA09E5007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342900">
              <a:spcBef>
                <a:spcPts val="770"/>
              </a:spcBef>
              <a:tabLst>
                <a:tab pos="354965" algn="l"/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Sistem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yang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dikembangkan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untuk</a:t>
            </a:r>
            <a:r>
              <a:rPr lang="en-ID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pc="-5" dirty="0" err="1">
                <a:solidFill>
                  <a:srgbClr val="FF0000"/>
                </a:solidFill>
                <a:latin typeface="Arial"/>
                <a:cs typeface="Arial"/>
              </a:rPr>
              <a:t>manajemen</a:t>
            </a:r>
            <a:r>
              <a:rPr lang="en-ID" spc="-5" dirty="0">
                <a:latin typeface="Arial"/>
                <a:cs typeface="Arial"/>
              </a:rPr>
              <a:t>.</a:t>
            </a:r>
            <a:endParaRPr lang="en-ID" dirty="0">
              <a:latin typeface="Arial"/>
              <a:cs typeface="Arial"/>
            </a:endParaRPr>
          </a:p>
          <a:p>
            <a:pPr marL="355600" marR="1196340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Sistem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yang </a:t>
            </a:r>
            <a:r>
              <a:rPr lang="en-ID" dirty="0" err="1">
                <a:latin typeface="Arial"/>
                <a:cs typeface="Arial"/>
              </a:rPr>
              <a:t>dikembangkan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merupakan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investasi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pc="-5" dirty="0">
                <a:solidFill>
                  <a:srgbClr val="FF0000"/>
                </a:solidFill>
                <a:latin typeface="Arial"/>
                <a:cs typeface="Arial"/>
              </a:rPr>
              <a:t>modal 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yang</a:t>
            </a:r>
            <a:r>
              <a:rPr lang="en-ID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besar</a:t>
            </a:r>
            <a:r>
              <a:rPr lang="en-ID" dirty="0">
                <a:latin typeface="Arial"/>
                <a:cs typeface="Arial"/>
              </a:rPr>
              <a:t>.</a:t>
            </a:r>
          </a:p>
          <a:p>
            <a:pPr marL="355600" marR="5080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Sistem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yang </a:t>
            </a:r>
            <a:r>
              <a:rPr lang="en-ID" dirty="0" err="1">
                <a:latin typeface="Arial"/>
                <a:cs typeface="Arial"/>
              </a:rPr>
              <a:t>dikembangkan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solidFill>
                  <a:srgbClr val="FF0000"/>
                </a:solidFill>
                <a:latin typeface="Arial"/>
                <a:cs typeface="Arial"/>
              </a:rPr>
              <a:t>memerlukan</a:t>
            </a:r>
            <a:r>
              <a:rPr lang="en-ID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orang  yang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terdidik</a:t>
            </a:r>
            <a:r>
              <a:rPr lang="en-ID" dirty="0">
                <a:latin typeface="Arial"/>
                <a:cs typeface="Arial"/>
              </a:rPr>
              <a:t>.</a:t>
            </a:r>
          </a:p>
          <a:p>
            <a:pPr marL="355600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pc="-5" dirty="0">
                <a:latin typeface="Arial"/>
                <a:cs typeface="Arial"/>
              </a:rPr>
              <a:t>Proses </a:t>
            </a:r>
            <a:r>
              <a:rPr lang="en-ID" dirty="0" err="1">
                <a:latin typeface="Arial"/>
                <a:cs typeface="Arial"/>
              </a:rPr>
              <a:t>pengembangan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tidak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harus</a:t>
            </a:r>
            <a:r>
              <a:rPr lang="en-ID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urut</a:t>
            </a:r>
            <a:endParaRPr lang="en-ID" dirty="0">
              <a:latin typeface="Arial"/>
              <a:cs typeface="Arial"/>
            </a:endParaRPr>
          </a:p>
          <a:p>
            <a:pPr marL="355600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lang="en-ID" spc="-5" dirty="0" err="1">
                <a:latin typeface="Arial"/>
                <a:cs typeface="Arial"/>
              </a:rPr>
              <a:t>Tidak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perlu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takut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membatalkan</a:t>
            </a:r>
            <a:r>
              <a:rPr lang="en-ID" spc="3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proyek</a:t>
            </a:r>
            <a:endParaRPr lang="en-ID" dirty="0">
              <a:latin typeface="Arial"/>
              <a:cs typeface="Arial"/>
            </a:endParaRPr>
          </a:p>
          <a:p>
            <a:pPr marL="355600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pc="-5" dirty="0" err="1">
                <a:solidFill>
                  <a:srgbClr val="FF0000"/>
                </a:solidFill>
                <a:latin typeface="Arial"/>
                <a:cs typeface="Arial"/>
              </a:rPr>
              <a:t>Perlu</a:t>
            </a:r>
            <a:r>
              <a:rPr lang="en-ID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dokumentasi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pengembangan</a:t>
            </a:r>
            <a:r>
              <a:rPr lang="en-ID" spc="4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endParaRPr lang="en-ID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939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9D180-A3B5-C649-BEED-C85635670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Siklus</a:t>
            </a:r>
            <a:r>
              <a:rPr lang="en-ID" spc="-5" dirty="0"/>
              <a:t> </a:t>
            </a:r>
            <a:r>
              <a:rPr lang="en-ID" spc="-5" dirty="0" err="1"/>
              <a:t>hidup</a:t>
            </a:r>
            <a:r>
              <a:rPr lang="en-ID" spc="-5" dirty="0"/>
              <a:t> </a:t>
            </a:r>
            <a:r>
              <a:rPr lang="en-ID" spc="-5" dirty="0" err="1"/>
              <a:t>pengembangan</a:t>
            </a:r>
            <a:r>
              <a:rPr lang="en-ID" spc="-5" dirty="0"/>
              <a:t> 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8807F-F30F-6C43-9D6C-353B24249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965" marR="51562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dirty="0" err="1">
                <a:latin typeface="Arial"/>
                <a:cs typeface="Arial"/>
              </a:rPr>
              <a:t>Pengembangan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informasi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merupakan</a:t>
            </a:r>
            <a:r>
              <a:rPr lang="en-ID" dirty="0">
                <a:latin typeface="Arial"/>
                <a:cs typeface="Arial"/>
              </a:rPr>
              <a:t>  </a:t>
            </a:r>
            <a:r>
              <a:rPr lang="en-ID" dirty="0" err="1">
                <a:latin typeface="Arial"/>
                <a:cs typeface="Arial"/>
              </a:rPr>
              <a:t>tugas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komplek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yang </a:t>
            </a:r>
            <a:r>
              <a:rPr lang="en-ID" spc="-5" dirty="0" err="1">
                <a:solidFill>
                  <a:srgbClr val="FF0000"/>
                </a:solidFill>
                <a:latin typeface="Arial"/>
                <a:cs typeface="Arial"/>
              </a:rPr>
              <a:t>membutuhkan</a:t>
            </a:r>
            <a:r>
              <a:rPr lang="en-ID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banyak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sumber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daya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dan</a:t>
            </a:r>
            <a:r>
              <a:rPr lang="en-ID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pc="-5" dirty="0" err="1">
                <a:solidFill>
                  <a:srgbClr val="FF0000"/>
                </a:solidFill>
                <a:latin typeface="Arial"/>
                <a:cs typeface="Arial"/>
              </a:rPr>
              <a:t>waktu</a:t>
            </a:r>
            <a:r>
              <a:rPr lang="en-ID" spc="-5" dirty="0">
                <a:latin typeface="Arial"/>
                <a:cs typeface="Arial"/>
              </a:rPr>
              <a:t>.</a:t>
            </a:r>
            <a:endParaRPr lang="en-ID" dirty="0">
              <a:latin typeface="Arial"/>
              <a:cs typeface="Arial"/>
            </a:endParaRPr>
          </a:p>
          <a:p>
            <a:pPr marL="355600" marR="413384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pc="-5" dirty="0">
                <a:latin typeface="Arial"/>
                <a:cs typeface="Arial"/>
              </a:rPr>
              <a:t>Proses </a:t>
            </a:r>
            <a:r>
              <a:rPr lang="en-ID" dirty="0" err="1">
                <a:latin typeface="Arial"/>
                <a:cs typeface="Arial"/>
              </a:rPr>
              <a:t>pengembanganya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solidFill>
                  <a:srgbClr val="FF0000"/>
                </a:solidFill>
                <a:latin typeface="Arial"/>
                <a:cs typeface="Arial"/>
              </a:rPr>
              <a:t>melewati</a:t>
            </a:r>
            <a:r>
              <a:rPr lang="en-ID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beberapa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dirty="0" err="1">
                <a:solidFill>
                  <a:srgbClr val="FF0000"/>
                </a:solidFill>
                <a:latin typeface="Arial"/>
                <a:cs typeface="Arial"/>
              </a:rPr>
              <a:t>tahap</a:t>
            </a:r>
            <a:r>
              <a:rPr lang="en-ID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mulai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dari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perencanaan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hingga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r>
              <a:rPr lang="en-ID" dirty="0">
                <a:latin typeface="Arial"/>
                <a:cs typeface="Arial"/>
              </a:rPr>
              <a:t>  </a:t>
            </a:r>
            <a:r>
              <a:rPr lang="en-ID" dirty="0" err="1">
                <a:latin typeface="Arial"/>
                <a:cs typeface="Arial"/>
              </a:rPr>
              <a:t>tersebut</a:t>
            </a:r>
            <a:r>
              <a:rPr lang="en-ID" dirty="0">
                <a:latin typeface="Arial"/>
                <a:cs typeface="Arial"/>
              </a:rPr>
              <a:t> di </a:t>
            </a:r>
            <a:r>
              <a:rPr lang="en-ID" dirty="0" err="1">
                <a:latin typeface="Arial"/>
                <a:cs typeface="Arial"/>
              </a:rPr>
              <a:t>operasikan</a:t>
            </a:r>
            <a:r>
              <a:rPr lang="en-ID" dirty="0">
                <a:latin typeface="Arial"/>
                <a:cs typeface="Arial"/>
              </a:rPr>
              <a:t> dan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dipelihara</a:t>
            </a:r>
            <a:r>
              <a:rPr lang="en-ID" dirty="0">
                <a:latin typeface="Arial"/>
                <a:cs typeface="Arial"/>
              </a:rPr>
              <a:t>.</a:t>
            </a:r>
          </a:p>
          <a:p>
            <a:pPr marL="355600" marR="929640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lang="en-ID" spc="-5" dirty="0">
                <a:latin typeface="Arial"/>
                <a:cs typeface="Arial"/>
              </a:rPr>
              <a:t>Ketika </a:t>
            </a:r>
            <a:r>
              <a:rPr lang="en-ID" dirty="0" err="1">
                <a:latin typeface="Arial"/>
                <a:cs typeface="Arial"/>
              </a:rPr>
              <a:t>sistem</a:t>
            </a:r>
            <a:r>
              <a:rPr lang="en-ID" dirty="0">
                <a:latin typeface="Arial"/>
                <a:cs typeface="Arial"/>
              </a:rPr>
              <a:t> yang </a:t>
            </a:r>
            <a:r>
              <a:rPr lang="en-ID" dirty="0" err="1">
                <a:latin typeface="Arial"/>
                <a:cs typeface="Arial"/>
              </a:rPr>
              <a:t>dioperasikan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masih</a:t>
            </a:r>
            <a:r>
              <a:rPr lang="en-ID" spc="-5" dirty="0">
                <a:latin typeface="Arial"/>
                <a:cs typeface="Arial"/>
              </a:rPr>
              <a:t>  </a:t>
            </a:r>
            <a:r>
              <a:rPr lang="en-ID" spc="-5" dirty="0" err="1">
                <a:latin typeface="Arial"/>
                <a:cs typeface="Arial"/>
              </a:rPr>
              <a:t>mengalami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kendala</a:t>
            </a:r>
            <a:r>
              <a:rPr lang="en-ID" dirty="0">
                <a:latin typeface="Arial"/>
                <a:cs typeface="Arial"/>
              </a:rPr>
              <a:t> yang </a:t>
            </a:r>
            <a:r>
              <a:rPr lang="en-ID" spc="-5" dirty="0" err="1">
                <a:latin typeface="Arial"/>
                <a:cs typeface="Arial"/>
              </a:rPr>
              <a:t>kritis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maka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perlu</a:t>
            </a:r>
            <a:r>
              <a:rPr lang="en-ID" spc="-5" dirty="0">
                <a:latin typeface="Arial"/>
                <a:cs typeface="Arial"/>
              </a:rPr>
              <a:t>  </a:t>
            </a:r>
            <a:r>
              <a:rPr lang="en-ID" dirty="0" err="1">
                <a:latin typeface="Arial"/>
                <a:cs typeface="Arial"/>
              </a:rPr>
              <a:t>dikembangkan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lagi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mulai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tahap</a:t>
            </a:r>
            <a:r>
              <a:rPr lang="en-ID" spc="3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pertama</a:t>
            </a:r>
            <a:endParaRPr lang="en-ID" dirty="0">
              <a:latin typeface="Arial"/>
              <a:cs typeface="Arial"/>
            </a:endParaRPr>
          </a:p>
          <a:p>
            <a:pPr marL="355600" marR="5080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dirty="0" err="1">
                <a:latin typeface="Arial"/>
                <a:cs typeface="Arial"/>
              </a:rPr>
              <a:t>siklus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ini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disebut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siklus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hidup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sistem</a:t>
            </a:r>
            <a:r>
              <a:rPr lang="en-ID" dirty="0">
                <a:latin typeface="Arial"/>
                <a:cs typeface="Arial"/>
              </a:rPr>
              <a:t> (system </a:t>
            </a:r>
            <a:r>
              <a:rPr lang="en-ID" spc="-5" dirty="0">
                <a:latin typeface="Arial"/>
                <a:cs typeface="Arial"/>
              </a:rPr>
              <a:t>life  </a:t>
            </a:r>
            <a:r>
              <a:rPr lang="en-ID" dirty="0">
                <a:latin typeface="Arial"/>
                <a:cs typeface="Arial"/>
              </a:rPr>
              <a:t>cycle).</a:t>
            </a:r>
          </a:p>
        </p:txBody>
      </p:sp>
    </p:spTree>
    <p:extLst>
      <p:ext uri="{BB962C8B-B14F-4D97-AF65-F5344CB8AC3E}">
        <p14:creationId xmlns:p14="http://schemas.microsoft.com/office/powerpoint/2010/main" val="774376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488F6-237A-4843-A290-903A0F78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9489" y="455127"/>
            <a:ext cx="7729728" cy="1188720"/>
          </a:xfrm>
        </p:spPr>
        <p:txBody>
          <a:bodyPr/>
          <a:lstStyle/>
          <a:p>
            <a:r>
              <a:rPr lang="en-ID" spc="-5" dirty="0"/>
              <a:t>Langkah </a:t>
            </a:r>
            <a:r>
              <a:rPr lang="en-ID" spc="-5" dirty="0" err="1"/>
              <a:t>siklus</a:t>
            </a:r>
            <a:r>
              <a:rPr lang="en-ID" spc="-5" dirty="0"/>
              <a:t>  </a:t>
            </a:r>
            <a:r>
              <a:rPr lang="en-ID" spc="-5" dirty="0" err="1"/>
              <a:t>pengembangan</a:t>
            </a:r>
            <a:r>
              <a:rPr lang="en-ID" spc="-40" dirty="0"/>
              <a:t>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04ECA-60AE-D843-9AF0-3D4E4E737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object 3">
            <a:extLst>
              <a:ext uri="{FF2B5EF4-FFF2-40B4-BE49-F238E27FC236}">
                <a16:creationId xmlns:a16="http://schemas.microsoft.com/office/drawing/2014/main" id="{376B9684-5C01-2F40-80D6-76989C633545}"/>
              </a:ext>
            </a:extLst>
          </p:cNvPr>
          <p:cNvGrpSpPr/>
          <p:nvPr/>
        </p:nvGrpSpPr>
        <p:grpSpPr>
          <a:xfrm>
            <a:off x="2199489" y="2048811"/>
            <a:ext cx="4114800" cy="1161415"/>
            <a:chOff x="1641348" y="2298192"/>
            <a:chExt cx="4114800" cy="1161415"/>
          </a:xfrm>
        </p:grpSpPr>
        <p:sp>
          <p:nvSpPr>
            <p:cNvPr id="5" name="object 4">
              <a:extLst>
                <a:ext uri="{FF2B5EF4-FFF2-40B4-BE49-F238E27FC236}">
                  <a16:creationId xmlns:a16="http://schemas.microsoft.com/office/drawing/2014/main" id="{A8C1826E-965D-B245-A069-3472CDDD24C3}"/>
                </a:ext>
              </a:extLst>
            </p:cNvPr>
            <p:cNvSpPr/>
            <p:nvPr/>
          </p:nvSpPr>
          <p:spPr>
            <a:xfrm>
              <a:off x="1641348" y="2298192"/>
              <a:ext cx="4114800" cy="509270"/>
            </a:xfrm>
            <a:custGeom>
              <a:avLst/>
              <a:gdLst/>
              <a:ahLst/>
              <a:cxnLst/>
              <a:rect l="l" t="t" r="r" b="b"/>
              <a:pathLst>
                <a:path w="4114800" h="509269">
                  <a:moveTo>
                    <a:pt x="4114800" y="4571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4572"/>
                  </a:lnTo>
                  <a:lnTo>
                    <a:pt x="4571" y="5132"/>
                  </a:lnTo>
                  <a:lnTo>
                    <a:pt x="4571" y="4571"/>
                  </a:lnTo>
                  <a:lnTo>
                    <a:pt x="4114800" y="4571"/>
                  </a:lnTo>
                  <a:close/>
                </a:path>
                <a:path w="4114800" h="509269">
                  <a:moveTo>
                    <a:pt x="4108703" y="509015"/>
                  </a:moveTo>
                  <a:lnTo>
                    <a:pt x="4108703" y="508268"/>
                  </a:lnTo>
                  <a:lnTo>
                    <a:pt x="4571" y="5132"/>
                  </a:lnTo>
                  <a:lnTo>
                    <a:pt x="4571" y="509015"/>
                  </a:lnTo>
                  <a:lnTo>
                    <a:pt x="4108703" y="509015"/>
                  </a:lnTo>
                  <a:close/>
                </a:path>
                <a:path w="4114800" h="509269">
                  <a:moveTo>
                    <a:pt x="4114800" y="509015"/>
                  </a:moveTo>
                  <a:lnTo>
                    <a:pt x="4114800" y="4571"/>
                  </a:lnTo>
                  <a:lnTo>
                    <a:pt x="4108703" y="4571"/>
                  </a:lnTo>
                  <a:lnTo>
                    <a:pt x="4108703" y="9144"/>
                  </a:lnTo>
                  <a:lnTo>
                    <a:pt x="4108704" y="508268"/>
                  </a:lnTo>
                  <a:lnTo>
                    <a:pt x="4114800" y="5090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5">
              <a:extLst>
                <a:ext uri="{FF2B5EF4-FFF2-40B4-BE49-F238E27FC236}">
                  <a16:creationId xmlns:a16="http://schemas.microsoft.com/office/drawing/2014/main" id="{885D3C7F-2E56-1740-9BBB-5CD67AEDBC07}"/>
                </a:ext>
              </a:extLst>
            </p:cNvPr>
            <p:cNvSpPr/>
            <p:nvPr/>
          </p:nvSpPr>
          <p:spPr>
            <a:xfrm>
              <a:off x="1645919" y="2302763"/>
              <a:ext cx="4104640" cy="504825"/>
            </a:xfrm>
            <a:custGeom>
              <a:avLst/>
              <a:gdLst/>
              <a:ahLst/>
              <a:cxnLst/>
              <a:rect l="l" t="t" r="r" b="b"/>
              <a:pathLst>
                <a:path w="4104640" h="504825">
                  <a:moveTo>
                    <a:pt x="4104131" y="504443"/>
                  </a:moveTo>
                  <a:lnTo>
                    <a:pt x="4104131" y="0"/>
                  </a:lnTo>
                  <a:lnTo>
                    <a:pt x="0" y="0"/>
                  </a:lnTo>
                  <a:lnTo>
                    <a:pt x="0" y="504443"/>
                  </a:lnTo>
                  <a:lnTo>
                    <a:pt x="4104131" y="5044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6">
              <a:extLst>
                <a:ext uri="{FF2B5EF4-FFF2-40B4-BE49-F238E27FC236}">
                  <a16:creationId xmlns:a16="http://schemas.microsoft.com/office/drawing/2014/main" id="{A4D9F81D-26E9-C443-8500-20E71C25ABB3}"/>
                </a:ext>
              </a:extLst>
            </p:cNvPr>
            <p:cNvSpPr/>
            <p:nvPr/>
          </p:nvSpPr>
          <p:spPr>
            <a:xfrm>
              <a:off x="1641348" y="2298204"/>
              <a:ext cx="4114800" cy="1156970"/>
            </a:xfrm>
            <a:custGeom>
              <a:avLst/>
              <a:gdLst/>
              <a:ahLst/>
              <a:cxnLst/>
              <a:rect l="l" t="t" r="r" b="b"/>
              <a:pathLst>
                <a:path w="4114800" h="1156970">
                  <a:moveTo>
                    <a:pt x="4108691" y="1155966"/>
                  </a:moveTo>
                  <a:lnTo>
                    <a:pt x="4559" y="652830"/>
                  </a:lnTo>
                  <a:lnTo>
                    <a:pt x="4559" y="1156703"/>
                  </a:lnTo>
                  <a:lnTo>
                    <a:pt x="4108691" y="1156703"/>
                  </a:lnTo>
                  <a:lnTo>
                    <a:pt x="4108691" y="1155966"/>
                  </a:lnTo>
                  <a:close/>
                </a:path>
                <a:path w="4114800" h="1156970">
                  <a:moveTo>
                    <a:pt x="4114800" y="649224"/>
                  </a:moveTo>
                  <a:lnTo>
                    <a:pt x="4111752" y="647700"/>
                  </a:lnTo>
                  <a:lnTo>
                    <a:pt x="1524" y="647700"/>
                  </a:lnTo>
                  <a:lnTo>
                    <a:pt x="0" y="649224"/>
                  </a:lnTo>
                  <a:lnTo>
                    <a:pt x="0" y="652272"/>
                  </a:lnTo>
                  <a:lnTo>
                    <a:pt x="4559" y="652830"/>
                  </a:lnTo>
                  <a:lnTo>
                    <a:pt x="4559" y="652259"/>
                  </a:lnTo>
                  <a:lnTo>
                    <a:pt x="4108691" y="652259"/>
                  </a:lnTo>
                  <a:lnTo>
                    <a:pt x="4108691" y="656844"/>
                  </a:lnTo>
                  <a:lnTo>
                    <a:pt x="4108704" y="1155966"/>
                  </a:lnTo>
                  <a:lnTo>
                    <a:pt x="4114800" y="1156703"/>
                  </a:lnTo>
                  <a:lnTo>
                    <a:pt x="4114800" y="652259"/>
                  </a:lnTo>
                  <a:lnTo>
                    <a:pt x="4114800" y="649224"/>
                  </a:lnTo>
                  <a:close/>
                </a:path>
                <a:path w="4114800" h="1156970">
                  <a:moveTo>
                    <a:pt x="4114800" y="1524"/>
                  </a:moveTo>
                  <a:lnTo>
                    <a:pt x="4111752" y="0"/>
                  </a:lnTo>
                  <a:lnTo>
                    <a:pt x="4104132" y="0"/>
                  </a:lnTo>
                  <a:lnTo>
                    <a:pt x="4104132" y="9144"/>
                  </a:lnTo>
                  <a:lnTo>
                    <a:pt x="4104132" y="504444"/>
                  </a:lnTo>
                  <a:lnTo>
                    <a:pt x="9144" y="504444"/>
                  </a:lnTo>
                  <a:lnTo>
                    <a:pt x="9144" y="9144"/>
                  </a:lnTo>
                  <a:lnTo>
                    <a:pt x="4104132" y="9144"/>
                  </a:lnTo>
                  <a:lnTo>
                    <a:pt x="410413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512064"/>
                  </a:lnTo>
                  <a:lnTo>
                    <a:pt x="1524" y="513588"/>
                  </a:lnTo>
                  <a:lnTo>
                    <a:pt x="4572" y="513588"/>
                  </a:lnTo>
                  <a:lnTo>
                    <a:pt x="9144" y="513588"/>
                  </a:lnTo>
                  <a:lnTo>
                    <a:pt x="4104132" y="513588"/>
                  </a:lnTo>
                  <a:lnTo>
                    <a:pt x="4108704" y="513588"/>
                  </a:lnTo>
                  <a:lnTo>
                    <a:pt x="4111752" y="513588"/>
                  </a:lnTo>
                  <a:lnTo>
                    <a:pt x="4114800" y="512064"/>
                  </a:lnTo>
                  <a:lnTo>
                    <a:pt x="4114800" y="152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7">
              <a:extLst>
                <a:ext uri="{FF2B5EF4-FFF2-40B4-BE49-F238E27FC236}">
                  <a16:creationId xmlns:a16="http://schemas.microsoft.com/office/drawing/2014/main" id="{2659B754-E815-F04D-86A9-FF762611E8E4}"/>
                </a:ext>
              </a:extLst>
            </p:cNvPr>
            <p:cNvSpPr/>
            <p:nvPr/>
          </p:nvSpPr>
          <p:spPr>
            <a:xfrm>
              <a:off x="1645919" y="2950463"/>
              <a:ext cx="4104640" cy="504825"/>
            </a:xfrm>
            <a:custGeom>
              <a:avLst/>
              <a:gdLst/>
              <a:ahLst/>
              <a:cxnLst/>
              <a:rect l="l" t="t" r="r" b="b"/>
              <a:pathLst>
                <a:path w="4104640" h="504825">
                  <a:moveTo>
                    <a:pt x="4104131" y="504443"/>
                  </a:moveTo>
                  <a:lnTo>
                    <a:pt x="4104131" y="0"/>
                  </a:lnTo>
                  <a:lnTo>
                    <a:pt x="0" y="0"/>
                  </a:lnTo>
                  <a:lnTo>
                    <a:pt x="0" y="504443"/>
                  </a:lnTo>
                  <a:lnTo>
                    <a:pt x="4104131" y="5044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8">
              <a:extLst>
                <a:ext uri="{FF2B5EF4-FFF2-40B4-BE49-F238E27FC236}">
                  <a16:creationId xmlns:a16="http://schemas.microsoft.com/office/drawing/2014/main" id="{92354566-EB72-4D41-9DC7-9AEF2BD53474}"/>
                </a:ext>
              </a:extLst>
            </p:cNvPr>
            <p:cNvSpPr/>
            <p:nvPr/>
          </p:nvSpPr>
          <p:spPr>
            <a:xfrm>
              <a:off x="1641348" y="2945892"/>
              <a:ext cx="4114800" cy="513715"/>
            </a:xfrm>
            <a:custGeom>
              <a:avLst/>
              <a:gdLst/>
              <a:ahLst/>
              <a:cxnLst/>
              <a:rect l="l" t="t" r="r" b="b"/>
              <a:pathLst>
                <a:path w="4114800" h="513714">
                  <a:moveTo>
                    <a:pt x="4114800" y="512064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512064"/>
                  </a:lnTo>
                  <a:lnTo>
                    <a:pt x="1524" y="513588"/>
                  </a:lnTo>
                  <a:lnTo>
                    <a:pt x="4572" y="513588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4104132" y="9144"/>
                  </a:lnTo>
                  <a:lnTo>
                    <a:pt x="4104132" y="4572"/>
                  </a:lnTo>
                  <a:lnTo>
                    <a:pt x="4108704" y="9144"/>
                  </a:lnTo>
                  <a:lnTo>
                    <a:pt x="4108704" y="513588"/>
                  </a:lnTo>
                  <a:lnTo>
                    <a:pt x="4111752" y="513588"/>
                  </a:lnTo>
                  <a:lnTo>
                    <a:pt x="4114800" y="512064"/>
                  </a:lnTo>
                  <a:close/>
                </a:path>
                <a:path w="4114800" h="513714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4114800" h="513714">
                  <a:moveTo>
                    <a:pt x="9144" y="504444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504444"/>
                  </a:lnTo>
                  <a:lnTo>
                    <a:pt x="9144" y="504444"/>
                  </a:lnTo>
                  <a:close/>
                </a:path>
                <a:path w="4114800" h="513714">
                  <a:moveTo>
                    <a:pt x="4108704" y="504444"/>
                  </a:moveTo>
                  <a:lnTo>
                    <a:pt x="4572" y="504444"/>
                  </a:lnTo>
                  <a:lnTo>
                    <a:pt x="9144" y="509016"/>
                  </a:lnTo>
                  <a:lnTo>
                    <a:pt x="9144" y="513588"/>
                  </a:lnTo>
                  <a:lnTo>
                    <a:pt x="4104132" y="513588"/>
                  </a:lnTo>
                  <a:lnTo>
                    <a:pt x="4104132" y="509016"/>
                  </a:lnTo>
                  <a:lnTo>
                    <a:pt x="4108704" y="504444"/>
                  </a:lnTo>
                  <a:close/>
                </a:path>
                <a:path w="4114800" h="513714">
                  <a:moveTo>
                    <a:pt x="9144" y="513588"/>
                  </a:moveTo>
                  <a:lnTo>
                    <a:pt x="9144" y="509016"/>
                  </a:lnTo>
                  <a:lnTo>
                    <a:pt x="4572" y="504444"/>
                  </a:lnTo>
                  <a:lnTo>
                    <a:pt x="4572" y="513588"/>
                  </a:lnTo>
                  <a:lnTo>
                    <a:pt x="9144" y="513588"/>
                  </a:lnTo>
                  <a:close/>
                </a:path>
                <a:path w="4114800" h="513714">
                  <a:moveTo>
                    <a:pt x="4108704" y="9144"/>
                  </a:moveTo>
                  <a:lnTo>
                    <a:pt x="4104132" y="4572"/>
                  </a:lnTo>
                  <a:lnTo>
                    <a:pt x="4104132" y="9144"/>
                  </a:lnTo>
                  <a:lnTo>
                    <a:pt x="4108704" y="9144"/>
                  </a:lnTo>
                  <a:close/>
                </a:path>
                <a:path w="4114800" h="513714">
                  <a:moveTo>
                    <a:pt x="4108704" y="504444"/>
                  </a:moveTo>
                  <a:lnTo>
                    <a:pt x="4108704" y="9144"/>
                  </a:lnTo>
                  <a:lnTo>
                    <a:pt x="4104132" y="9144"/>
                  </a:lnTo>
                  <a:lnTo>
                    <a:pt x="4104132" y="504444"/>
                  </a:lnTo>
                  <a:lnTo>
                    <a:pt x="4108704" y="504444"/>
                  </a:lnTo>
                  <a:close/>
                </a:path>
                <a:path w="4114800" h="513714">
                  <a:moveTo>
                    <a:pt x="4108704" y="513588"/>
                  </a:moveTo>
                  <a:lnTo>
                    <a:pt x="4108704" y="504444"/>
                  </a:lnTo>
                  <a:lnTo>
                    <a:pt x="4104132" y="509016"/>
                  </a:lnTo>
                  <a:lnTo>
                    <a:pt x="4104132" y="513588"/>
                  </a:lnTo>
                  <a:lnTo>
                    <a:pt x="4108704" y="513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9">
            <a:extLst>
              <a:ext uri="{FF2B5EF4-FFF2-40B4-BE49-F238E27FC236}">
                <a16:creationId xmlns:a16="http://schemas.microsoft.com/office/drawing/2014/main" id="{07F08033-1685-6C43-9FDE-0DAF7CD0BC19}"/>
              </a:ext>
            </a:extLst>
          </p:cNvPr>
          <p:cNvSpPr txBox="1"/>
          <p:nvPr/>
        </p:nvSpPr>
        <p:spPr>
          <a:xfrm>
            <a:off x="2204060" y="2701082"/>
            <a:ext cx="4104640" cy="50482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85"/>
              </a:spcBef>
            </a:pPr>
            <a:r>
              <a:rPr sz="1800" spc="-5" dirty="0">
                <a:latin typeface="Times New Roman"/>
                <a:cs typeface="Times New Roman"/>
              </a:rPr>
              <a:t>Analisis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sistem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1" name="object 10">
            <a:extLst>
              <a:ext uri="{FF2B5EF4-FFF2-40B4-BE49-F238E27FC236}">
                <a16:creationId xmlns:a16="http://schemas.microsoft.com/office/drawing/2014/main" id="{59E17706-1728-AD4F-83AE-032933E17795}"/>
              </a:ext>
            </a:extLst>
          </p:cNvPr>
          <p:cNvGrpSpPr/>
          <p:nvPr/>
        </p:nvGrpSpPr>
        <p:grpSpPr>
          <a:xfrm>
            <a:off x="2199489" y="3345735"/>
            <a:ext cx="4114800" cy="512445"/>
            <a:chOff x="1641348" y="3595116"/>
            <a:chExt cx="4114800" cy="512445"/>
          </a:xfrm>
        </p:grpSpPr>
        <p:sp>
          <p:nvSpPr>
            <p:cNvPr id="12" name="object 11">
              <a:extLst>
                <a:ext uri="{FF2B5EF4-FFF2-40B4-BE49-F238E27FC236}">
                  <a16:creationId xmlns:a16="http://schemas.microsoft.com/office/drawing/2014/main" id="{D755A2D6-B99C-3A41-BA2F-A6EBD20F5C47}"/>
                </a:ext>
              </a:extLst>
            </p:cNvPr>
            <p:cNvSpPr/>
            <p:nvPr/>
          </p:nvSpPr>
          <p:spPr>
            <a:xfrm>
              <a:off x="1641348" y="3595116"/>
              <a:ext cx="4114800" cy="508000"/>
            </a:xfrm>
            <a:custGeom>
              <a:avLst/>
              <a:gdLst/>
              <a:ahLst/>
              <a:cxnLst/>
              <a:rect l="l" t="t" r="r" b="b"/>
              <a:pathLst>
                <a:path w="4114800" h="508000">
                  <a:moveTo>
                    <a:pt x="4114800" y="4571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4572"/>
                  </a:lnTo>
                  <a:lnTo>
                    <a:pt x="4571" y="5130"/>
                  </a:lnTo>
                  <a:lnTo>
                    <a:pt x="4571" y="4571"/>
                  </a:lnTo>
                  <a:lnTo>
                    <a:pt x="4114800" y="4571"/>
                  </a:lnTo>
                  <a:close/>
                </a:path>
                <a:path w="4114800" h="508000">
                  <a:moveTo>
                    <a:pt x="4108703" y="507491"/>
                  </a:moveTo>
                  <a:lnTo>
                    <a:pt x="4108703" y="506746"/>
                  </a:lnTo>
                  <a:lnTo>
                    <a:pt x="4571" y="5130"/>
                  </a:lnTo>
                  <a:lnTo>
                    <a:pt x="4571" y="507491"/>
                  </a:lnTo>
                  <a:lnTo>
                    <a:pt x="4108703" y="507491"/>
                  </a:lnTo>
                  <a:close/>
                </a:path>
                <a:path w="4114800" h="508000">
                  <a:moveTo>
                    <a:pt x="4114800" y="507491"/>
                  </a:moveTo>
                  <a:lnTo>
                    <a:pt x="4114800" y="4571"/>
                  </a:lnTo>
                  <a:lnTo>
                    <a:pt x="4108703" y="4571"/>
                  </a:lnTo>
                  <a:lnTo>
                    <a:pt x="4108703" y="9144"/>
                  </a:lnTo>
                  <a:lnTo>
                    <a:pt x="4108704" y="506746"/>
                  </a:lnTo>
                  <a:lnTo>
                    <a:pt x="4114800" y="5074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2">
              <a:extLst>
                <a:ext uri="{FF2B5EF4-FFF2-40B4-BE49-F238E27FC236}">
                  <a16:creationId xmlns:a16="http://schemas.microsoft.com/office/drawing/2014/main" id="{A650E6F4-93A5-E942-984C-6D01C1ACA2BD}"/>
                </a:ext>
              </a:extLst>
            </p:cNvPr>
            <p:cNvSpPr/>
            <p:nvPr/>
          </p:nvSpPr>
          <p:spPr>
            <a:xfrm>
              <a:off x="1645919" y="3599688"/>
              <a:ext cx="4104640" cy="502920"/>
            </a:xfrm>
            <a:custGeom>
              <a:avLst/>
              <a:gdLst/>
              <a:ahLst/>
              <a:cxnLst/>
              <a:rect l="l" t="t" r="r" b="b"/>
              <a:pathLst>
                <a:path w="4104640" h="502920">
                  <a:moveTo>
                    <a:pt x="4104131" y="502919"/>
                  </a:moveTo>
                  <a:lnTo>
                    <a:pt x="4104131" y="0"/>
                  </a:lnTo>
                  <a:lnTo>
                    <a:pt x="0" y="0"/>
                  </a:lnTo>
                  <a:lnTo>
                    <a:pt x="0" y="502919"/>
                  </a:lnTo>
                  <a:lnTo>
                    <a:pt x="4104131" y="5029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3">
              <a:extLst>
                <a:ext uri="{FF2B5EF4-FFF2-40B4-BE49-F238E27FC236}">
                  <a16:creationId xmlns:a16="http://schemas.microsoft.com/office/drawing/2014/main" id="{52F01C89-C00C-9240-8445-9E7DD35C7F42}"/>
                </a:ext>
              </a:extLst>
            </p:cNvPr>
            <p:cNvSpPr/>
            <p:nvPr/>
          </p:nvSpPr>
          <p:spPr>
            <a:xfrm>
              <a:off x="1641348" y="3595116"/>
              <a:ext cx="4114800" cy="512445"/>
            </a:xfrm>
            <a:custGeom>
              <a:avLst/>
              <a:gdLst/>
              <a:ahLst/>
              <a:cxnLst/>
              <a:rect l="l" t="t" r="r" b="b"/>
              <a:pathLst>
                <a:path w="4114800" h="512445">
                  <a:moveTo>
                    <a:pt x="4114800" y="510540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510540"/>
                  </a:lnTo>
                  <a:lnTo>
                    <a:pt x="1524" y="512064"/>
                  </a:lnTo>
                  <a:lnTo>
                    <a:pt x="4572" y="512064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4104132" y="9144"/>
                  </a:lnTo>
                  <a:lnTo>
                    <a:pt x="4104132" y="4572"/>
                  </a:lnTo>
                  <a:lnTo>
                    <a:pt x="4108704" y="9144"/>
                  </a:lnTo>
                  <a:lnTo>
                    <a:pt x="4108704" y="512064"/>
                  </a:lnTo>
                  <a:lnTo>
                    <a:pt x="4111752" y="512064"/>
                  </a:lnTo>
                  <a:lnTo>
                    <a:pt x="4114800" y="510540"/>
                  </a:lnTo>
                  <a:close/>
                </a:path>
                <a:path w="4114800" h="512445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4114800" h="512445">
                  <a:moveTo>
                    <a:pt x="9144" y="502920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502920"/>
                  </a:lnTo>
                  <a:lnTo>
                    <a:pt x="9144" y="502920"/>
                  </a:lnTo>
                  <a:close/>
                </a:path>
                <a:path w="4114800" h="512445">
                  <a:moveTo>
                    <a:pt x="4108704" y="502920"/>
                  </a:moveTo>
                  <a:lnTo>
                    <a:pt x="4572" y="502920"/>
                  </a:lnTo>
                  <a:lnTo>
                    <a:pt x="9144" y="507492"/>
                  </a:lnTo>
                  <a:lnTo>
                    <a:pt x="9144" y="512064"/>
                  </a:lnTo>
                  <a:lnTo>
                    <a:pt x="4104132" y="512064"/>
                  </a:lnTo>
                  <a:lnTo>
                    <a:pt x="4104132" y="507492"/>
                  </a:lnTo>
                  <a:lnTo>
                    <a:pt x="4108704" y="502920"/>
                  </a:lnTo>
                  <a:close/>
                </a:path>
                <a:path w="4114800" h="512445">
                  <a:moveTo>
                    <a:pt x="9144" y="512064"/>
                  </a:moveTo>
                  <a:lnTo>
                    <a:pt x="9144" y="507492"/>
                  </a:lnTo>
                  <a:lnTo>
                    <a:pt x="4572" y="502920"/>
                  </a:lnTo>
                  <a:lnTo>
                    <a:pt x="4572" y="512064"/>
                  </a:lnTo>
                  <a:lnTo>
                    <a:pt x="9144" y="512064"/>
                  </a:lnTo>
                  <a:close/>
                </a:path>
                <a:path w="4114800" h="512445">
                  <a:moveTo>
                    <a:pt x="4108704" y="9144"/>
                  </a:moveTo>
                  <a:lnTo>
                    <a:pt x="4104132" y="4572"/>
                  </a:lnTo>
                  <a:lnTo>
                    <a:pt x="4104132" y="9144"/>
                  </a:lnTo>
                  <a:lnTo>
                    <a:pt x="4108704" y="9144"/>
                  </a:lnTo>
                  <a:close/>
                </a:path>
                <a:path w="4114800" h="512445">
                  <a:moveTo>
                    <a:pt x="4108704" y="502920"/>
                  </a:moveTo>
                  <a:lnTo>
                    <a:pt x="4108704" y="9144"/>
                  </a:lnTo>
                  <a:lnTo>
                    <a:pt x="4104132" y="9144"/>
                  </a:lnTo>
                  <a:lnTo>
                    <a:pt x="4104132" y="502920"/>
                  </a:lnTo>
                  <a:lnTo>
                    <a:pt x="4108704" y="502920"/>
                  </a:lnTo>
                  <a:close/>
                </a:path>
                <a:path w="4114800" h="512445">
                  <a:moveTo>
                    <a:pt x="4108704" y="512064"/>
                  </a:moveTo>
                  <a:lnTo>
                    <a:pt x="4108704" y="502920"/>
                  </a:lnTo>
                  <a:lnTo>
                    <a:pt x="4104132" y="507492"/>
                  </a:lnTo>
                  <a:lnTo>
                    <a:pt x="4104132" y="512064"/>
                  </a:lnTo>
                  <a:lnTo>
                    <a:pt x="4108704" y="5120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4">
            <a:extLst>
              <a:ext uri="{FF2B5EF4-FFF2-40B4-BE49-F238E27FC236}">
                <a16:creationId xmlns:a16="http://schemas.microsoft.com/office/drawing/2014/main" id="{43ABC8A8-EA10-AD49-81B7-883E6F5BD999}"/>
              </a:ext>
            </a:extLst>
          </p:cNvPr>
          <p:cNvSpPr txBox="1"/>
          <p:nvPr/>
        </p:nvSpPr>
        <p:spPr>
          <a:xfrm>
            <a:off x="2204060" y="3350307"/>
            <a:ext cx="4104640" cy="50292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85"/>
              </a:spcBef>
            </a:pPr>
            <a:r>
              <a:rPr sz="1800" spc="-5" dirty="0">
                <a:latin typeface="Times New Roman"/>
                <a:cs typeface="Times New Roman"/>
              </a:rPr>
              <a:t>Desain sistem secara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umum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6" name="object 15">
            <a:extLst>
              <a:ext uri="{FF2B5EF4-FFF2-40B4-BE49-F238E27FC236}">
                <a16:creationId xmlns:a16="http://schemas.microsoft.com/office/drawing/2014/main" id="{7DD494F9-7C67-064D-9A3F-063CFD5E9EDC}"/>
              </a:ext>
            </a:extLst>
          </p:cNvPr>
          <p:cNvGrpSpPr/>
          <p:nvPr/>
        </p:nvGrpSpPr>
        <p:grpSpPr>
          <a:xfrm>
            <a:off x="2199489" y="3993435"/>
            <a:ext cx="4114800" cy="512445"/>
            <a:chOff x="1641348" y="4242816"/>
            <a:chExt cx="4114800" cy="512445"/>
          </a:xfrm>
        </p:grpSpPr>
        <p:sp>
          <p:nvSpPr>
            <p:cNvPr id="17" name="object 16">
              <a:extLst>
                <a:ext uri="{FF2B5EF4-FFF2-40B4-BE49-F238E27FC236}">
                  <a16:creationId xmlns:a16="http://schemas.microsoft.com/office/drawing/2014/main" id="{8040A83C-0631-AB44-93EC-00C70D02F192}"/>
                </a:ext>
              </a:extLst>
            </p:cNvPr>
            <p:cNvSpPr/>
            <p:nvPr/>
          </p:nvSpPr>
          <p:spPr>
            <a:xfrm>
              <a:off x="1641348" y="4242816"/>
              <a:ext cx="4114800" cy="508000"/>
            </a:xfrm>
            <a:custGeom>
              <a:avLst/>
              <a:gdLst/>
              <a:ahLst/>
              <a:cxnLst/>
              <a:rect l="l" t="t" r="r" b="b"/>
              <a:pathLst>
                <a:path w="4114800" h="508000">
                  <a:moveTo>
                    <a:pt x="4114800" y="4571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4572"/>
                  </a:lnTo>
                  <a:lnTo>
                    <a:pt x="4571" y="5130"/>
                  </a:lnTo>
                  <a:lnTo>
                    <a:pt x="4571" y="4571"/>
                  </a:lnTo>
                  <a:lnTo>
                    <a:pt x="4114800" y="4571"/>
                  </a:lnTo>
                  <a:close/>
                </a:path>
                <a:path w="4114800" h="508000">
                  <a:moveTo>
                    <a:pt x="4108703" y="507491"/>
                  </a:moveTo>
                  <a:lnTo>
                    <a:pt x="4108703" y="506746"/>
                  </a:lnTo>
                  <a:lnTo>
                    <a:pt x="4571" y="5130"/>
                  </a:lnTo>
                  <a:lnTo>
                    <a:pt x="4571" y="507491"/>
                  </a:lnTo>
                  <a:lnTo>
                    <a:pt x="4108703" y="507491"/>
                  </a:lnTo>
                  <a:close/>
                </a:path>
                <a:path w="4114800" h="508000">
                  <a:moveTo>
                    <a:pt x="4114800" y="507491"/>
                  </a:moveTo>
                  <a:lnTo>
                    <a:pt x="4114800" y="4571"/>
                  </a:lnTo>
                  <a:lnTo>
                    <a:pt x="4108703" y="4571"/>
                  </a:lnTo>
                  <a:lnTo>
                    <a:pt x="4108703" y="9144"/>
                  </a:lnTo>
                  <a:lnTo>
                    <a:pt x="4108704" y="506746"/>
                  </a:lnTo>
                  <a:lnTo>
                    <a:pt x="4114800" y="5074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7">
              <a:extLst>
                <a:ext uri="{FF2B5EF4-FFF2-40B4-BE49-F238E27FC236}">
                  <a16:creationId xmlns:a16="http://schemas.microsoft.com/office/drawing/2014/main" id="{BA65D0B8-20E1-8A4C-9AEF-6968FEFBCD7B}"/>
                </a:ext>
              </a:extLst>
            </p:cNvPr>
            <p:cNvSpPr/>
            <p:nvPr/>
          </p:nvSpPr>
          <p:spPr>
            <a:xfrm>
              <a:off x="1645919" y="4247387"/>
              <a:ext cx="4104640" cy="502920"/>
            </a:xfrm>
            <a:custGeom>
              <a:avLst/>
              <a:gdLst/>
              <a:ahLst/>
              <a:cxnLst/>
              <a:rect l="l" t="t" r="r" b="b"/>
              <a:pathLst>
                <a:path w="4104640" h="502920">
                  <a:moveTo>
                    <a:pt x="4104131" y="502919"/>
                  </a:moveTo>
                  <a:lnTo>
                    <a:pt x="4104131" y="0"/>
                  </a:lnTo>
                  <a:lnTo>
                    <a:pt x="0" y="0"/>
                  </a:lnTo>
                  <a:lnTo>
                    <a:pt x="0" y="502919"/>
                  </a:lnTo>
                  <a:lnTo>
                    <a:pt x="4104131" y="5029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8">
              <a:extLst>
                <a:ext uri="{FF2B5EF4-FFF2-40B4-BE49-F238E27FC236}">
                  <a16:creationId xmlns:a16="http://schemas.microsoft.com/office/drawing/2014/main" id="{FA3E9C45-F7C7-A442-95D8-8FBF04025684}"/>
                </a:ext>
              </a:extLst>
            </p:cNvPr>
            <p:cNvSpPr/>
            <p:nvPr/>
          </p:nvSpPr>
          <p:spPr>
            <a:xfrm>
              <a:off x="1641348" y="4242816"/>
              <a:ext cx="4114800" cy="512445"/>
            </a:xfrm>
            <a:custGeom>
              <a:avLst/>
              <a:gdLst/>
              <a:ahLst/>
              <a:cxnLst/>
              <a:rect l="l" t="t" r="r" b="b"/>
              <a:pathLst>
                <a:path w="4114800" h="512445">
                  <a:moveTo>
                    <a:pt x="4114800" y="510540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510540"/>
                  </a:lnTo>
                  <a:lnTo>
                    <a:pt x="1524" y="512064"/>
                  </a:lnTo>
                  <a:lnTo>
                    <a:pt x="4572" y="512064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4104132" y="9144"/>
                  </a:lnTo>
                  <a:lnTo>
                    <a:pt x="4104132" y="4572"/>
                  </a:lnTo>
                  <a:lnTo>
                    <a:pt x="4108704" y="9144"/>
                  </a:lnTo>
                  <a:lnTo>
                    <a:pt x="4108704" y="512064"/>
                  </a:lnTo>
                  <a:lnTo>
                    <a:pt x="4111752" y="512064"/>
                  </a:lnTo>
                  <a:lnTo>
                    <a:pt x="4114800" y="510540"/>
                  </a:lnTo>
                  <a:close/>
                </a:path>
                <a:path w="4114800" h="512445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4114800" h="512445">
                  <a:moveTo>
                    <a:pt x="9144" y="502920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502920"/>
                  </a:lnTo>
                  <a:lnTo>
                    <a:pt x="9144" y="502920"/>
                  </a:lnTo>
                  <a:close/>
                </a:path>
                <a:path w="4114800" h="512445">
                  <a:moveTo>
                    <a:pt x="4108704" y="502920"/>
                  </a:moveTo>
                  <a:lnTo>
                    <a:pt x="4572" y="502920"/>
                  </a:lnTo>
                  <a:lnTo>
                    <a:pt x="9144" y="507492"/>
                  </a:lnTo>
                  <a:lnTo>
                    <a:pt x="9144" y="512064"/>
                  </a:lnTo>
                  <a:lnTo>
                    <a:pt x="4104132" y="512064"/>
                  </a:lnTo>
                  <a:lnTo>
                    <a:pt x="4104132" y="507492"/>
                  </a:lnTo>
                  <a:lnTo>
                    <a:pt x="4108704" y="502920"/>
                  </a:lnTo>
                  <a:close/>
                </a:path>
                <a:path w="4114800" h="512445">
                  <a:moveTo>
                    <a:pt x="9144" y="512064"/>
                  </a:moveTo>
                  <a:lnTo>
                    <a:pt x="9144" y="507492"/>
                  </a:lnTo>
                  <a:lnTo>
                    <a:pt x="4572" y="502920"/>
                  </a:lnTo>
                  <a:lnTo>
                    <a:pt x="4572" y="512064"/>
                  </a:lnTo>
                  <a:lnTo>
                    <a:pt x="9144" y="512064"/>
                  </a:lnTo>
                  <a:close/>
                </a:path>
                <a:path w="4114800" h="512445">
                  <a:moveTo>
                    <a:pt x="4108704" y="9144"/>
                  </a:moveTo>
                  <a:lnTo>
                    <a:pt x="4104132" y="4572"/>
                  </a:lnTo>
                  <a:lnTo>
                    <a:pt x="4104132" y="9144"/>
                  </a:lnTo>
                  <a:lnTo>
                    <a:pt x="4108704" y="9144"/>
                  </a:lnTo>
                  <a:close/>
                </a:path>
                <a:path w="4114800" h="512445">
                  <a:moveTo>
                    <a:pt x="4108704" y="502920"/>
                  </a:moveTo>
                  <a:lnTo>
                    <a:pt x="4108704" y="9144"/>
                  </a:lnTo>
                  <a:lnTo>
                    <a:pt x="4104132" y="9144"/>
                  </a:lnTo>
                  <a:lnTo>
                    <a:pt x="4104132" y="502920"/>
                  </a:lnTo>
                  <a:lnTo>
                    <a:pt x="4108704" y="502920"/>
                  </a:lnTo>
                  <a:close/>
                </a:path>
                <a:path w="4114800" h="512445">
                  <a:moveTo>
                    <a:pt x="4108704" y="512064"/>
                  </a:moveTo>
                  <a:lnTo>
                    <a:pt x="4108704" y="502920"/>
                  </a:lnTo>
                  <a:lnTo>
                    <a:pt x="4104132" y="507492"/>
                  </a:lnTo>
                  <a:lnTo>
                    <a:pt x="4104132" y="512064"/>
                  </a:lnTo>
                  <a:lnTo>
                    <a:pt x="4108704" y="5120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19">
            <a:extLst>
              <a:ext uri="{FF2B5EF4-FFF2-40B4-BE49-F238E27FC236}">
                <a16:creationId xmlns:a16="http://schemas.microsoft.com/office/drawing/2014/main" id="{E9C4FD73-E003-7840-83CC-0327FA8F8BFC}"/>
              </a:ext>
            </a:extLst>
          </p:cNvPr>
          <p:cNvSpPr txBox="1"/>
          <p:nvPr/>
        </p:nvSpPr>
        <p:spPr>
          <a:xfrm>
            <a:off x="2204060" y="3998007"/>
            <a:ext cx="4104640" cy="50292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85"/>
              </a:spcBef>
            </a:pPr>
            <a:r>
              <a:rPr sz="1800" spc="-5" dirty="0">
                <a:latin typeface="Times New Roman"/>
                <a:cs typeface="Times New Roman"/>
              </a:rPr>
              <a:t>Desain sistem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terinci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21" name="object 20">
            <a:extLst>
              <a:ext uri="{FF2B5EF4-FFF2-40B4-BE49-F238E27FC236}">
                <a16:creationId xmlns:a16="http://schemas.microsoft.com/office/drawing/2014/main" id="{BEC232FF-6D76-084C-AA23-98E6B3CF60D0}"/>
              </a:ext>
            </a:extLst>
          </p:cNvPr>
          <p:cNvGrpSpPr/>
          <p:nvPr/>
        </p:nvGrpSpPr>
        <p:grpSpPr>
          <a:xfrm>
            <a:off x="2199489" y="4641135"/>
            <a:ext cx="4114800" cy="513715"/>
            <a:chOff x="1641348" y="4890516"/>
            <a:chExt cx="4114800" cy="513715"/>
          </a:xfrm>
        </p:grpSpPr>
        <p:sp>
          <p:nvSpPr>
            <p:cNvPr id="22" name="object 21">
              <a:extLst>
                <a:ext uri="{FF2B5EF4-FFF2-40B4-BE49-F238E27FC236}">
                  <a16:creationId xmlns:a16="http://schemas.microsoft.com/office/drawing/2014/main" id="{B125AC63-83D4-6245-9787-D40B173066E6}"/>
                </a:ext>
              </a:extLst>
            </p:cNvPr>
            <p:cNvSpPr/>
            <p:nvPr/>
          </p:nvSpPr>
          <p:spPr>
            <a:xfrm>
              <a:off x="1641348" y="4890516"/>
              <a:ext cx="4114800" cy="509270"/>
            </a:xfrm>
            <a:custGeom>
              <a:avLst/>
              <a:gdLst/>
              <a:ahLst/>
              <a:cxnLst/>
              <a:rect l="l" t="t" r="r" b="b"/>
              <a:pathLst>
                <a:path w="4114800" h="509270">
                  <a:moveTo>
                    <a:pt x="4114800" y="4571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4572"/>
                  </a:lnTo>
                  <a:lnTo>
                    <a:pt x="4571" y="5132"/>
                  </a:lnTo>
                  <a:lnTo>
                    <a:pt x="4571" y="4571"/>
                  </a:lnTo>
                  <a:lnTo>
                    <a:pt x="4114800" y="4571"/>
                  </a:lnTo>
                  <a:close/>
                </a:path>
                <a:path w="4114800" h="509270">
                  <a:moveTo>
                    <a:pt x="4108703" y="509015"/>
                  </a:moveTo>
                  <a:lnTo>
                    <a:pt x="4108703" y="508268"/>
                  </a:lnTo>
                  <a:lnTo>
                    <a:pt x="4571" y="5132"/>
                  </a:lnTo>
                  <a:lnTo>
                    <a:pt x="4571" y="509015"/>
                  </a:lnTo>
                  <a:lnTo>
                    <a:pt x="4108703" y="509015"/>
                  </a:lnTo>
                  <a:close/>
                </a:path>
                <a:path w="4114800" h="509270">
                  <a:moveTo>
                    <a:pt x="4114800" y="509015"/>
                  </a:moveTo>
                  <a:lnTo>
                    <a:pt x="4114800" y="4571"/>
                  </a:lnTo>
                  <a:lnTo>
                    <a:pt x="4108703" y="4571"/>
                  </a:lnTo>
                  <a:lnTo>
                    <a:pt x="4108703" y="9144"/>
                  </a:lnTo>
                  <a:lnTo>
                    <a:pt x="4108704" y="508268"/>
                  </a:lnTo>
                  <a:lnTo>
                    <a:pt x="4114800" y="5090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2">
              <a:extLst>
                <a:ext uri="{FF2B5EF4-FFF2-40B4-BE49-F238E27FC236}">
                  <a16:creationId xmlns:a16="http://schemas.microsoft.com/office/drawing/2014/main" id="{C4CB345B-4157-3341-8B4D-3D585F7409D2}"/>
                </a:ext>
              </a:extLst>
            </p:cNvPr>
            <p:cNvSpPr/>
            <p:nvPr/>
          </p:nvSpPr>
          <p:spPr>
            <a:xfrm>
              <a:off x="1645919" y="4895087"/>
              <a:ext cx="4104640" cy="504825"/>
            </a:xfrm>
            <a:custGeom>
              <a:avLst/>
              <a:gdLst/>
              <a:ahLst/>
              <a:cxnLst/>
              <a:rect l="l" t="t" r="r" b="b"/>
              <a:pathLst>
                <a:path w="4104640" h="504825">
                  <a:moveTo>
                    <a:pt x="4104131" y="504443"/>
                  </a:moveTo>
                  <a:lnTo>
                    <a:pt x="4104131" y="0"/>
                  </a:lnTo>
                  <a:lnTo>
                    <a:pt x="0" y="0"/>
                  </a:lnTo>
                  <a:lnTo>
                    <a:pt x="0" y="504443"/>
                  </a:lnTo>
                  <a:lnTo>
                    <a:pt x="4104131" y="5044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3">
              <a:extLst>
                <a:ext uri="{FF2B5EF4-FFF2-40B4-BE49-F238E27FC236}">
                  <a16:creationId xmlns:a16="http://schemas.microsoft.com/office/drawing/2014/main" id="{A759978B-ADEF-9440-B069-0FCDF1632E77}"/>
                </a:ext>
              </a:extLst>
            </p:cNvPr>
            <p:cNvSpPr/>
            <p:nvPr/>
          </p:nvSpPr>
          <p:spPr>
            <a:xfrm>
              <a:off x="1641348" y="4890516"/>
              <a:ext cx="4114800" cy="513715"/>
            </a:xfrm>
            <a:custGeom>
              <a:avLst/>
              <a:gdLst/>
              <a:ahLst/>
              <a:cxnLst/>
              <a:rect l="l" t="t" r="r" b="b"/>
              <a:pathLst>
                <a:path w="4114800" h="513714">
                  <a:moveTo>
                    <a:pt x="4114800" y="512064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512064"/>
                  </a:lnTo>
                  <a:lnTo>
                    <a:pt x="1524" y="513588"/>
                  </a:lnTo>
                  <a:lnTo>
                    <a:pt x="4572" y="513588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4104132" y="9144"/>
                  </a:lnTo>
                  <a:lnTo>
                    <a:pt x="4104132" y="4572"/>
                  </a:lnTo>
                  <a:lnTo>
                    <a:pt x="4108704" y="9144"/>
                  </a:lnTo>
                  <a:lnTo>
                    <a:pt x="4108704" y="513588"/>
                  </a:lnTo>
                  <a:lnTo>
                    <a:pt x="4111752" y="513588"/>
                  </a:lnTo>
                  <a:lnTo>
                    <a:pt x="4114800" y="512064"/>
                  </a:lnTo>
                  <a:close/>
                </a:path>
                <a:path w="4114800" h="513714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4114800" h="513714">
                  <a:moveTo>
                    <a:pt x="9144" y="504444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504444"/>
                  </a:lnTo>
                  <a:lnTo>
                    <a:pt x="9144" y="504444"/>
                  </a:lnTo>
                  <a:close/>
                </a:path>
                <a:path w="4114800" h="513714">
                  <a:moveTo>
                    <a:pt x="4108704" y="504444"/>
                  </a:moveTo>
                  <a:lnTo>
                    <a:pt x="4572" y="504444"/>
                  </a:lnTo>
                  <a:lnTo>
                    <a:pt x="9144" y="509016"/>
                  </a:lnTo>
                  <a:lnTo>
                    <a:pt x="9144" y="513588"/>
                  </a:lnTo>
                  <a:lnTo>
                    <a:pt x="4104132" y="513588"/>
                  </a:lnTo>
                  <a:lnTo>
                    <a:pt x="4104132" y="509016"/>
                  </a:lnTo>
                  <a:lnTo>
                    <a:pt x="4108704" y="504444"/>
                  </a:lnTo>
                  <a:close/>
                </a:path>
                <a:path w="4114800" h="513714">
                  <a:moveTo>
                    <a:pt x="9144" y="513588"/>
                  </a:moveTo>
                  <a:lnTo>
                    <a:pt x="9144" y="509016"/>
                  </a:lnTo>
                  <a:lnTo>
                    <a:pt x="4572" y="504444"/>
                  </a:lnTo>
                  <a:lnTo>
                    <a:pt x="4572" y="513588"/>
                  </a:lnTo>
                  <a:lnTo>
                    <a:pt x="9144" y="513588"/>
                  </a:lnTo>
                  <a:close/>
                </a:path>
                <a:path w="4114800" h="513714">
                  <a:moveTo>
                    <a:pt x="4108704" y="9144"/>
                  </a:moveTo>
                  <a:lnTo>
                    <a:pt x="4104132" y="4572"/>
                  </a:lnTo>
                  <a:lnTo>
                    <a:pt x="4104132" y="9144"/>
                  </a:lnTo>
                  <a:lnTo>
                    <a:pt x="4108704" y="9144"/>
                  </a:lnTo>
                  <a:close/>
                </a:path>
                <a:path w="4114800" h="513714">
                  <a:moveTo>
                    <a:pt x="4108704" y="504444"/>
                  </a:moveTo>
                  <a:lnTo>
                    <a:pt x="4108704" y="9144"/>
                  </a:lnTo>
                  <a:lnTo>
                    <a:pt x="4104132" y="9144"/>
                  </a:lnTo>
                  <a:lnTo>
                    <a:pt x="4104132" y="504444"/>
                  </a:lnTo>
                  <a:lnTo>
                    <a:pt x="4108704" y="504444"/>
                  </a:lnTo>
                  <a:close/>
                </a:path>
                <a:path w="4114800" h="513714">
                  <a:moveTo>
                    <a:pt x="4108704" y="513588"/>
                  </a:moveTo>
                  <a:lnTo>
                    <a:pt x="4108704" y="504444"/>
                  </a:lnTo>
                  <a:lnTo>
                    <a:pt x="4104132" y="509016"/>
                  </a:lnTo>
                  <a:lnTo>
                    <a:pt x="4104132" y="513588"/>
                  </a:lnTo>
                  <a:lnTo>
                    <a:pt x="4108704" y="513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4">
            <a:extLst>
              <a:ext uri="{FF2B5EF4-FFF2-40B4-BE49-F238E27FC236}">
                <a16:creationId xmlns:a16="http://schemas.microsoft.com/office/drawing/2014/main" id="{B6D8B369-CA37-D548-A875-188B95B003DE}"/>
              </a:ext>
            </a:extLst>
          </p:cNvPr>
          <p:cNvSpPr txBox="1"/>
          <p:nvPr/>
        </p:nvSpPr>
        <p:spPr>
          <a:xfrm>
            <a:off x="2204060" y="4645707"/>
            <a:ext cx="4104640" cy="50482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85"/>
              </a:spcBef>
            </a:pPr>
            <a:r>
              <a:rPr sz="1800" spc="-5" dirty="0">
                <a:latin typeface="Times New Roman"/>
                <a:cs typeface="Times New Roman"/>
              </a:rPr>
              <a:t>Seleksi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sistem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26" name="object 25">
            <a:extLst>
              <a:ext uri="{FF2B5EF4-FFF2-40B4-BE49-F238E27FC236}">
                <a16:creationId xmlns:a16="http://schemas.microsoft.com/office/drawing/2014/main" id="{D304EC68-874B-D943-83B9-4291D349CE57}"/>
              </a:ext>
            </a:extLst>
          </p:cNvPr>
          <p:cNvGrpSpPr/>
          <p:nvPr/>
        </p:nvGrpSpPr>
        <p:grpSpPr>
          <a:xfrm>
            <a:off x="2199489" y="5288835"/>
            <a:ext cx="4114800" cy="513715"/>
            <a:chOff x="1641348" y="5538216"/>
            <a:chExt cx="4114800" cy="513715"/>
          </a:xfrm>
        </p:grpSpPr>
        <p:sp>
          <p:nvSpPr>
            <p:cNvPr id="27" name="object 26">
              <a:extLst>
                <a:ext uri="{FF2B5EF4-FFF2-40B4-BE49-F238E27FC236}">
                  <a16:creationId xmlns:a16="http://schemas.microsoft.com/office/drawing/2014/main" id="{182AAA92-C710-8E41-80ED-700C05C43619}"/>
                </a:ext>
              </a:extLst>
            </p:cNvPr>
            <p:cNvSpPr/>
            <p:nvPr/>
          </p:nvSpPr>
          <p:spPr>
            <a:xfrm>
              <a:off x="1641348" y="5538216"/>
              <a:ext cx="4114800" cy="509270"/>
            </a:xfrm>
            <a:custGeom>
              <a:avLst/>
              <a:gdLst/>
              <a:ahLst/>
              <a:cxnLst/>
              <a:rect l="l" t="t" r="r" b="b"/>
              <a:pathLst>
                <a:path w="4114800" h="509270">
                  <a:moveTo>
                    <a:pt x="4114800" y="4571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4572"/>
                  </a:lnTo>
                  <a:lnTo>
                    <a:pt x="4571" y="5132"/>
                  </a:lnTo>
                  <a:lnTo>
                    <a:pt x="4571" y="4571"/>
                  </a:lnTo>
                  <a:lnTo>
                    <a:pt x="4114800" y="4571"/>
                  </a:lnTo>
                  <a:close/>
                </a:path>
                <a:path w="4114800" h="509270">
                  <a:moveTo>
                    <a:pt x="4108703" y="509015"/>
                  </a:moveTo>
                  <a:lnTo>
                    <a:pt x="4108703" y="508268"/>
                  </a:lnTo>
                  <a:lnTo>
                    <a:pt x="4571" y="5132"/>
                  </a:lnTo>
                  <a:lnTo>
                    <a:pt x="4571" y="509015"/>
                  </a:lnTo>
                  <a:lnTo>
                    <a:pt x="4108703" y="509015"/>
                  </a:lnTo>
                  <a:close/>
                </a:path>
                <a:path w="4114800" h="509270">
                  <a:moveTo>
                    <a:pt x="4114800" y="509015"/>
                  </a:moveTo>
                  <a:lnTo>
                    <a:pt x="4114800" y="4571"/>
                  </a:lnTo>
                  <a:lnTo>
                    <a:pt x="4108703" y="4571"/>
                  </a:lnTo>
                  <a:lnTo>
                    <a:pt x="4108703" y="9144"/>
                  </a:lnTo>
                  <a:lnTo>
                    <a:pt x="4108704" y="508268"/>
                  </a:lnTo>
                  <a:lnTo>
                    <a:pt x="4114800" y="5090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7">
              <a:extLst>
                <a:ext uri="{FF2B5EF4-FFF2-40B4-BE49-F238E27FC236}">
                  <a16:creationId xmlns:a16="http://schemas.microsoft.com/office/drawing/2014/main" id="{B63D09A4-2CF4-494E-BC7C-C9B563C489DC}"/>
                </a:ext>
              </a:extLst>
            </p:cNvPr>
            <p:cNvSpPr/>
            <p:nvPr/>
          </p:nvSpPr>
          <p:spPr>
            <a:xfrm>
              <a:off x="1645919" y="5542787"/>
              <a:ext cx="4104640" cy="504825"/>
            </a:xfrm>
            <a:custGeom>
              <a:avLst/>
              <a:gdLst/>
              <a:ahLst/>
              <a:cxnLst/>
              <a:rect l="l" t="t" r="r" b="b"/>
              <a:pathLst>
                <a:path w="4104640" h="504825">
                  <a:moveTo>
                    <a:pt x="4104131" y="504443"/>
                  </a:moveTo>
                  <a:lnTo>
                    <a:pt x="4104131" y="0"/>
                  </a:lnTo>
                  <a:lnTo>
                    <a:pt x="0" y="0"/>
                  </a:lnTo>
                  <a:lnTo>
                    <a:pt x="0" y="504443"/>
                  </a:lnTo>
                  <a:lnTo>
                    <a:pt x="4104131" y="5044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8">
              <a:extLst>
                <a:ext uri="{FF2B5EF4-FFF2-40B4-BE49-F238E27FC236}">
                  <a16:creationId xmlns:a16="http://schemas.microsoft.com/office/drawing/2014/main" id="{A6B316C7-B358-A147-9211-9E24972329EB}"/>
                </a:ext>
              </a:extLst>
            </p:cNvPr>
            <p:cNvSpPr/>
            <p:nvPr/>
          </p:nvSpPr>
          <p:spPr>
            <a:xfrm>
              <a:off x="1641348" y="5538216"/>
              <a:ext cx="4114800" cy="513715"/>
            </a:xfrm>
            <a:custGeom>
              <a:avLst/>
              <a:gdLst/>
              <a:ahLst/>
              <a:cxnLst/>
              <a:rect l="l" t="t" r="r" b="b"/>
              <a:pathLst>
                <a:path w="4114800" h="513714">
                  <a:moveTo>
                    <a:pt x="4114800" y="512064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512064"/>
                  </a:lnTo>
                  <a:lnTo>
                    <a:pt x="1524" y="513588"/>
                  </a:lnTo>
                  <a:lnTo>
                    <a:pt x="4572" y="513588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4104132" y="9144"/>
                  </a:lnTo>
                  <a:lnTo>
                    <a:pt x="4104132" y="4572"/>
                  </a:lnTo>
                  <a:lnTo>
                    <a:pt x="4108704" y="9144"/>
                  </a:lnTo>
                  <a:lnTo>
                    <a:pt x="4108704" y="513588"/>
                  </a:lnTo>
                  <a:lnTo>
                    <a:pt x="4111752" y="513588"/>
                  </a:lnTo>
                  <a:lnTo>
                    <a:pt x="4114800" y="512064"/>
                  </a:lnTo>
                  <a:close/>
                </a:path>
                <a:path w="4114800" h="513714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4114800" h="513714">
                  <a:moveTo>
                    <a:pt x="9144" y="504444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504444"/>
                  </a:lnTo>
                  <a:lnTo>
                    <a:pt x="9144" y="504444"/>
                  </a:lnTo>
                  <a:close/>
                </a:path>
                <a:path w="4114800" h="513714">
                  <a:moveTo>
                    <a:pt x="4108704" y="504444"/>
                  </a:moveTo>
                  <a:lnTo>
                    <a:pt x="4572" y="504444"/>
                  </a:lnTo>
                  <a:lnTo>
                    <a:pt x="9144" y="509016"/>
                  </a:lnTo>
                  <a:lnTo>
                    <a:pt x="9144" y="513588"/>
                  </a:lnTo>
                  <a:lnTo>
                    <a:pt x="4104132" y="513588"/>
                  </a:lnTo>
                  <a:lnTo>
                    <a:pt x="4104132" y="509016"/>
                  </a:lnTo>
                  <a:lnTo>
                    <a:pt x="4108704" y="504444"/>
                  </a:lnTo>
                  <a:close/>
                </a:path>
                <a:path w="4114800" h="513714">
                  <a:moveTo>
                    <a:pt x="9144" y="513588"/>
                  </a:moveTo>
                  <a:lnTo>
                    <a:pt x="9144" y="509016"/>
                  </a:lnTo>
                  <a:lnTo>
                    <a:pt x="4572" y="504444"/>
                  </a:lnTo>
                  <a:lnTo>
                    <a:pt x="4572" y="513588"/>
                  </a:lnTo>
                  <a:lnTo>
                    <a:pt x="9144" y="513588"/>
                  </a:lnTo>
                  <a:close/>
                </a:path>
                <a:path w="4114800" h="513714">
                  <a:moveTo>
                    <a:pt x="4108704" y="9144"/>
                  </a:moveTo>
                  <a:lnTo>
                    <a:pt x="4104132" y="4572"/>
                  </a:lnTo>
                  <a:lnTo>
                    <a:pt x="4104132" y="9144"/>
                  </a:lnTo>
                  <a:lnTo>
                    <a:pt x="4108704" y="9144"/>
                  </a:lnTo>
                  <a:close/>
                </a:path>
                <a:path w="4114800" h="513714">
                  <a:moveTo>
                    <a:pt x="4108704" y="504444"/>
                  </a:moveTo>
                  <a:lnTo>
                    <a:pt x="4108704" y="9144"/>
                  </a:lnTo>
                  <a:lnTo>
                    <a:pt x="4104132" y="9144"/>
                  </a:lnTo>
                  <a:lnTo>
                    <a:pt x="4104132" y="504444"/>
                  </a:lnTo>
                  <a:lnTo>
                    <a:pt x="4108704" y="504444"/>
                  </a:lnTo>
                  <a:close/>
                </a:path>
                <a:path w="4114800" h="513714">
                  <a:moveTo>
                    <a:pt x="4108704" y="513588"/>
                  </a:moveTo>
                  <a:lnTo>
                    <a:pt x="4108704" y="504444"/>
                  </a:lnTo>
                  <a:lnTo>
                    <a:pt x="4104132" y="509016"/>
                  </a:lnTo>
                  <a:lnTo>
                    <a:pt x="4104132" y="513588"/>
                  </a:lnTo>
                  <a:lnTo>
                    <a:pt x="4108704" y="513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29">
            <a:extLst>
              <a:ext uri="{FF2B5EF4-FFF2-40B4-BE49-F238E27FC236}">
                <a16:creationId xmlns:a16="http://schemas.microsoft.com/office/drawing/2014/main" id="{9F6D7481-DD18-5440-8442-FFDDD5133A2D}"/>
              </a:ext>
            </a:extLst>
          </p:cNvPr>
          <p:cNvSpPr txBox="1"/>
          <p:nvPr/>
        </p:nvSpPr>
        <p:spPr>
          <a:xfrm>
            <a:off x="2204060" y="5293407"/>
            <a:ext cx="4104640" cy="50482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85"/>
              </a:spcBef>
            </a:pPr>
            <a:r>
              <a:rPr sz="1800" spc="-5" dirty="0">
                <a:latin typeface="Times New Roman"/>
                <a:cs typeface="Times New Roman"/>
              </a:rPr>
              <a:t>Implementasi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sistem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31" name="object 30">
            <a:extLst>
              <a:ext uri="{FF2B5EF4-FFF2-40B4-BE49-F238E27FC236}">
                <a16:creationId xmlns:a16="http://schemas.microsoft.com/office/drawing/2014/main" id="{2DDD9AB1-623E-314C-B387-E3E0C8FE412F}"/>
              </a:ext>
            </a:extLst>
          </p:cNvPr>
          <p:cNvGrpSpPr/>
          <p:nvPr/>
        </p:nvGrpSpPr>
        <p:grpSpPr>
          <a:xfrm>
            <a:off x="2199489" y="5936535"/>
            <a:ext cx="4114800" cy="513715"/>
            <a:chOff x="1641348" y="6185916"/>
            <a:chExt cx="4114800" cy="513715"/>
          </a:xfrm>
        </p:grpSpPr>
        <p:sp>
          <p:nvSpPr>
            <p:cNvPr id="32" name="object 31">
              <a:extLst>
                <a:ext uri="{FF2B5EF4-FFF2-40B4-BE49-F238E27FC236}">
                  <a16:creationId xmlns:a16="http://schemas.microsoft.com/office/drawing/2014/main" id="{8C715045-BA98-7A46-80CA-C8B15D530EED}"/>
                </a:ext>
              </a:extLst>
            </p:cNvPr>
            <p:cNvSpPr/>
            <p:nvPr/>
          </p:nvSpPr>
          <p:spPr>
            <a:xfrm>
              <a:off x="1641348" y="6185916"/>
              <a:ext cx="4114800" cy="509270"/>
            </a:xfrm>
            <a:custGeom>
              <a:avLst/>
              <a:gdLst/>
              <a:ahLst/>
              <a:cxnLst/>
              <a:rect l="l" t="t" r="r" b="b"/>
              <a:pathLst>
                <a:path w="4114800" h="509270">
                  <a:moveTo>
                    <a:pt x="4114800" y="4571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4572"/>
                  </a:lnTo>
                  <a:lnTo>
                    <a:pt x="4571" y="5132"/>
                  </a:lnTo>
                  <a:lnTo>
                    <a:pt x="4571" y="4571"/>
                  </a:lnTo>
                  <a:lnTo>
                    <a:pt x="4114800" y="4571"/>
                  </a:lnTo>
                  <a:close/>
                </a:path>
                <a:path w="4114800" h="509270">
                  <a:moveTo>
                    <a:pt x="4108703" y="509015"/>
                  </a:moveTo>
                  <a:lnTo>
                    <a:pt x="4108703" y="508268"/>
                  </a:lnTo>
                  <a:lnTo>
                    <a:pt x="4571" y="5132"/>
                  </a:lnTo>
                  <a:lnTo>
                    <a:pt x="4571" y="509015"/>
                  </a:lnTo>
                  <a:lnTo>
                    <a:pt x="4108703" y="509015"/>
                  </a:lnTo>
                  <a:close/>
                </a:path>
                <a:path w="4114800" h="509270">
                  <a:moveTo>
                    <a:pt x="4114800" y="509015"/>
                  </a:moveTo>
                  <a:lnTo>
                    <a:pt x="4114800" y="4571"/>
                  </a:lnTo>
                  <a:lnTo>
                    <a:pt x="4108703" y="4571"/>
                  </a:lnTo>
                  <a:lnTo>
                    <a:pt x="4108703" y="9144"/>
                  </a:lnTo>
                  <a:lnTo>
                    <a:pt x="4108704" y="508268"/>
                  </a:lnTo>
                  <a:lnTo>
                    <a:pt x="4114800" y="50901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2">
              <a:extLst>
                <a:ext uri="{FF2B5EF4-FFF2-40B4-BE49-F238E27FC236}">
                  <a16:creationId xmlns:a16="http://schemas.microsoft.com/office/drawing/2014/main" id="{FB8DB48C-3575-174C-8D55-2835EEDCE0E0}"/>
                </a:ext>
              </a:extLst>
            </p:cNvPr>
            <p:cNvSpPr/>
            <p:nvPr/>
          </p:nvSpPr>
          <p:spPr>
            <a:xfrm>
              <a:off x="1645919" y="6190487"/>
              <a:ext cx="4104640" cy="504825"/>
            </a:xfrm>
            <a:custGeom>
              <a:avLst/>
              <a:gdLst/>
              <a:ahLst/>
              <a:cxnLst/>
              <a:rect l="l" t="t" r="r" b="b"/>
              <a:pathLst>
                <a:path w="4104640" h="504825">
                  <a:moveTo>
                    <a:pt x="4104131" y="504443"/>
                  </a:moveTo>
                  <a:lnTo>
                    <a:pt x="4104131" y="0"/>
                  </a:lnTo>
                  <a:lnTo>
                    <a:pt x="0" y="0"/>
                  </a:lnTo>
                  <a:lnTo>
                    <a:pt x="0" y="504443"/>
                  </a:lnTo>
                  <a:lnTo>
                    <a:pt x="4104131" y="5044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3">
              <a:extLst>
                <a:ext uri="{FF2B5EF4-FFF2-40B4-BE49-F238E27FC236}">
                  <a16:creationId xmlns:a16="http://schemas.microsoft.com/office/drawing/2014/main" id="{DBDD2215-952D-2F46-AB5A-4613C79C2043}"/>
                </a:ext>
              </a:extLst>
            </p:cNvPr>
            <p:cNvSpPr/>
            <p:nvPr/>
          </p:nvSpPr>
          <p:spPr>
            <a:xfrm>
              <a:off x="1641348" y="6185916"/>
              <a:ext cx="4114800" cy="513715"/>
            </a:xfrm>
            <a:custGeom>
              <a:avLst/>
              <a:gdLst/>
              <a:ahLst/>
              <a:cxnLst/>
              <a:rect l="l" t="t" r="r" b="b"/>
              <a:pathLst>
                <a:path w="4114800" h="513715">
                  <a:moveTo>
                    <a:pt x="4114800" y="512064"/>
                  </a:moveTo>
                  <a:lnTo>
                    <a:pt x="4114800" y="1524"/>
                  </a:lnTo>
                  <a:lnTo>
                    <a:pt x="4111752" y="0"/>
                  </a:lnTo>
                  <a:lnTo>
                    <a:pt x="1524" y="0"/>
                  </a:lnTo>
                  <a:lnTo>
                    <a:pt x="0" y="1524"/>
                  </a:lnTo>
                  <a:lnTo>
                    <a:pt x="0" y="512064"/>
                  </a:lnTo>
                  <a:lnTo>
                    <a:pt x="1524" y="513588"/>
                  </a:lnTo>
                  <a:lnTo>
                    <a:pt x="4572" y="513588"/>
                  </a:lnTo>
                  <a:lnTo>
                    <a:pt x="4572" y="9144"/>
                  </a:lnTo>
                  <a:lnTo>
                    <a:pt x="9144" y="4572"/>
                  </a:lnTo>
                  <a:lnTo>
                    <a:pt x="9144" y="9144"/>
                  </a:lnTo>
                  <a:lnTo>
                    <a:pt x="4104132" y="9144"/>
                  </a:lnTo>
                  <a:lnTo>
                    <a:pt x="4104132" y="4572"/>
                  </a:lnTo>
                  <a:lnTo>
                    <a:pt x="4108704" y="9144"/>
                  </a:lnTo>
                  <a:lnTo>
                    <a:pt x="4108704" y="513588"/>
                  </a:lnTo>
                  <a:lnTo>
                    <a:pt x="4111752" y="513588"/>
                  </a:lnTo>
                  <a:lnTo>
                    <a:pt x="4114800" y="512064"/>
                  </a:lnTo>
                  <a:close/>
                </a:path>
                <a:path w="4114800" h="513715">
                  <a:moveTo>
                    <a:pt x="9144" y="9144"/>
                  </a:moveTo>
                  <a:lnTo>
                    <a:pt x="9144" y="4572"/>
                  </a:lnTo>
                  <a:lnTo>
                    <a:pt x="4572" y="9144"/>
                  </a:lnTo>
                  <a:lnTo>
                    <a:pt x="9144" y="9144"/>
                  </a:lnTo>
                  <a:close/>
                </a:path>
                <a:path w="4114800" h="513715">
                  <a:moveTo>
                    <a:pt x="9144" y="504444"/>
                  </a:moveTo>
                  <a:lnTo>
                    <a:pt x="9144" y="9144"/>
                  </a:lnTo>
                  <a:lnTo>
                    <a:pt x="4572" y="9144"/>
                  </a:lnTo>
                  <a:lnTo>
                    <a:pt x="4572" y="504444"/>
                  </a:lnTo>
                  <a:lnTo>
                    <a:pt x="9144" y="504444"/>
                  </a:lnTo>
                  <a:close/>
                </a:path>
                <a:path w="4114800" h="513715">
                  <a:moveTo>
                    <a:pt x="4108704" y="504444"/>
                  </a:moveTo>
                  <a:lnTo>
                    <a:pt x="4572" y="504444"/>
                  </a:lnTo>
                  <a:lnTo>
                    <a:pt x="9144" y="509016"/>
                  </a:lnTo>
                  <a:lnTo>
                    <a:pt x="9144" y="513588"/>
                  </a:lnTo>
                  <a:lnTo>
                    <a:pt x="4104132" y="513588"/>
                  </a:lnTo>
                  <a:lnTo>
                    <a:pt x="4104132" y="509016"/>
                  </a:lnTo>
                  <a:lnTo>
                    <a:pt x="4108704" y="504444"/>
                  </a:lnTo>
                  <a:close/>
                </a:path>
                <a:path w="4114800" h="513715">
                  <a:moveTo>
                    <a:pt x="9144" y="513588"/>
                  </a:moveTo>
                  <a:lnTo>
                    <a:pt x="9144" y="509016"/>
                  </a:lnTo>
                  <a:lnTo>
                    <a:pt x="4572" y="504444"/>
                  </a:lnTo>
                  <a:lnTo>
                    <a:pt x="4572" y="513588"/>
                  </a:lnTo>
                  <a:lnTo>
                    <a:pt x="9144" y="513588"/>
                  </a:lnTo>
                  <a:close/>
                </a:path>
                <a:path w="4114800" h="513715">
                  <a:moveTo>
                    <a:pt x="4108704" y="9144"/>
                  </a:moveTo>
                  <a:lnTo>
                    <a:pt x="4104132" y="4572"/>
                  </a:lnTo>
                  <a:lnTo>
                    <a:pt x="4104132" y="9144"/>
                  </a:lnTo>
                  <a:lnTo>
                    <a:pt x="4108704" y="9144"/>
                  </a:lnTo>
                  <a:close/>
                </a:path>
                <a:path w="4114800" h="513715">
                  <a:moveTo>
                    <a:pt x="4108704" y="504444"/>
                  </a:moveTo>
                  <a:lnTo>
                    <a:pt x="4108704" y="9144"/>
                  </a:lnTo>
                  <a:lnTo>
                    <a:pt x="4104132" y="9144"/>
                  </a:lnTo>
                  <a:lnTo>
                    <a:pt x="4104132" y="504444"/>
                  </a:lnTo>
                  <a:lnTo>
                    <a:pt x="4108704" y="504444"/>
                  </a:lnTo>
                  <a:close/>
                </a:path>
                <a:path w="4114800" h="513715">
                  <a:moveTo>
                    <a:pt x="4108704" y="513588"/>
                  </a:moveTo>
                  <a:lnTo>
                    <a:pt x="4108704" y="504444"/>
                  </a:lnTo>
                  <a:lnTo>
                    <a:pt x="4104132" y="509016"/>
                  </a:lnTo>
                  <a:lnTo>
                    <a:pt x="4104132" y="513588"/>
                  </a:lnTo>
                  <a:lnTo>
                    <a:pt x="4108704" y="51358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4">
            <a:extLst>
              <a:ext uri="{FF2B5EF4-FFF2-40B4-BE49-F238E27FC236}">
                <a16:creationId xmlns:a16="http://schemas.microsoft.com/office/drawing/2014/main" id="{1736AF0B-DB32-B142-AD93-5B40E7091A3E}"/>
              </a:ext>
            </a:extLst>
          </p:cNvPr>
          <p:cNvSpPr txBox="1"/>
          <p:nvPr/>
        </p:nvSpPr>
        <p:spPr>
          <a:xfrm>
            <a:off x="2204060" y="5941107"/>
            <a:ext cx="4104640" cy="50482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85"/>
              </a:spcBef>
            </a:pPr>
            <a:r>
              <a:rPr sz="1800" spc="-5" dirty="0">
                <a:latin typeface="Times New Roman"/>
                <a:cs typeface="Times New Roman"/>
              </a:rPr>
              <a:t>Perawatan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sistem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36" name="object 35">
            <a:extLst>
              <a:ext uri="{FF2B5EF4-FFF2-40B4-BE49-F238E27FC236}">
                <a16:creationId xmlns:a16="http://schemas.microsoft.com/office/drawing/2014/main" id="{B4595964-AC92-6647-9606-46711EB628E3}"/>
              </a:ext>
            </a:extLst>
          </p:cNvPr>
          <p:cNvGrpSpPr/>
          <p:nvPr/>
        </p:nvGrpSpPr>
        <p:grpSpPr>
          <a:xfrm>
            <a:off x="1614266" y="2223565"/>
            <a:ext cx="5270500" cy="4464050"/>
            <a:chOff x="1056125" y="2459736"/>
            <a:chExt cx="5270500" cy="4464050"/>
          </a:xfrm>
        </p:grpSpPr>
        <p:sp>
          <p:nvSpPr>
            <p:cNvPr id="37" name="object 36">
              <a:extLst>
                <a:ext uri="{FF2B5EF4-FFF2-40B4-BE49-F238E27FC236}">
                  <a16:creationId xmlns:a16="http://schemas.microsoft.com/office/drawing/2014/main" id="{02590B25-C315-B94A-8BAD-83F3F377D98F}"/>
                </a:ext>
              </a:extLst>
            </p:cNvPr>
            <p:cNvSpPr/>
            <p:nvPr/>
          </p:nvSpPr>
          <p:spPr>
            <a:xfrm>
              <a:off x="3639312" y="2807208"/>
              <a:ext cx="117348" cy="14325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7">
              <a:extLst>
                <a:ext uri="{FF2B5EF4-FFF2-40B4-BE49-F238E27FC236}">
                  <a16:creationId xmlns:a16="http://schemas.microsoft.com/office/drawing/2014/main" id="{BAF0F68C-C70A-A14D-B3D6-7B02EE5D5915}"/>
                </a:ext>
              </a:extLst>
            </p:cNvPr>
            <p:cNvSpPr/>
            <p:nvPr/>
          </p:nvSpPr>
          <p:spPr>
            <a:xfrm>
              <a:off x="3639312" y="3454908"/>
              <a:ext cx="117348" cy="14478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8">
              <a:extLst>
                <a:ext uri="{FF2B5EF4-FFF2-40B4-BE49-F238E27FC236}">
                  <a16:creationId xmlns:a16="http://schemas.microsoft.com/office/drawing/2014/main" id="{127A1317-AC49-6442-BF1A-338D90EE7841}"/>
                </a:ext>
              </a:extLst>
            </p:cNvPr>
            <p:cNvSpPr/>
            <p:nvPr/>
          </p:nvSpPr>
          <p:spPr>
            <a:xfrm>
              <a:off x="3639312" y="4102608"/>
              <a:ext cx="117348" cy="14478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39">
              <a:extLst>
                <a:ext uri="{FF2B5EF4-FFF2-40B4-BE49-F238E27FC236}">
                  <a16:creationId xmlns:a16="http://schemas.microsoft.com/office/drawing/2014/main" id="{0B8436BD-0175-874B-AE4D-9E85A1C45979}"/>
                </a:ext>
              </a:extLst>
            </p:cNvPr>
            <p:cNvSpPr/>
            <p:nvPr/>
          </p:nvSpPr>
          <p:spPr>
            <a:xfrm>
              <a:off x="3639312" y="4750308"/>
              <a:ext cx="117348" cy="14478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0">
              <a:extLst>
                <a:ext uri="{FF2B5EF4-FFF2-40B4-BE49-F238E27FC236}">
                  <a16:creationId xmlns:a16="http://schemas.microsoft.com/office/drawing/2014/main" id="{F78EFB9F-26A4-DD4A-9478-DCDB4A67335E}"/>
                </a:ext>
              </a:extLst>
            </p:cNvPr>
            <p:cNvSpPr/>
            <p:nvPr/>
          </p:nvSpPr>
          <p:spPr>
            <a:xfrm>
              <a:off x="3639312" y="5399532"/>
              <a:ext cx="117348" cy="14325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1">
              <a:extLst>
                <a:ext uri="{FF2B5EF4-FFF2-40B4-BE49-F238E27FC236}">
                  <a16:creationId xmlns:a16="http://schemas.microsoft.com/office/drawing/2014/main" id="{F944E5C2-1560-4B4D-8F58-66DE03233C27}"/>
                </a:ext>
              </a:extLst>
            </p:cNvPr>
            <p:cNvSpPr/>
            <p:nvPr/>
          </p:nvSpPr>
          <p:spPr>
            <a:xfrm>
              <a:off x="3639312" y="6047232"/>
              <a:ext cx="117348" cy="14325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2">
              <a:extLst>
                <a:ext uri="{FF2B5EF4-FFF2-40B4-BE49-F238E27FC236}">
                  <a16:creationId xmlns:a16="http://schemas.microsoft.com/office/drawing/2014/main" id="{D6BE0745-7554-A245-B965-F086C1CEFCCD}"/>
                </a:ext>
              </a:extLst>
            </p:cNvPr>
            <p:cNvSpPr/>
            <p:nvPr/>
          </p:nvSpPr>
          <p:spPr>
            <a:xfrm>
              <a:off x="1056119" y="2459748"/>
              <a:ext cx="5270500" cy="4464050"/>
            </a:xfrm>
            <a:custGeom>
              <a:avLst/>
              <a:gdLst/>
              <a:ahLst/>
              <a:cxnLst/>
              <a:rect l="l" t="t" r="r" b="b"/>
              <a:pathLst>
                <a:path w="5270500" h="4464050">
                  <a:moveTo>
                    <a:pt x="2654820" y="4235183"/>
                  </a:moveTo>
                  <a:lnTo>
                    <a:pt x="2628912" y="4235183"/>
                  </a:lnTo>
                  <a:lnTo>
                    <a:pt x="2628912" y="4439399"/>
                  </a:lnTo>
                  <a:lnTo>
                    <a:pt x="25908" y="4439399"/>
                  </a:lnTo>
                  <a:lnTo>
                    <a:pt x="25908" y="108204"/>
                  </a:lnTo>
                  <a:lnTo>
                    <a:pt x="515747" y="108204"/>
                  </a:lnTo>
                  <a:lnTo>
                    <a:pt x="481596" y="128016"/>
                  </a:lnTo>
                  <a:lnTo>
                    <a:pt x="475500" y="132588"/>
                  </a:lnTo>
                  <a:lnTo>
                    <a:pt x="473976" y="140208"/>
                  </a:lnTo>
                  <a:lnTo>
                    <a:pt x="480072" y="152400"/>
                  </a:lnTo>
                  <a:lnTo>
                    <a:pt x="487692" y="153924"/>
                  </a:lnTo>
                  <a:lnTo>
                    <a:pt x="493788" y="150876"/>
                  </a:lnTo>
                  <a:lnTo>
                    <a:pt x="563892" y="110807"/>
                  </a:lnTo>
                  <a:lnTo>
                    <a:pt x="589800" y="96012"/>
                  </a:lnTo>
                  <a:lnTo>
                    <a:pt x="493788" y="39624"/>
                  </a:lnTo>
                  <a:lnTo>
                    <a:pt x="487692" y="36576"/>
                  </a:lnTo>
                  <a:lnTo>
                    <a:pt x="480072" y="38100"/>
                  </a:lnTo>
                  <a:lnTo>
                    <a:pt x="473976" y="50292"/>
                  </a:lnTo>
                  <a:lnTo>
                    <a:pt x="475500" y="57912"/>
                  </a:lnTo>
                  <a:lnTo>
                    <a:pt x="481596" y="62484"/>
                  </a:lnTo>
                  <a:lnTo>
                    <a:pt x="515747" y="82296"/>
                  </a:lnTo>
                  <a:lnTo>
                    <a:pt x="13716" y="82296"/>
                  </a:lnTo>
                  <a:lnTo>
                    <a:pt x="13716" y="95999"/>
                  </a:lnTo>
                  <a:lnTo>
                    <a:pt x="0" y="95999"/>
                  </a:lnTo>
                  <a:lnTo>
                    <a:pt x="0" y="4451591"/>
                  </a:lnTo>
                  <a:lnTo>
                    <a:pt x="13716" y="4451591"/>
                  </a:lnTo>
                  <a:lnTo>
                    <a:pt x="13716" y="4463783"/>
                  </a:lnTo>
                  <a:lnTo>
                    <a:pt x="2642616" y="4463783"/>
                  </a:lnTo>
                  <a:lnTo>
                    <a:pt x="2642616" y="4451591"/>
                  </a:lnTo>
                  <a:lnTo>
                    <a:pt x="2654820" y="4451591"/>
                  </a:lnTo>
                  <a:lnTo>
                    <a:pt x="2654820" y="4235183"/>
                  </a:lnTo>
                  <a:close/>
                </a:path>
                <a:path w="5270500" h="4464050">
                  <a:moveTo>
                    <a:pt x="5270004" y="59436"/>
                  </a:moveTo>
                  <a:lnTo>
                    <a:pt x="5173992" y="3048"/>
                  </a:lnTo>
                  <a:lnTo>
                    <a:pt x="5167896" y="0"/>
                  </a:lnTo>
                  <a:lnTo>
                    <a:pt x="5160276" y="1524"/>
                  </a:lnTo>
                  <a:lnTo>
                    <a:pt x="5157228" y="7620"/>
                  </a:lnTo>
                  <a:lnTo>
                    <a:pt x="5152656" y="13716"/>
                  </a:lnTo>
                  <a:lnTo>
                    <a:pt x="5155704" y="21336"/>
                  </a:lnTo>
                  <a:lnTo>
                    <a:pt x="5161800" y="25908"/>
                  </a:lnTo>
                  <a:lnTo>
                    <a:pt x="5195951" y="45720"/>
                  </a:lnTo>
                  <a:lnTo>
                    <a:pt x="4693932" y="45720"/>
                  </a:lnTo>
                  <a:lnTo>
                    <a:pt x="4693932" y="71628"/>
                  </a:lnTo>
                  <a:lnTo>
                    <a:pt x="5197360" y="71628"/>
                  </a:lnTo>
                  <a:lnTo>
                    <a:pt x="5161800" y="92964"/>
                  </a:lnTo>
                  <a:lnTo>
                    <a:pt x="5155704" y="96012"/>
                  </a:lnTo>
                  <a:lnTo>
                    <a:pt x="5152656" y="103632"/>
                  </a:lnTo>
                  <a:lnTo>
                    <a:pt x="5157228" y="109728"/>
                  </a:lnTo>
                  <a:lnTo>
                    <a:pt x="5160276" y="115824"/>
                  </a:lnTo>
                  <a:lnTo>
                    <a:pt x="5167896" y="117348"/>
                  </a:lnTo>
                  <a:lnTo>
                    <a:pt x="5173992" y="114300"/>
                  </a:lnTo>
                  <a:lnTo>
                    <a:pt x="5244096" y="74231"/>
                  </a:lnTo>
                  <a:lnTo>
                    <a:pt x="5270004" y="594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object 43">
            <a:extLst>
              <a:ext uri="{FF2B5EF4-FFF2-40B4-BE49-F238E27FC236}">
                <a16:creationId xmlns:a16="http://schemas.microsoft.com/office/drawing/2014/main" id="{DCE88BBB-6C3B-7145-A9EB-288100EE8CCB}"/>
              </a:ext>
            </a:extLst>
          </p:cNvPr>
          <p:cNvSpPr txBox="1"/>
          <p:nvPr/>
        </p:nvSpPr>
        <p:spPr>
          <a:xfrm>
            <a:off x="2282800" y="2077257"/>
            <a:ext cx="678243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10455" algn="l"/>
              </a:tabLst>
            </a:pPr>
            <a:r>
              <a:rPr sz="1800" spc="-5" dirty="0">
                <a:latin typeface="Times New Roman"/>
                <a:cs typeface="Times New Roman"/>
              </a:rPr>
              <a:t>Kebijakan </a:t>
            </a:r>
            <a:r>
              <a:rPr sz="1800" dirty="0">
                <a:latin typeface="Times New Roman"/>
                <a:cs typeface="Times New Roman"/>
              </a:rPr>
              <a:t>dan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Perencanaan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Sistem	</a:t>
            </a:r>
            <a:r>
              <a:rPr sz="1800" spc="-45" dirty="0">
                <a:latin typeface="Times New Roman"/>
                <a:cs typeface="Times New Roman"/>
              </a:rPr>
              <a:t>Awal </a:t>
            </a:r>
            <a:r>
              <a:rPr sz="1800" dirty="0">
                <a:latin typeface="Times New Roman"/>
                <a:cs typeface="Times New Roman"/>
              </a:rPr>
              <a:t>Proyek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Sistem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45" name="object 44">
            <a:extLst>
              <a:ext uri="{FF2B5EF4-FFF2-40B4-BE49-F238E27FC236}">
                <a16:creationId xmlns:a16="http://schemas.microsoft.com/office/drawing/2014/main" id="{2A6410D0-5E87-3D4A-A464-EFB76F6F8352}"/>
              </a:ext>
            </a:extLst>
          </p:cNvPr>
          <p:cNvGrpSpPr/>
          <p:nvPr/>
        </p:nvGrpSpPr>
        <p:grpSpPr>
          <a:xfrm>
            <a:off x="6308193" y="2940351"/>
            <a:ext cx="1021080" cy="3324225"/>
            <a:chOff x="5750052" y="3189732"/>
            <a:chExt cx="1021080" cy="3324225"/>
          </a:xfrm>
        </p:grpSpPr>
        <p:sp>
          <p:nvSpPr>
            <p:cNvPr id="46" name="object 45">
              <a:extLst>
                <a:ext uri="{FF2B5EF4-FFF2-40B4-BE49-F238E27FC236}">
                  <a16:creationId xmlns:a16="http://schemas.microsoft.com/office/drawing/2014/main" id="{26992D1E-9FDA-8A44-AA9B-27D2503E2CD3}"/>
                </a:ext>
              </a:extLst>
            </p:cNvPr>
            <p:cNvSpPr/>
            <p:nvPr/>
          </p:nvSpPr>
          <p:spPr>
            <a:xfrm>
              <a:off x="5821679" y="3203447"/>
              <a:ext cx="937260" cy="2699385"/>
            </a:xfrm>
            <a:custGeom>
              <a:avLst/>
              <a:gdLst/>
              <a:ahLst/>
              <a:cxnLst/>
              <a:rect l="l" t="t" r="r" b="b"/>
              <a:pathLst>
                <a:path w="937259" h="2699385">
                  <a:moveTo>
                    <a:pt x="937259" y="1348739"/>
                  </a:moveTo>
                  <a:lnTo>
                    <a:pt x="861203" y="1347756"/>
                  </a:lnTo>
                  <a:lnTo>
                    <a:pt x="789114" y="1344899"/>
                  </a:lnTo>
                  <a:lnTo>
                    <a:pt x="721946" y="1340304"/>
                  </a:lnTo>
                  <a:lnTo>
                    <a:pt x="660647" y="1334109"/>
                  </a:lnTo>
                  <a:lnTo>
                    <a:pt x="606170" y="1326451"/>
                  </a:lnTo>
                  <a:lnTo>
                    <a:pt x="559466" y="1317467"/>
                  </a:lnTo>
                  <a:lnTo>
                    <a:pt x="521485" y="1307294"/>
                  </a:lnTo>
                  <a:lnTo>
                    <a:pt x="475497" y="1283931"/>
                  </a:lnTo>
                  <a:lnTo>
                    <a:pt x="469391" y="1271015"/>
                  </a:lnTo>
                  <a:lnTo>
                    <a:pt x="469391" y="77723"/>
                  </a:lnTo>
                  <a:lnTo>
                    <a:pt x="463244" y="64808"/>
                  </a:lnTo>
                  <a:lnTo>
                    <a:pt x="416969" y="41445"/>
                  </a:lnTo>
                  <a:lnTo>
                    <a:pt x="378781" y="31272"/>
                  </a:lnTo>
                  <a:lnTo>
                    <a:pt x="331850" y="22288"/>
                  </a:lnTo>
                  <a:lnTo>
                    <a:pt x="277148" y="14630"/>
                  </a:lnTo>
                  <a:lnTo>
                    <a:pt x="215642" y="8435"/>
                  </a:lnTo>
                  <a:lnTo>
                    <a:pt x="148303" y="3840"/>
                  </a:lnTo>
                  <a:lnTo>
                    <a:pt x="76099" y="982"/>
                  </a:lnTo>
                  <a:lnTo>
                    <a:pt x="0" y="0"/>
                  </a:lnTo>
                  <a:lnTo>
                    <a:pt x="0" y="2699003"/>
                  </a:lnTo>
                  <a:lnTo>
                    <a:pt x="76099" y="2697979"/>
                  </a:lnTo>
                  <a:lnTo>
                    <a:pt x="148303" y="2695017"/>
                  </a:lnTo>
                  <a:lnTo>
                    <a:pt x="215642" y="2690280"/>
                  </a:lnTo>
                  <a:lnTo>
                    <a:pt x="277148" y="2683934"/>
                  </a:lnTo>
                  <a:lnTo>
                    <a:pt x="331850" y="2676143"/>
                  </a:lnTo>
                  <a:lnTo>
                    <a:pt x="378781" y="2667073"/>
                  </a:lnTo>
                  <a:lnTo>
                    <a:pt x="416969" y="2656886"/>
                  </a:lnTo>
                  <a:lnTo>
                    <a:pt x="463244" y="2633825"/>
                  </a:lnTo>
                  <a:lnTo>
                    <a:pt x="469391" y="2621279"/>
                  </a:lnTo>
                  <a:lnTo>
                    <a:pt x="469391" y="1427987"/>
                  </a:lnTo>
                  <a:lnTo>
                    <a:pt x="475497" y="1415029"/>
                  </a:lnTo>
                  <a:lnTo>
                    <a:pt x="521485" y="1391379"/>
                  </a:lnTo>
                  <a:lnTo>
                    <a:pt x="559466" y="1381000"/>
                  </a:lnTo>
                  <a:lnTo>
                    <a:pt x="606170" y="1371790"/>
                  </a:lnTo>
                  <a:lnTo>
                    <a:pt x="660647" y="1363906"/>
                  </a:lnTo>
                  <a:lnTo>
                    <a:pt x="721946" y="1357504"/>
                  </a:lnTo>
                  <a:lnTo>
                    <a:pt x="789114" y="1352738"/>
                  </a:lnTo>
                  <a:lnTo>
                    <a:pt x="861203" y="1349765"/>
                  </a:lnTo>
                  <a:lnTo>
                    <a:pt x="937259" y="13487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6">
              <a:extLst>
                <a:ext uri="{FF2B5EF4-FFF2-40B4-BE49-F238E27FC236}">
                  <a16:creationId xmlns:a16="http://schemas.microsoft.com/office/drawing/2014/main" id="{1A527289-CAFF-B949-A03F-D787828768C8}"/>
                </a:ext>
              </a:extLst>
            </p:cNvPr>
            <p:cNvSpPr/>
            <p:nvPr/>
          </p:nvSpPr>
          <p:spPr>
            <a:xfrm>
              <a:off x="5750052" y="3189744"/>
              <a:ext cx="1021080" cy="3324225"/>
            </a:xfrm>
            <a:custGeom>
              <a:avLst/>
              <a:gdLst/>
              <a:ahLst/>
              <a:cxnLst/>
              <a:rect l="l" t="t" r="r" b="b"/>
              <a:pathLst>
                <a:path w="1021079" h="3324225">
                  <a:moveTo>
                    <a:pt x="576072" y="3264408"/>
                  </a:moveTo>
                  <a:lnTo>
                    <a:pt x="480060" y="3208020"/>
                  </a:lnTo>
                  <a:lnTo>
                    <a:pt x="473964" y="3204972"/>
                  </a:lnTo>
                  <a:lnTo>
                    <a:pt x="466344" y="3208020"/>
                  </a:lnTo>
                  <a:lnTo>
                    <a:pt x="463296" y="3212592"/>
                  </a:lnTo>
                  <a:lnTo>
                    <a:pt x="458724" y="3218688"/>
                  </a:lnTo>
                  <a:lnTo>
                    <a:pt x="461772" y="3227832"/>
                  </a:lnTo>
                  <a:lnTo>
                    <a:pt x="467868" y="3230880"/>
                  </a:lnTo>
                  <a:lnTo>
                    <a:pt x="504647" y="3252216"/>
                  </a:lnTo>
                  <a:lnTo>
                    <a:pt x="0" y="3252216"/>
                  </a:lnTo>
                  <a:lnTo>
                    <a:pt x="0" y="3276600"/>
                  </a:lnTo>
                  <a:lnTo>
                    <a:pt x="504647" y="3276600"/>
                  </a:lnTo>
                  <a:lnTo>
                    <a:pt x="467868" y="3297936"/>
                  </a:lnTo>
                  <a:lnTo>
                    <a:pt x="461772" y="3300984"/>
                  </a:lnTo>
                  <a:lnTo>
                    <a:pt x="458724" y="3308604"/>
                  </a:lnTo>
                  <a:lnTo>
                    <a:pt x="463296" y="3314700"/>
                  </a:lnTo>
                  <a:lnTo>
                    <a:pt x="466344" y="3320796"/>
                  </a:lnTo>
                  <a:lnTo>
                    <a:pt x="473964" y="3323844"/>
                  </a:lnTo>
                  <a:lnTo>
                    <a:pt x="480060" y="3319272"/>
                  </a:lnTo>
                  <a:lnTo>
                    <a:pt x="550164" y="3279203"/>
                  </a:lnTo>
                  <a:lnTo>
                    <a:pt x="576072" y="3264408"/>
                  </a:lnTo>
                  <a:close/>
                </a:path>
                <a:path w="1021079" h="3324225">
                  <a:moveTo>
                    <a:pt x="1021080" y="1356360"/>
                  </a:moveTo>
                  <a:lnTo>
                    <a:pt x="1014984" y="1350264"/>
                  </a:lnTo>
                  <a:lnTo>
                    <a:pt x="961644" y="1350264"/>
                  </a:lnTo>
                  <a:lnTo>
                    <a:pt x="914400" y="1348740"/>
                  </a:lnTo>
                  <a:lnTo>
                    <a:pt x="870204" y="1347216"/>
                  </a:lnTo>
                  <a:lnTo>
                    <a:pt x="868680" y="1347114"/>
                  </a:lnTo>
                  <a:lnTo>
                    <a:pt x="868680" y="1353312"/>
                  </a:lnTo>
                  <a:lnTo>
                    <a:pt x="826008" y="1356372"/>
                  </a:lnTo>
                  <a:lnTo>
                    <a:pt x="826008" y="1370076"/>
                  </a:lnTo>
                  <a:lnTo>
                    <a:pt x="804672" y="1368552"/>
                  </a:lnTo>
                  <a:lnTo>
                    <a:pt x="784860" y="1367028"/>
                  </a:lnTo>
                  <a:lnTo>
                    <a:pt x="806196" y="1368653"/>
                  </a:lnTo>
                  <a:lnTo>
                    <a:pt x="826008" y="1370076"/>
                  </a:lnTo>
                  <a:lnTo>
                    <a:pt x="826008" y="1356372"/>
                  </a:lnTo>
                  <a:lnTo>
                    <a:pt x="805180" y="1357858"/>
                  </a:lnTo>
                  <a:lnTo>
                    <a:pt x="806196" y="1357769"/>
                  </a:lnTo>
                  <a:lnTo>
                    <a:pt x="868680" y="1353312"/>
                  </a:lnTo>
                  <a:lnTo>
                    <a:pt x="868680" y="1347114"/>
                  </a:lnTo>
                  <a:lnTo>
                    <a:pt x="804672" y="1342517"/>
                  </a:lnTo>
                  <a:lnTo>
                    <a:pt x="766572" y="1339596"/>
                  </a:lnTo>
                  <a:lnTo>
                    <a:pt x="748284" y="1336548"/>
                  </a:lnTo>
                  <a:lnTo>
                    <a:pt x="729996" y="1335024"/>
                  </a:lnTo>
                  <a:lnTo>
                    <a:pt x="713232" y="1333500"/>
                  </a:lnTo>
                  <a:lnTo>
                    <a:pt x="679704" y="1327404"/>
                  </a:lnTo>
                  <a:lnTo>
                    <a:pt x="664464" y="1325880"/>
                  </a:lnTo>
                  <a:lnTo>
                    <a:pt x="623316" y="1316736"/>
                  </a:lnTo>
                  <a:lnTo>
                    <a:pt x="611124" y="1313688"/>
                  </a:lnTo>
                  <a:lnTo>
                    <a:pt x="600456" y="1310640"/>
                  </a:lnTo>
                  <a:lnTo>
                    <a:pt x="582168" y="1304544"/>
                  </a:lnTo>
                  <a:lnTo>
                    <a:pt x="574548" y="1299972"/>
                  </a:lnTo>
                  <a:lnTo>
                    <a:pt x="562356" y="1293876"/>
                  </a:lnTo>
                  <a:lnTo>
                    <a:pt x="559308" y="1290828"/>
                  </a:lnTo>
                  <a:lnTo>
                    <a:pt x="555650" y="1288389"/>
                  </a:lnTo>
                  <a:lnTo>
                    <a:pt x="554228" y="1286256"/>
                  </a:lnTo>
                  <a:lnTo>
                    <a:pt x="553212" y="1283208"/>
                  </a:lnTo>
                  <a:lnTo>
                    <a:pt x="553212" y="89916"/>
                  </a:lnTo>
                  <a:lnTo>
                    <a:pt x="551688" y="85344"/>
                  </a:lnTo>
                  <a:lnTo>
                    <a:pt x="551688" y="82296"/>
                  </a:lnTo>
                  <a:lnTo>
                    <a:pt x="550164" y="77724"/>
                  </a:lnTo>
                  <a:lnTo>
                    <a:pt x="548640" y="76200"/>
                  </a:lnTo>
                  <a:lnTo>
                    <a:pt x="548640" y="74676"/>
                  </a:lnTo>
                  <a:lnTo>
                    <a:pt x="544068" y="70104"/>
                  </a:lnTo>
                  <a:lnTo>
                    <a:pt x="531876" y="60960"/>
                  </a:lnTo>
                  <a:lnTo>
                    <a:pt x="524256" y="56388"/>
                  </a:lnTo>
                  <a:lnTo>
                    <a:pt x="516636" y="53340"/>
                  </a:lnTo>
                  <a:lnTo>
                    <a:pt x="507492" y="48768"/>
                  </a:lnTo>
                  <a:lnTo>
                    <a:pt x="498348" y="45720"/>
                  </a:lnTo>
                  <a:lnTo>
                    <a:pt x="487680" y="41148"/>
                  </a:lnTo>
                  <a:lnTo>
                    <a:pt x="463296" y="35052"/>
                  </a:lnTo>
                  <a:lnTo>
                    <a:pt x="435864" y="28956"/>
                  </a:lnTo>
                  <a:lnTo>
                    <a:pt x="405384" y="22860"/>
                  </a:lnTo>
                  <a:lnTo>
                    <a:pt x="388620" y="21336"/>
                  </a:lnTo>
                  <a:lnTo>
                    <a:pt x="371856" y="18288"/>
                  </a:lnTo>
                  <a:lnTo>
                    <a:pt x="353568" y="15240"/>
                  </a:lnTo>
                  <a:lnTo>
                    <a:pt x="335280" y="13716"/>
                  </a:lnTo>
                  <a:lnTo>
                    <a:pt x="315468" y="12192"/>
                  </a:lnTo>
                  <a:lnTo>
                    <a:pt x="295656" y="9144"/>
                  </a:lnTo>
                  <a:lnTo>
                    <a:pt x="274320" y="7505"/>
                  </a:lnTo>
                  <a:lnTo>
                    <a:pt x="254508" y="6096"/>
                  </a:lnTo>
                  <a:lnTo>
                    <a:pt x="211836" y="4572"/>
                  </a:lnTo>
                  <a:lnTo>
                    <a:pt x="166116" y="1524"/>
                  </a:lnTo>
                  <a:lnTo>
                    <a:pt x="120396" y="0"/>
                  </a:lnTo>
                  <a:lnTo>
                    <a:pt x="71628" y="0"/>
                  </a:lnTo>
                  <a:lnTo>
                    <a:pt x="71628" y="25908"/>
                  </a:lnTo>
                  <a:lnTo>
                    <a:pt x="120396" y="25908"/>
                  </a:lnTo>
                  <a:lnTo>
                    <a:pt x="167640" y="27482"/>
                  </a:lnTo>
                  <a:lnTo>
                    <a:pt x="210312" y="28956"/>
                  </a:lnTo>
                  <a:lnTo>
                    <a:pt x="275844" y="33642"/>
                  </a:lnTo>
                  <a:lnTo>
                    <a:pt x="313944" y="36576"/>
                  </a:lnTo>
                  <a:lnTo>
                    <a:pt x="332232" y="39624"/>
                  </a:lnTo>
                  <a:lnTo>
                    <a:pt x="368808" y="42672"/>
                  </a:lnTo>
                  <a:lnTo>
                    <a:pt x="385572" y="45720"/>
                  </a:lnTo>
                  <a:lnTo>
                    <a:pt x="400812" y="48768"/>
                  </a:lnTo>
                  <a:lnTo>
                    <a:pt x="416052" y="50292"/>
                  </a:lnTo>
                  <a:lnTo>
                    <a:pt x="469392" y="62484"/>
                  </a:lnTo>
                  <a:lnTo>
                    <a:pt x="499872" y="73152"/>
                  </a:lnTo>
                  <a:lnTo>
                    <a:pt x="507492" y="76200"/>
                  </a:lnTo>
                  <a:lnTo>
                    <a:pt x="519684" y="82296"/>
                  </a:lnTo>
                  <a:lnTo>
                    <a:pt x="524256" y="86868"/>
                  </a:lnTo>
                  <a:lnTo>
                    <a:pt x="527304" y="91440"/>
                  </a:lnTo>
                  <a:lnTo>
                    <a:pt x="525780" y="88392"/>
                  </a:lnTo>
                  <a:lnTo>
                    <a:pt x="527304" y="90678"/>
                  </a:lnTo>
                  <a:lnTo>
                    <a:pt x="527304" y="91440"/>
                  </a:lnTo>
                  <a:lnTo>
                    <a:pt x="527304" y="1286256"/>
                  </a:lnTo>
                  <a:lnTo>
                    <a:pt x="528828" y="1290828"/>
                  </a:lnTo>
                  <a:lnTo>
                    <a:pt x="528828" y="1293876"/>
                  </a:lnTo>
                  <a:lnTo>
                    <a:pt x="531876" y="1298448"/>
                  </a:lnTo>
                  <a:lnTo>
                    <a:pt x="531876" y="1299972"/>
                  </a:lnTo>
                  <a:lnTo>
                    <a:pt x="536448" y="1304544"/>
                  </a:lnTo>
                  <a:lnTo>
                    <a:pt x="536448" y="1306068"/>
                  </a:lnTo>
                  <a:lnTo>
                    <a:pt x="541020" y="1310640"/>
                  </a:lnTo>
                  <a:lnTo>
                    <a:pt x="547116" y="1315212"/>
                  </a:lnTo>
                  <a:lnTo>
                    <a:pt x="554736" y="1319784"/>
                  </a:lnTo>
                  <a:lnTo>
                    <a:pt x="556260" y="1320292"/>
                  </a:lnTo>
                  <a:lnTo>
                    <a:pt x="563880" y="1322832"/>
                  </a:lnTo>
                  <a:lnTo>
                    <a:pt x="571500" y="1327404"/>
                  </a:lnTo>
                  <a:lnTo>
                    <a:pt x="582168" y="1330452"/>
                  </a:lnTo>
                  <a:lnTo>
                    <a:pt x="592836" y="1335024"/>
                  </a:lnTo>
                  <a:lnTo>
                    <a:pt x="617220" y="1341120"/>
                  </a:lnTo>
                  <a:lnTo>
                    <a:pt x="644652" y="1347216"/>
                  </a:lnTo>
                  <a:lnTo>
                    <a:pt x="675132" y="1353312"/>
                  </a:lnTo>
                  <a:lnTo>
                    <a:pt x="691896" y="1354836"/>
                  </a:lnTo>
                  <a:lnTo>
                    <a:pt x="708660" y="1357884"/>
                  </a:lnTo>
                  <a:lnTo>
                    <a:pt x="726948" y="1360932"/>
                  </a:lnTo>
                  <a:lnTo>
                    <a:pt x="745236" y="1362456"/>
                  </a:lnTo>
                  <a:lnTo>
                    <a:pt x="755142" y="1363218"/>
                  </a:lnTo>
                  <a:lnTo>
                    <a:pt x="745236" y="1363980"/>
                  </a:lnTo>
                  <a:lnTo>
                    <a:pt x="726948" y="1365504"/>
                  </a:lnTo>
                  <a:lnTo>
                    <a:pt x="708660" y="1368552"/>
                  </a:lnTo>
                  <a:lnTo>
                    <a:pt x="691896" y="1371600"/>
                  </a:lnTo>
                  <a:lnTo>
                    <a:pt x="675132" y="1373124"/>
                  </a:lnTo>
                  <a:lnTo>
                    <a:pt x="644652" y="1379220"/>
                  </a:lnTo>
                  <a:lnTo>
                    <a:pt x="617220" y="1385316"/>
                  </a:lnTo>
                  <a:lnTo>
                    <a:pt x="592836" y="1391412"/>
                  </a:lnTo>
                  <a:lnTo>
                    <a:pt x="582168" y="1395984"/>
                  </a:lnTo>
                  <a:lnTo>
                    <a:pt x="563880" y="1402080"/>
                  </a:lnTo>
                  <a:lnTo>
                    <a:pt x="548640" y="1411224"/>
                  </a:lnTo>
                  <a:lnTo>
                    <a:pt x="536448" y="1420368"/>
                  </a:lnTo>
                  <a:lnTo>
                    <a:pt x="536448" y="1421892"/>
                  </a:lnTo>
                  <a:lnTo>
                    <a:pt x="531876" y="1426464"/>
                  </a:lnTo>
                  <a:lnTo>
                    <a:pt x="531876" y="1427988"/>
                  </a:lnTo>
                  <a:lnTo>
                    <a:pt x="528828" y="1432560"/>
                  </a:lnTo>
                  <a:lnTo>
                    <a:pt x="528828" y="1435608"/>
                  </a:lnTo>
                  <a:lnTo>
                    <a:pt x="527304" y="1438656"/>
                  </a:lnTo>
                  <a:lnTo>
                    <a:pt x="527304" y="2634996"/>
                  </a:lnTo>
                  <a:lnTo>
                    <a:pt x="527304" y="2635758"/>
                  </a:lnTo>
                  <a:lnTo>
                    <a:pt x="525780" y="2638044"/>
                  </a:lnTo>
                  <a:lnTo>
                    <a:pt x="527304" y="2634996"/>
                  </a:lnTo>
                  <a:lnTo>
                    <a:pt x="524256" y="2639568"/>
                  </a:lnTo>
                  <a:lnTo>
                    <a:pt x="522732" y="2641092"/>
                  </a:lnTo>
                  <a:lnTo>
                    <a:pt x="513588" y="2647188"/>
                  </a:lnTo>
                  <a:lnTo>
                    <a:pt x="505968" y="2650236"/>
                  </a:lnTo>
                  <a:lnTo>
                    <a:pt x="498348" y="2654808"/>
                  </a:lnTo>
                  <a:lnTo>
                    <a:pt x="445008" y="2670048"/>
                  </a:lnTo>
                  <a:lnTo>
                    <a:pt x="416052" y="2674620"/>
                  </a:lnTo>
                  <a:lnTo>
                    <a:pt x="385572" y="2680716"/>
                  </a:lnTo>
                  <a:lnTo>
                    <a:pt x="368808" y="2682240"/>
                  </a:lnTo>
                  <a:lnTo>
                    <a:pt x="350520" y="2685288"/>
                  </a:lnTo>
                  <a:lnTo>
                    <a:pt x="332232" y="2686812"/>
                  </a:lnTo>
                  <a:lnTo>
                    <a:pt x="274320" y="2692908"/>
                  </a:lnTo>
                  <a:lnTo>
                    <a:pt x="210312" y="2697480"/>
                  </a:lnTo>
                  <a:lnTo>
                    <a:pt x="166116" y="2699004"/>
                  </a:lnTo>
                  <a:lnTo>
                    <a:pt x="120396" y="2700477"/>
                  </a:lnTo>
                  <a:lnTo>
                    <a:pt x="71628" y="2700528"/>
                  </a:lnTo>
                  <a:lnTo>
                    <a:pt x="71628" y="2726436"/>
                  </a:lnTo>
                  <a:lnTo>
                    <a:pt x="118872" y="2724950"/>
                  </a:lnTo>
                  <a:lnTo>
                    <a:pt x="167640" y="2724912"/>
                  </a:lnTo>
                  <a:lnTo>
                    <a:pt x="211836" y="2721864"/>
                  </a:lnTo>
                  <a:lnTo>
                    <a:pt x="256032" y="2720340"/>
                  </a:lnTo>
                  <a:lnTo>
                    <a:pt x="275844" y="2718816"/>
                  </a:lnTo>
                  <a:lnTo>
                    <a:pt x="297180" y="2717292"/>
                  </a:lnTo>
                  <a:lnTo>
                    <a:pt x="316992" y="2714244"/>
                  </a:lnTo>
                  <a:lnTo>
                    <a:pt x="335280" y="2712720"/>
                  </a:lnTo>
                  <a:lnTo>
                    <a:pt x="353568" y="2709672"/>
                  </a:lnTo>
                  <a:lnTo>
                    <a:pt x="371856" y="2708148"/>
                  </a:lnTo>
                  <a:lnTo>
                    <a:pt x="388620" y="2705100"/>
                  </a:lnTo>
                  <a:lnTo>
                    <a:pt x="405384" y="2703576"/>
                  </a:lnTo>
                  <a:lnTo>
                    <a:pt x="435864" y="2697480"/>
                  </a:lnTo>
                  <a:lnTo>
                    <a:pt x="463296" y="2691384"/>
                  </a:lnTo>
                  <a:lnTo>
                    <a:pt x="487680" y="2685288"/>
                  </a:lnTo>
                  <a:lnTo>
                    <a:pt x="498348" y="2680716"/>
                  </a:lnTo>
                  <a:lnTo>
                    <a:pt x="509016" y="2677668"/>
                  </a:lnTo>
                  <a:lnTo>
                    <a:pt x="518160" y="2673096"/>
                  </a:lnTo>
                  <a:lnTo>
                    <a:pt x="525780" y="2670048"/>
                  </a:lnTo>
                  <a:lnTo>
                    <a:pt x="527304" y="2669133"/>
                  </a:lnTo>
                  <a:lnTo>
                    <a:pt x="533400" y="2665476"/>
                  </a:lnTo>
                  <a:lnTo>
                    <a:pt x="539496" y="2660904"/>
                  </a:lnTo>
                  <a:lnTo>
                    <a:pt x="548640" y="2651760"/>
                  </a:lnTo>
                  <a:lnTo>
                    <a:pt x="548640" y="2650236"/>
                  </a:lnTo>
                  <a:lnTo>
                    <a:pt x="550164" y="2648712"/>
                  </a:lnTo>
                  <a:lnTo>
                    <a:pt x="551688" y="2644140"/>
                  </a:lnTo>
                  <a:lnTo>
                    <a:pt x="551688" y="2641092"/>
                  </a:lnTo>
                  <a:lnTo>
                    <a:pt x="553212" y="2636520"/>
                  </a:lnTo>
                  <a:lnTo>
                    <a:pt x="553212" y="1441704"/>
                  </a:lnTo>
                  <a:lnTo>
                    <a:pt x="556260" y="1437132"/>
                  </a:lnTo>
                  <a:lnTo>
                    <a:pt x="560832" y="1432560"/>
                  </a:lnTo>
                  <a:lnTo>
                    <a:pt x="566928" y="1429512"/>
                  </a:lnTo>
                  <a:lnTo>
                    <a:pt x="582168" y="1423416"/>
                  </a:lnTo>
                  <a:lnTo>
                    <a:pt x="589788" y="1418844"/>
                  </a:lnTo>
                  <a:lnTo>
                    <a:pt x="635508" y="1406652"/>
                  </a:lnTo>
                  <a:lnTo>
                    <a:pt x="679704" y="1399032"/>
                  </a:lnTo>
                  <a:lnTo>
                    <a:pt x="694944" y="1395984"/>
                  </a:lnTo>
                  <a:lnTo>
                    <a:pt x="711708" y="1392936"/>
                  </a:lnTo>
                  <a:lnTo>
                    <a:pt x="748284" y="1389888"/>
                  </a:lnTo>
                  <a:lnTo>
                    <a:pt x="766572" y="1386840"/>
                  </a:lnTo>
                  <a:lnTo>
                    <a:pt x="806196" y="1383792"/>
                  </a:lnTo>
                  <a:lnTo>
                    <a:pt x="870204" y="1379220"/>
                  </a:lnTo>
                  <a:lnTo>
                    <a:pt x="914400" y="1377696"/>
                  </a:lnTo>
                  <a:lnTo>
                    <a:pt x="960120" y="1376172"/>
                  </a:lnTo>
                  <a:lnTo>
                    <a:pt x="1014984" y="1376172"/>
                  </a:lnTo>
                  <a:lnTo>
                    <a:pt x="1021080" y="1370076"/>
                  </a:lnTo>
                  <a:lnTo>
                    <a:pt x="1021080" y="135636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8" name="object 47">
            <a:extLst>
              <a:ext uri="{FF2B5EF4-FFF2-40B4-BE49-F238E27FC236}">
                <a16:creationId xmlns:a16="http://schemas.microsoft.com/office/drawing/2014/main" id="{83A71163-968B-A94E-8821-D31A89FE6DA8}"/>
              </a:ext>
            </a:extLst>
          </p:cNvPr>
          <p:cNvSpPr txBox="1"/>
          <p:nvPr/>
        </p:nvSpPr>
        <p:spPr>
          <a:xfrm>
            <a:off x="7476590" y="4097575"/>
            <a:ext cx="21024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Pengembangan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Sistem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9" name="object 48">
            <a:extLst>
              <a:ext uri="{FF2B5EF4-FFF2-40B4-BE49-F238E27FC236}">
                <a16:creationId xmlns:a16="http://schemas.microsoft.com/office/drawing/2014/main" id="{8724EC34-8B19-E545-83A5-4FB7C8A67C6C}"/>
              </a:ext>
            </a:extLst>
          </p:cNvPr>
          <p:cNvSpPr txBox="1"/>
          <p:nvPr/>
        </p:nvSpPr>
        <p:spPr>
          <a:xfrm>
            <a:off x="7180934" y="5970570"/>
            <a:ext cx="17856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Manajemen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Sistem</a:t>
            </a:r>
            <a:endParaRPr sz="18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05239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F4CD7-74F8-DA44-BA81-2BEB5CD50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Pendekatan</a:t>
            </a:r>
            <a:r>
              <a:rPr lang="en-ID" spc="-5" dirty="0"/>
              <a:t> </a:t>
            </a:r>
            <a:r>
              <a:rPr lang="en-ID" spc="-5" dirty="0" err="1"/>
              <a:t>Pengembangan</a:t>
            </a:r>
            <a:r>
              <a:rPr lang="en-ID" spc="-5" dirty="0"/>
              <a:t>  </a:t>
            </a:r>
            <a:r>
              <a:rPr lang="en-ID" spc="-5" dirty="0" err="1"/>
              <a:t>Sistem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AA5CF-49DF-AE46-B654-B55F656F7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430247"/>
          </a:xfrm>
        </p:spPr>
        <p:txBody>
          <a:bodyPr>
            <a:normAutofit fontScale="77500" lnSpcReduction="20000"/>
          </a:bodyPr>
          <a:lstStyle/>
          <a:p>
            <a:pPr marL="355600" indent="-342900">
              <a:spcBef>
                <a:spcPts val="78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klasik</a:t>
            </a:r>
            <a:r>
              <a:rPr lang="en-ID" sz="2800" dirty="0">
                <a:latin typeface="Arial"/>
                <a:cs typeface="Arial"/>
              </a:rPr>
              <a:t> vs </a:t>
            </a: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spc="-2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terstruktur</a:t>
            </a:r>
            <a:endParaRPr lang="en-ID" sz="2800" dirty="0">
              <a:latin typeface="Arial"/>
              <a:cs typeface="Arial"/>
            </a:endParaRP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Dipandang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metodologi</a:t>
            </a:r>
            <a:r>
              <a:rPr lang="en-ID" sz="2400" spc="-5" dirty="0">
                <a:latin typeface="Arial"/>
                <a:cs typeface="Arial"/>
              </a:rPr>
              <a:t> yang</a:t>
            </a:r>
            <a:r>
              <a:rPr lang="en-ID" sz="2400" spc="9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digunakan</a:t>
            </a:r>
            <a:endParaRPr lang="en-ID" sz="2400" dirty="0">
              <a:latin typeface="Arial"/>
              <a:cs typeface="Arial"/>
            </a:endParaRPr>
          </a:p>
          <a:p>
            <a:pPr marL="355600" indent="-342900">
              <a:spcBef>
                <a:spcPts val="660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sepotong</a:t>
            </a:r>
            <a:r>
              <a:rPr lang="en-ID" sz="2800" dirty="0">
                <a:latin typeface="Arial"/>
                <a:cs typeface="Arial"/>
              </a:rPr>
              <a:t> vs </a:t>
            </a: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endParaRPr lang="en-ID" sz="2800" dirty="0">
              <a:latin typeface="Arial"/>
              <a:cs typeface="Arial"/>
            </a:endParaRP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Dipandang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berdasar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sasaran</a:t>
            </a:r>
            <a:r>
              <a:rPr lang="en-ID" sz="2400" spc="-5" dirty="0">
                <a:latin typeface="Arial"/>
                <a:cs typeface="Arial"/>
              </a:rPr>
              <a:t> yang</a:t>
            </a:r>
            <a:r>
              <a:rPr lang="en-ID" sz="2400" spc="8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dicapai</a:t>
            </a:r>
            <a:endParaRPr lang="en-ID" sz="2400" dirty="0">
              <a:latin typeface="Arial"/>
              <a:cs typeface="Arial"/>
            </a:endParaRPr>
          </a:p>
          <a:p>
            <a:pPr marL="355600" indent="-342900">
              <a:spcBef>
                <a:spcPts val="65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>
                <a:latin typeface="Arial"/>
                <a:cs typeface="Arial"/>
              </a:rPr>
              <a:t>bottom-up </a:t>
            </a:r>
            <a:r>
              <a:rPr lang="en-ID" sz="2800" dirty="0">
                <a:latin typeface="Arial"/>
                <a:cs typeface="Arial"/>
              </a:rPr>
              <a:t>vs </a:t>
            </a: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spc="35" dirty="0">
                <a:latin typeface="Arial"/>
                <a:cs typeface="Arial"/>
              </a:rPr>
              <a:t> </a:t>
            </a:r>
            <a:r>
              <a:rPr lang="en-ID" sz="2800" spc="-5" dirty="0">
                <a:latin typeface="Arial"/>
                <a:cs typeface="Arial"/>
              </a:rPr>
              <a:t>top-down</a:t>
            </a:r>
            <a:endParaRPr lang="en-ID" sz="2800" dirty="0">
              <a:latin typeface="Arial"/>
              <a:cs typeface="Arial"/>
            </a:endParaRPr>
          </a:p>
          <a:p>
            <a:pPr marL="756285" lvl="1" indent="-287655"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Dipandang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cara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menentukan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kebutuhan</a:t>
            </a:r>
            <a:r>
              <a:rPr lang="en-ID" sz="2400" spc="8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endParaRPr lang="en-ID" sz="2400" dirty="0">
              <a:latin typeface="Arial"/>
              <a:cs typeface="Arial"/>
            </a:endParaRPr>
          </a:p>
          <a:p>
            <a:pPr marL="354965" marR="182880" indent="-342900">
              <a:spcBef>
                <a:spcPts val="65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menyeluruh</a:t>
            </a:r>
            <a:r>
              <a:rPr lang="en-ID" sz="2800" dirty="0">
                <a:latin typeface="Arial"/>
                <a:cs typeface="Arial"/>
              </a:rPr>
              <a:t> vs </a:t>
            </a: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spc="-5" dirty="0" err="1">
                <a:latin typeface="Arial"/>
                <a:cs typeface="Arial"/>
              </a:rPr>
              <a:t>moduler</a:t>
            </a:r>
            <a:endParaRPr lang="en-ID" sz="2800" dirty="0">
              <a:latin typeface="Arial"/>
              <a:cs typeface="Arial"/>
            </a:endParaRP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Dipandang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cara</a:t>
            </a:r>
            <a:r>
              <a:rPr lang="en-ID" sz="2400" spc="5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mengembangkanya</a:t>
            </a:r>
            <a:endParaRPr lang="en-ID" sz="2400" spc="-5" dirty="0">
              <a:latin typeface="Arial"/>
              <a:cs typeface="Arial"/>
            </a:endParaRPr>
          </a:p>
          <a:p>
            <a:pPr marL="354965" marR="508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lompatan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jauh</a:t>
            </a:r>
            <a:r>
              <a:rPr lang="en-ID" sz="2800" dirty="0">
                <a:latin typeface="Arial"/>
                <a:cs typeface="Arial"/>
              </a:rPr>
              <a:t> vs </a:t>
            </a: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berkembang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pPr marL="469265">
              <a:spcBef>
                <a:spcPts val="590"/>
              </a:spcBef>
            </a:pPr>
            <a:r>
              <a:rPr lang="en-ID" sz="2400" spc="-5" dirty="0">
                <a:latin typeface="Arial"/>
                <a:cs typeface="Arial"/>
              </a:rPr>
              <a:t>– </a:t>
            </a:r>
            <a:r>
              <a:rPr lang="en-ID" sz="2400" spc="-5" dirty="0" err="1">
                <a:latin typeface="Arial"/>
                <a:cs typeface="Arial"/>
              </a:rPr>
              <a:t>Dipandang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teknologi</a:t>
            </a:r>
            <a:r>
              <a:rPr lang="en-ID" sz="2400" spc="-5" dirty="0">
                <a:latin typeface="Arial"/>
                <a:cs typeface="Arial"/>
              </a:rPr>
              <a:t> yang</a:t>
            </a:r>
            <a:r>
              <a:rPr lang="en-ID" sz="2400" spc="-34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digunakan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849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671F6-781C-EC4B-B861-8C1678369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Pendekatan</a:t>
            </a:r>
            <a:r>
              <a:rPr lang="en-ID" spc="-55" dirty="0"/>
              <a:t> </a:t>
            </a:r>
            <a:r>
              <a:rPr lang="en-ID" spc="-5" dirty="0" err="1"/>
              <a:t>klasik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C8046-BA83-8D40-8937-E2535D530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54965" marR="95250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Disebut</a:t>
            </a:r>
            <a:r>
              <a:rPr lang="en-ID" sz="2800" dirty="0">
                <a:latin typeface="Arial"/>
                <a:cs typeface="Arial"/>
              </a:rPr>
              <a:t> juga </a:t>
            </a: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tradisional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atau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konvensional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pPr marL="354965" marR="818515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Mengikuti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tahapan</a:t>
            </a:r>
            <a:r>
              <a:rPr lang="en-ID" sz="2800" dirty="0">
                <a:latin typeface="Arial"/>
                <a:cs typeface="Arial"/>
              </a:rPr>
              <a:t> system </a:t>
            </a:r>
            <a:r>
              <a:rPr lang="en-ID" sz="2800" spc="-5" dirty="0">
                <a:latin typeface="Arial"/>
                <a:cs typeface="Arial"/>
              </a:rPr>
              <a:t>life </a:t>
            </a:r>
            <a:r>
              <a:rPr lang="en-ID" sz="2800" dirty="0">
                <a:latin typeface="Arial"/>
                <a:cs typeface="Arial"/>
              </a:rPr>
              <a:t>cycle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tanpa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didukung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alat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dan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teknik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yang</a:t>
            </a:r>
            <a:r>
              <a:rPr lang="en-ID" sz="2800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spc="-5" dirty="0" err="1">
                <a:solidFill>
                  <a:srgbClr val="FF0000"/>
                </a:solidFill>
                <a:latin typeface="Arial"/>
                <a:cs typeface="Arial"/>
              </a:rPr>
              <a:t>memadai</a:t>
            </a:r>
            <a:r>
              <a:rPr lang="en-ID" sz="2800" spc="-5" dirty="0">
                <a:latin typeface="Arial"/>
                <a:cs typeface="Arial"/>
              </a:rPr>
              <a:t>.</a:t>
            </a:r>
            <a:endParaRPr lang="en-ID" sz="2800" dirty="0">
              <a:latin typeface="Arial"/>
              <a:cs typeface="Arial"/>
            </a:endParaRPr>
          </a:p>
          <a:p>
            <a:pPr marL="355600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lang="en-ID" sz="2800" spc="-5" dirty="0" err="1">
                <a:latin typeface="Arial"/>
                <a:cs typeface="Arial"/>
              </a:rPr>
              <a:t>Permasalahan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yang</a:t>
            </a:r>
            <a:r>
              <a:rPr lang="en-ID" sz="2800" spc="3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muncul</a:t>
            </a:r>
            <a:r>
              <a:rPr lang="en-ID" sz="2800" dirty="0">
                <a:latin typeface="Arial"/>
                <a:cs typeface="Arial"/>
              </a:rPr>
              <a:t>:</a:t>
            </a: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Pengembangan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perangkat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lunak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menjadi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lebih</a:t>
            </a:r>
            <a:r>
              <a:rPr lang="en-ID" sz="2400" spc="10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sulit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Biaya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perawatan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menjadi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lebih</a:t>
            </a:r>
            <a:r>
              <a:rPr lang="en-ID" sz="2400" spc="75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mahal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Kemungkinan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kesalahan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6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besar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Keberhasilan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kurang</a:t>
            </a:r>
            <a:r>
              <a:rPr lang="en-ID" sz="2400" spc="6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terjamin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Masalah</a:t>
            </a:r>
            <a:r>
              <a:rPr lang="en-ID" sz="2400" spc="-5" dirty="0">
                <a:latin typeface="Arial"/>
                <a:cs typeface="Arial"/>
              </a:rPr>
              <a:t> pada </a:t>
            </a:r>
            <a:r>
              <a:rPr lang="en-ID" sz="2400" spc="-5" dirty="0" err="1">
                <a:latin typeface="Arial"/>
                <a:cs typeface="Arial"/>
              </a:rPr>
              <a:t>penerapan</a:t>
            </a:r>
            <a:r>
              <a:rPr lang="en-ID" sz="2400" spc="6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508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8F4A6-3009-B34D-96CB-4496D6C18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spc="-5" dirty="0" err="1"/>
              <a:t>Pendekatan</a:t>
            </a:r>
            <a:r>
              <a:rPr lang="en-ID" spc="-40" dirty="0"/>
              <a:t> </a:t>
            </a:r>
            <a:r>
              <a:rPr lang="en-ID" spc="-5" dirty="0" err="1"/>
              <a:t>terstruktur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16514-23E6-3A48-958C-5F734B1A2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54965" marR="508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Merupakan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pengembangan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 yang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dilengkapi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dengan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alat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dan</a:t>
            </a:r>
            <a:r>
              <a:rPr lang="en-ID" sz="2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teknik-teknik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pPr marL="354965" marR="406400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Sehingga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hasil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akhirnya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didapat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yang  </a:t>
            </a:r>
            <a:r>
              <a:rPr lang="en-ID" sz="2800" dirty="0" err="1">
                <a:latin typeface="Arial"/>
                <a:cs typeface="Arial"/>
              </a:rPr>
              <a:t>strukturnya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didefinisikan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dengan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jelas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pPr marL="354965" marR="127635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lang="en-ID" sz="2800" spc="-5" dirty="0" err="1">
                <a:latin typeface="Arial"/>
                <a:cs typeface="Arial"/>
              </a:rPr>
              <a:t>Melalui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pendekatan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terstruktur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persoalan</a:t>
            </a:r>
            <a:r>
              <a:rPr lang="en-ID" sz="2800" dirty="0">
                <a:latin typeface="Arial"/>
                <a:cs typeface="Arial"/>
              </a:rPr>
              <a:t> yang  </a:t>
            </a:r>
            <a:r>
              <a:rPr lang="en-ID" sz="2800" spc="-5" dirty="0" err="1">
                <a:latin typeface="Arial"/>
                <a:cs typeface="Arial"/>
              </a:rPr>
              <a:t>komplek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di </a:t>
            </a:r>
            <a:r>
              <a:rPr lang="en-ID" sz="2800" dirty="0" err="1">
                <a:latin typeface="Arial"/>
                <a:cs typeface="Arial"/>
              </a:rPr>
              <a:t>organisasi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dapat</a:t>
            </a:r>
            <a:r>
              <a:rPr lang="en-ID" sz="2800" spc="2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dipecahkan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mudah</a:t>
            </a:r>
            <a:r>
              <a:rPr lang="en-ID" sz="2400" spc="1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dipelihara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Fleksibel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Memiliki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dokumentasi</a:t>
            </a:r>
            <a:r>
              <a:rPr lang="en-ID" sz="2400" spc="-5" dirty="0">
                <a:latin typeface="Arial"/>
                <a:cs typeface="Arial"/>
              </a:rPr>
              <a:t> yang</a:t>
            </a:r>
            <a:r>
              <a:rPr lang="en-ID" sz="2400" spc="4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baik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Pengembangan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tepat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waktu</a:t>
            </a:r>
            <a:r>
              <a:rPr lang="en-ID" sz="2400" spc="-5" dirty="0">
                <a:latin typeface="Arial"/>
                <a:cs typeface="Arial"/>
              </a:rPr>
              <a:t> dan minimal</a:t>
            </a:r>
            <a:r>
              <a:rPr lang="en-ID" sz="2400" spc="6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biaya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58219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{6A2BE8E6-E658-E24E-BE3A-9E4B71BD6D0C}tf10001120</Template>
  <TotalTime>13</TotalTime>
  <Words>828</Words>
  <Application>Microsoft Macintosh PowerPoint</Application>
  <PresentationFormat>Widescreen</PresentationFormat>
  <Paragraphs>134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Gill Sans MT</vt:lpstr>
      <vt:lpstr>Times New Roman</vt:lpstr>
      <vt:lpstr>Parcel</vt:lpstr>
      <vt:lpstr>Tinjauan Pengembangan  Sistem</vt:lpstr>
      <vt:lpstr>Perlunya pengembangan  sistem</vt:lpstr>
      <vt:lpstr>PIECES</vt:lpstr>
      <vt:lpstr>Prinsip Pengembangan  Sistem</vt:lpstr>
      <vt:lpstr>Siklus hidup pengembangan  sistem</vt:lpstr>
      <vt:lpstr>Langkah siklus  pengembangan sistem</vt:lpstr>
      <vt:lpstr>Pendekatan Pengembangan  Sistem</vt:lpstr>
      <vt:lpstr>Pendekatan klasik</vt:lpstr>
      <vt:lpstr>Pendekatan terstruktur</vt:lpstr>
      <vt:lpstr>Pendekatan sepotong vs  pendekatan sistem</vt:lpstr>
      <vt:lpstr>Pendekatan bawah-naik  (bottom-up) vs pendekatan  atas-turun (top-down)</vt:lpstr>
      <vt:lpstr>Pendekatan sistem  menyeluruh vs pendekatan  moduler</vt:lpstr>
      <vt:lpstr>Pendekatan lopatan-jauh vs  pendekatan berkembang</vt:lpstr>
      <vt:lpstr>Analisis Sistem dan  Pemrograman</vt:lpstr>
      <vt:lpstr>Analis Sistem</vt:lpstr>
      <vt:lpstr>Pengetahuan yang diperlukan  analis sistem</vt:lpstr>
      <vt:lpstr>Team Pengembangan Sistem</vt:lpstr>
      <vt:lpstr>Tim pengembangan sistem</vt:lpstr>
      <vt:lpstr>Tim pengembangan sistem</vt:lpstr>
      <vt:lpstr>Daftar Pustaka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Tinjauan Pengembangan  Sistem</dc:title>
  <dc:creator>Microsoft Office User</dc:creator>
  <cp:lastModifiedBy>Microsoft Office User</cp:lastModifiedBy>
  <cp:revision>2</cp:revision>
  <dcterms:created xsi:type="dcterms:W3CDTF">2020-11-15T13:54:07Z</dcterms:created>
  <dcterms:modified xsi:type="dcterms:W3CDTF">2020-11-15T14:07:33Z</dcterms:modified>
</cp:coreProperties>
</file>