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2" r:id="rId4"/>
    <p:sldId id="347" r:id="rId5"/>
    <p:sldId id="322" r:id="rId6"/>
    <p:sldId id="349" r:id="rId7"/>
    <p:sldId id="351" r:id="rId8"/>
    <p:sldId id="352" r:id="rId9"/>
    <p:sldId id="354" r:id="rId10"/>
    <p:sldId id="336" r:id="rId11"/>
    <p:sldId id="360" r:id="rId12"/>
    <p:sldId id="337" r:id="rId13"/>
    <p:sldId id="362" r:id="rId14"/>
    <p:sldId id="363" r:id="rId15"/>
    <p:sldId id="364" r:id="rId16"/>
    <p:sldId id="365" r:id="rId17"/>
    <p:sldId id="361" r:id="rId18"/>
    <p:sldId id="346" r:id="rId19"/>
    <p:sldId id="338" r:id="rId20"/>
    <p:sldId id="330" r:id="rId21"/>
    <p:sldId id="340" r:id="rId22"/>
    <p:sldId id="344" r:id="rId23"/>
    <p:sldId id="341" r:id="rId24"/>
  </p:sldIdLst>
  <p:sldSz cx="9144000" cy="6858000" type="screen4x3"/>
  <p:notesSz cx="6858000" cy="9144000"/>
  <p:custShowLst>
    <p:custShow name="Custom Show 1" id="0">
      <p:sldLst>
        <p:sld r:id="rId2"/>
        <p:sld r:id="rId3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F0F10"/>
    <a:srgbClr val="FFB060"/>
    <a:srgbClr val="FF0000"/>
    <a:srgbClr val="A50021"/>
    <a:srgbClr val="FF6600"/>
    <a:srgbClr val="F9E9B5"/>
    <a:srgbClr val="E8CE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60" autoAdjust="0"/>
    <p:restoredTop sz="94683" autoAdjust="0"/>
  </p:normalViewPr>
  <p:slideViewPr>
    <p:cSldViewPr>
      <p:cViewPr varScale="1">
        <p:scale>
          <a:sx n="71" d="100"/>
          <a:sy n="71" d="100"/>
        </p:scale>
        <p:origin x="16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8626FE5-265C-4D17-AAEA-1160A6E825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9C8E81-2CD2-4F06-A689-9CA8F10AADA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7714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158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8623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915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28775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6613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7022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049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22469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03453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31181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mai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F0F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" name="Text Box 36"/>
          <p:cNvSpPr txBox="1">
            <a:spLocks noChangeArrowheads="1"/>
          </p:cNvSpPr>
          <p:nvPr userDrawn="1"/>
        </p:nvSpPr>
        <p:spPr bwMode="auto">
          <a:xfrm>
            <a:off x="0" y="6508750"/>
            <a:ext cx="695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FFFF"/>
                </a:solidFill>
              </a:rPr>
              <a:t>7.</a:t>
            </a:r>
            <a:fld id="{218579E3-FFC9-414B-9347-C0A74E1768D3}" type="slidenum">
              <a:rPr lang="en-US" altLang="en-US" sz="1600" b="1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altLang="en-US" sz="1600" b="1">
              <a:solidFill>
                <a:srgbClr val="FFFFFF"/>
              </a:solidFill>
            </a:endParaRPr>
          </a:p>
        </p:txBody>
      </p:sp>
      <p:sp>
        <p:nvSpPr>
          <p:cNvPr id="1029" name="Text Box 37"/>
          <p:cNvSpPr txBox="1">
            <a:spLocks noChangeArrowheads="1"/>
          </p:cNvSpPr>
          <p:nvPr userDrawn="1"/>
        </p:nvSpPr>
        <p:spPr bwMode="auto">
          <a:xfrm>
            <a:off x="7045325" y="6553200"/>
            <a:ext cx="235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FFFF"/>
                </a:solidFill>
              </a:rPr>
              <a:t>©</a:t>
            </a:r>
            <a:r>
              <a:rPr lang="en-US" sz="1400" smtClean="0">
                <a:solidFill>
                  <a:srgbClr val="FFFFFF"/>
                </a:solidFill>
              </a:rPr>
              <a:t> 2007 by Prentice Hall</a:t>
            </a:r>
          </a:p>
        </p:txBody>
      </p:sp>
      <p:sp>
        <p:nvSpPr>
          <p:cNvPr id="1030" name="Text Box 39"/>
          <p:cNvSpPr txBox="1">
            <a:spLocks noChangeArrowheads="1"/>
          </p:cNvSpPr>
          <p:nvPr userDrawn="1"/>
        </p:nvSpPr>
        <p:spPr bwMode="auto">
          <a:xfrm>
            <a:off x="1752600" y="9906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191000" y="127000"/>
            <a:ext cx="600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</a:t>
            </a:r>
            <a:endParaRPr lang="en-US" sz="4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078038" y="165100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</a:t>
            </a:r>
            <a:r>
              <a:rPr lang="en-US" sz="1600" b="1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0" y="2851150"/>
            <a:ext cx="6248400" cy="212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Telekomunikasi, Internet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dan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Teknologi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Nirkabel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2053" name="Group 12"/>
          <p:cNvGrpSpPr>
            <a:grpSpLocks/>
          </p:cNvGrpSpPr>
          <p:nvPr/>
        </p:nvGrpSpPr>
        <p:grpSpPr bwMode="auto">
          <a:xfrm>
            <a:off x="1676400" y="1905000"/>
            <a:ext cx="5867400" cy="0"/>
            <a:chOff x="768" y="3408"/>
            <a:chExt cx="3696" cy="0"/>
          </a:xfrm>
        </p:grpSpPr>
        <p:sp>
          <p:nvSpPr>
            <p:cNvPr id="2054" name="Line 8"/>
            <p:cNvSpPr>
              <a:spLocks noChangeShapeType="1"/>
            </p:cNvSpPr>
            <p:nvPr/>
          </p:nvSpPr>
          <p:spPr bwMode="auto">
            <a:xfrm>
              <a:off x="768" y="3408"/>
              <a:ext cx="816" cy="0"/>
            </a:xfrm>
            <a:prstGeom prst="line">
              <a:avLst/>
            </a:prstGeom>
            <a:noFill/>
            <a:ln w="127000">
              <a:solidFill>
                <a:srgbClr val="9F0F1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Line 9"/>
            <p:cNvSpPr>
              <a:spLocks noChangeShapeType="1"/>
            </p:cNvSpPr>
            <p:nvPr/>
          </p:nvSpPr>
          <p:spPr bwMode="auto">
            <a:xfrm>
              <a:off x="1728" y="3408"/>
              <a:ext cx="816" cy="0"/>
            </a:xfrm>
            <a:prstGeom prst="line">
              <a:avLst/>
            </a:prstGeom>
            <a:noFill/>
            <a:ln w="1270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Line 10"/>
            <p:cNvSpPr>
              <a:spLocks noChangeShapeType="1"/>
            </p:cNvSpPr>
            <p:nvPr/>
          </p:nvSpPr>
          <p:spPr bwMode="auto">
            <a:xfrm>
              <a:off x="2688" y="3408"/>
              <a:ext cx="816" cy="0"/>
            </a:xfrm>
            <a:prstGeom prst="line">
              <a:avLst/>
            </a:prstGeom>
            <a:noFill/>
            <a:ln w="1270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Line 11"/>
            <p:cNvSpPr>
              <a:spLocks noChangeShapeType="1"/>
            </p:cNvSpPr>
            <p:nvPr/>
          </p:nvSpPr>
          <p:spPr bwMode="auto">
            <a:xfrm>
              <a:off x="3648" y="3408"/>
              <a:ext cx="816" cy="0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Jaringan komunikasi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57200" y="1600200"/>
            <a:ext cx="5562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defRPr/>
            </a:pPr>
            <a:r>
              <a:rPr lang="en-US" b="1" dirty="0" err="1">
                <a:latin typeface="Arial" charset="0"/>
                <a:cs typeface="Times New Roman" charset="0"/>
              </a:rPr>
              <a:t>Sinyal</a:t>
            </a:r>
            <a:r>
              <a:rPr lang="en-US" b="1" dirty="0">
                <a:latin typeface="Arial" charset="0"/>
                <a:cs typeface="Times New Roman" charset="0"/>
              </a:rPr>
              <a:t> digital versus analog</a:t>
            </a:r>
          </a:p>
          <a:p>
            <a:pPr marL="342900" indent="-342900">
              <a:spcBef>
                <a:spcPct val="5000"/>
              </a:spcBef>
              <a:buFontTx/>
              <a:buChar char="•"/>
              <a:defRPr/>
            </a:pPr>
            <a:endParaRPr lang="en-US" sz="2000" b="1" dirty="0">
              <a:latin typeface="Arial" charset="0"/>
              <a:cs typeface="Times New Roman" charset="0"/>
            </a:endParaRPr>
          </a:p>
          <a:p>
            <a:pPr marL="342900" indent="-342900">
              <a:spcBef>
                <a:spcPct val="5000"/>
              </a:spcBef>
              <a:buFontTx/>
              <a:buChar char="•"/>
              <a:defRPr/>
            </a:pPr>
            <a:r>
              <a:rPr lang="en-US" sz="2000" b="1" dirty="0" err="1">
                <a:latin typeface="Arial" charset="0"/>
                <a:cs typeface="Times New Roman" charset="0"/>
              </a:rPr>
              <a:t>Sinyal</a:t>
            </a:r>
            <a:r>
              <a:rPr lang="en-US" sz="2000" b="1" dirty="0">
                <a:latin typeface="Arial" charset="0"/>
                <a:cs typeface="Times New Roman" charset="0"/>
              </a:rPr>
              <a:t> analog </a:t>
            </a:r>
            <a:r>
              <a:rPr lang="en-US" sz="2000" b="1" dirty="0" err="1">
                <a:latin typeface="Arial" charset="0"/>
                <a:cs typeface="Times New Roman" charset="0"/>
              </a:rPr>
              <a:t>diwakili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oleh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gelombang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kontinu</a:t>
            </a:r>
            <a:r>
              <a:rPr lang="en-US" sz="2000" b="1" dirty="0">
                <a:latin typeface="Arial" charset="0"/>
                <a:cs typeface="Times New Roman" charset="0"/>
              </a:rPr>
              <a:t> yang </a:t>
            </a:r>
            <a:r>
              <a:rPr lang="en-US" sz="2000" b="1" dirty="0" err="1">
                <a:latin typeface="Arial" charset="0"/>
                <a:cs typeface="Times New Roman" charset="0"/>
              </a:rPr>
              <a:t>melewati</a:t>
            </a:r>
            <a:r>
              <a:rPr lang="en-US" sz="2000" b="1" dirty="0">
                <a:latin typeface="Arial" charset="0"/>
                <a:cs typeface="Times New Roman" charset="0"/>
              </a:rPr>
              <a:t> media </a:t>
            </a:r>
            <a:r>
              <a:rPr lang="en-US" sz="2000" b="1" dirty="0" err="1">
                <a:latin typeface="Arial" charset="0"/>
                <a:cs typeface="Times New Roman" charset="0"/>
              </a:rPr>
              <a:t>komunikasi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dan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telah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digunakan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untuk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komunikasi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suara</a:t>
            </a:r>
            <a:r>
              <a:rPr lang="en-US" sz="2000" b="1" dirty="0">
                <a:latin typeface="Arial" charset="0"/>
                <a:cs typeface="Times New Roman" charset="0"/>
              </a:rPr>
              <a:t>.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600" b="1" dirty="0" err="1">
                <a:latin typeface="Arial" charset="0"/>
                <a:cs typeface="Times New Roman" charset="0"/>
              </a:rPr>
              <a:t>Perangkat</a:t>
            </a:r>
            <a:r>
              <a:rPr lang="en-US" sz="1600" b="1" dirty="0">
                <a:latin typeface="Arial" charset="0"/>
                <a:cs typeface="Times New Roman" charset="0"/>
              </a:rPr>
              <a:t> </a:t>
            </a:r>
            <a:r>
              <a:rPr lang="en-US" sz="1600" b="1" dirty="0">
                <a:latin typeface="Arial" charset="0"/>
                <a:cs typeface="Times New Roman" charset="0"/>
              </a:rPr>
              <a:t>analog : handset </a:t>
            </a:r>
            <a:r>
              <a:rPr lang="en-US" sz="1600" b="1" dirty="0" err="1">
                <a:latin typeface="Arial" charset="0"/>
                <a:cs typeface="Times New Roman" charset="0"/>
              </a:rPr>
              <a:t>telepon</a:t>
            </a:r>
            <a:r>
              <a:rPr lang="en-US" sz="1600" b="1" dirty="0">
                <a:latin typeface="Arial" charset="0"/>
                <a:cs typeface="Times New Roman" charset="0"/>
              </a:rPr>
              <a:t>, speaker </a:t>
            </a:r>
            <a:r>
              <a:rPr lang="en-US" sz="1600" b="1" dirty="0" err="1">
                <a:latin typeface="Arial" charset="0"/>
                <a:cs typeface="Times New Roman" charset="0"/>
              </a:rPr>
              <a:t>komputer</a:t>
            </a:r>
            <a:r>
              <a:rPr lang="en-US" sz="1600" b="1" dirty="0">
                <a:latin typeface="Arial" charset="0"/>
                <a:cs typeface="Times New Roman" charset="0"/>
              </a:rPr>
              <a:t> </a:t>
            </a:r>
            <a:r>
              <a:rPr lang="en-US" sz="1600" b="1" dirty="0" err="1">
                <a:latin typeface="Arial" charset="0"/>
                <a:cs typeface="Times New Roman" charset="0"/>
              </a:rPr>
              <a:t>atau</a:t>
            </a:r>
            <a:r>
              <a:rPr lang="en-US" sz="1600" b="1" dirty="0">
                <a:latin typeface="Arial" charset="0"/>
                <a:cs typeface="Times New Roman" charset="0"/>
              </a:rPr>
              <a:t> earphone </a:t>
            </a:r>
            <a:r>
              <a:rPr lang="en-US" sz="1600" b="1" dirty="0" err="1">
                <a:latin typeface="Arial" charset="0"/>
                <a:cs typeface="Times New Roman" charset="0"/>
              </a:rPr>
              <a:t>ipod</a:t>
            </a:r>
            <a:endParaRPr lang="en-US" sz="1600" b="1" dirty="0">
              <a:latin typeface="Arial" charset="0"/>
              <a:cs typeface="Times New Roman" charset="0"/>
            </a:endParaRPr>
          </a:p>
          <a:p>
            <a:pPr marL="342900" indent="-342900">
              <a:spcBef>
                <a:spcPct val="5000"/>
              </a:spcBef>
              <a:buFontTx/>
              <a:buChar char="•"/>
              <a:defRPr/>
            </a:pPr>
            <a:r>
              <a:rPr lang="en-US" sz="2000" b="1" dirty="0" err="1">
                <a:latin typeface="Arial" charset="0"/>
                <a:cs typeface="Times New Roman" charset="0"/>
              </a:rPr>
              <a:t>Sinyal</a:t>
            </a:r>
            <a:r>
              <a:rPr lang="en-US" sz="2000" b="1" dirty="0">
                <a:latin typeface="Arial" charset="0"/>
                <a:cs typeface="Times New Roman" charset="0"/>
              </a:rPr>
              <a:t> digital </a:t>
            </a:r>
            <a:r>
              <a:rPr lang="en-US" sz="2000" b="1" dirty="0" err="1">
                <a:latin typeface="Arial" charset="0"/>
                <a:cs typeface="Times New Roman" charset="0"/>
              </a:rPr>
              <a:t>merupakan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gelombang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diskrit</a:t>
            </a:r>
            <a:r>
              <a:rPr lang="en-US" sz="2000" b="1" dirty="0">
                <a:latin typeface="Arial" charset="0"/>
                <a:cs typeface="Times New Roman" charset="0"/>
              </a:rPr>
              <a:t> yang </a:t>
            </a:r>
            <a:r>
              <a:rPr lang="en-US" sz="2000" b="1" dirty="0" err="1">
                <a:latin typeface="Arial" charset="0"/>
                <a:cs typeface="Times New Roman" charset="0"/>
              </a:rPr>
              <a:t>tersusun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atas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dua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keaddan</a:t>
            </a:r>
            <a:r>
              <a:rPr lang="en-US" sz="2000" b="1" dirty="0">
                <a:latin typeface="Arial" charset="0"/>
                <a:cs typeface="Times New Roman" charset="0"/>
              </a:rPr>
              <a:t> yang </a:t>
            </a:r>
            <a:r>
              <a:rPr lang="en-US" sz="2000" b="1" dirty="0" err="1">
                <a:latin typeface="Arial" charset="0"/>
                <a:cs typeface="Times New Roman" charset="0"/>
              </a:rPr>
              <a:t>disebut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biner</a:t>
            </a:r>
            <a:r>
              <a:rPr lang="en-US" sz="2000" b="1" dirty="0">
                <a:latin typeface="Arial" charset="0"/>
                <a:cs typeface="Times New Roman" charset="0"/>
              </a:rPr>
              <a:t> 0 </a:t>
            </a:r>
            <a:r>
              <a:rPr lang="en-US" sz="2000" b="1" dirty="0" err="1">
                <a:latin typeface="Arial" charset="0"/>
                <a:cs typeface="Times New Roman" charset="0"/>
              </a:rPr>
              <a:t>dan</a:t>
            </a:r>
            <a:r>
              <a:rPr lang="en-US" sz="2000" b="1" dirty="0">
                <a:latin typeface="Arial" charset="0"/>
                <a:cs typeface="Times New Roman" charset="0"/>
              </a:rPr>
              <a:t> 1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600" b="1" dirty="0" err="1">
                <a:latin typeface="Arial" charset="0"/>
                <a:cs typeface="Times New Roman" charset="0"/>
              </a:rPr>
              <a:t>Direpresentasikan</a:t>
            </a:r>
            <a:r>
              <a:rPr lang="en-US" sz="1600" b="1" dirty="0">
                <a:latin typeface="Arial" charset="0"/>
                <a:cs typeface="Times New Roman" charset="0"/>
              </a:rPr>
              <a:t> </a:t>
            </a:r>
            <a:r>
              <a:rPr lang="en-US" sz="1600" b="1" dirty="0" err="1">
                <a:latin typeface="Arial" charset="0"/>
                <a:cs typeface="Times New Roman" charset="0"/>
              </a:rPr>
              <a:t>dengan</a:t>
            </a:r>
            <a:r>
              <a:rPr lang="en-US" sz="1600" b="1" dirty="0">
                <a:latin typeface="Arial" charset="0"/>
                <a:cs typeface="Times New Roman" charset="0"/>
              </a:rPr>
              <a:t> </a:t>
            </a:r>
            <a:r>
              <a:rPr lang="en-US" sz="1600" b="1" dirty="0" err="1">
                <a:latin typeface="Arial" charset="0"/>
                <a:cs typeface="Times New Roman" charset="0"/>
              </a:rPr>
              <a:t>denyut</a:t>
            </a:r>
            <a:r>
              <a:rPr lang="en-US" sz="1600" b="1" dirty="0">
                <a:latin typeface="Arial" charset="0"/>
                <a:cs typeface="Times New Roman" charset="0"/>
              </a:rPr>
              <a:t> </a:t>
            </a:r>
            <a:r>
              <a:rPr lang="en-US" sz="1600" b="1" dirty="0" err="1">
                <a:latin typeface="Arial" charset="0"/>
                <a:cs typeface="Times New Roman" charset="0"/>
              </a:rPr>
              <a:t>elektrik</a:t>
            </a:r>
            <a:r>
              <a:rPr lang="en-US" sz="1600" b="1" dirty="0">
                <a:latin typeface="Arial" charset="0"/>
                <a:cs typeface="Times New Roman" charset="0"/>
              </a:rPr>
              <a:t> </a:t>
            </a:r>
            <a:r>
              <a:rPr lang="en-US" sz="1600" b="1" i="1" dirty="0">
                <a:latin typeface="Arial" charset="0"/>
                <a:cs typeface="Times New Roman" charset="0"/>
              </a:rPr>
              <a:t>on-off</a:t>
            </a:r>
            <a:endParaRPr lang="en-US" sz="1600" b="1" i="1" dirty="0">
              <a:latin typeface="Arial" charset="0"/>
              <a:cs typeface="Times New Roman" charset="0"/>
            </a:endParaRPr>
          </a:p>
          <a:p>
            <a:pPr marL="342900" indent="-342900">
              <a:spcBef>
                <a:spcPct val="5000"/>
              </a:spcBef>
              <a:buFontTx/>
              <a:buChar char="•"/>
              <a:defRPr/>
            </a:pPr>
            <a:endParaRPr lang="en-US" sz="2000" b="1" dirty="0">
              <a:latin typeface="Arial" charset="0"/>
              <a:cs typeface="Times New Roman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pic>
        <p:nvPicPr>
          <p:cNvPr id="11269" name="Picture 6" descr="Hasil gambar untuk pertukaran sinyal digital dan ana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4630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Jaringan komunikasi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57200" y="1524000"/>
            <a:ext cx="67722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defRPr/>
            </a:pPr>
            <a:r>
              <a:rPr lang="en-US" b="1" dirty="0" err="1">
                <a:latin typeface="Arial" charset="0"/>
                <a:cs typeface="Times New Roman" charset="0"/>
              </a:rPr>
              <a:t>Topologi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jaringan</a:t>
            </a:r>
            <a:endParaRPr lang="en-US" b="1" dirty="0">
              <a:latin typeface="Arial" charset="0"/>
              <a:cs typeface="Times New Roman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 err="1">
                <a:cs typeface="Arial" pitchFamily="34" charset="0"/>
              </a:rPr>
              <a:t>Susunan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komputer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secara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fisik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dalam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suatu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jaringan</a:t>
            </a:r>
            <a:endParaRPr lang="en-US" dirty="0">
              <a:cs typeface="Arial" pitchFamily="34" charset="0"/>
            </a:endParaRP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Star</a:t>
            </a:r>
          </a:p>
          <a:p>
            <a:pPr marL="800100" lvl="2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charset="0"/>
              </a:rPr>
              <a:t>Kerusakan</a:t>
            </a:r>
            <a:r>
              <a:rPr lang="en-US" sz="1200" dirty="0">
                <a:latin typeface="Arial" charset="0"/>
              </a:rPr>
              <a:t> HUB </a:t>
            </a:r>
            <a:r>
              <a:rPr lang="en-US" sz="1200" dirty="0" err="1">
                <a:latin typeface="Arial" charset="0"/>
              </a:rPr>
              <a:t>berakibat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lumpuhnya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seluruh</a:t>
            </a:r>
            <a:r>
              <a:rPr lang="en-US" sz="1200" dirty="0">
                <a:latin typeface="Arial" charset="0"/>
              </a:rPr>
              <a:t> link </a:t>
            </a:r>
            <a:r>
              <a:rPr lang="en-US" sz="1200" dirty="0" err="1">
                <a:latin typeface="Arial" charset="0"/>
              </a:rPr>
              <a:t>dalam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jaringan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sehingga</a:t>
            </a:r>
            <a:r>
              <a:rPr lang="en-US" sz="1200" dirty="0">
                <a:latin typeface="Arial" charset="0"/>
              </a:rPr>
              <a:t> computer </a:t>
            </a:r>
            <a:r>
              <a:rPr lang="en-US" sz="1200" dirty="0" err="1">
                <a:latin typeface="Arial" charset="0"/>
              </a:rPr>
              <a:t>tidak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dapat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saling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berkomunikasi</a:t>
            </a:r>
            <a:r>
              <a:rPr lang="en-US" sz="1200" dirty="0">
                <a:latin typeface="Arial" charset="0"/>
              </a:rPr>
              <a:t>. </a:t>
            </a: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Ring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charset="0"/>
              </a:rPr>
              <a:t>Sinyal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akan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semakin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melemah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apabila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jarak</a:t>
            </a:r>
            <a:r>
              <a:rPr lang="en-US" sz="1200" dirty="0">
                <a:latin typeface="Arial" charset="0"/>
              </a:rPr>
              <a:t> yang di </a:t>
            </a:r>
            <a:r>
              <a:rPr lang="en-US" sz="1200" dirty="0" err="1">
                <a:latin typeface="Arial" charset="0"/>
              </a:rPr>
              <a:t>tempuh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untuk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mencapai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tujuan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semakin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jauh</a:t>
            </a:r>
            <a:r>
              <a:rPr lang="en-US" sz="1200" dirty="0">
                <a:latin typeface="Arial" charset="0"/>
              </a:rPr>
              <a:t>.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charset="0"/>
              </a:rPr>
              <a:t>Untuk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mengatasinya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maka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dilengkapi</a:t>
            </a:r>
            <a:r>
              <a:rPr lang="en-US" sz="1200" dirty="0">
                <a:latin typeface="Arial" charset="0"/>
              </a:rPr>
              <a:t> repeater.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charset="0"/>
              </a:rPr>
              <a:t>Tidak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berfungsinya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satu</a:t>
            </a:r>
            <a:r>
              <a:rPr lang="en-US" sz="1200" dirty="0">
                <a:latin typeface="Arial" charset="0"/>
              </a:rPr>
              <a:t> link </a:t>
            </a:r>
            <a:r>
              <a:rPr lang="en-US" sz="1200" dirty="0" err="1">
                <a:latin typeface="Arial" charset="0"/>
              </a:rPr>
              <a:t>akan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mempengaruhi</a:t>
            </a:r>
            <a:r>
              <a:rPr lang="en-US" sz="1200" dirty="0">
                <a:latin typeface="Arial" charset="0"/>
              </a:rPr>
              <a:t> link </a:t>
            </a:r>
            <a:r>
              <a:rPr lang="en-US" sz="1200" dirty="0" err="1">
                <a:latin typeface="Arial" charset="0"/>
              </a:rPr>
              <a:t>lainnya</a:t>
            </a:r>
            <a:endParaRPr lang="en-US" sz="1200" dirty="0">
              <a:latin typeface="Arial" charset="0"/>
            </a:endParaRP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Bus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charset="0"/>
              </a:rPr>
              <a:t>Hanya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satu</a:t>
            </a:r>
            <a:r>
              <a:rPr lang="en-US" sz="1200" dirty="0">
                <a:latin typeface="Arial" charset="0"/>
              </a:rPr>
              <a:t> computer yang </a:t>
            </a:r>
            <a:r>
              <a:rPr lang="en-US" sz="1200" dirty="0" err="1">
                <a:latin typeface="Arial" charset="0"/>
              </a:rPr>
              <a:t>dapat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mengirimkan</a:t>
            </a:r>
            <a:r>
              <a:rPr lang="en-US" sz="1200" dirty="0">
                <a:latin typeface="Arial" charset="0"/>
              </a:rPr>
              <a:t> data yang </a:t>
            </a:r>
            <a:r>
              <a:rPr lang="en-US" sz="1200" dirty="0" err="1">
                <a:latin typeface="Arial" charset="0"/>
              </a:rPr>
              <a:t>berupa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sinyal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elektronik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ke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semua</a:t>
            </a:r>
            <a:r>
              <a:rPr lang="en-US" sz="1200" dirty="0">
                <a:latin typeface="Arial" charset="0"/>
              </a:rPr>
              <a:t> computer </a:t>
            </a:r>
            <a:r>
              <a:rPr lang="en-US" sz="1200" dirty="0" err="1">
                <a:latin typeface="Arial" charset="0"/>
              </a:rPr>
              <a:t>dalam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jaringan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tsb,dan</a:t>
            </a:r>
            <a:r>
              <a:rPr lang="en-US" sz="1200" dirty="0">
                <a:latin typeface="Arial" charset="0"/>
              </a:rPr>
              <a:t> di </a:t>
            </a:r>
            <a:r>
              <a:rPr lang="en-US" sz="1200" dirty="0" err="1">
                <a:latin typeface="Arial" charset="0"/>
              </a:rPr>
              <a:t>terima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oleh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satu</a:t>
            </a:r>
            <a:r>
              <a:rPr lang="en-US" sz="1200" dirty="0">
                <a:latin typeface="Arial" charset="0"/>
              </a:rPr>
              <a:t> computer yang di </a:t>
            </a:r>
            <a:r>
              <a:rPr lang="en-US" sz="1200" dirty="0" err="1">
                <a:latin typeface="Arial" charset="0"/>
              </a:rPr>
              <a:t>tuju</a:t>
            </a:r>
            <a:r>
              <a:rPr lang="en-US" sz="1200" dirty="0">
                <a:latin typeface="Arial" charset="0"/>
              </a:rPr>
              <a:t>.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charset="0"/>
              </a:rPr>
              <a:t>Oleh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karena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hanya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satu</a:t>
            </a:r>
            <a:r>
              <a:rPr lang="en-US" sz="1200" dirty="0">
                <a:latin typeface="Arial" charset="0"/>
              </a:rPr>
              <a:t> computer </a:t>
            </a:r>
            <a:r>
              <a:rPr lang="en-US" sz="1200" dirty="0" err="1">
                <a:latin typeface="Arial" charset="0"/>
              </a:rPr>
              <a:t>saja</a:t>
            </a:r>
            <a:r>
              <a:rPr lang="en-US" sz="1200" dirty="0">
                <a:latin typeface="Arial" charset="0"/>
              </a:rPr>
              <a:t> yang </a:t>
            </a:r>
            <a:r>
              <a:rPr lang="en-US" sz="1200" dirty="0" err="1">
                <a:latin typeface="Arial" charset="0"/>
              </a:rPr>
              <a:t>dapat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mengirimkan</a:t>
            </a:r>
            <a:r>
              <a:rPr lang="en-US" sz="1200" dirty="0">
                <a:latin typeface="Arial" charset="0"/>
              </a:rPr>
              <a:t> data </a:t>
            </a:r>
            <a:r>
              <a:rPr lang="en-US" sz="1200" dirty="0" err="1">
                <a:latin typeface="Arial" charset="0"/>
              </a:rPr>
              <a:t>dalam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satu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saat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jumlah</a:t>
            </a:r>
            <a:r>
              <a:rPr lang="en-US" sz="1200" dirty="0">
                <a:latin typeface="Arial" charset="0"/>
              </a:rPr>
              <a:t> computer </a:t>
            </a:r>
            <a:r>
              <a:rPr lang="en-US" sz="1200" dirty="0" err="1">
                <a:latin typeface="Arial" charset="0"/>
              </a:rPr>
              <a:t>sangat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berpengaruh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dalam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unjuk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kerja</a:t>
            </a:r>
            <a:r>
              <a:rPr lang="en-US" sz="1200" dirty="0">
                <a:latin typeface="Arial" charset="0"/>
              </a:rPr>
              <a:t>.</a:t>
            </a:r>
            <a:endParaRPr lang="en-US" sz="1200" dirty="0">
              <a:latin typeface="Arial" charset="0"/>
            </a:endParaRP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Tree</a:t>
            </a:r>
          </a:p>
          <a:p>
            <a:pPr marL="800100" lvl="2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charset="0"/>
              </a:rPr>
              <a:t>Kabel</a:t>
            </a:r>
            <a:r>
              <a:rPr lang="en-US" sz="1200" dirty="0">
                <a:latin typeface="Arial" charset="0"/>
              </a:rPr>
              <a:t> yang </a:t>
            </a:r>
            <a:r>
              <a:rPr lang="en-US" sz="1200" dirty="0" err="1">
                <a:latin typeface="Arial" charset="0"/>
              </a:rPr>
              <a:t>digunakan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menjadi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lebih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banyak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sehingga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diperlukan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perencanaan</a:t>
            </a:r>
            <a:r>
              <a:rPr lang="en-US" sz="1200" dirty="0">
                <a:latin typeface="Arial" charset="0"/>
              </a:rPr>
              <a:t> yang </a:t>
            </a:r>
            <a:r>
              <a:rPr lang="en-US" sz="1200" dirty="0" err="1">
                <a:latin typeface="Arial" charset="0"/>
              </a:rPr>
              <a:t>matang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dalam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pengaturannya</a:t>
            </a:r>
            <a:r>
              <a:rPr lang="en-US" sz="1200" dirty="0">
                <a:latin typeface="Arial" charset="0"/>
              </a:rPr>
              <a:t> , </a:t>
            </a:r>
            <a:r>
              <a:rPr lang="en-US" sz="1200" dirty="0" err="1">
                <a:latin typeface="Arial" charset="0"/>
              </a:rPr>
              <a:t>termasuk</a:t>
            </a:r>
            <a:r>
              <a:rPr lang="en-US" sz="1200" dirty="0">
                <a:latin typeface="Arial" charset="0"/>
              </a:rPr>
              <a:t> di </a:t>
            </a:r>
            <a:r>
              <a:rPr lang="en-US" sz="1200" dirty="0" err="1">
                <a:latin typeface="Arial" charset="0"/>
              </a:rPr>
              <a:t>dalamnya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adalah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tata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letak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ruangan</a:t>
            </a:r>
            <a:endParaRPr lang="en-US" sz="1200" dirty="0">
              <a:latin typeface="Arial" charset="0"/>
            </a:endParaRP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endParaRPr lang="en-US" dirty="0">
              <a:cs typeface="Arial" pitchFamily="34" charset="0"/>
            </a:endParaRP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endParaRPr lang="en-US" dirty="0">
              <a:cs typeface="Arial" pitchFamily="34" charset="0"/>
            </a:endParaRPr>
          </a:p>
          <a:p>
            <a:pPr>
              <a:spcBef>
                <a:spcPct val="5000"/>
              </a:spcBef>
              <a:defRPr/>
            </a:pPr>
            <a:endParaRPr lang="en-US" b="1" dirty="0">
              <a:latin typeface="Arial" charset="0"/>
              <a:cs typeface="Times New Roman" charset="0"/>
            </a:endParaRPr>
          </a:p>
          <a:p>
            <a:pPr>
              <a:spcBef>
                <a:spcPct val="5000"/>
              </a:spcBef>
              <a:defRPr/>
            </a:pPr>
            <a:endParaRPr lang="en-US" sz="2000" b="1" dirty="0">
              <a:latin typeface="Arial" charset="0"/>
              <a:cs typeface="Times New Roman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pic>
        <p:nvPicPr>
          <p:cNvPr id="6" name="Picture 2" descr="http://zweimesserschmitt.files.wordpress.com/2011/10/topologi-jaringan-s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524000"/>
            <a:ext cx="184943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3.bp.blogspot.com/_6HXGggsVMyU/TEYtWW-dpaI/AAAAAAAAACU/eM-PGRitRcQ/s1600/Topologi+cinc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2971800"/>
            <a:ext cx="18621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 descr="http://1.bp.blogspot.com/-fbivHI2x2K8/TZfW08PUmgI/AAAAAAAAC8Q/mybq3eRyh2w/s1600/bus_top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4267200"/>
            <a:ext cx="1914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 descr="http://4.bp.blogspot.com/-9WTss9niAxY/TZfgeuGI4fI/AAAAAAAAC8o/mDLTQdYOpYU/s1600/topologi-tre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5033963"/>
            <a:ext cx="131603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Jaringan komunikasi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57200" y="1676400"/>
            <a:ext cx="8458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defRPr/>
            </a:pPr>
            <a:r>
              <a:rPr lang="en-US" b="1" dirty="0" err="1">
                <a:latin typeface="Arial" charset="0"/>
                <a:cs typeface="Times New Roman" charset="0"/>
              </a:rPr>
              <a:t>Jenis-jenis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jaringan</a:t>
            </a:r>
            <a:endParaRPr lang="en-US" b="1" dirty="0">
              <a:latin typeface="Arial" charset="0"/>
              <a:cs typeface="Times New Roman" charset="0"/>
            </a:endParaRPr>
          </a:p>
          <a:p>
            <a:pPr>
              <a:spcBef>
                <a:spcPct val="5000"/>
              </a:spcBef>
              <a:defRPr/>
            </a:pPr>
            <a:endParaRPr lang="en-US" sz="1200" b="1" dirty="0">
              <a:latin typeface="Arial" charset="0"/>
              <a:cs typeface="Times New Roman" charset="0"/>
            </a:endParaRPr>
          </a:p>
          <a:p>
            <a:pPr marL="342900" indent="-342900">
              <a:spcBef>
                <a:spcPct val="5000"/>
              </a:spcBef>
              <a:buFontTx/>
              <a:buChar char="•"/>
              <a:defRPr/>
            </a:pPr>
            <a:r>
              <a:rPr lang="en-US" sz="2000" b="1" dirty="0">
                <a:latin typeface="Arial" charset="0"/>
                <a:cs typeface="Times New Roman" charset="0"/>
              </a:rPr>
              <a:t>LAN (Local Area Network)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400" dirty="0" err="1">
                <a:latin typeface="Arial" charset="0"/>
                <a:cs typeface="Times New Roman" charset="0"/>
              </a:rPr>
              <a:t>Adalah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jaringan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komputer</a:t>
            </a:r>
            <a:r>
              <a:rPr lang="en-US" sz="1400" dirty="0">
                <a:latin typeface="Arial" charset="0"/>
                <a:cs typeface="Times New Roman" charset="0"/>
              </a:rPr>
              <a:t> yang </a:t>
            </a:r>
            <a:r>
              <a:rPr lang="en-US" sz="1400" dirty="0" err="1">
                <a:latin typeface="Arial" charset="0"/>
                <a:cs typeface="Times New Roman" charset="0"/>
              </a:rPr>
              <a:t>mencakup</a:t>
            </a:r>
            <a:r>
              <a:rPr lang="en-US" sz="1400" dirty="0">
                <a:latin typeface="Arial" charset="0"/>
                <a:cs typeface="Times New Roman" charset="0"/>
              </a:rPr>
              <a:t> area </a:t>
            </a:r>
            <a:r>
              <a:rPr lang="en-US" sz="1400" dirty="0" err="1">
                <a:latin typeface="Arial" charset="0"/>
                <a:cs typeface="Times New Roman" charset="0"/>
              </a:rPr>
              <a:t>dalam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satu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ruang</a:t>
            </a:r>
            <a:r>
              <a:rPr lang="en-US" sz="1400" dirty="0">
                <a:latin typeface="Arial" charset="0"/>
                <a:cs typeface="Times New Roman" charset="0"/>
              </a:rPr>
              <a:t>, </a:t>
            </a:r>
            <a:r>
              <a:rPr lang="en-US" sz="1400" dirty="0" err="1">
                <a:latin typeface="Arial" charset="0"/>
                <a:cs typeface="Times New Roman" charset="0"/>
              </a:rPr>
              <a:t>gedung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atau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beberapa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gedung</a:t>
            </a:r>
            <a:r>
              <a:rPr lang="en-US" sz="1400" dirty="0">
                <a:latin typeface="Arial" charset="0"/>
                <a:cs typeface="Times New Roman" charset="0"/>
              </a:rPr>
              <a:t> yang </a:t>
            </a:r>
            <a:r>
              <a:rPr lang="en-US" sz="1400" dirty="0" err="1">
                <a:latin typeface="Arial" charset="0"/>
                <a:cs typeface="Times New Roman" charset="0"/>
              </a:rPr>
              <a:t>berdekatan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dalam</a:t>
            </a:r>
            <a:r>
              <a:rPr lang="en-US" sz="1400" dirty="0">
                <a:latin typeface="Arial" charset="0"/>
                <a:cs typeface="Times New Roman" charset="0"/>
              </a:rPr>
              <a:t> radius </a:t>
            </a:r>
            <a:r>
              <a:rPr lang="en-US" sz="1400" dirty="0" err="1">
                <a:latin typeface="Arial" charset="0"/>
                <a:cs typeface="Times New Roman" charset="0"/>
              </a:rPr>
              <a:t>setengah</a:t>
            </a:r>
            <a:r>
              <a:rPr lang="en-US" sz="1400" dirty="0">
                <a:latin typeface="Arial" charset="0"/>
                <a:cs typeface="Times New Roman" charset="0"/>
              </a:rPr>
              <a:t> mil </a:t>
            </a:r>
            <a:r>
              <a:rPr lang="en-US" sz="1400" dirty="0" err="1">
                <a:latin typeface="Arial" charset="0"/>
                <a:cs typeface="Times New Roman" charset="0"/>
              </a:rPr>
              <a:t>atau</a:t>
            </a:r>
            <a:r>
              <a:rPr lang="en-US" sz="1400" dirty="0">
                <a:latin typeface="Arial" charset="0"/>
                <a:cs typeface="Times New Roman" charset="0"/>
              </a:rPr>
              <a:t> 500 m.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400" dirty="0">
                <a:latin typeface="Arial" charset="0"/>
                <a:cs typeface="Times New Roman" charset="0"/>
              </a:rPr>
              <a:t>Ex: </a:t>
            </a:r>
            <a:r>
              <a:rPr lang="en-US" sz="1400" dirty="0" err="1">
                <a:latin typeface="Arial" charset="0"/>
                <a:cs typeface="Times New Roman" charset="0"/>
              </a:rPr>
              <a:t>jaringan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dalam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satu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kampus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atau</a:t>
            </a:r>
            <a:r>
              <a:rPr lang="en-US" sz="1400" dirty="0">
                <a:latin typeface="Arial" charset="0"/>
                <a:cs typeface="Times New Roman" charset="0"/>
              </a:rPr>
              <a:t> di </a:t>
            </a:r>
            <a:r>
              <a:rPr lang="en-US" sz="1400" dirty="0" err="1">
                <a:latin typeface="Arial" charset="0"/>
                <a:cs typeface="Times New Roman" charset="0"/>
              </a:rPr>
              <a:t>sebuah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lokasi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perusahaan</a:t>
            </a:r>
            <a:endParaRPr lang="en-US" sz="1400" dirty="0">
              <a:latin typeface="Arial" charset="0"/>
              <a:cs typeface="Times New Roman" charset="0"/>
            </a:endParaRP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400" dirty="0" err="1">
                <a:latin typeface="Arial" charset="0"/>
                <a:cs typeface="Times New Roman" charset="0"/>
              </a:rPr>
              <a:t>Menggunakan</a:t>
            </a:r>
            <a:r>
              <a:rPr lang="en-US" sz="1400" dirty="0">
                <a:latin typeface="Arial" charset="0"/>
                <a:cs typeface="Times New Roman" charset="0"/>
              </a:rPr>
              <a:t> media </a:t>
            </a:r>
            <a:r>
              <a:rPr lang="en-US" sz="1400" dirty="0" err="1">
                <a:latin typeface="Arial" charset="0"/>
                <a:cs typeface="Times New Roman" charset="0"/>
              </a:rPr>
              <a:t>transmisi</a:t>
            </a:r>
            <a:r>
              <a:rPr lang="en-US" sz="1400" dirty="0">
                <a:latin typeface="Arial" charset="0"/>
                <a:cs typeface="Times New Roman" charset="0"/>
              </a:rPr>
              <a:t> Wired LAN (UTP, </a:t>
            </a:r>
            <a:r>
              <a:rPr lang="en-US" sz="1400" dirty="0" err="1">
                <a:latin typeface="Arial" charset="0"/>
                <a:cs typeface="Times New Roman" charset="0"/>
              </a:rPr>
              <a:t>kabel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koaksial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atau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serat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optik</a:t>
            </a:r>
            <a:r>
              <a:rPr lang="en-US" sz="1400" dirty="0">
                <a:latin typeface="Arial" charset="0"/>
                <a:cs typeface="Times New Roman" charset="0"/>
              </a:rPr>
              <a:t>) </a:t>
            </a:r>
            <a:r>
              <a:rPr lang="en-US" sz="1400" dirty="0" err="1">
                <a:latin typeface="Arial" charset="0"/>
                <a:cs typeface="Times New Roman" charset="0"/>
              </a:rPr>
              <a:t>atau</a:t>
            </a:r>
            <a:r>
              <a:rPr lang="en-US" sz="1400" dirty="0">
                <a:latin typeface="Arial" charset="0"/>
                <a:cs typeface="Times New Roman" charset="0"/>
              </a:rPr>
              <a:t> Wireless LAN 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400" dirty="0">
                <a:latin typeface="Arial" charset="0"/>
                <a:cs typeface="Times New Roman" charset="0"/>
              </a:rPr>
              <a:t>2 type :</a:t>
            </a:r>
          </a:p>
          <a:p>
            <a:pPr marL="1257300" lvl="2" indent="-342900">
              <a:spcBef>
                <a:spcPct val="5000"/>
              </a:spcBef>
              <a:buFontTx/>
              <a:buChar char="•"/>
              <a:defRPr/>
            </a:pPr>
            <a:r>
              <a:rPr lang="en-US" sz="1400" dirty="0">
                <a:latin typeface="Arial" charset="0"/>
                <a:cs typeface="Times New Roman" charset="0"/>
              </a:rPr>
              <a:t>Client/server</a:t>
            </a:r>
          </a:p>
          <a:p>
            <a:pPr marL="1257300" lvl="2" indent="-342900">
              <a:spcBef>
                <a:spcPct val="5000"/>
              </a:spcBef>
              <a:buFontTx/>
              <a:buChar char="•"/>
              <a:defRPr/>
            </a:pPr>
            <a:r>
              <a:rPr lang="en-US" sz="1400" dirty="0">
                <a:latin typeface="Arial" charset="0"/>
                <a:cs typeface="Times New Roman" charset="0"/>
              </a:rPr>
              <a:t>Peer to peer</a:t>
            </a:r>
          </a:p>
          <a:p>
            <a:pPr marL="342900" indent="-342900">
              <a:spcBef>
                <a:spcPct val="5000"/>
              </a:spcBef>
              <a:buFontTx/>
              <a:buChar char="•"/>
              <a:defRPr/>
            </a:pPr>
            <a:r>
              <a:rPr lang="en-US" sz="2000" b="1" dirty="0">
                <a:latin typeface="Arial" charset="0"/>
                <a:cs typeface="Times New Roman" charset="0"/>
              </a:rPr>
              <a:t>MAN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400" dirty="0" err="1">
                <a:latin typeface="Arial" charset="0"/>
                <a:cs typeface="Times New Roman" charset="0"/>
              </a:rPr>
              <a:t>Adalah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jaringan</a:t>
            </a:r>
            <a:r>
              <a:rPr lang="en-US" sz="1400" dirty="0">
                <a:latin typeface="Arial" charset="0"/>
                <a:cs typeface="Times New Roman" charset="0"/>
              </a:rPr>
              <a:t> yang </a:t>
            </a:r>
            <a:r>
              <a:rPr lang="en-US" sz="1400" dirty="0" err="1">
                <a:latin typeface="Arial" charset="0"/>
                <a:cs typeface="Times New Roman" charset="0"/>
              </a:rPr>
              <a:t>mencakup</a:t>
            </a:r>
            <a:r>
              <a:rPr lang="en-US" sz="1400" dirty="0">
                <a:latin typeface="Arial" charset="0"/>
                <a:cs typeface="Times New Roman" charset="0"/>
              </a:rPr>
              <a:t> area </a:t>
            </a:r>
            <a:r>
              <a:rPr lang="en-US" sz="1400" dirty="0" err="1">
                <a:latin typeface="Arial" charset="0"/>
                <a:cs typeface="Times New Roman" charset="0"/>
              </a:rPr>
              <a:t>satu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kota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atau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dengan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rentang</a:t>
            </a:r>
            <a:r>
              <a:rPr lang="en-US" sz="1400" dirty="0">
                <a:latin typeface="Arial" charset="0"/>
                <a:cs typeface="Times New Roman" charset="0"/>
              </a:rPr>
              <a:t> 10-45 KM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400" dirty="0">
                <a:latin typeface="Arial" charset="0"/>
                <a:cs typeface="Times New Roman" charset="0"/>
              </a:rPr>
              <a:t>Ex : </a:t>
            </a:r>
            <a:r>
              <a:rPr lang="en-US" sz="1400" dirty="0" err="1">
                <a:latin typeface="Arial" charset="0"/>
                <a:cs typeface="Times New Roman" charset="0"/>
              </a:rPr>
              <a:t>jaringan</a:t>
            </a:r>
            <a:r>
              <a:rPr lang="en-US" sz="1400" dirty="0">
                <a:latin typeface="Arial" charset="0"/>
                <a:cs typeface="Times New Roman" charset="0"/>
              </a:rPr>
              <a:t> yang </a:t>
            </a:r>
            <a:r>
              <a:rPr lang="en-US" sz="1400" dirty="0" err="1">
                <a:latin typeface="Arial" charset="0"/>
                <a:cs typeface="Times New Roman" charset="0"/>
              </a:rPr>
              <a:t>menghubungkan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beberapa</a:t>
            </a:r>
            <a:r>
              <a:rPr lang="en-US" sz="1400" dirty="0">
                <a:latin typeface="Arial" charset="0"/>
                <a:cs typeface="Times New Roman" charset="0"/>
              </a:rPr>
              <a:t> bank </a:t>
            </a:r>
            <a:r>
              <a:rPr lang="en-US" sz="1400" dirty="0" err="1">
                <a:latin typeface="Arial" charset="0"/>
                <a:cs typeface="Times New Roman" charset="0"/>
              </a:rPr>
              <a:t>dalam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satu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kota</a:t>
            </a:r>
            <a:endParaRPr lang="en-US" sz="1400" dirty="0">
              <a:latin typeface="Arial" charset="0"/>
              <a:cs typeface="Times New Roman" charset="0"/>
            </a:endParaRP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400" dirty="0" err="1">
                <a:latin typeface="Arial" charset="0"/>
                <a:cs typeface="Times New Roman" charset="0"/>
              </a:rPr>
              <a:t>Menggunakan</a:t>
            </a:r>
            <a:r>
              <a:rPr lang="en-US" sz="1400" dirty="0">
                <a:latin typeface="Arial" charset="0"/>
                <a:cs typeface="Times New Roman" charset="0"/>
              </a:rPr>
              <a:t> media </a:t>
            </a:r>
            <a:r>
              <a:rPr lang="en-US" sz="1400" dirty="0" err="1">
                <a:latin typeface="Arial" charset="0"/>
                <a:cs typeface="Times New Roman" charset="0"/>
              </a:rPr>
              <a:t>transmisi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mikrogelombang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atau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gelombang</a:t>
            </a:r>
            <a:r>
              <a:rPr lang="en-US" sz="1400" dirty="0">
                <a:latin typeface="Arial" charset="0"/>
                <a:cs typeface="Times New Roman" charset="0"/>
              </a:rPr>
              <a:t> radio</a:t>
            </a:r>
          </a:p>
          <a:p>
            <a:pPr marL="342900" indent="-342900">
              <a:spcBef>
                <a:spcPct val="5000"/>
              </a:spcBef>
              <a:buFontTx/>
              <a:buChar char="•"/>
              <a:defRPr/>
            </a:pPr>
            <a:r>
              <a:rPr lang="en-US" sz="2000" b="1" dirty="0">
                <a:latin typeface="Arial" charset="0"/>
                <a:cs typeface="Times New Roman" charset="0"/>
              </a:rPr>
              <a:t>WAN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400" dirty="0" err="1">
                <a:latin typeface="Arial" charset="0"/>
                <a:cs typeface="Times New Roman" charset="0"/>
              </a:rPr>
              <a:t>Jaringan</a:t>
            </a:r>
            <a:r>
              <a:rPr lang="en-US" sz="1400" dirty="0">
                <a:latin typeface="Arial" charset="0"/>
                <a:cs typeface="Times New Roman" charset="0"/>
              </a:rPr>
              <a:t> yang </a:t>
            </a:r>
            <a:r>
              <a:rPr lang="en-US" sz="1400" dirty="0" err="1">
                <a:latin typeface="Arial" charset="0"/>
                <a:cs typeface="Times New Roman" charset="0"/>
              </a:rPr>
              <a:t>mencakup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antarkota</a:t>
            </a:r>
            <a:r>
              <a:rPr lang="en-US" sz="1400" dirty="0">
                <a:latin typeface="Arial" charset="0"/>
                <a:cs typeface="Times New Roman" charset="0"/>
              </a:rPr>
              <a:t>, </a:t>
            </a:r>
            <a:r>
              <a:rPr lang="en-US" sz="1400" dirty="0" err="1">
                <a:latin typeface="Arial" charset="0"/>
                <a:cs typeface="Times New Roman" charset="0"/>
              </a:rPr>
              <a:t>antarprovinsi</a:t>
            </a:r>
            <a:r>
              <a:rPr lang="en-US" sz="1400" dirty="0">
                <a:latin typeface="Arial" charset="0"/>
                <a:cs typeface="Times New Roman" charset="0"/>
              </a:rPr>
              <a:t>, </a:t>
            </a:r>
            <a:r>
              <a:rPr lang="en-US" sz="1400" dirty="0" err="1">
                <a:latin typeface="Arial" charset="0"/>
                <a:cs typeface="Times New Roman" charset="0"/>
              </a:rPr>
              <a:t>antarnegara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dan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antabenua</a:t>
            </a:r>
            <a:endParaRPr lang="en-US" sz="1400" dirty="0">
              <a:latin typeface="Arial" charset="0"/>
              <a:cs typeface="Times New Roman" charset="0"/>
            </a:endParaRP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400" dirty="0" err="1">
                <a:latin typeface="Arial" charset="0"/>
                <a:cs typeface="Times New Roman" charset="0"/>
              </a:rPr>
              <a:t>Komputer</a:t>
            </a:r>
            <a:r>
              <a:rPr lang="en-US" sz="1400" dirty="0">
                <a:latin typeface="Arial" charset="0"/>
                <a:cs typeface="Times New Roman" charset="0"/>
              </a:rPr>
              <a:t> yang </a:t>
            </a:r>
            <a:r>
              <a:rPr lang="en-US" sz="1400" dirty="0" err="1">
                <a:latin typeface="Arial" charset="0"/>
                <a:cs typeface="Times New Roman" charset="0"/>
              </a:rPr>
              <a:t>terhubung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ke</a:t>
            </a:r>
            <a:r>
              <a:rPr lang="en-US" sz="1400" dirty="0">
                <a:latin typeface="Arial" charset="0"/>
                <a:cs typeface="Times New Roman" charset="0"/>
              </a:rPr>
              <a:t> WAN </a:t>
            </a:r>
            <a:r>
              <a:rPr lang="en-US" sz="1400" dirty="0" err="1">
                <a:latin typeface="Arial" charset="0"/>
                <a:cs typeface="Times New Roman" charset="0"/>
              </a:rPr>
              <a:t>melalui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jaringan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publik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seperti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sistem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telepon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atau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kabel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privat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atau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sirkuit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langganan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atau</a:t>
            </a:r>
            <a:r>
              <a:rPr lang="en-US" sz="1400" dirty="0">
                <a:latin typeface="Arial" charset="0"/>
                <a:cs typeface="Times New Roman" charset="0"/>
              </a:rPr>
              <a:t> </a:t>
            </a:r>
            <a:r>
              <a:rPr lang="en-US" sz="1400" dirty="0" err="1">
                <a:latin typeface="Arial" charset="0"/>
                <a:cs typeface="Times New Roman" charset="0"/>
              </a:rPr>
              <a:t>satelit</a:t>
            </a:r>
            <a:r>
              <a:rPr lang="en-US" sz="1400" dirty="0">
                <a:latin typeface="Arial" charset="0"/>
                <a:cs typeface="Times New Roman" charset="0"/>
              </a:rPr>
              <a:t>.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6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6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6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6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Jaringan komunikasi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pic>
        <p:nvPicPr>
          <p:cNvPr id="14340" name="Picture 2" descr="Hasil gambar untuk 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09825"/>
            <a:ext cx="3476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4" descr="Picture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1600200"/>
            <a:ext cx="4181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984625"/>
            <a:ext cx="418147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Jaringan komunikasi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57200" y="1676400"/>
            <a:ext cx="8458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Arial" charset="0"/>
                <a:cs typeface="Times New Roman" charset="0"/>
              </a:rPr>
              <a:t>Media </a:t>
            </a:r>
            <a:r>
              <a:rPr lang="en-US" b="1" dirty="0" err="1">
                <a:latin typeface="Arial" charset="0"/>
                <a:cs typeface="Times New Roman" charset="0"/>
              </a:rPr>
              <a:t>Transmisi</a:t>
            </a:r>
            <a:endParaRPr lang="en-US" b="1" dirty="0">
              <a:latin typeface="Arial" charset="0"/>
              <a:cs typeface="Times New Roman" charset="0"/>
            </a:endParaRPr>
          </a:p>
          <a:p>
            <a:pPr>
              <a:spcBef>
                <a:spcPct val="5000"/>
              </a:spcBef>
              <a:defRPr/>
            </a:pPr>
            <a:endParaRPr lang="en-US" dirty="0">
              <a:latin typeface="Arial" charset="0"/>
              <a:cs typeface="Times New Roman" charset="0"/>
            </a:endParaRP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  <a:cs typeface="Times New Roman" charset="0"/>
              </a:rPr>
              <a:t>Media yang </a:t>
            </a:r>
            <a:r>
              <a:rPr lang="en-US" b="1" dirty="0" err="1">
                <a:latin typeface="Arial" charset="0"/>
                <a:cs typeface="Times New Roman" charset="0"/>
              </a:rPr>
              <a:t>digunakan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sebagai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penghubung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antara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pengirim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dan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penerima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untuk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melintaskan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isyarat</a:t>
            </a:r>
            <a:r>
              <a:rPr lang="en-US" b="1" dirty="0">
                <a:latin typeface="Arial" charset="0"/>
                <a:cs typeface="Times New Roman" charset="0"/>
              </a:rPr>
              <a:t>/</a:t>
            </a:r>
            <a:r>
              <a:rPr lang="en-US" b="1" dirty="0" err="1">
                <a:latin typeface="Arial" charset="0"/>
                <a:cs typeface="Times New Roman" charset="0"/>
              </a:rPr>
              <a:t>sinyal</a:t>
            </a:r>
            <a:r>
              <a:rPr lang="en-US" b="1" dirty="0">
                <a:latin typeface="Arial" charset="0"/>
                <a:cs typeface="Times New Roman" charset="0"/>
              </a:rPr>
              <a:t>.</a:t>
            </a: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b="1" dirty="0" err="1">
                <a:latin typeface="Arial" charset="0"/>
                <a:cs typeface="Times New Roman" charset="0"/>
              </a:rPr>
              <a:t>Dibagi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dua</a:t>
            </a:r>
            <a:endParaRPr lang="en-US" b="1" dirty="0">
              <a:latin typeface="Arial" charset="0"/>
              <a:cs typeface="Times New Roman" charset="0"/>
            </a:endParaRP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Times New Roman" charset="0"/>
              </a:rPr>
              <a:t>Media </a:t>
            </a:r>
            <a:r>
              <a:rPr lang="en-US" dirty="0" err="1">
                <a:latin typeface="Arial" charset="0"/>
                <a:cs typeface="Times New Roman" charset="0"/>
              </a:rPr>
              <a:t>berkabel</a:t>
            </a:r>
            <a:r>
              <a:rPr lang="en-US" dirty="0">
                <a:latin typeface="Arial" charset="0"/>
                <a:cs typeface="Times New Roman" charset="0"/>
              </a:rPr>
              <a:t> 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Times New Roman" charset="0"/>
              </a:rPr>
              <a:t>Media </a:t>
            </a:r>
            <a:r>
              <a:rPr lang="en-US" dirty="0" err="1">
                <a:latin typeface="Arial" charset="0"/>
                <a:cs typeface="Times New Roman" charset="0"/>
              </a:rPr>
              <a:t>tidak</a:t>
            </a:r>
            <a:r>
              <a:rPr lang="en-US" dirty="0">
                <a:latin typeface="Arial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cs typeface="Times New Roman" charset="0"/>
              </a:rPr>
              <a:t>berkabel</a:t>
            </a:r>
            <a:endParaRPr lang="en-US" dirty="0">
              <a:latin typeface="Arial" charset="0"/>
              <a:cs typeface="Times New Roman" charset="0"/>
            </a:endParaRPr>
          </a:p>
          <a:p>
            <a:pPr>
              <a:spcBef>
                <a:spcPct val="5000"/>
              </a:spcBef>
              <a:defRPr/>
            </a:pPr>
            <a:endParaRPr lang="en-US" b="1" dirty="0">
              <a:latin typeface="Arial" charset="0"/>
              <a:cs typeface="Times New Roman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Jaringan komunikasi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57200" y="1676400"/>
            <a:ext cx="5791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Arial" charset="0"/>
                <a:cs typeface="Times New Roman" charset="0"/>
              </a:rPr>
              <a:t>Media </a:t>
            </a:r>
            <a:r>
              <a:rPr lang="en-US" b="1" dirty="0" err="1">
                <a:latin typeface="Arial" charset="0"/>
                <a:cs typeface="Times New Roman" charset="0"/>
              </a:rPr>
              <a:t>berkabel</a:t>
            </a:r>
            <a:endParaRPr lang="en-US" b="1" dirty="0">
              <a:latin typeface="Arial" charset="0"/>
              <a:cs typeface="Times New Roman" charset="0"/>
            </a:endParaRPr>
          </a:p>
          <a:p>
            <a:pPr>
              <a:spcBef>
                <a:spcPct val="5000"/>
              </a:spcBef>
              <a:defRPr/>
            </a:pPr>
            <a:endParaRPr lang="en-US" sz="1200" b="1" dirty="0">
              <a:latin typeface="Arial" charset="0"/>
              <a:cs typeface="Times New Roman" charset="0"/>
            </a:endParaRP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b="1" dirty="0" err="1">
                <a:latin typeface="Arial" charset="0"/>
                <a:cs typeface="Times New Roman" charset="0"/>
              </a:rPr>
              <a:t>Kabel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pasangan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terpilin</a:t>
            </a:r>
            <a:r>
              <a:rPr lang="en-US" b="1" dirty="0">
                <a:latin typeface="Arial" charset="0"/>
                <a:cs typeface="Times New Roman" charset="0"/>
              </a:rPr>
              <a:t> (twisted pair)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800" dirty="0" err="1">
                <a:latin typeface="Arial" charset="0"/>
              </a:rPr>
              <a:t>Biasa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disebut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kabel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telepon</a:t>
            </a:r>
            <a:r>
              <a:rPr lang="en-US" sz="1800" dirty="0">
                <a:latin typeface="Arial" charset="0"/>
              </a:rPr>
              <a:t> (</a:t>
            </a:r>
            <a:r>
              <a:rPr lang="en-US" sz="1800" dirty="0" err="1">
                <a:latin typeface="Arial" charset="0"/>
              </a:rPr>
              <a:t>penghubung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kabel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pesawat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telepon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dengan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jalur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telepon</a:t>
            </a:r>
            <a:r>
              <a:rPr lang="en-US" sz="1800" dirty="0">
                <a:latin typeface="Arial" charset="0"/>
              </a:rPr>
              <a:t>)</a:t>
            </a:r>
            <a:endParaRPr lang="en-US" sz="1800" dirty="0">
              <a:latin typeface="Arial" charset="0"/>
              <a:cs typeface="Times New Roman" charset="0"/>
            </a:endParaRP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b="1" dirty="0" err="1">
                <a:latin typeface="Arial" charset="0"/>
                <a:cs typeface="Times New Roman" charset="0"/>
              </a:rPr>
              <a:t>Kabel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koaksial</a:t>
            </a:r>
            <a:r>
              <a:rPr lang="en-US" b="1" dirty="0">
                <a:latin typeface="Arial" charset="0"/>
                <a:cs typeface="Times New Roman" charset="0"/>
              </a:rPr>
              <a:t> (coaxial </a:t>
            </a:r>
            <a:r>
              <a:rPr lang="en-US" b="1" dirty="0" err="1">
                <a:latin typeface="Arial" charset="0"/>
                <a:cs typeface="Times New Roman" charset="0"/>
              </a:rPr>
              <a:t>cabel</a:t>
            </a:r>
            <a:r>
              <a:rPr lang="en-US" b="1" dirty="0">
                <a:latin typeface="Arial" charset="0"/>
                <a:cs typeface="Times New Roman" charset="0"/>
              </a:rPr>
              <a:t>)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800" dirty="0" err="1">
                <a:latin typeface="Arial" charset="0"/>
              </a:rPr>
              <a:t>Untuk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koneksi</a:t>
            </a:r>
            <a:r>
              <a:rPr lang="en-US" sz="1800" dirty="0">
                <a:latin typeface="Arial" charset="0"/>
              </a:rPr>
              <a:t> LAN, TV </a:t>
            </a:r>
            <a:r>
              <a:rPr lang="en-US" sz="1800" dirty="0" err="1">
                <a:latin typeface="Arial" charset="0"/>
              </a:rPr>
              <a:t>Kabel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antena</a:t>
            </a:r>
            <a:r>
              <a:rPr lang="en-US" sz="1800" dirty="0">
                <a:latin typeface="Arial" charset="0"/>
              </a:rPr>
              <a:t> TV</a:t>
            </a: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b="1" dirty="0" err="1">
                <a:latin typeface="Arial" charset="0"/>
                <a:cs typeface="Times New Roman" charset="0"/>
              </a:rPr>
              <a:t>Kabel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serat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optik</a:t>
            </a:r>
            <a:endParaRPr lang="en-US" b="1" dirty="0">
              <a:latin typeface="Arial" charset="0"/>
              <a:cs typeface="Times New Roman" charset="0"/>
            </a:endParaRP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Arial" charset="0"/>
              </a:rPr>
              <a:t>LAN yang </a:t>
            </a:r>
            <a:r>
              <a:rPr lang="en-US" sz="1800" dirty="0" err="1">
                <a:latin typeface="Arial" charset="0"/>
              </a:rPr>
              <a:t>kecepatan</a:t>
            </a:r>
            <a:r>
              <a:rPr lang="en-US" sz="1800" dirty="0">
                <a:latin typeface="Arial" charset="0"/>
              </a:rPr>
              <a:t> gigabit </a:t>
            </a:r>
            <a:r>
              <a:rPr lang="en-US" sz="1800" dirty="0" err="1">
                <a:latin typeface="Arial" charset="0"/>
              </a:rPr>
              <a:t>perdetik</a:t>
            </a:r>
            <a:r>
              <a:rPr lang="en-US" sz="1800" dirty="0">
                <a:latin typeface="Arial" charset="0"/>
              </a:rPr>
              <a:t> (</a:t>
            </a:r>
            <a:r>
              <a:rPr lang="en-US" sz="1800" dirty="0" err="1">
                <a:latin typeface="Arial" charset="0"/>
              </a:rPr>
              <a:t>membawa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isyarat</a:t>
            </a:r>
            <a:r>
              <a:rPr lang="en-US" sz="1800" dirty="0">
                <a:latin typeface="Arial" charset="0"/>
              </a:rPr>
              <a:t> data </a:t>
            </a:r>
            <a:r>
              <a:rPr lang="en-US" sz="1800" dirty="0" err="1">
                <a:latin typeface="Arial" charset="0"/>
              </a:rPr>
              <a:t>dalam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bentuk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berkas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cahaya</a:t>
            </a:r>
            <a:r>
              <a:rPr lang="en-US" sz="1800" dirty="0">
                <a:latin typeface="Arial" charset="0"/>
              </a:rPr>
              <a:t> : LED </a:t>
            </a:r>
            <a:r>
              <a:rPr lang="en-US" sz="1800" dirty="0" err="1">
                <a:latin typeface="Arial" charset="0"/>
              </a:rPr>
              <a:t>atau</a:t>
            </a:r>
            <a:r>
              <a:rPr lang="en-US" sz="1800" dirty="0">
                <a:latin typeface="Arial" charset="0"/>
              </a:rPr>
              <a:t> Laser)</a:t>
            </a: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endParaRPr lang="en-US" dirty="0">
              <a:latin typeface="Arial" charset="0"/>
              <a:cs typeface="Times New Roman" charset="0"/>
            </a:endParaRPr>
          </a:p>
          <a:p>
            <a:pPr>
              <a:spcBef>
                <a:spcPct val="5000"/>
              </a:spcBef>
              <a:defRPr/>
            </a:pPr>
            <a:endParaRPr lang="en-US" b="1" dirty="0">
              <a:latin typeface="Arial" charset="0"/>
              <a:cs typeface="Times New Roman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pic>
        <p:nvPicPr>
          <p:cNvPr id="16389" name="Picture 2" descr="https://upload.wikimedia.org/wikipedia/commons/c/cb/UTP_c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2149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http://kiswara.net/wp-content/uploads/2014/05/cable-bnc-et-power-20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2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 descr="http://3.bp.blogspot.com/-n-9YTsTFh0k/UXF_MOl-19I/AAAAAAAAADM/Bh1avGIAJOk/s1600/kabel+opt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53000"/>
            <a:ext cx="21939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Jaringan komunikasi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57200" y="1676400"/>
            <a:ext cx="5715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Arial" charset="0"/>
                <a:cs typeface="Times New Roman" charset="0"/>
              </a:rPr>
              <a:t>Media </a:t>
            </a:r>
            <a:r>
              <a:rPr lang="en-US" b="1" dirty="0" err="1">
                <a:latin typeface="Arial" charset="0"/>
                <a:cs typeface="Times New Roman" charset="0"/>
              </a:rPr>
              <a:t>tidak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berkabel</a:t>
            </a:r>
            <a:endParaRPr lang="en-US" b="1" dirty="0">
              <a:latin typeface="Arial" charset="0"/>
              <a:cs typeface="Times New Roman" charset="0"/>
            </a:endParaRPr>
          </a:p>
          <a:p>
            <a:pPr>
              <a:spcBef>
                <a:spcPct val="5000"/>
              </a:spcBef>
              <a:defRPr/>
            </a:pPr>
            <a:endParaRPr lang="en-US" sz="1200" b="1" dirty="0">
              <a:latin typeface="Arial" charset="0"/>
              <a:cs typeface="Times New Roman" charset="0"/>
            </a:endParaRP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b="1" dirty="0" err="1">
                <a:latin typeface="Arial" charset="0"/>
                <a:cs typeface="Times New Roman" charset="0"/>
              </a:rPr>
              <a:t>Mikrogelombang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800" dirty="0" err="1">
                <a:latin typeface="Arial" charset="0"/>
              </a:rPr>
              <a:t>Gelombang</a:t>
            </a:r>
            <a:r>
              <a:rPr lang="en-US" sz="1800" dirty="0">
                <a:latin typeface="Arial" charset="0"/>
              </a:rPr>
              <a:t> radio yang </a:t>
            </a:r>
            <a:r>
              <a:rPr lang="en-US" sz="1800" dirty="0" err="1">
                <a:latin typeface="Arial" charset="0"/>
              </a:rPr>
              <a:t>menggunakan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frekuensi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tinggi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antara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penerima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pengirim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harus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berada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pada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garis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pandang</a:t>
            </a:r>
            <a:r>
              <a:rPr lang="en-US" sz="1800" dirty="0">
                <a:latin typeface="Arial" charset="0"/>
              </a:rPr>
              <a:t> (MAN </a:t>
            </a:r>
            <a:r>
              <a:rPr lang="en-US" sz="1800" dirty="0" err="1">
                <a:latin typeface="Arial" charset="0"/>
              </a:rPr>
              <a:t>dan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Warnet</a:t>
            </a:r>
            <a:r>
              <a:rPr lang="en-US" sz="1800" dirty="0">
                <a:latin typeface="Arial" charset="0"/>
              </a:rPr>
              <a:t> : </a:t>
            </a:r>
            <a:r>
              <a:rPr lang="en-US" sz="1800" dirty="0" err="1">
                <a:latin typeface="Arial" charset="0"/>
              </a:rPr>
              <a:t>penghubung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warnet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dan</a:t>
            </a:r>
            <a:r>
              <a:rPr lang="en-US" sz="1800" dirty="0">
                <a:latin typeface="Arial" charset="0"/>
              </a:rPr>
              <a:t> ISP)</a:t>
            </a: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b="1" dirty="0" err="1">
                <a:latin typeface="Arial" charset="0"/>
                <a:cs typeface="Times New Roman" charset="0"/>
              </a:rPr>
              <a:t>Satelit</a:t>
            </a:r>
            <a:endParaRPr lang="en-US" b="1" dirty="0">
              <a:latin typeface="Arial" charset="0"/>
              <a:cs typeface="Times New Roman" charset="0"/>
            </a:endParaRP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800" dirty="0" err="1">
                <a:latin typeface="Arial" charset="0"/>
              </a:rPr>
              <a:t>Juga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merupaka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mikrogelombang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dimana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satelit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bertindak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sebagai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stasiun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relai</a:t>
            </a:r>
            <a:r>
              <a:rPr lang="en-US" sz="1800" dirty="0">
                <a:latin typeface="Arial" charset="0"/>
              </a:rPr>
              <a:t> yang </a:t>
            </a:r>
            <a:r>
              <a:rPr lang="en-US" sz="1800" dirty="0" err="1">
                <a:latin typeface="Arial" charset="0"/>
              </a:rPr>
              <a:t>berada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diangkasa</a:t>
            </a:r>
            <a:r>
              <a:rPr lang="en-US" sz="1800" dirty="0">
                <a:latin typeface="Arial" charset="0"/>
              </a:rPr>
              <a:t> 480-22.000 mil </a:t>
            </a:r>
            <a:r>
              <a:rPr lang="en-US" sz="1800" dirty="0" err="1">
                <a:latin typeface="Arial" charset="0"/>
              </a:rPr>
              <a:t>diatas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permukaan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bumi</a:t>
            </a:r>
            <a:endParaRPr lang="en-US" sz="1800" dirty="0">
              <a:latin typeface="Arial" charset="0"/>
            </a:endParaRP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b="1" dirty="0" err="1">
                <a:latin typeface="Arial" charset="0"/>
                <a:cs typeface="Times New Roman" charset="0"/>
              </a:rPr>
              <a:t>Gelombang</a:t>
            </a:r>
            <a:r>
              <a:rPr lang="en-US" b="1" dirty="0">
                <a:latin typeface="Arial" charset="0"/>
                <a:cs typeface="Times New Roman" charset="0"/>
              </a:rPr>
              <a:t> radio 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800" dirty="0" err="1">
                <a:latin typeface="Arial" charset="0"/>
              </a:rPr>
              <a:t>Digunakan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untuk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mengirimkan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suara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ataupun</a:t>
            </a:r>
            <a:r>
              <a:rPr lang="en-US" sz="1800" dirty="0">
                <a:latin typeface="Arial" charset="0"/>
              </a:rPr>
              <a:t> data </a:t>
            </a:r>
            <a:r>
              <a:rPr lang="en-US" sz="1800" dirty="0" err="1">
                <a:latin typeface="Arial" charset="0"/>
              </a:rPr>
              <a:t>melalui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udara</a:t>
            </a:r>
            <a:r>
              <a:rPr lang="en-US" sz="1800" dirty="0">
                <a:latin typeface="Arial" charset="0"/>
              </a:rPr>
              <a:t>. </a:t>
            </a:r>
            <a:r>
              <a:rPr lang="en-US" sz="1800" dirty="0" err="1">
                <a:latin typeface="Arial" charset="0"/>
              </a:rPr>
              <a:t>Kelebihannya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pengiriman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isyarat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dapat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dilakukan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dengan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sembarang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posisi</a:t>
            </a:r>
            <a:r>
              <a:rPr lang="en-US" sz="1800" dirty="0">
                <a:latin typeface="Arial" charset="0"/>
              </a:rPr>
              <a:t> (</a:t>
            </a:r>
            <a:r>
              <a:rPr lang="en-US" sz="1800" dirty="0" err="1">
                <a:latin typeface="Arial" charset="0"/>
              </a:rPr>
              <a:t>tidak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harus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lurus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seperti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mikrogelombang</a:t>
            </a:r>
            <a:r>
              <a:rPr lang="en-US" sz="1800" dirty="0">
                <a:latin typeface="Arial" charset="0"/>
              </a:rPr>
              <a:t>) </a:t>
            </a:r>
            <a:r>
              <a:rPr lang="en-US" sz="1800" dirty="0" err="1">
                <a:latin typeface="Arial" charset="0"/>
              </a:rPr>
              <a:t>dan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dimungkinkan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dengan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posisi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bergerak</a:t>
            </a:r>
            <a:r>
              <a:rPr lang="en-US" sz="1800" dirty="0">
                <a:latin typeface="Arial" charset="0"/>
              </a:rPr>
              <a:t>.</a:t>
            </a:r>
          </a:p>
          <a:p>
            <a:pPr marL="342900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endParaRPr lang="en-US" dirty="0">
              <a:latin typeface="Arial" charset="0"/>
              <a:cs typeface="Times New Roman" charset="0"/>
            </a:endParaRPr>
          </a:p>
          <a:p>
            <a:pPr>
              <a:spcBef>
                <a:spcPct val="5000"/>
              </a:spcBef>
              <a:defRPr/>
            </a:pPr>
            <a:endParaRPr lang="en-US" b="1" dirty="0">
              <a:latin typeface="Arial" charset="0"/>
              <a:cs typeface="Times New Roman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pic>
        <p:nvPicPr>
          <p:cNvPr id="17413" name="Picture 2" descr="http://berita-iptek.com/wp-content/uploads/2014/10/artikel_2_reza_2014_gb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9718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http://klikpositif.com/up/berita/indosat-luncurkan-satelit-palapa-e-di-2016-gantikan-c2_20131130212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89300"/>
            <a:ext cx="26812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https://poojetz.files.wordpress.com/2011/02/jala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10113"/>
            <a:ext cx="2246313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The Internet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57200" y="1676400"/>
            <a:ext cx="8458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Char char="•"/>
            </a:pPr>
            <a:r>
              <a:rPr lang="en-US" altLang="en-US" b="1">
                <a:cs typeface="Times New Roman" panose="02020603050405020304" pitchFamily="18" charset="0"/>
              </a:rPr>
              <a:t>What is the Internet?</a:t>
            </a:r>
            <a:endParaRPr lang="en-US" altLang="en-US" b="1"/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cs typeface="Times New Roman" panose="02020603050405020304" pitchFamily="18" charset="0"/>
              </a:rPr>
              <a:t>Internet addressing and architecture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The Domain Name System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Internet architecture and governance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The future Internet: IPv6 and Internet2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>
                <a:cs typeface="Times New Roman" panose="02020603050405020304" pitchFamily="18" charset="0"/>
              </a:rPr>
              <a:t>Internet services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>
                <a:cs typeface="Times New Roman" panose="02020603050405020304" pitchFamily="18" charset="0"/>
              </a:rPr>
              <a:t>The World Wide Web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Hypertext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Web servers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Searching for information on the Web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Web 2.0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en-US" sz="2000" b="1">
              <a:cs typeface="Times New Roman" panose="02020603050405020304" pitchFamily="18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The Internet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685800" y="16129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Client/Server Computing on the Internet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05250" y="60960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/>
              <a:t>Figure 7-10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62000" y="5715000"/>
            <a:ext cx="7543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b="1"/>
              <a:t>Client computers running Web browser and other software can access an array of services on servers over the Internet. These services may all run on a single server or on multiple specialized servers.</a:t>
            </a:r>
          </a:p>
        </p:txBody>
      </p:sp>
      <p:pic>
        <p:nvPicPr>
          <p:cNvPr id="19463" name="Picture 7" descr="C:\My Documents\MIS10\Compositing\Chapter-07\Fig-7-1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8050"/>
            <a:ext cx="747712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457200" y="1981200"/>
            <a:ext cx="8458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"/>
              </a:spcBef>
              <a:buFontTx/>
              <a:buChar char="•"/>
            </a:pPr>
            <a:r>
              <a:rPr lang="en-US" altLang="en-US" b="1">
                <a:cs typeface="Times New Roman" panose="02020603050405020304" pitchFamily="18" charset="0"/>
              </a:rPr>
              <a:t>Intranets and extranets</a:t>
            </a:r>
            <a:endParaRPr lang="en-US" altLang="en-US" b="1"/>
          </a:p>
          <a:p>
            <a:pPr eaLnBrk="1" hangingPunct="1">
              <a:lnSpc>
                <a:spcPct val="140000"/>
              </a:lnSpc>
              <a:spcBef>
                <a:spcPct val="5000"/>
              </a:spcBef>
              <a:buFontTx/>
              <a:buChar char="•"/>
            </a:pPr>
            <a:r>
              <a:rPr lang="en-US" altLang="en-US" b="1"/>
              <a:t>Technologies and tools for communication and </a:t>
            </a:r>
            <a:br>
              <a:rPr lang="en-US" altLang="en-US" b="1"/>
            </a:br>
            <a:r>
              <a:rPr lang="en-US" altLang="en-US" b="1"/>
              <a:t>e-business</a:t>
            </a:r>
          </a:p>
          <a:p>
            <a:pPr lvl="1" eaLnBrk="1" hangingPunct="1">
              <a:lnSpc>
                <a:spcPct val="150000"/>
              </a:lnSpc>
              <a:spcBef>
                <a:spcPct val="5000"/>
              </a:spcBef>
              <a:buFontTx/>
              <a:buChar char="•"/>
            </a:pPr>
            <a:r>
              <a:rPr lang="en-US" altLang="en-US" sz="2000" b="1"/>
              <a:t>E-mail, chat, instant messaging, and electronic discussions</a:t>
            </a:r>
          </a:p>
          <a:p>
            <a:pPr lvl="1" eaLnBrk="1" hangingPunct="1">
              <a:lnSpc>
                <a:spcPct val="150000"/>
              </a:lnSpc>
              <a:spcBef>
                <a:spcPct val="5000"/>
              </a:spcBef>
              <a:buFontTx/>
              <a:buChar char="•"/>
            </a:pPr>
            <a:r>
              <a:rPr lang="en-US" altLang="en-US" sz="2000" b="1"/>
              <a:t>Internet telephony</a:t>
            </a:r>
          </a:p>
          <a:p>
            <a:pPr lvl="1" eaLnBrk="1" hangingPunct="1">
              <a:lnSpc>
                <a:spcPct val="150000"/>
              </a:lnSpc>
              <a:spcBef>
                <a:spcPct val="5000"/>
              </a:spcBef>
              <a:buFontTx/>
              <a:buChar char="•"/>
            </a:pPr>
            <a:r>
              <a:rPr lang="en-US" altLang="en-US" sz="2000" b="1"/>
              <a:t>Virtual private networks</a:t>
            </a:r>
            <a:endParaRPr lang="en-US" altLang="en-US" b="1"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en-US" b="1">
              <a:cs typeface="Times New Roman" panose="02020603050405020304" pitchFamily="18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The Internet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886075" y="1066800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/>
              <a:t>LEARNING OBJECTIVES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2200" b="1"/>
              <a:t>Apa sajakah komponen utama dari jaringan telekomunikasi dan kunci teknologi jaringan ?</a:t>
            </a:r>
          </a:p>
          <a:p>
            <a:pPr eaLnBrk="1" hangingPunct="1">
              <a:spcBef>
                <a:spcPct val="2000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2200" b="1">
                <a:cs typeface="Times New Roman" panose="02020603050405020304" pitchFamily="18" charset="0"/>
              </a:rPr>
              <a:t>Apa sajakah jenis-jenis jaringan ?</a:t>
            </a:r>
          </a:p>
          <a:p>
            <a:pPr eaLnBrk="1" hangingPunct="1">
              <a:spcBef>
                <a:spcPct val="2000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2200" b="1">
                <a:cs typeface="Times New Roman" panose="02020603050405020304" pitchFamily="18" charset="0"/>
              </a:rPr>
              <a:t>Bagaimana internet dan teknologi internet bekerja serta bagaimana mereka mendukung komunikasi e-bisnis ?</a:t>
            </a:r>
          </a:p>
          <a:p>
            <a:pPr eaLnBrk="1" hangingPunct="1">
              <a:spcBef>
                <a:spcPct val="2000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2200" b="1">
                <a:cs typeface="Times New Roman" panose="02020603050405020304" pitchFamily="18" charset="0"/>
              </a:rPr>
              <a:t>Apa sajakah teknologi utama dan standar untuk jaringan nirkabel, komunikasi dan akses internet ?</a:t>
            </a:r>
          </a:p>
          <a:p>
            <a:pPr eaLnBrk="1" hangingPunct="1">
              <a:spcBef>
                <a:spcPct val="2000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2200" b="1">
                <a:cs typeface="Times New Roman" panose="02020603050405020304" pitchFamily="18" charset="0"/>
              </a:rPr>
              <a:t>Mengapa identifkasi frekuensi RFID dan jaringan sensor nirkabel berharga bagi bisnis 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57200" y="2743200"/>
            <a:ext cx="8458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cs typeface="Times New Roman" panose="02020603050405020304" pitchFamily="18" charset="0"/>
              </a:rPr>
              <a:t>Read the Interactive Session: Management, and then discuss the following questions: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Should managers monitor employee e-mail and Internet usage? Why or why not?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Describe an effective e-mail and Web use policy for a company.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81000" y="16002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9F0F10"/>
                </a:solidFill>
                <a:cs typeface="Times New Roman" panose="02020603050405020304" pitchFamily="18" charset="0"/>
              </a:rPr>
              <a:t>Monitoring Employees on Networks: Unethical or Good Business?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The Internet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57200" y="1600200"/>
            <a:ext cx="8458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lang="en-US" altLang="en-US" b="1">
                <a:cs typeface="Times New Roman" panose="02020603050405020304" pitchFamily="18" charset="0"/>
              </a:rPr>
              <a:t>Wireless devices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Tx/>
              <a:buChar char="•"/>
            </a:pPr>
            <a:r>
              <a:rPr lang="en-US" altLang="en-US" b="1">
                <a:cs typeface="Times New Roman" panose="02020603050405020304" pitchFamily="18" charset="0"/>
              </a:rPr>
              <a:t>Cellular systems</a:t>
            </a:r>
            <a:endParaRPr lang="en-US" altLang="en-US" b="1"/>
          </a:p>
          <a:p>
            <a:pPr lvl="1" eaLnBrk="1" hangingPunct="1">
              <a:lnSpc>
                <a:spcPct val="120000"/>
              </a:lnSpc>
              <a:spcBef>
                <a:spcPct val="5000"/>
              </a:spcBef>
              <a:buFontTx/>
              <a:buChar char="•"/>
            </a:pPr>
            <a:r>
              <a:rPr lang="en-US" altLang="en-US" sz="2000" b="1"/>
              <a:t>Cellular network standards and generations</a:t>
            </a:r>
          </a:p>
          <a:p>
            <a:pPr lvl="1" eaLnBrk="1" hangingPunct="1">
              <a:lnSpc>
                <a:spcPct val="120000"/>
              </a:lnSpc>
              <a:spcBef>
                <a:spcPct val="5000"/>
              </a:spcBef>
              <a:buFontTx/>
              <a:buChar char="•"/>
            </a:pPr>
            <a:r>
              <a:rPr lang="en-US" altLang="en-US" sz="2000" b="1"/>
              <a:t>Mobile wireless standards for Web access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  <a:buFontTx/>
              <a:buChar char="•"/>
            </a:pPr>
            <a:r>
              <a:rPr lang="en-US" altLang="en-US" b="1"/>
              <a:t>Wireless computer networks and Internet access</a:t>
            </a:r>
          </a:p>
          <a:p>
            <a:pPr lvl="1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en-US" altLang="en-US" sz="2000" b="1"/>
              <a:t>Bluetooth</a:t>
            </a:r>
          </a:p>
          <a:p>
            <a:pPr lvl="1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en-US" altLang="en-US" sz="2000" b="1"/>
              <a:t>Wi-Fi</a:t>
            </a:r>
          </a:p>
          <a:p>
            <a:pPr lvl="1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en-US" altLang="en-US" sz="2000" b="1"/>
              <a:t>Wi-Fi and wireless Internet access</a:t>
            </a:r>
          </a:p>
          <a:p>
            <a:pPr lvl="1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en-US" altLang="en-US" sz="2000" b="1"/>
              <a:t>WiMax</a:t>
            </a:r>
          </a:p>
          <a:p>
            <a:pPr lvl="1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en-US" altLang="en-US" sz="2000" b="1"/>
              <a:t>Broadband cellular wireless and emerging wireless services</a:t>
            </a:r>
          </a:p>
          <a:p>
            <a:pPr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en-US" altLang="en-US" b="1">
                <a:cs typeface="Times New Roman" panose="02020603050405020304" pitchFamily="18" charset="0"/>
              </a:rPr>
              <a:t>RFID and wireless sensor networks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en-US" b="1">
              <a:cs typeface="Times New Roman" panose="02020603050405020304" pitchFamily="18" charset="0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The Wireless Revolution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685800" y="16129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A Bluetooth Network (PAN)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05250" y="60960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/>
              <a:t>Figure 7-16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600200" y="5638800"/>
            <a:ext cx="60960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b="1"/>
              <a:t>Bluetooth enables a variety of devices, including cell phones, PDAs, wireless keyboards and mice, PCs, and printers, to interact wirelessly with each other within a small 30-foot (10-meter) area. In addition to the links shown, Bluetooth can be used to network similar devices to send data from one PC to another, for example.</a:t>
            </a: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The Wireless Revolution</a:t>
            </a:r>
          </a:p>
        </p:txBody>
      </p:sp>
      <p:pic>
        <p:nvPicPr>
          <p:cNvPr id="23559" name="Picture 10" descr="C:\My Documents\MIS10\Compositing\Chapter-07\Fig-7-1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2133600"/>
            <a:ext cx="48037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457200" y="2057400"/>
            <a:ext cx="845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cs typeface="Times New Roman" panose="02020603050405020304" pitchFamily="18" charset="0"/>
              </a:rPr>
              <a:t>Read the Interactive Session: Organizations, and then discuss the following questions: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How is RFID technology related to Wal-Mart’s business model? How does it benefit suppliers?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What management, organization, and technology factors explain why Wal-Mart suppliers had trouble implementing RFID systems?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What conditions would make adopting RFID more favorable for suppliers?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Should Wal-Mart require all its suppliers to use RFID? Why or why not? Explain your answer.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1600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9F0F10"/>
                </a:solidFill>
                <a:cs typeface="Times New Roman" panose="02020603050405020304" pitchFamily="18" charset="0"/>
              </a:rPr>
              <a:t>Wal-Mart Grapples with RFID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2209800" y="1066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The Wireless Revolution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600200" y="10668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Telekomunikasi dan jaringan dalam dunia bisnis saat ini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7200" y="1981200"/>
            <a:ext cx="8458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defRPr/>
            </a:pPr>
            <a:r>
              <a:rPr lang="en-US" b="1" dirty="0" err="1">
                <a:latin typeface="Arial" charset="0"/>
                <a:cs typeface="Times New Roman" charset="0"/>
              </a:rPr>
              <a:t>Tren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dalam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dunia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jaringan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dan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komunikasi</a:t>
            </a:r>
            <a:endParaRPr lang="en-US" b="1" dirty="0">
              <a:latin typeface="Arial" charset="0"/>
              <a:cs typeface="Times New Roman" charset="0"/>
            </a:endParaRPr>
          </a:p>
          <a:p>
            <a:pPr marL="342900" indent="-342900">
              <a:spcBef>
                <a:spcPct val="5000"/>
              </a:spcBef>
              <a:buFontTx/>
              <a:buChar char="•"/>
              <a:defRPr/>
            </a:pPr>
            <a:endParaRPr lang="en-US" b="1" dirty="0">
              <a:latin typeface="Arial" charset="0"/>
              <a:cs typeface="Times New Roman" charset="0"/>
            </a:endParaRPr>
          </a:p>
          <a:p>
            <a:pPr marL="342900" indent="-342900">
              <a:spcBef>
                <a:spcPct val="5000"/>
              </a:spcBef>
              <a:buFontTx/>
              <a:buChar char="•"/>
              <a:defRPr/>
            </a:pPr>
            <a:r>
              <a:rPr lang="en-US" sz="2000" b="1" dirty="0">
                <a:latin typeface="Arial" charset="0"/>
                <a:cs typeface="Times New Roman" charset="0"/>
              </a:rPr>
              <a:t>Perusahaan </a:t>
            </a:r>
            <a:r>
              <a:rPr lang="en-US" sz="2000" b="1" dirty="0" err="1">
                <a:latin typeface="Arial" charset="0"/>
                <a:cs typeface="Times New Roman" charset="0"/>
              </a:rPr>
              <a:t>pada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masa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lalu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menggunakan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dua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jenis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jaringan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dengan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dasar</a:t>
            </a:r>
            <a:r>
              <a:rPr lang="en-US" sz="2000" b="1" dirty="0">
                <a:latin typeface="Arial" charset="0"/>
                <a:cs typeface="Times New Roman" charset="0"/>
              </a:rPr>
              <a:t> yang </a:t>
            </a:r>
            <a:r>
              <a:rPr lang="en-US" sz="2000" b="1" dirty="0" err="1">
                <a:latin typeface="Arial" charset="0"/>
                <a:cs typeface="Times New Roman" charset="0"/>
              </a:rPr>
              <a:t>berbeda</a:t>
            </a:r>
            <a:r>
              <a:rPr lang="en-US" sz="2000" b="1" dirty="0">
                <a:latin typeface="Arial" charset="0"/>
                <a:cs typeface="Times New Roman" charset="0"/>
              </a:rPr>
              <a:t> :</a:t>
            </a:r>
          </a:p>
          <a:p>
            <a:pPr marL="342900" indent="-342900">
              <a:spcBef>
                <a:spcPct val="5000"/>
              </a:spcBef>
              <a:buFontTx/>
              <a:buChar char="•"/>
              <a:defRPr/>
            </a:pPr>
            <a:endParaRPr lang="en-US" sz="900" b="1" dirty="0">
              <a:latin typeface="Arial" charset="0"/>
              <a:cs typeface="Times New Roman" charset="0"/>
            </a:endParaRP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2000" b="1" dirty="0" err="1">
                <a:latin typeface="Arial" charset="0"/>
                <a:cs typeface="Times New Roman" charset="0"/>
              </a:rPr>
              <a:t>Jaringan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telepon</a:t>
            </a:r>
            <a:r>
              <a:rPr lang="en-US" sz="2000" b="1" dirty="0">
                <a:latin typeface="Arial" charset="0"/>
                <a:cs typeface="Times New Roman" charset="0"/>
              </a:rPr>
              <a:t>               </a:t>
            </a:r>
            <a:r>
              <a:rPr lang="en-US" sz="1600" b="1" i="1" dirty="0" err="1">
                <a:latin typeface="Arial" charset="0"/>
                <a:cs typeface="Times New Roman" charset="0"/>
              </a:rPr>
              <a:t>komunikasi</a:t>
            </a:r>
            <a:r>
              <a:rPr lang="en-US" sz="1600" b="1" i="1" dirty="0"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latin typeface="Arial" charset="0"/>
                <a:cs typeface="Times New Roman" charset="0"/>
              </a:rPr>
              <a:t>suara</a:t>
            </a:r>
            <a:endParaRPr lang="en-US" sz="1600" b="1" i="1" dirty="0">
              <a:latin typeface="Arial" charset="0"/>
              <a:cs typeface="Times New Roman" charset="0"/>
            </a:endParaRP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2000" b="1" dirty="0" err="1">
                <a:latin typeface="Arial" charset="0"/>
                <a:cs typeface="Times New Roman" charset="0"/>
              </a:rPr>
              <a:t>Jaringan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komputer</a:t>
            </a:r>
            <a:r>
              <a:rPr lang="en-US" sz="2000" b="1" dirty="0">
                <a:latin typeface="Arial" charset="0"/>
                <a:cs typeface="Times New Roman" charset="0"/>
              </a:rPr>
              <a:t>               </a:t>
            </a:r>
            <a:r>
              <a:rPr lang="en-US" sz="1600" b="1" i="1" dirty="0" err="1">
                <a:latin typeface="Arial" charset="0"/>
                <a:cs typeface="Times New Roman" charset="0"/>
              </a:rPr>
              <a:t>lalu</a:t>
            </a:r>
            <a:r>
              <a:rPr lang="en-US" sz="1600" b="1" i="1" dirty="0"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latin typeface="Arial" charset="0"/>
                <a:cs typeface="Times New Roman" charset="0"/>
              </a:rPr>
              <a:t>lintas</a:t>
            </a:r>
            <a:r>
              <a:rPr lang="en-US" sz="1600" b="1" i="1" dirty="0">
                <a:latin typeface="Arial" charset="0"/>
                <a:cs typeface="Times New Roman" charset="0"/>
              </a:rPr>
              <a:t> data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endParaRPr lang="en-US" sz="2000" b="1" i="1" dirty="0">
              <a:latin typeface="Arial" charset="0"/>
              <a:cs typeface="Times New Roman" charset="0"/>
            </a:endParaRPr>
          </a:p>
          <a:p>
            <a:pPr marL="355600" lvl="1" indent="-3556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2000" b="1" dirty="0" err="1">
                <a:latin typeface="Arial" charset="0"/>
                <a:cs typeface="Times New Roman" charset="0"/>
              </a:rPr>
              <a:t>Namun</a:t>
            </a:r>
            <a:r>
              <a:rPr lang="en-US" sz="2000" b="1" dirty="0">
                <a:latin typeface="Arial" charset="0"/>
                <a:cs typeface="Times New Roman" charset="0"/>
              </a:rPr>
              <a:t>, </a:t>
            </a:r>
            <a:r>
              <a:rPr lang="en-US" sz="2000" b="1" dirty="0" err="1">
                <a:latin typeface="Arial" charset="0"/>
                <a:cs typeface="Times New Roman" charset="0"/>
              </a:rPr>
              <a:t>saat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ini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berkat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deregulasi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telekomunikasi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yang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berkelanjutan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dan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inovasi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TI </a:t>
            </a:r>
            <a:r>
              <a:rPr lang="en-US" sz="2000" b="1" dirty="0">
                <a:latin typeface="Arial" charset="0"/>
                <a:cs typeface="Times New Roman" charset="0"/>
              </a:rPr>
              <a:t>, </a:t>
            </a:r>
            <a:r>
              <a:rPr lang="en-US" sz="2000" b="1" dirty="0" err="1">
                <a:latin typeface="Arial" charset="0"/>
                <a:cs typeface="Times New Roman" charset="0"/>
              </a:rPr>
              <a:t>telepon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dan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jarkom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berkumpul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menjadi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sebuah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jaringan</a:t>
            </a:r>
            <a:r>
              <a:rPr lang="en-US" sz="2000" b="1" dirty="0">
                <a:latin typeface="Arial" charset="0"/>
                <a:cs typeface="Times New Roman" charset="0"/>
              </a:rPr>
              <a:t> digital </a:t>
            </a:r>
            <a:r>
              <a:rPr lang="en-US" sz="2000" b="1" dirty="0" err="1">
                <a:latin typeface="Arial" charset="0"/>
                <a:cs typeface="Times New Roman" charset="0"/>
              </a:rPr>
              <a:t>tunggal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dengan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menggunakan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standar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berbasis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internet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dan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perlengkapan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bersama-sama</a:t>
            </a:r>
            <a:endParaRPr lang="en-US" sz="2000" b="1" i="1" dirty="0">
              <a:solidFill>
                <a:srgbClr val="FF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505200" y="35814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733800" y="38862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600200" y="10668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Telekomunikasi dan jaringan dalam dunia bisnis saat ini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7200" y="1981200"/>
            <a:ext cx="8458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defRPr/>
            </a:pPr>
            <a:r>
              <a:rPr lang="en-US" b="1" dirty="0" err="1">
                <a:latin typeface="Arial" charset="0"/>
                <a:cs typeface="Times New Roman" charset="0"/>
              </a:rPr>
              <a:t>Jaringan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komputer</a:t>
            </a:r>
            <a:endParaRPr lang="en-US" b="1" dirty="0">
              <a:latin typeface="Arial" charset="0"/>
              <a:cs typeface="Times New Roman" charset="0"/>
            </a:endParaRPr>
          </a:p>
          <a:p>
            <a:pPr marL="342900" indent="-342900">
              <a:spcBef>
                <a:spcPct val="5000"/>
              </a:spcBef>
              <a:buFontTx/>
              <a:buChar char="•"/>
              <a:defRPr/>
            </a:pPr>
            <a:endParaRPr lang="en-US" b="1" dirty="0">
              <a:latin typeface="Arial" charset="0"/>
              <a:cs typeface="Times New Roman" charset="0"/>
            </a:endParaRPr>
          </a:p>
          <a:p>
            <a:pPr marL="342900" indent="-342900">
              <a:spcBef>
                <a:spcPct val="5000"/>
              </a:spcBef>
              <a:buFontTx/>
              <a:buChar char="•"/>
              <a:defRPr/>
            </a:pPr>
            <a:r>
              <a:rPr lang="en-US" sz="2000" b="1" dirty="0" err="1">
                <a:latin typeface="Arial" charset="0"/>
                <a:cs typeface="Times New Roman" charset="0"/>
              </a:rPr>
              <a:t>Jarkom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adalah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hubungan</a:t>
            </a:r>
            <a:r>
              <a:rPr lang="en-US" sz="2000" b="1" dirty="0">
                <a:latin typeface="Arial" charset="0"/>
                <a:cs typeface="Times New Roman" charset="0"/>
              </a:rPr>
              <a:t> 2 </a:t>
            </a:r>
            <a:r>
              <a:rPr lang="en-US" sz="2000" b="1" dirty="0" err="1">
                <a:latin typeface="Arial" charset="0"/>
                <a:cs typeface="Times New Roman" charset="0"/>
              </a:rPr>
              <a:t>komputer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atau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lebih</a:t>
            </a:r>
            <a:r>
              <a:rPr lang="en-US" sz="2000" b="1" dirty="0">
                <a:latin typeface="Arial" charset="0"/>
                <a:cs typeface="Times New Roman" charset="0"/>
              </a:rPr>
              <a:t> yang </a:t>
            </a:r>
            <a:r>
              <a:rPr lang="en-US" sz="2000" b="1" dirty="0" err="1">
                <a:latin typeface="Arial" charset="0"/>
                <a:cs typeface="Times New Roman" charset="0"/>
              </a:rPr>
              <a:t>ditujukan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untuk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melakukan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pertukaran</a:t>
            </a:r>
            <a:r>
              <a:rPr lang="en-US" sz="2000" b="1" dirty="0">
                <a:latin typeface="Arial" charset="0"/>
                <a:cs typeface="Times New Roman" charset="0"/>
              </a:rPr>
              <a:t> data </a:t>
            </a:r>
            <a:r>
              <a:rPr lang="en-US" sz="2000" b="1" dirty="0" err="1">
                <a:latin typeface="Arial" charset="0"/>
                <a:cs typeface="Times New Roman" charset="0"/>
              </a:rPr>
              <a:t>atau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untuk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melakukan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berbagi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perangkat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lunak</a:t>
            </a:r>
            <a:r>
              <a:rPr lang="en-US" sz="2000" b="1" dirty="0">
                <a:latin typeface="Arial" charset="0"/>
                <a:cs typeface="Times New Roman" charset="0"/>
              </a:rPr>
              <a:t>, </a:t>
            </a:r>
            <a:r>
              <a:rPr lang="en-US" sz="2000" b="1" dirty="0" err="1">
                <a:latin typeface="Arial" charset="0"/>
                <a:cs typeface="Times New Roman" charset="0"/>
              </a:rPr>
              <a:t>perangkat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keras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dan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bahkan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berbagi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kekuatan</a:t>
            </a:r>
            <a:r>
              <a:rPr lang="en-US" sz="2000" b="1" dirty="0">
                <a:latin typeface="Arial" charset="0"/>
                <a:cs typeface="Times New Roman" charset="0"/>
              </a:rPr>
              <a:t> </a:t>
            </a:r>
            <a:r>
              <a:rPr lang="en-US" sz="2000" b="1" dirty="0" err="1">
                <a:latin typeface="Arial" charset="0"/>
                <a:cs typeface="Times New Roman" charset="0"/>
              </a:rPr>
              <a:t>pemrosesan</a:t>
            </a:r>
            <a:r>
              <a:rPr lang="en-US" sz="2000" b="1" dirty="0">
                <a:latin typeface="Arial" charset="0"/>
                <a:cs typeface="Times New Roman" charset="0"/>
              </a:rPr>
              <a:t>.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Berbagi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perangkat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keras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berupa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hard disk, printer, CD ROM drive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dan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modem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Berbagi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program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atau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data yang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disimpan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di server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Mendukung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kecepatan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berkomunikasi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baik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chatting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ataupun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teleconference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Memudahkan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pengaksesan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infomasi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yang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terdapat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pada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server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jika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seseorang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bepergian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ketika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ia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  <a:cs typeface="Times New Roman" charset="0"/>
              </a:rPr>
              <a:t>membutuhkannya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.</a:t>
            </a:r>
          </a:p>
          <a:p>
            <a:pPr marL="800100" lvl="1" indent="-342900">
              <a:spcBef>
                <a:spcPct val="5000"/>
              </a:spcBef>
              <a:buFontTx/>
              <a:buChar char="•"/>
              <a:defRPr/>
            </a:pPr>
            <a:endParaRPr lang="en-US" sz="2000" b="1" i="1" dirty="0">
              <a:solidFill>
                <a:srgbClr val="FF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16129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Komponen</a:t>
            </a:r>
            <a:r>
              <a:rPr lang="en-US" b="1" dirty="0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dari</a:t>
            </a:r>
            <a:r>
              <a:rPr lang="en-US" b="1" dirty="0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jaringan</a:t>
            </a:r>
            <a:r>
              <a:rPr lang="en-US" b="1" dirty="0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komputer</a:t>
            </a:r>
            <a:r>
              <a:rPr lang="en-US" b="1" dirty="0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sederhana</a:t>
            </a:r>
            <a:endParaRPr lang="en-US" b="1" dirty="0">
              <a:solidFill>
                <a:srgbClr val="9F0F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05250" y="609600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/>
              <a:t>Figure 7-1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0" y="5726113"/>
            <a:ext cx="6324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b="1"/>
              <a:t>Ilustrasi diatas adalah jarkom yang sangat sederhana yang terdiri atas komputer, sistem operasi jaringan (NOS), yang berada di komputer khusus server, kabel yang menghubungkan perangkat switch dan router</a:t>
            </a:r>
          </a:p>
        </p:txBody>
      </p:sp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1600200" y="10668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Telekomunikasi dan jaringan dalam dunia bisnis saat ini</a:t>
            </a: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pic>
        <p:nvPicPr>
          <p:cNvPr id="6151" name="Picture 20" descr="C:\My Documents\MIS10\Compositing\Chapter-07\Fig-7-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9163"/>
            <a:ext cx="603885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600200" y="10668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Telekomunikasi dan jaringan dalam dunia bisnis saat ini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7200" y="1828800"/>
            <a:ext cx="8458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700" b="1">
                <a:solidFill>
                  <a:srgbClr val="FF0000"/>
                </a:solidFill>
              </a:rPr>
              <a:t>Sistem operasi jaringan (NOS)  </a:t>
            </a:r>
            <a:r>
              <a:rPr lang="en-US" altLang="en-US" sz="1700" b="1"/>
              <a:t>berfungsi mengarahkan perjalanan dan mengelola komunikasi pada jaringan serta mengkoordinasikan sumberdaya jaringan.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FF0000"/>
                </a:solidFill>
              </a:rPr>
              <a:t>Komputer server </a:t>
            </a:r>
            <a:r>
              <a:rPr lang="en-US" altLang="en-US" sz="1400" b="1"/>
              <a:t>adalah sebuah komputer di jaringan yang melakukan fungsi penting jaringan untuk komputer client seperti melayani lama web, menyimpan data dan menyimpan sistem operasi jaringan.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400" b="1"/>
              <a:t>Perangkat lunak server yang sering digunakan adalah Microsoft Windows server, Linux, dan Novell Open Enterprises server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700" b="1">
                <a:solidFill>
                  <a:srgbClr val="FF0000"/>
                </a:solidFill>
              </a:rPr>
              <a:t>Hub</a:t>
            </a:r>
            <a:r>
              <a:rPr lang="en-US" altLang="en-US" sz="1700" b="1"/>
              <a:t> adalah perangkat yang sangat sederhana yang menghubungkan komponen jaringan, mengirimkan paket data ke semua perangkat yang saling terhubung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700" b="1">
                <a:solidFill>
                  <a:srgbClr val="FF0000"/>
                </a:solidFill>
              </a:rPr>
              <a:t>Switch </a:t>
            </a:r>
            <a:r>
              <a:rPr lang="en-US" altLang="en-US" sz="1700" b="1"/>
              <a:t>memiliki kecerdasan lebih dari hub dan dapat menyaring serta meneruskan data ke tujuan tertentu dalam jaringan.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700" b="1">
                <a:solidFill>
                  <a:srgbClr val="FF0000"/>
                </a:solidFill>
              </a:rPr>
              <a:t>Router</a:t>
            </a:r>
            <a:r>
              <a:rPr lang="en-US" altLang="en-US" sz="1700" b="1"/>
              <a:t> adalah prosesor komunikasi yang digunakan untuk memandu perjalanan paket data melalui jaringan yang berbeda, memastikan bahwa data yang dikirm sampai ke alamat yang benar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1700" b="1"/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1700" b="1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1524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Infrastruktur</a:t>
            </a:r>
            <a:r>
              <a:rPr lang="en-US" b="1" dirty="0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jaringan</a:t>
            </a:r>
            <a:r>
              <a:rPr lang="en-US" b="1" dirty="0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perusahaan</a:t>
            </a:r>
            <a:endParaRPr lang="en-US" b="1" dirty="0">
              <a:solidFill>
                <a:srgbClr val="9F0F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524000" y="5726113"/>
            <a:ext cx="6324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b="1"/>
              <a:t>Infrastruktur jaringan perusahaan saat ini merupakan kumpulan dari banyak jaringan yang berbeda mulai dari jaringan telepon tetap (</a:t>
            </a:r>
            <a:r>
              <a:rPr lang="en-US" altLang="en-US" sz="900" b="1" i="1"/>
              <a:t>pubic switched telephone network-PSTN)</a:t>
            </a:r>
            <a:r>
              <a:rPr lang="en-US" altLang="en-US" sz="900" b="1"/>
              <a:t>, sampai kepada internet dan jaringan area lokal perusahaan yang menghubungkan kelompok kerja, departemen atau level jabatan.</a:t>
            </a:r>
          </a:p>
        </p:txBody>
      </p:sp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1600200" y="10668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Telekomunikasi dan jaringan dalam dunia bisnis saat ini</a:t>
            </a: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pic>
        <p:nvPicPr>
          <p:cNvPr id="8198" name="Picture 2" descr="Hasil gambar untuk infrastruktur jaringan perusah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4267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600200" y="10668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Telekomunikasi dan jaringan dalam dunia bisnis saat ini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7200" y="1600200"/>
            <a:ext cx="5791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defRPr/>
            </a:pPr>
            <a:r>
              <a:rPr lang="en-US" b="1" dirty="0" err="1">
                <a:latin typeface="Arial" charset="0"/>
                <a:cs typeface="Times New Roman" charset="0"/>
              </a:rPr>
              <a:t>Teknologi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utama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dalam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cs typeface="Times New Roman" charset="0"/>
              </a:rPr>
              <a:t>jaringan</a:t>
            </a:r>
            <a:r>
              <a:rPr lang="en-US" b="1" dirty="0">
                <a:latin typeface="Arial" charset="0"/>
                <a:cs typeface="Times New Roman" charset="0"/>
              </a:rPr>
              <a:t> digital</a:t>
            </a:r>
          </a:p>
          <a:p>
            <a:pPr marL="342900" indent="-342900">
              <a:spcBef>
                <a:spcPct val="5000"/>
              </a:spcBef>
              <a:buFont typeface="+mj-lt"/>
              <a:buAutoNum type="arabicPeriod"/>
              <a:defRPr/>
            </a:pPr>
            <a:r>
              <a:rPr lang="en-US" sz="1800" b="1" dirty="0" err="1">
                <a:latin typeface="Arial" charset="0"/>
                <a:cs typeface="Times New Roman" charset="0"/>
              </a:rPr>
              <a:t>Komputasi</a:t>
            </a:r>
            <a:r>
              <a:rPr lang="en-US" sz="1800" b="1" dirty="0">
                <a:latin typeface="Arial" charset="0"/>
                <a:cs typeface="Times New Roman" charset="0"/>
              </a:rPr>
              <a:t> client/server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Arial" charset="0"/>
                <a:cs typeface="Times New Roman" charset="0"/>
              </a:rPr>
              <a:t>Komputasi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ini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merupakan</a:t>
            </a:r>
            <a:r>
              <a:rPr lang="en-US" sz="1200" b="1" dirty="0">
                <a:latin typeface="Arial" charset="0"/>
                <a:cs typeface="Times New Roman" charset="0"/>
              </a:rPr>
              <a:t> model </a:t>
            </a:r>
            <a:r>
              <a:rPr lang="en-US" sz="1200" b="1" dirty="0" err="1">
                <a:latin typeface="Arial" charset="0"/>
                <a:cs typeface="Times New Roman" charset="0"/>
              </a:rPr>
              <a:t>komputasi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terdistribusi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dimana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pemrosesan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terletak</a:t>
            </a:r>
            <a:r>
              <a:rPr lang="en-US" sz="1200" b="1" dirty="0">
                <a:latin typeface="Arial" charset="0"/>
                <a:cs typeface="Times New Roman" charset="0"/>
              </a:rPr>
              <a:t> di </a:t>
            </a:r>
            <a:r>
              <a:rPr lang="en-US" sz="1200" b="1" dirty="0" err="1">
                <a:latin typeface="Arial" charset="0"/>
                <a:cs typeface="Times New Roman" charset="0"/>
              </a:rPr>
              <a:t>komputer</a:t>
            </a:r>
            <a:r>
              <a:rPr lang="en-US" sz="1200" b="1" dirty="0">
                <a:latin typeface="Arial" charset="0"/>
                <a:cs typeface="Times New Roman" charset="0"/>
              </a:rPr>
              <a:t> client desktop, laptop </a:t>
            </a:r>
            <a:r>
              <a:rPr lang="en-US" sz="1200" b="1" dirty="0" err="1">
                <a:latin typeface="Arial" charset="0"/>
                <a:cs typeface="Times New Roman" charset="0"/>
              </a:rPr>
              <a:t>atau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telepon</a:t>
            </a:r>
            <a:r>
              <a:rPr lang="en-US" sz="1200" b="1" dirty="0">
                <a:latin typeface="Arial" charset="0"/>
                <a:cs typeface="Times New Roman" charset="0"/>
              </a:rPr>
              <a:t>.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Arial" charset="0"/>
                <a:cs typeface="Times New Roman" charset="0"/>
              </a:rPr>
              <a:t>Menggantikan</a:t>
            </a:r>
            <a:r>
              <a:rPr lang="en-US" sz="1200" b="1" dirty="0">
                <a:latin typeface="Arial" charset="0"/>
                <a:cs typeface="Times New Roman" charset="0"/>
              </a:rPr>
              <a:t> mainframe </a:t>
            </a:r>
            <a:r>
              <a:rPr lang="en-US" sz="1200" b="1" dirty="0" err="1">
                <a:latin typeface="Arial" charset="0"/>
                <a:cs typeface="Times New Roman" charset="0"/>
              </a:rPr>
              <a:t>terpusat</a:t>
            </a:r>
            <a:r>
              <a:rPr lang="en-US" sz="1200" b="1" dirty="0">
                <a:latin typeface="Arial" charset="0"/>
                <a:cs typeface="Times New Roman" charset="0"/>
              </a:rPr>
              <a:t>.</a:t>
            </a:r>
          </a:p>
          <a:p>
            <a:pPr marL="342900" indent="-342900">
              <a:spcBef>
                <a:spcPct val="5000"/>
              </a:spcBef>
              <a:buFont typeface="+mj-lt"/>
              <a:buAutoNum type="arabicPeriod"/>
              <a:defRPr/>
            </a:pPr>
            <a:r>
              <a:rPr lang="en-US" sz="1800" b="1" dirty="0" err="1">
                <a:latin typeface="Arial" charset="0"/>
                <a:cs typeface="Times New Roman" charset="0"/>
              </a:rPr>
              <a:t>Paket</a:t>
            </a:r>
            <a:r>
              <a:rPr lang="en-US" sz="1800" b="1" dirty="0">
                <a:latin typeface="Arial" charset="0"/>
                <a:cs typeface="Times New Roman" charset="0"/>
              </a:rPr>
              <a:t> switching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Arial" charset="0"/>
                <a:cs typeface="Times New Roman" charset="0"/>
              </a:rPr>
              <a:t>Adalah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metode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pemotongan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pesan</a:t>
            </a:r>
            <a:r>
              <a:rPr lang="en-US" sz="1200" b="1" dirty="0">
                <a:latin typeface="Arial" charset="0"/>
                <a:cs typeface="Times New Roman" charset="0"/>
              </a:rPr>
              <a:t> digital </a:t>
            </a:r>
            <a:r>
              <a:rPr lang="en-US" sz="1200" b="1" dirty="0" err="1">
                <a:latin typeface="Arial" charset="0"/>
                <a:cs typeface="Times New Roman" charset="0"/>
              </a:rPr>
              <a:t>ke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dalam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bagian</a:t>
            </a:r>
            <a:r>
              <a:rPr lang="en-US" sz="1200" b="1" dirty="0">
                <a:latin typeface="Arial" charset="0"/>
                <a:cs typeface="Times New Roman" charset="0"/>
              </a:rPr>
              <a:t> yang </a:t>
            </a:r>
            <a:r>
              <a:rPr lang="en-US" sz="1200" b="1" dirty="0" err="1">
                <a:latin typeface="Arial" charset="0"/>
                <a:cs typeface="Times New Roman" charset="0"/>
              </a:rPr>
              <a:t>disebut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paket</a:t>
            </a:r>
            <a:r>
              <a:rPr lang="en-US" sz="1200" b="1" dirty="0">
                <a:latin typeface="Arial" charset="0"/>
                <a:cs typeface="Times New Roman" charset="0"/>
              </a:rPr>
              <a:t>, </a:t>
            </a:r>
            <a:r>
              <a:rPr lang="en-US" sz="1200" b="1" dirty="0" err="1">
                <a:latin typeface="Arial" charset="0"/>
                <a:cs typeface="Times New Roman" charset="0"/>
              </a:rPr>
              <a:t>mengirimkan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paket-paket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tersebut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sepanjang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jalur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komunikasi</a:t>
            </a:r>
            <a:r>
              <a:rPr lang="en-US" sz="1200" b="1" dirty="0">
                <a:latin typeface="Arial" charset="0"/>
                <a:cs typeface="Times New Roman" charset="0"/>
              </a:rPr>
              <a:t> yang </a:t>
            </a:r>
            <a:r>
              <a:rPr lang="en-US" sz="1200" b="1" dirty="0" err="1">
                <a:latin typeface="Arial" charset="0"/>
                <a:cs typeface="Times New Roman" charset="0"/>
              </a:rPr>
              <a:t>berbeda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saat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mereka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telah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tersedia</a:t>
            </a:r>
            <a:r>
              <a:rPr lang="en-US" sz="1200" b="1" dirty="0">
                <a:latin typeface="Arial" charset="0"/>
                <a:cs typeface="Times New Roman" charset="0"/>
              </a:rPr>
              <a:t> , </a:t>
            </a:r>
            <a:r>
              <a:rPr lang="en-US" sz="1200" b="1" dirty="0" err="1">
                <a:latin typeface="Arial" charset="0"/>
                <a:cs typeface="Times New Roman" charset="0"/>
              </a:rPr>
              <a:t>kemudian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menyusun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kembali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paket-paket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bagitu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mereka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tiba</a:t>
            </a:r>
            <a:r>
              <a:rPr lang="en-US" sz="1200" b="1" dirty="0">
                <a:latin typeface="Arial" charset="0"/>
                <a:cs typeface="Times New Roman" charset="0"/>
              </a:rPr>
              <a:t> di </a:t>
            </a:r>
            <a:r>
              <a:rPr lang="en-US" sz="1200" b="1" dirty="0" err="1">
                <a:latin typeface="Arial" charset="0"/>
                <a:cs typeface="Times New Roman" charset="0"/>
              </a:rPr>
              <a:t>tempat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tujuan</a:t>
            </a:r>
            <a:r>
              <a:rPr lang="en-US" sz="1200" b="1" dirty="0">
                <a:latin typeface="Arial" charset="0"/>
                <a:cs typeface="Times New Roman" charset="0"/>
              </a:rPr>
              <a:t>. </a:t>
            </a:r>
            <a:r>
              <a:rPr lang="en-US" sz="1200" b="1" dirty="0" err="1">
                <a:latin typeface="Arial" charset="0"/>
                <a:cs typeface="Times New Roman" charset="0"/>
              </a:rPr>
              <a:t>Ini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bertujuan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untuk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efisiensi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penggunaan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kapasitas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komunikasi</a:t>
            </a:r>
            <a:r>
              <a:rPr lang="en-US" sz="1200" b="1" dirty="0">
                <a:latin typeface="Arial" charset="0"/>
                <a:cs typeface="Times New Roman" charset="0"/>
              </a:rPr>
              <a:t> di </a:t>
            </a:r>
            <a:r>
              <a:rPr lang="en-US" sz="1200" b="1" dirty="0" err="1">
                <a:latin typeface="Arial" charset="0"/>
                <a:cs typeface="Times New Roman" charset="0"/>
              </a:rPr>
              <a:t>jaringan</a:t>
            </a:r>
            <a:r>
              <a:rPr lang="en-US" sz="1200" b="1" dirty="0">
                <a:latin typeface="Arial" charset="0"/>
                <a:cs typeface="Times New Roman" charset="0"/>
              </a:rPr>
              <a:t>.</a:t>
            </a:r>
          </a:p>
          <a:p>
            <a:pPr marL="342900" indent="-342900">
              <a:spcBef>
                <a:spcPct val="5000"/>
              </a:spcBef>
              <a:buFont typeface="+mj-lt"/>
              <a:buAutoNum type="arabicPeriod"/>
              <a:defRPr/>
            </a:pPr>
            <a:r>
              <a:rPr lang="en-US" sz="1800" b="1" dirty="0">
                <a:latin typeface="Arial" charset="0"/>
                <a:cs typeface="Times New Roman" charset="0"/>
              </a:rPr>
              <a:t>TCP/IP </a:t>
            </a:r>
            <a:r>
              <a:rPr lang="en-US" sz="1800" b="1" dirty="0" err="1">
                <a:latin typeface="Arial" charset="0"/>
                <a:cs typeface="Times New Roman" charset="0"/>
              </a:rPr>
              <a:t>dan</a:t>
            </a:r>
            <a:r>
              <a:rPr lang="en-US" sz="1800" b="1" dirty="0">
                <a:latin typeface="Arial" charset="0"/>
                <a:cs typeface="Times New Roman" charset="0"/>
              </a:rPr>
              <a:t> </a:t>
            </a:r>
            <a:r>
              <a:rPr lang="en-US" sz="1800" b="1" dirty="0" err="1">
                <a:latin typeface="Arial" charset="0"/>
                <a:cs typeface="Times New Roman" charset="0"/>
              </a:rPr>
              <a:t>konektivitas</a:t>
            </a:r>
            <a:endParaRPr lang="en-US" sz="1800" b="1" dirty="0">
              <a:latin typeface="Arial" charset="0"/>
              <a:cs typeface="Times New Roman" charset="0"/>
            </a:endParaRP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200" b="1" dirty="0">
                <a:latin typeface="Arial" charset="0"/>
                <a:cs typeface="Times New Roman" charset="0"/>
              </a:rPr>
              <a:t>TCP/IP </a:t>
            </a:r>
            <a:r>
              <a:rPr lang="en-US" sz="1200" b="1" dirty="0" err="1">
                <a:latin typeface="Arial" charset="0"/>
                <a:cs typeface="Times New Roman" charset="0"/>
              </a:rPr>
              <a:t>menggunakan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rangkaian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protokol</a:t>
            </a:r>
            <a:r>
              <a:rPr lang="en-US" sz="1200" b="1" dirty="0">
                <a:latin typeface="Arial" charset="0"/>
                <a:cs typeface="Times New Roman" charset="0"/>
              </a:rPr>
              <a:t>, yang </a:t>
            </a:r>
            <a:r>
              <a:rPr lang="en-US" sz="1200" b="1" dirty="0" err="1">
                <a:latin typeface="Arial" charset="0"/>
                <a:cs typeface="Times New Roman" charset="0"/>
              </a:rPr>
              <a:t>utama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adalah</a:t>
            </a:r>
            <a:r>
              <a:rPr lang="en-US" sz="1200" b="1" dirty="0">
                <a:latin typeface="Arial" charset="0"/>
                <a:cs typeface="Times New Roman" charset="0"/>
              </a:rPr>
              <a:t> TCP </a:t>
            </a:r>
            <a:r>
              <a:rPr lang="en-US" sz="1200" b="1" dirty="0" err="1">
                <a:latin typeface="Arial" charset="0"/>
                <a:cs typeface="Times New Roman" charset="0"/>
              </a:rPr>
              <a:t>dan</a:t>
            </a:r>
            <a:r>
              <a:rPr lang="en-US" sz="1200" b="1" dirty="0">
                <a:latin typeface="Arial" charset="0"/>
                <a:cs typeface="Times New Roman" charset="0"/>
              </a:rPr>
              <a:t> IP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200" b="1" dirty="0">
                <a:latin typeface="Arial" charset="0"/>
                <a:cs typeface="Times New Roman" charset="0"/>
              </a:rPr>
              <a:t>TCP </a:t>
            </a:r>
            <a:r>
              <a:rPr lang="en-US" sz="1200" b="1" dirty="0" err="1">
                <a:latin typeface="Arial" charset="0"/>
                <a:cs typeface="Times New Roman" charset="0"/>
              </a:rPr>
              <a:t>menangani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pergerakan</a:t>
            </a:r>
            <a:r>
              <a:rPr lang="en-US" sz="1200" b="1" dirty="0">
                <a:latin typeface="Arial" charset="0"/>
                <a:cs typeface="Times New Roman" charset="0"/>
              </a:rPr>
              <a:t> data </a:t>
            </a:r>
            <a:r>
              <a:rPr lang="en-US" sz="1200" b="1" dirty="0" err="1">
                <a:latin typeface="Arial" charset="0"/>
                <a:cs typeface="Times New Roman" charset="0"/>
              </a:rPr>
              <a:t>antara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komputer</a:t>
            </a:r>
            <a:r>
              <a:rPr lang="en-US" sz="1200" b="1" dirty="0">
                <a:latin typeface="Arial" charset="0"/>
                <a:cs typeface="Times New Roman" charset="0"/>
              </a:rPr>
              <a:t>. TCP </a:t>
            </a:r>
            <a:r>
              <a:rPr lang="en-US" sz="1200" b="1" dirty="0" err="1">
                <a:latin typeface="Arial" charset="0"/>
                <a:cs typeface="Times New Roman" charset="0"/>
              </a:rPr>
              <a:t>membentuk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sambungan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antara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komputer</a:t>
            </a:r>
            <a:r>
              <a:rPr lang="en-US" sz="1200" b="1" dirty="0">
                <a:latin typeface="Arial" charset="0"/>
                <a:cs typeface="Times New Roman" charset="0"/>
              </a:rPr>
              <a:t>, </a:t>
            </a:r>
            <a:r>
              <a:rPr lang="en-US" sz="1200" b="1" dirty="0" err="1">
                <a:latin typeface="Arial" charset="0"/>
                <a:cs typeface="Times New Roman" charset="0"/>
              </a:rPr>
              <a:t>mengurutkan</a:t>
            </a:r>
            <a:r>
              <a:rPr lang="en-US" sz="1200" b="1" dirty="0">
                <a:latin typeface="Arial" charset="0"/>
                <a:cs typeface="Times New Roman" charset="0"/>
              </a:rPr>
              <a:t> transfer </a:t>
            </a:r>
            <a:r>
              <a:rPr lang="en-US" sz="1200" b="1" dirty="0" err="1">
                <a:latin typeface="Arial" charset="0"/>
                <a:cs typeface="Times New Roman" charset="0"/>
              </a:rPr>
              <a:t>paket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dan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menyatakan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paket</a:t>
            </a:r>
            <a:r>
              <a:rPr lang="en-US" sz="1200" b="1" dirty="0">
                <a:latin typeface="Arial" charset="0"/>
                <a:cs typeface="Times New Roman" charset="0"/>
              </a:rPr>
              <a:t> yang </a:t>
            </a:r>
            <a:r>
              <a:rPr lang="en-US" sz="1200" b="1" dirty="0" err="1">
                <a:latin typeface="Arial" charset="0"/>
                <a:cs typeface="Times New Roman" charset="0"/>
              </a:rPr>
              <a:t>dikirim</a:t>
            </a:r>
            <a:r>
              <a:rPr lang="en-US" sz="1200" b="1" dirty="0">
                <a:latin typeface="Arial" charset="0"/>
                <a:cs typeface="Times New Roman" charset="0"/>
              </a:rPr>
              <a:t>.</a:t>
            </a:r>
          </a:p>
          <a:p>
            <a:pPr marL="800100" lvl="1" indent="-342900"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200" b="1" dirty="0">
                <a:latin typeface="Arial" charset="0"/>
                <a:cs typeface="Times New Roman" charset="0"/>
              </a:rPr>
              <a:t>IP </a:t>
            </a:r>
            <a:r>
              <a:rPr lang="en-US" sz="1200" b="1" dirty="0" err="1">
                <a:latin typeface="Arial" charset="0"/>
                <a:cs typeface="Times New Roman" charset="0"/>
              </a:rPr>
              <a:t>bertanggungjawab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untuk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pengiriman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paket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termasuk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pembongkaran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dan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penyusunan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kembali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paket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selama</a:t>
            </a:r>
            <a:r>
              <a:rPr lang="en-US" sz="1200" b="1" dirty="0">
                <a:latin typeface="Arial" charset="0"/>
                <a:cs typeface="Times New Roman" charset="0"/>
              </a:rPr>
              <a:t> </a:t>
            </a:r>
            <a:r>
              <a:rPr lang="en-US" sz="1200" b="1" dirty="0" err="1">
                <a:latin typeface="Arial" charset="0"/>
                <a:cs typeface="Times New Roman" charset="0"/>
              </a:rPr>
              <a:t>transmisi</a:t>
            </a:r>
            <a:endParaRPr lang="en-US" sz="1200" b="1" dirty="0">
              <a:latin typeface="Arial" charset="0"/>
              <a:cs typeface="Times New Roman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pic>
        <p:nvPicPr>
          <p:cNvPr id="9221" name="Picture 2" descr="Hasil gambar untuk komputasi client dan 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1524000"/>
            <a:ext cx="2460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Hasil gambar untuk packet switch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3505200"/>
            <a:ext cx="26177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1524000"/>
            <a:ext cx="7772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Model </a:t>
            </a:r>
            <a:r>
              <a:rPr lang="en-US" b="1" dirty="0" err="1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referensi</a:t>
            </a:r>
            <a:r>
              <a:rPr lang="en-US" b="1" dirty="0">
                <a:solidFill>
                  <a:srgbClr val="9F0F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transmission control protocol/internet protocol (TCP/IP)</a:t>
            </a:r>
            <a:endParaRPr lang="en-US" b="1" dirty="0">
              <a:solidFill>
                <a:srgbClr val="9F0F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10243" name="Text Box 18"/>
          <p:cNvSpPr txBox="1">
            <a:spLocks noChangeArrowheads="1"/>
          </p:cNvSpPr>
          <p:nvPr/>
        </p:nvSpPr>
        <p:spPr bwMode="auto">
          <a:xfrm>
            <a:off x="1600200" y="10668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cs typeface="Times New Roman" panose="02020603050405020304" pitchFamily="18" charset="0"/>
              </a:rPr>
              <a:t>Telekomunikasi dan jaringan dalam dunia bisnis saat ini</a:t>
            </a: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1447800" y="200025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 Information Systems</a:t>
            </a:r>
          </a:p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Chapter 7 Telecommunications, the Internet, and Wireless Technology</a:t>
            </a:r>
          </a:p>
        </p:txBody>
      </p:sp>
      <p:pic>
        <p:nvPicPr>
          <p:cNvPr id="10245" name="Picture 2" descr="Hasil gambar untuk model referensi TCP/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52675"/>
            <a:ext cx="6419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1723</Words>
  <Application>Microsoft Office PowerPoint</Application>
  <PresentationFormat>On-screen Show (4:3)</PresentationFormat>
  <Paragraphs>214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2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Azimuth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</dc:creator>
  <cp:lastModifiedBy>ThinkPad L440</cp:lastModifiedBy>
  <cp:revision>416</cp:revision>
  <dcterms:created xsi:type="dcterms:W3CDTF">2005-03-05T09:57:46Z</dcterms:created>
  <dcterms:modified xsi:type="dcterms:W3CDTF">2021-03-21T12:58:27Z</dcterms:modified>
</cp:coreProperties>
</file>