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6" r:id="rId4"/>
    <p:sldId id="260" r:id="rId5"/>
    <p:sldId id="267" r:id="rId6"/>
    <p:sldId id="268" r:id="rId7"/>
    <p:sldId id="269" r:id="rId8"/>
    <p:sldId id="272" r:id="rId9"/>
    <p:sldId id="271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1" r:id="rId26"/>
    <p:sldId id="292" r:id="rId27"/>
    <p:sldId id="293" r:id="rId28"/>
    <p:sldId id="294" r:id="rId29"/>
    <p:sldId id="295" r:id="rId30"/>
    <p:sldId id="296" r:id="rId31"/>
    <p:sldId id="263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B470FA-68D2-48A7-B419-4DFCF36063DA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1/17/2024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5F92A3-4D31-46DC-A549-86F91C8C13B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64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8FF320-CADC-451F-8851-E723B4B787DE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1/17/2024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BE0FC9-E455-48D7-A153-1BD353CA623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785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8FF320-CADC-451F-8851-E723B4B787DE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1/17/2024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BE0FC9-E455-48D7-A153-1BD353CA623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9993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8FF320-CADC-451F-8851-E723B4B787DE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1/17/2024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BE0FC9-E455-48D7-A153-1BD353CA623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83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8FF320-CADC-451F-8851-E723B4B787DE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1/17/2024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BE0FC9-E455-48D7-A153-1BD353CA623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555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8FF320-CADC-451F-8851-E723B4B787DE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1/17/2024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BE0FC9-E455-48D7-A153-1BD353CA623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078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27EAD0-7441-4F07-8444-8DBBF73C9D63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1/17/2024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1D9743-9D61-499C-A271-6933B1FABC9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859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1C049A-A1E0-4F0D-83E1-73D8B4D3083C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1/17/2024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9DB61E-BABA-4274-9678-6FBD9392356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5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1F4E1E-3229-4DB4-A889-05F6B361020B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1/17/2024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E90DE-101A-4F90-AE1F-6AACC5F58E4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203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713EAC-20E7-419B-B3E3-13F17E7F0561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1/17/2024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9E7E9F-C3F2-49CE-B31C-EDEDD66BD9B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073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14A721-FA7F-4CDA-9168-67EB1435D249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1/17/2024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57932-E8A8-4B6A-A211-F9F8828FDC6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452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C5E72A-9D4B-4D45-B129-7D2BC40639AB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1/17/2024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FFC4EE-38E4-48B5-9245-0A9E0A961CD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175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9C4845-ED97-45A5-B917-64D909B333D3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1/17/2024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135A7E-2FC7-4557-AF1E-D9B922FFBAD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911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630DE1-269B-4860-B405-E3C3F7339497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1/17/2024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2CEB6-719C-4D53-8AAE-379EE84ED5B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23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EDB701-1875-4D30-9EF3-7AD5E728F663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1/17/2024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AC815D-EF40-4841-9BB0-C8505477891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999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F4DAF4-D127-4E52-A24E-5C6E6B9304DF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1/17/2024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6954F-D6D1-404F-B380-AF3819CB963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67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98FF320-CADC-451F-8851-E723B4B787DE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1/17/2024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C7BE0FC9-E455-48D7-A153-1BD353CA623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923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TEKNIK PENULISAN KARYA ILMIAH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sz="2000" dirty="0"/>
              <a:t>ELVINA</a:t>
            </a:r>
            <a:r>
              <a:rPr lang="en-US" sz="2000" dirty="0"/>
              <a:t>., </a:t>
            </a:r>
            <a:r>
              <a:rPr lang="en-US" sz="2000" dirty="0" err="1"/>
              <a:t>M.Pd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0112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epa\Desktop\bahan tuton acer\BAHAN TUTON\cartoon\doctor-holding-blank-board-medical-cartoon-characters_G1w511uO_SB_P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28825"/>
            <a:ext cx="2681198" cy="366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 bwMode="auto">
          <a:xfrm>
            <a:off x="426199" y="2028825"/>
            <a:ext cx="2438400" cy="114300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STRUKTUR</a:t>
            </a:r>
            <a:br>
              <a:rPr lang="en-US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KARYA ILMIAH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4263189" y="685800"/>
            <a:ext cx="3276600" cy="571500"/>
          </a:xfrm>
          <a:prstGeom prst="round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r>
              <a:rPr lang="en-US" sz="2400" b="1" dirty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BAGIAN PENDAHULUAN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4299284" y="2314575"/>
            <a:ext cx="3276600" cy="571500"/>
          </a:xfrm>
          <a:prstGeom prst="round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r>
              <a:rPr lang="en-US" sz="2400" b="1" dirty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BAGIAN ISI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4299284" y="4286250"/>
            <a:ext cx="3276600" cy="571500"/>
          </a:xfrm>
          <a:prstGeom prst="round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r>
              <a:rPr lang="en-US" sz="2400" b="1" dirty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BAGIAN PENUTUP</a:t>
            </a:r>
          </a:p>
        </p:txBody>
      </p:sp>
      <p:cxnSp>
        <p:nvCxnSpPr>
          <p:cNvPr id="9" name="Straight Connector 8"/>
          <p:cNvCxnSpPr>
            <a:stCxn id="2" idx="3"/>
            <a:endCxn id="3" idx="1"/>
          </p:cNvCxnSpPr>
          <p:nvPr/>
        </p:nvCxnSpPr>
        <p:spPr bwMode="auto">
          <a:xfrm flipV="1">
            <a:off x="2864599" y="971550"/>
            <a:ext cx="1398590" cy="162877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>
            <a:stCxn id="2" idx="3"/>
            <a:endCxn id="4" idx="1"/>
          </p:cNvCxnSpPr>
          <p:nvPr/>
        </p:nvCxnSpPr>
        <p:spPr bwMode="auto">
          <a:xfrm>
            <a:off x="2864599" y="2600325"/>
            <a:ext cx="143468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stCxn id="2" idx="3"/>
            <a:endCxn id="5" idx="1"/>
          </p:cNvCxnSpPr>
          <p:nvPr/>
        </p:nvCxnSpPr>
        <p:spPr bwMode="auto">
          <a:xfrm>
            <a:off x="2864599" y="2600325"/>
            <a:ext cx="1434685" cy="197167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279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epa\Desktop\bahan tuton acer\BAHAN TUTON\cartoon\800px_COLOURBOX58117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98561"/>
            <a:ext cx="2699084" cy="284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 bwMode="auto">
          <a:xfrm>
            <a:off x="304800" y="2514599"/>
            <a:ext cx="2438400" cy="1676401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MACAM-MACAM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STRUKTUR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PENULISAN</a:t>
            </a:r>
            <a:br>
              <a:rPr lang="en-US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KARYA ILMIAH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3657600" y="1457325"/>
            <a:ext cx="3276600" cy="571500"/>
          </a:xfrm>
          <a:prstGeom prst="round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r>
              <a:rPr lang="en-US" sz="2400" b="1" dirty="0" err="1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Struktur</a:t>
            </a:r>
            <a:r>
              <a:rPr lang="en-US" sz="2400" b="1" dirty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Penulisan</a:t>
            </a:r>
            <a:r>
              <a:rPr lang="en-US" sz="2400" b="1" dirty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 MAKALAH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3657600" y="3086100"/>
            <a:ext cx="3276600" cy="571500"/>
          </a:xfrm>
          <a:prstGeom prst="round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r>
              <a:rPr lang="en-US" sz="2400" b="1" dirty="0" err="1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Struktur</a:t>
            </a:r>
            <a:r>
              <a:rPr lang="en-US" sz="2400" b="1" dirty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Penulisan</a:t>
            </a:r>
            <a:r>
              <a:rPr lang="en-US" sz="2400" b="1" dirty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 ARTIKEL ILMIAH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3657600" y="4807874"/>
            <a:ext cx="3276600" cy="571500"/>
          </a:xfrm>
          <a:prstGeom prst="round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r>
              <a:rPr lang="en-US" sz="2400" b="1" dirty="0" err="1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Struktur</a:t>
            </a:r>
            <a:r>
              <a:rPr lang="en-US" sz="2400" b="1" dirty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Penulisan</a:t>
            </a:r>
            <a:r>
              <a:rPr lang="en-US" sz="2400" b="1" dirty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 LAPORAN PENELITIAN</a:t>
            </a:r>
          </a:p>
        </p:txBody>
      </p:sp>
      <p:cxnSp>
        <p:nvCxnSpPr>
          <p:cNvPr id="9" name="Straight Connector 8"/>
          <p:cNvCxnSpPr>
            <a:stCxn id="2" idx="3"/>
            <a:endCxn id="3" idx="1"/>
          </p:cNvCxnSpPr>
          <p:nvPr/>
        </p:nvCxnSpPr>
        <p:spPr bwMode="auto">
          <a:xfrm flipV="1">
            <a:off x="2743200" y="1743075"/>
            <a:ext cx="914400" cy="160972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>
            <a:stCxn id="2" idx="3"/>
            <a:endCxn id="4" idx="1"/>
          </p:cNvCxnSpPr>
          <p:nvPr/>
        </p:nvCxnSpPr>
        <p:spPr bwMode="auto">
          <a:xfrm>
            <a:off x="2743200" y="3352800"/>
            <a:ext cx="914400" cy="1905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stCxn id="2" idx="3"/>
            <a:endCxn id="5" idx="1"/>
          </p:cNvCxnSpPr>
          <p:nvPr/>
        </p:nvCxnSpPr>
        <p:spPr bwMode="auto">
          <a:xfrm>
            <a:off x="2743200" y="3352800"/>
            <a:ext cx="914400" cy="17408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4605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772400" cy="1143000"/>
          </a:xfrm>
        </p:spPr>
        <p:txBody>
          <a:bodyPr/>
          <a:lstStyle/>
          <a:p>
            <a:r>
              <a:rPr lang="en-US" sz="4000" dirty="0" err="1"/>
              <a:t>Bagian-Bagian</a:t>
            </a:r>
            <a:r>
              <a:rPr lang="en-US" sz="4000" dirty="0"/>
              <a:t> </a:t>
            </a:r>
            <a:r>
              <a:rPr lang="en-US" sz="4000" dirty="0" err="1"/>
              <a:t>Manuskrip</a:t>
            </a:r>
            <a:r>
              <a:rPr lang="en-US" sz="4000" dirty="0"/>
              <a:t> KI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772400" cy="41148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sz="2800" dirty="0" err="1"/>
              <a:t>Halaman</a:t>
            </a:r>
            <a:r>
              <a:rPr lang="en-US" sz="2800" dirty="0"/>
              <a:t> </a:t>
            </a:r>
            <a:r>
              <a:rPr lang="en-US" sz="2800" dirty="0" err="1"/>
              <a:t>judul</a:t>
            </a:r>
            <a:r>
              <a:rPr lang="en-US" sz="2800" dirty="0"/>
              <a:t> (</a:t>
            </a:r>
            <a:r>
              <a:rPr lang="en-US" sz="2800" i="1" dirty="0"/>
              <a:t>Title page</a:t>
            </a:r>
            <a:r>
              <a:rPr lang="en-US" sz="2800" dirty="0"/>
              <a:t>);</a:t>
            </a:r>
          </a:p>
          <a:p>
            <a:pPr lvl="0"/>
            <a:r>
              <a:rPr lang="en-US" sz="2800" dirty="0" err="1"/>
              <a:t>Abstrak</a:t>
            </a:r>
            <a:r>
              <a:rPr lang="en-US" sz="2800" dirty="0"/>
              <a:t> (</a:t>
            </a:r>
            <a:r>
              <a:rPr lang="en-US" sz="2800" i="1" dirty="0"/>
              <a:t>abstract</a:t>
            </a:r>
            <a:r>
              <a:rPr lang="en-US" sz="2800" dirty="0"/>
              <a:t>) </a:t>
            </a:r>
            <a:r>
              <a:rPr lang="en-US" sz="2800" dirty="0" err="1"/>
              <a:t>dan</a:t>
            </a:r>
            <a:r>
              <a:rPr lang="en-US" sz="2800" dirty="0"/>
              <a:t> kata </a:t>
            </a:r>
            <a:r>
              <a:rPr lang="en-US" sz="2800" dirty="0" err="1"/>
              <a:t>kunci</a:t>
            </a:r>
            <a:r>
              <a:rPr lang="en-US" sz="2800" dirty="0"/>
              <a:t> (</a:t>
            </a:r>
            <a:r>
              <a:rPr lang="en-US" sz="2800" i="1" dirty="0"/>
              <a:t>keywords</a:t>
            </a:r>
            <a:r>
              <a:rPr lang="en-US" sz="2800" dirty="0"/>
              <a:t>);</a:t>
            </a:r>
          </a:p>
          <a:p>
            <a:pPr lvl="0"/>
            <a:r>
              <a:rPr lang="en-US" sz="2800" dirty="0" err="1"/>
              <a:t>Pendahuluan</a:t>
            </a:r>
            <a:r>
              <a:rPr lang="en-US" sz="2800" dirty="0"/>
              <a:t> (</a:t>
            </a:r>
            <a:r>
              <a:rPr lang="en-US" sz="2800" i="1" dirty="0"/>
              <a:t>Introduction</a:t>
            </a:r>
            <a:r>
              <a:rPr lang="en-US" sz="2800" dirty="0"/>
              <a:t>);</a:t>
            </a:r>
          </a:p>
          <a:p>
            <a:pPr lvl="0"/>
            <a:r>
              <a:rPr lang="en-US" sz="2800" dirty="0" err="1"/>
              <a:t>Bahan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metode</a:t>
            </a:r>
            <a:r>
              <a:rPr lang="en-US" sz="2800" dirty="0"/>
              <a:t> </a:t>
            </a:r>
            <a:r>
              <a:rPr lang="en-US" sz="2800" dirty="0" err="1"/>
              <a:t>penelitian</a:t>
            </a:r>
            <a:r>
              <a:rPr lang="en-US" sz="2800" dirty="0"/>
              <a:t> (</a:t>
            </a:r>
            <a:r>
              <a:rPr lang="en-US" sz="2800" i="1" dirty="0"/>
              <a:t>materials</a:t>
            </a:r>
            <a:r>
              <a:rPr lang="en-US" sz="2800" dirty="0"/>
              <a:t> </a:t>
            </a:r>
            <a:r>
              <a:rPr lang="en-US" sz="2800" i="1" dirty="0"/>
              <a:t>and</a:t>
            </a:r>
            <a:r>
              <a:rPr lang="en-US" sz="2800" dirty="0"/>
              <a:t> </a:t>
            </a:r>
            <a:r>
              <a:rPr lang="en-US" sz="2800" i="1" dirty="0"/>
              <a:t>methods</a:t>
            </a:r>
            <a:r>
              <a:rPr lang="en-US" sz="2800" dirty="0"/>
              <a:t>);</a:t>
            </a:r>
          </a:p>
          <a:p>
            <a:pPr lvl="0"/>
            <a:r>
              <a:rPr lang="en-US" sz="2800" dirty="0" err="1"/>
              <a:t>Hasil</a:t>
            </a:r>
            <a:r>
              <a:rPr lang="en-US" sz="2800" dirty="0"/>
              <a:t> (</a:t>
            </a:r>
            <a:r>
              <a:rPr lang="en-US" sz="2800" i="1" dirty="0"/>
              <a:t>results</a:t>
            </a:r>
            <a:r>
              <a:rPr lang="en-US" sz="2800" dirty="0"/>
              <a:t>);</a:t>
            </a:r>
          </a:p>
          <a:p>
            <a:pPr lvl="0"/>
            <a:r>
              <a:rPr lang="en-US" sz="2800" dirty="0" err="1"/>
              <a:t>Pembahasan</a:t>
            </a:r>
            <a:r>
              <a:rPr lang="en-US" sz="2800" dirty="0"/>
              <a:t> (</a:t>
            </a:r>
            <a:r>
              <a:rPr lang="en-US" sz="2800" i="1" dirty="0"/>
              <a:t>discussion</a:t>
            </a:r>
            <a:r>
              <a:rPr lang="en-US" sz="2800" dirty="0"/>
              <a:t>);</a:t>
            </a:r>
          </a:p>
          <a:p>
            <a:pPr lvl="0"/>
            <a:r>
              <a:rPr lang="en-US" sz="2800" dirty="0" err="1"/>
              <a:t>Kesimpulan</a:t>
            </a:r>
            <a:r>
              <a:rPr lang="en-US" sz="2800" dirty="0"/>
              <a:t> (</a:t>
            </a:r>
            <a:r>
              <a:rPr lang="en-US" sz="2800" i="1" dirty="0"/>
              <a:t>conclusions</a:t>
            </a:r>
            <a:r>
              <a:rPr lang="en-US" sz="2800" dirty="0"/>
              <a:t>);</a:t>
            </a:r>
          </a:p>
          <a:p>
            <a:pPr lvl="0"/>
            <a:r>
              <a:rPr lang="en-US" sz="2800" dirty="0" err="1"/>
              <a:t>Ucapan</a:t>
            </a:r>
            <a:r>
              <a:rPr lang="en-US" sz="2800" dirty="0"/>
              <a:t> </a:t>
            </a:r>
            <a:r>
              <a:rPr lang="en-US" sz="2800" dirty="0" err="1"/>
              <a:t>terima</a:t>
            </a:r>
            <a:r>
              <a:rPr lang="en-US" sz="2800" dirty="0"/>
              <a:t> </a:t>
            </a:r>
            <a:r>
              <a:rPr lang="en-US" sz="2800" dirty="0" err="1"/>
              <a:t>kasih</a:t>
            </a:r>
            <a:r>
              <a:rPr lang="en-US" sz="2800" dirty="0"/>
              <a:t> (</a:t>
            </a:r>
            <a:r>
              <a:rPr lang="en-US" sz="2800" i="1" dirty="0"/>
              <a:t>acknowledgement</a:t>
            </a:r>
            <a:r>
              <a:rPr lang="en-US" sz="2800" dirty="0"/>
              <a:t>);</a:t>
            </a:r>
          </a:p>
          <a:p>
            <a:pPr lvl="0"/>
            <a:r>
              <a:rPr lang="en-US" sz="2800" dirty="0" err="1"/>
              <a:t>Daftar</a:t>
            </a:r>
            <a:r>
              <a:rPr lang="en-US" sz="2800" dirty="0"/>
              <a:t> </a:t>
            </a:r>
            <a:r>
              <a:rPr lang="en-US" sz="2800" dirty="0" err="1"/>
              <a:t>pustaka</a:t>
            </a:r>
            <a:r>
              <a:rPr lang="en-US" sz="2800" dirty="0"/>
              <a:t> (</a:t>
            </a:r>
            <a:r>
              <a:rPr lang="en-US" sz="2800" i="1" dirty="0"/>
              <a:t>references</a:t>
            </a:r>
            <a:r>
              <a:rPr lang="en-US" sz="2800" dirty="0"/>
              <a:t>);</a:t>
            </a:r>
          </a:p>
          <a:p>
            <a:r>
              <a:rPr lang="en-US" sz="2800" dirty="0"/>
              <a:t>Data </a:t>
            </a:r>
            <a:r>
              <a:rPr lang="en-US" sz="2800" dirty="0" err="1"/>
              <a:t>tambahan</a:t>
            </a:r>
            <a:r>
              <a:rPr lang="en-US" sz="2800" dirty="0"/>
              <a:t> (</a:t>
            </a:r>
            <a:r>
              <a:rPr lang="en-US" sz="2800" i="1" dirty="0"/>
              <a:t>supplementary</a:t>
            </a:r>
            <a:r>
              <a:rPr lang="en-US" sz="2800" dirty="0"/>
              <a:t> </a:t>
            </a:r>
            <a:r>
              <a:rPr lang="en-US" sz="2800" i="1" dirty="0"/>
              <a:t>materials</a:t>
            </a:r>
            <a:r>
              <a:rPr lang="en-US" sz="2800" dirty="0"/>
              <a:t>) 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4343400"/>
            <a:ext cx="8229600" cy="2514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12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304799" y="3429000"/>
            <a:ext cx="2667000" cy="114300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VARIASI STRUKTUR </a:t>
            </a:r>
            <a:br>
              <a:rPr lang="en-US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KARYA ILMIAH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4572000" y="2173250"/>
            <a:ext cx="2590800" cy="57150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2400" b="1" dirty="0" err="1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AIMRaD</a:t>
            </a:r>
            <a:endParaRPr lang="en-US" sz="2400" b="1" dirty="0">
              <a:solidFill>
                <a:schemeClr val="accent4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4572000" y="3379598"/>
            <a:ext cx="2590800" cy="57150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2400" b="1" dirty="0" err="1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AIRDaM</a:t>
            </a:r>
            <a:endParaRPr lang="en-US" sz="2400" b="1" dirty="0">
              <a:solidFill>
                <a:schemeClr val="accent4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4572000" y="4572000"/>
            <a:ext cx="2590800" cy="57150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2400" b="1" dirty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AIM(</a:t>
            </a:r>
            <a:r>
              <a:rPr lang="en-US" sz="2400" b="1" dirty="0" err="1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RaD</a:t>
            </a:r>
            <a:r>
              <a:rPr lang="en-US" sz="2400" b="1" dirty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)C</a:t>
            </a:r>
          </a:p>
        </p:txBody>
      </p:sp>
      <p:cxnSp>
        <p:nvCxnSpPr>
          <p:cNvPr id="9" name="Straight Connector 8"/>
          <p:cNvCxnSpPr>
            <a:stCxn id="2" idx="3"/>
            <a:endCxn id="3" idx="1"/>
          </p:cNvCxnSpPr>
          <p:nvPr/>
        </p:nvCxnSpPr>
        <p:spPr bwMode="auto">
          <a:xfrm flipV="1">
            <a:off x="2971799" y="2459000"/>
            <a:ext cx="1600201" cy="15415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>
            <a:stCxn id="2" idx="3"/>
            <a:endCxn id="4" idx="1"/>
          </p:cNvCxnSpPr>
          <p:nvPr/>
        </p:nvCxnSpPr>
        <p:spPr bwMode="auto">
          <a:xfrm flipV="1">
            <a:off x="2971799" y="3665348"/>
            <a:ext cx="1600201" cy="33515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stCxn id="2" idx="3"/>
            <a:endCxn id="5" idx="1"/>
          </p:cNvCxnSpPr>
          <p:nvPr/>
        </p:nvCxnSpPr>
        <p:spPr bwMode="auto">
          <a:xfrm>
            <a:off x="2971799" y="4000500"/>
            <a:ext cx="1600201" cy="85725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26" name="Picture 2" descr="C:\Users\nepa\Desktop\bahan tuton acer\BAHAN TUTON\cartoon\9199568-group-of-cartoon-balloo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99" y="1567843"/>
            <a:ext cx="1327453" cy="178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22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TEKNIK PENULISAN JUDUL, PENULIS, </a:t>
            </a:r>
            <a:r>
              <a:rPr lang="en-US" dirty="0" err="1"/>
              <a:t>dan</a:t>
            </a:r>
            <a:r>
              <a:rPr lang="en-US" dirty="0"/>
              <a:t> ABSTRAK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8804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6967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JUDUL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11480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800" dirty="0" err="1"/>
              <a:t>Judul</a:t>
            </a:r>
            <a:r>
              <a:rPr lang="en-US" sz="2800" dirty="0"/>
              <a:t>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mencerminkan</a:t>
            </a:r>
            <a:r>
              <a:rPr lang="en-US" sz="2800" dirty="0"/>
              <a:t> </a:t>
            </a:r>
            <a:r>
              <a:rPr lang="en-US" sz="2800" dirty="0" err="1"/>
              <a:t>topik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selaras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permasalahan</a:t>
            </a:r>
            <a:r>
              <a:rPr lang="en-US" sz="2800" dirty="0"/>
              <a:t> yang </a:t>
            </a:r>
            <a:r>
              <a:rPr lang="en-US" sz="2800" dirty="0" err="1"/>
              <a:t>dibahas</a:t>
            </a:r>
            <a:r>
              <a:rPr lang="en-US" sz="2800" dirty="0"/>
              <a:t>.</a:t>
            </a:r>
          </a:p>
          <a:p>
            <a:pPr lvl="0"/>
            <a:r>
              <a:rPr lang="en-US" sz="2800" dirty="0" err="1"/>
              <a:t>Judul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dirumuskan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dua</a:t>
            </a:r>
            <a:r>
              <a:rPr lang="en-US" sz="2800" dirty="0"/>
              <a:t> </a:t>
            </a:r>
            <a:r>
              <a:rPr lang="en-US" sz="2800" dirty="0" err="1"/>
              <a:t>bentuk</a:t>
            </a:r>
            <a:r>
              <a:rPr lang="en-US" sz="2800" dirty="0"/>
              <a:t>, </a:t>
            </a:r>
            <a:r>
              <a:rPr lang="en-US" sz="2800" dirty="0" err="1"/>
              <a:t>yakni</a:t>
            </a:r>
            <a:r>
              <a:rPr lang="en-US" sz="2800" dirty="0"/>
              <a:t>: (1)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bentuk</a:t>
            </a:r>
            <a:r>
              <a:rPr lang="en-US" sz="2800" dirty="0"/>
              <a:t> </a:t>
            </a:r>
            <a:r>
              <a:rPr lang="en-US" sz="2800" dirty="0" err="1"/>
              <a:t>judul</a:t>
            </a:r>
            <a:r>
              <a:rPr lang="en-US" sz="2800" dirty="0"/>
              <a:t> </a:t>
            </a:r>
            <a:r>
              <a:rPr lang="en-US" sz="2800" dirty="0" err="1"/>
              <a:t>utama</a:t>
            </a:r>
            <a:r>
              <a:rPr lang="en-US" sz="2800" dirty="0"/>
              <a:t> </a:t>
            </a:r>
            <a:r>
              <a:rPr lang="en-US" sz="2800" dirty="0" err="1"/>
              <a:t>saja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(2)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bentuk</a:t>
            </a:r>
            <a:r>
              <a:rPr lang="en-US" sz="2800" dirty="0"/>
              <a:t> </a:t>
            </a:r>
            <a:r>
              <a:rPr lang="en-US" sz="2800" dirty="0" err="1"/>
              <a:t>judul</a:t>
            </a:r>
            <a:r>
              <a:rPr lang="en-US" sz="2800" dirty="0"/>
              <a:t> </a:t>
            </a:r>
            <a:r>
              <a:rPr lang="en-US" sz="2800" dirty="0" err="1"/>
              <a:t>utama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subjudul</a:t>
            </a:r>
            <a:r>
              <a:rPr lang="en-US" sz="2800" dirty="0"/>
              <a:t>. </a:t>
            </a:r>
            <a:r>
              <a:rPr lang="en-US" sz="2800" dirty="0" err="1"/>
              <a:t>Subjudul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sering</a:t>
            </a:r>
            <a:r>
              <a:rPr lang="en-US" sz="2800" dirty="0"/>
              <a:t> </a:t>
            </a:r>
            <a:r>
              <a:rPr lang="en-US" sz="2800" dirty="0" err="1"/>
              <a:t>juga</a:t>
            </a:r>
            <a:r>
              <a:rPr lang="en-US" sz="2800" dirty="0"/>
              <a:t> </a:t>
            </a:r>
            <a:r>
              <a:rPr lang="en-US" sz="2800" dirty="0" err="1"/>
              <a:t>disebut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anak</a:t>
            </a:r>
            <a:r>
              <a:rPr lang="en-US" sz="2800" dirty="0"/>
              <a:t> </a:t>
            </a:r>
            <a:r>
              <a:rPr lang="en-US" sz="2800" dirty="0" err="1"/>
              <a:t>judul</a:t>
            </a:r>
            <a:r>
              <a:rPr lang="en-US" sz="2800" dirty="0"/>
              <a:t>.</a:t>
            </a:r>
          </a:p>
          <a:p>
            <a:pPr lvl="0"/>
            <a:r>
              <a:rPr lang="en-US" sz="2800" dirty="0" err="1"/>
              <a:t>Judul</a:t>
            </a:r>
            <a:r>
              <a:rPr lang="en-US" sz="2800" dirty="0"/>
              <a:t> </a:t>
            </a:r>
            <a:r>
              <a:rPr lang="en-US" sz="2800" dirty="0" err="1"/>
              <a:t>karya</a:t>
            </a:r>
            <a:r>
              <a:rPr lang="en-US" sz="2800" dirty="0"/>
              <a:t> </a:t>
            </a:r>
            <a:r>
              <a:rPr lang="en-US" sz="2800" dirty="0" err="1"/>
              <a:t>ilmiah</a:t>
            </a:r>
            <a:r>
              <a:rPr lang="en-US" sz="2800" dirty="0"/>
              <a:t>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dirumuskan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jelas</a:t>
            </a:r>
            <a:r>
              <a:rPr lang="en-US" sz="2800" dirty="0"/>
              <a:t>, </a:t>
            </a:r>
            <a:r>
              <a:rPr lang="en-US" sz="2800" dirty="0" err="1"/>
              <a:t>tegas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tuntas</a:t>
            </a:r>
            <a:r>
              <a:rPr lang="en-US" sz="2800" dirty="0"/>
              <a:t>.</a:t>
            </a:r>
          </a:p>
          <a:p>
            <a:pPr lvl="0"/>
            <a:endParaRPr lang="en-US" sz="2800" dirty="0"/>
          </a:p>
        </p:txBody>
      </p:sp>
      <p:pic>
        <p:nvPicPr>
          <p:cNvPr id="1026" name="Picture 2" descr="C:\Users\nepa\Desktop\bahan tuton acer\BAHAN TUTON\cartoon\pencil-on-paper-300x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8376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07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epa\Desktop\bahan tuton acer\BAHAN TUTON\cartoon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57" y="4038600"/>
            <a:ext cx="3184138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PENULIS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077200" cy="41148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2800" dirty="0" err="1"/>
              <a:t>Aspek</a:t>
            </a:r>
            <a:r>
              <a:rPr lang="en-US" sz="2800" dirty="0"/>
              <a:t> </a:t>
            </a:r>
            <a:r>
              <a:rPr lang="en-US" sz="2800" dirty="0" err="1"/>
              <a:t>identitas</a:t>
            </a:r>
            <a:r>
              <a:rPr lang="en-US" sz="2800" dirty="0"/>
              <a:t> </a:t>
            </a:r>
            <a:r>
              <a:rPr lang="en-US" sz="2800" dirty="0" err="1"/>
              <a:t>penulis</a:t>
            </a:r>
            <a:r>
              <a:rPr lang="en-US" sz="2800" dirty="0"/>
              <a:t> </a:t>
            </a:r>
            <a:r>
              <a:rPr lang="en-US" sz="2800" dirty="0" err="1"/>
              <a:t>wajib</a:t>
            </a:r>
            <a:r>
              <a:rPr lang="en-US" sz="2800" dirty="0"/>
              <a:t> </a:t>
            </a:r>
            <a:r>
              <a:rPr lang="en-US" sz="2800" dirty="0" err="1"/>
              <a:t>hukumnya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setiap</a:t>
            </a:r>
            <a:r>
              <a:rPr lang="en-US" sz="2800" dirty="0"/>
              <a:t> </a:t>
            </a:r>
            <a:r>
              <a:rPr lang="en-US" sz="2800" dirty="0" err="1"/>
              <a:t>karya</a:t>
            </a:r>
            <a:r>
              <a:rPr lang="en-US" sz="2800" dirty="0"/>
              <a:t> </a:t>
            </a:r>
            <a:r>
              <a:rPr lang="en-US" sz="2800" dirty="0" err="1"/>
              <a:t>ilmiah</a:t>
            </a:r>
            <a:r>
              <a:rPr lang="en-US" sz="2800" dirty="0"/>
              <a:t> </a:t>
            </a:r>
            <a:r>
              <a:rPr lang="en-US" sz="2800" dirty="0" err="1"/>
              <a:t>apapun</a:t>
            </a:r>
            <a:r>
              <a:rPr lang="en-US" sz="2800" dirty="0"/>
              <a:t>.</a:t>
            </a:r>
          </a:p>
          <a:p>
            <a:pPr lvl="0"/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karya</a:t>
            </a:r>
            <a:r>
              <a:rPr lang="en-US" sz="2800" dirty="0"/>
              <a:t> </a:t>
            </a:r>
            <a:r>
              <a:rPr lang="en-US" sz="2800" dirty="0" err="1"/>
              <a:t>ilmiah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bentuk</a:t>
            </a:r>
            <a:r>
              <a:rPr lang="en-US" sz="2800" dirty="0"/>
              <a:t> </a:t>
            </a:r>
            <a:r>
              <a:rPr lang="en-US" sz="2800" dirty="0" err="1"/>
              <a:t>makalah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seminar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artikel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jurnal</a:t>
            </a:r>
            <a:r>
              <a:rPr lang="en-US" sz="2800" dirty="0"/>
              <a:t>, </a:t>
            </a:r>
            <a:r>
              <a:rPr lang="en-US" sz="2800" dirty="0" err="1"/>
              <a:t>identitas</a:t>
            </a:r>
            <a:r>
              <a:rPr lang="en-US" sz="2800" dirty="0"/>
              <a:t> (</a:t>
            </a:r>
            <a:r>
              <a:rPr lang="en-US" sz="2800" dirty="0" err="1"/>
              <a:t>nama</a:t>
            </a:r>
            <a:r>
              <a:rPr lang="en-US" sz="2800" dirty="0"/>
              <a:t>) </a:t>
            </a:r>
            <a:r>
              <a:rPr lang="en-US" sz="2800" dirty="0" err="1"/>
              <a:t>penulis</a:t>
            </a:r>
            <a:r>
              <a:rPr lang="en-US" sz="2800" dirty="0"/>
              <a:t> </a:t>
            </a:r>
            <a:r>
              <a:rPr lang="en-US" sz="2800" dirty="0" err="1"/>
              <a:t>selalu</a:t>
            </a:r>
            <a:r>
              <a:rPr lang="en-US" sz="2800" dirty="0"/>
              <a:t> </a:t>
            </a:r>
            <a:r>
              <a:rPr lang="en-US" sz="2800" dirty="0" err="1"/>
              <a:t>diikuti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</a:t>
            </a:r>
            <a:r>
              <a:rPr lang="en-US" sz="2800" dirty="0" err="1"/>
              <a:t>nama</a:t>
            </a:r>
            <a:r>
              <a:rPr lang="en-US" sz="2800" dirty="0"/>
              <a:t> </a:t>
            </a:r>
            <a:r>
              <a:rPr lang="en-US" sz="2800" dirty="0" err="1"/>
              <a:t>afiliasi</a:t>
            </a:r>
            <a:r>
              <a:rPr lang="en-US" sz="2800" dirty="0"/>
              <a:t> </a:t>
            </a:r>
            <a:r>
              <a:rPr lang="en-US" sz="2800" dirty="0" err="1"/>
              <a:t>penulis</a:t>
            </a:r>
            <a:r>
              <a:rPr lang="en-US" sz="2800" dirty="0"/>
              <a:t>. </a:t>
            </a:r>
          </a:p>
          <a:p>
            <a:pPr lvl="0"/>
            <a:r>
              <a:rPr lang="en-US" sz="2800" dirty="0" err="1"/>
              <a:t>Afiliasi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nama</a:t>
            </a:r>
            <a:r>
              <a:rPr lang="en-US" sz="2800" dirty="0"/>
              <a:t> </a:t>
            </a:r>
            <a:r>
              <a:rPr lang="en-US" sz="2800" dirty="0" err="1"/>
              <a:t>institusi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br>
              <a:rPr lang="en-US" sz="2800" dirty="0"/>
            </a:br>
            <a:r>
              <a:rPr lang="en-US" sz="2800" dirty="0" err="1"/>
              <a:t>nama</a:t>
            </a:r>
            <a:r>
              <a:rPr lang="en-US" sz="2800" dirty="0"/>
              <a:t> </a:t>
            </a:r>
            <a:r>
              <a:rPr lang="en-US" sz="2800" dirty="0" err="1"/>
              <a:t>lembaga</a:t>
            </a:r>
            <a:r>
              <a:rPr lang="en-US" sz="2800" dirty="0"/>
              <a:t> </a:t>
            </a:r>
            <a:r>
              <a:rPr lang="en-US" sz="2800" dirty="0" err="1"/>
              <a:t>tempat</a:t>
            </a:r>
            <a:r>
              <a:rPr lang="en-US" sz="2800" dirty="0"/>
              <a:t> </a:t>
            </a:r>
            <a:r>
              <a:rPr lang="en-US" sz="2800" dirty="0" err="1"/>
              <a:t>penulis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 err="1"/>
              <a:t>bekerja</a:t>
            </a:r>
            <a:r>
              <a:rPr lang="en-US" sz="2800" dirty="0"/>
              <a:t> </a:t>
            </a:r>
            <a:r>
              <a:rPr lang="en-US" sz="2800" dirty="0" err="1"/>
              <a:t>ketika</a:t>
            </a:r>
            <a:r>
              <a:rPr lang="en-US" sz="2800" dirty="0"/>
              <a:t> </a:t>
            </a:r>
            <a:r>
              <a:rPr lang="en-US" sz="2800" dirty="0" err="1"/>
              <a:t>makalah</a:t>
            </a:r>
            <a:r>
              <a:rPr lang="en-US" sz="2800" dirty="0"/>
              <a:t> </a:t>
            </a:r>
            <a:r>
              <a:rPr lang="en-US" sz="2800" dirty="0" err="1"/>
              <a:t>tersebut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 err="1"/>
              <a:t>dikirim</a:t>
            </a:r>
            <a:r>
              <a:rPr lang="en-US" sz="2800" dirty="0"/>
              <a:t> </a:t>
            </a:r>
            <a:r>
              <a:rPr lang="en-US" sz="2800" dirty="0" err="1"/>
              <a:t>kepada</a:t>
            </a:r>
            <a:r>
              <a:rPr lang="en-US" sz="2800" dirty="0"/>
              <a:t> </a:t>
            </a:r>
            <a:r>
              <a:rPr lang="en-US" sz="2800" dirty="0" err="1"/>
              <a:t>panitia</a:t>
            </a:r>
            <a:r>
              <a:rPr lang="en-US" sz="2800" dirty="0"/>
              <a:t> seminar</a:t>
            </a:r>
            <a:br>
              <a:rPr lang="en-US" sz="2800" dirty="0"/>
            </a:b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kepada</a:t>
            </a:r>
            <a:r>
              <a:rPr lang="en-US" sz="2800" dirty="0"/>
              <a:t> </a:t>
            </a:r>
            <a:r>
              <a:rPr lang="en-US" sz="2800" dirty="0" err="1"/>
              <a:t>redaksi</a:t>
            </a:r>
            <a:r>
              <a:rPr lang="en-US" sz="2800" dirty="0"/>
              <a:t> </a:t>
            </a:r>
            <a:r>
              <a:rPr lang="en-US" sz="2800" dirty="0" err="1"/>
              <a:t>jurnal</a:t>
            </a:r>
            <a:r>
              <a:rPr lang="en-US" sz="2800" dirty="0"/>
              <a:t> </a:t>
            </a:r>
            <a:r>
              <a:rPr lang="en-US" sz="2800" dirty="0" err="1"/>
              <a:t>ilmiah</a:t>
            </a:r>
            <a:r>
              <a:rPr lang="en-US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3610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ABSTRAK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pPr lvl="0"/>
            <a:r>
              <a:rPr lang="en-US" sz="2800" dirty="0" err="1"/>
              <a:t>Abstrak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diklasifikasikan</a:t>
            </a:r>
            <a:r>
              <a:rPr lang="en-US" sz="2800" dirty="0"/>
              <a:t> </a:t>
            </a:r>
            <a:r>
              <a:rPr lang="en-US" sz="2800" dirty="0" err="1"/>
              <a:t>atas</a:t>
            </a:r>
            <a:r>
              <a:rPr lang="en-US" sz="2800" dirty="0"/>
              <a:t> </a:t>
            </a:r>
            <a:r>
              <a:rPr lang="en-US" sz="2800" dirty="0" err="1"/>
              <a:t>abstrak</a:t>
            </a:r>
            <a:r>
              <a:rPr lang="en-US" sz="2800" dirty="0"/>
              <a:t> </a:t>
            </a:r>
            <a:r>
              <a:rPr lang="en-US" sz="2800" dirty="0" err="1"/>
              <a:t>informatif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abstrak</a:t>
            </a:r>
            <a:r>
              <a:rPr lang="en-US" sz="2800" dirty="0"/>
              <a:t> </a:t>
            </a:r>
            <a:r>
              <a:rPr lang="en-US" sz="2800" dirty="0" err="1"/>
              <a:t>deskriptif</a:t>
            </a:r>
            <a:endParaRPr lang="en-US" sz="2800" dirty="0"/>
          </a:p>
          <a:p>
            <a:pPr lvl="0"/>
            <a:r>
              <a:rPr lang="en-US" sz="2800" dirty="0" err="1"/>
              <a:t>Abstrak</a:t>
            </a:r>
            <a:r>
              <a:rPr lang="en-US" sz="2800" dirty="0"/>
              <a:t> </a:t>
            </a:r>
            <a:r>
              <a:rPr lang="en-US" sz="2800" dirty="0" err="1"/>
              <a:t>laporan</a:t>
            </a:r>
            <a:r>
              <a:rPr lang="en-US" sz="2800" dirty="0"/>
              <a:t> </a:t>
            </a:r>
            <a:r>
              <a:rPr lang="en-US" sz="2800" dirty="0" err="1"/>
              <a:t>penelitian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intinya</a:t>
            </a:r>
            <a:r>
              <a:rPr lang="en-US" sz="2800" dirty="0"/>
              <a:t> </a:t>
            </a:r>
            <a:r>
              <a:rPr lang="en-US" sz="2800" dirty="0" err="1"/>
              <a:t>terdiri</a:t>
            </a:r>
            <a:r>
              <a:rPr lang="en-US" sz="2800" dirty="0"/>
              <a:t> </a:t>
            </a:r>
            <a:r>
              <a:rPr lang="en-US" sz="2800" dirty="0" err="1"/>
              <a:t>atas</a:t>
            </a:r>
            <a:r>
              <a:rPr lang="en-US" sz="2800" dirty="0"/>
              <a:t> lima </a:t>
            </a:r>
            <a:r>
              <a:rPr lang="en-US" sz="2800" dirty="0" err="1"/>
              <a:t>hal</a:t>
            </a:r>
            <a:r>
              <a:rPr lang="en-US" sz="2800" dirty="0"/>
              <a:t> </a:t>
            </a:r>
            <a:r>
              <a:rPr lang="en-US" sz="2800" dirty="0" err="1"/>
              <a:t>penting</a:t>
            </a:r>
            <a:r>
              <a:rPr lang="en-US" sz="2800" dirty="0"/>
              <a:t>, </a:t>
            </a:r>
            <a:r>
              <a:rPr lang="en-US" sz="2800" dirty="0" err="1"/>
              <a:t>yakni</a:t>
            </a:r>
            <a:r>
              <a:rPr lang="en-US" sz="2800" dirty="0"/>
              <a:t>: (1) </a:t>
            </a:r>
            <a:r>
              <a:rPr lang="en-US" sz="2800" dirty="0" err="1"/>
              <a:t>latar</a:t>
            </a:r>
            <a:r>
              <a:rPr lang="en-US" sz="2800" dirty="0"/>
              <a:t> </a:t>
            </a:r>
            <a:r>
              <a:rPr lang="en-US" sz="2800" dirty="0" err="1"/>
              <a:t>belakang</a:t>
            </a:r>
            <a:r>
              <a:rPr lang="en-US" sz="2800" dirty="0"/>
              <a:t>, (2) </a:t>
            </a:r>
            <a:r>
              <a:rPr lang="en-US" sz="2800" dirty="0" err="1"/>
              <a:t>tujuan</a:t>
            </a:r>
            <a:r>
              <a:rPr lang="en-US" sz="2800" dirty="0"/>
              <a:t>, (3) </a:t>
            </a:r>
            <a:r>
              <a:rPr lang="en-US" sz="2800" dirty="0" err="1"/>
              <a:t>metode</a:t>
            </a:r>
            <a:r>
              <a:rPr lang="en-US" sz="2800" dirty="0"/>
              <a:t>, (4) </a:t>
            </a:r>
            <a:r>
              <a:rPr lang="en-US" sz="2800" dirty="0" err="1"/>
              <a:t>hasil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(5) </a:t>
            </a:r>
            <a:r>
              <a:rPr lang="en-US" sz="2800" dirty="0" err="1"/>
              <a:t>kesimpulan</a:t>
            </a:r>
            <a:r>
              <a:rPr lang="en-US" sz="2800" dirty="0"/>
              <a:t>. </a:t>
            </a:r>
          </a:p>
          <a:p>
            <a:pPr lvl="0"/>
            <a:r>
              <a:rPr lang="en-US" sz="2800" dirty="0" err="1"/>
              <a:t>Walaupun</a:t>
            </a:r>
            <a:r>
              <a:rPr lang="en-US" sz="2800" dirty="0"/>
              <a:t> </a:t>
            </a:r>
            <a:r>
              <a:rPr lang="en-US" sz="2800" dirty="0" err="1"/>
              <a:t>abstrak</a:t>
            </a:r>
            <a:r>
              <a:rPr lang="en-US" sz="2800" dirty="0"/>
              <a:t> </a:t>
            </a:r>
            <a:r>
              <a:rPr lang="en-US" sz="2800" dirty="0" err="1"/>
              <a:t>ditulis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singkat</a:t>
            </a:r>
            <a:r>
              <a:rPr lang="en-US" sz="2800" dirty="0"/>
              <a:t>, </a:t>
            </a:r>
            <a:r>
              <a:rPr lang="en-US" sz="2800" dirty="0" err="1"/>
              <a:t>hindarilah</a:t>
            </a:r>
            <a:r>
              <a:rPr lang="en-US" sz="2800" dirty="0"/>
              <a:t> </a:t>
            </a:r>
            <a:r>
              <a:rPr lang="en-US" sz="2800" dirty="0" err="1"/>
              <a:t>penggunaan</a:t>
            </a:r>
            <a:r>
              <a:rPr lang="en-US" sz="2800" dirty="0"/>
              <a:t> </a:t>
            </a:r>
            <a:r>
              <a:rPr lang="en-US" sz="2800" dirty="0" err="1"/>
              <a:t>singkatan</a:t>
            </a:r>
            <a:r>
              <a:rPr lang="en-US" sz="2800" dirty="0"/>
              <a:t> kata</a:t>
            </a:r>
          </a:p>
        </p:txBody>
      </p:sp>
    </p:spTree>
    <p:extLst>
      <p:ext uri="{BB962C8B-B14F-4D97-AF65-F5344CB8AC3E}">
        <p14:creationId xmlns:p14="http://schemas.microsoft.com/office/powerpoint/2010/main" val="225223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TEKNIK PENYAJIAN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4280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4000" dirty="0">
                <a:solidFill>
                  <a:schemeClr val="accent6"/>
                </a:solidFill>
              </a:rPr>
              <a:t>TABEL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876800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lvl="0"/>
            <a:r>
              <a:rPr lang="en-US" sz="2400" dirty="0" err="1"/>
              <a:t>Tabel</a:t>
            </a:r>
            <a:r>
              <a:rPr lang="en-US" sz="2400" dirty="0"/>
              <a:t> yang </a:t>
            </a:r>
            <a:r>
              <a:rPr lang="en-US" sz="2400" dirty="0" err="1"/>
              <a:t>baik</a:t>
            </a:r>
            <a:r>
              <a:rPr lang="en-US" sz="2400" dirty="0"/>
              <a:t> </a:t>
            </a:r>
            <a:r>
              <a:rPr lang="en-US" sz="2400" dirty="0" err="1"/>
              <a:t>haruslah</a:t>
            </a:r>
            <a:r>
              <a:rPr lang="en-US" sz="2400" dirty="0"/>
              <a:t> </a:t>
            </a:r>
            <a:r>
              <a:rPr lang="en-US" sz="2400" dirty="0" err="1"/>
              <a:t>sederhana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dipusatkan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ide. </a:t>
            </a:r>
          </a:p>
          <a:p>
            <a:pPr lvl="0"/>
            <a:r>
              <a:rPr lang="en-US" sz="2400" dirty="0" err="1"/>
              <a:t>Memasukkan</a:t>
            </a:r>
            <a:r>
              <a:rPr lang="en-US" sz="2400" dirty="0"/>
              <a:t> </a:t>
            </a:r>
            <a:r>
              <a:rPr lang="en-US" sz="2400" dirty="0" err="1"/>
              <a:t>terlalu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data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tabel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mengurangi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penyajian</a:t>
            </a:r>
            <a:r>
              <a:rPr lang="en-US" sz="2400" dirty="0"/>
              <a:t> </a:t>
            </a:r>
            <a:r>
              <a:rPr lang="en-US" sz="2400" dirty="0" err="1"/>
              <a:t>tabel</a:t>
            </a:r>
            <a:r>
              <a:rPr lang="en-US" sz="2400" dirty="0"/>
              <a:t>. </a:t>
            </a:r>
          </a:p>
          <a:p>
            <a:pPr lvl="0"/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baik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tabel</a:t>
            </a:r>
            <a:r>
              <a:rPr lang="en-US" sz="2400" dirty="0"/>
              <a:t> </a:t>
            </a:r>
            <a:r>
              <a:rPr lang="en-US" sz="2400" dirty="0" err="1"/>
              <a:t>daripada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sedikit</a:t>
            </a:r>
            <a:r>
              <a:rPr lang="en-US" sz="2400" dirty="0"/>
              <a:t> </a:t>
            </a:r>
            <a:r>
              <a:rPr lang="en-US" sz="2400" dirty="0" err="1"/>
              <a:t>tabel</a:t>
            </a:r>
            <a:r>
              <a:rPr lang="en-US" sz="2400" dirty="0"/>
              <a:t> yang </a:t>
            </a:r>
            <a:r>
              <a:rPr lang="en-US" sz="2400" dirty="0" err="1"/>
              <a:t>isinya</a:t>
            </a:r>
            <a:r>
              <a:rPr lang="en-US" sz="2400" dirty="0"/>
              <a:t> </a:t>
            </a:r>
            <a:r>
              <a:rPr lang="en-US" sz="2400" dirty="0" err="1"/>
              <a:t>terlalu</a:t>
            </a:r>
            <a:r>
              <a:rPr lang="en-US" sz="2400" dirty="0"/>
              <a:t> </a:t>
            </a:r>
            <a:r>
              <a:rPr lang="en-US" sz="2400" dirty="0" err="1"/>
              <a:t>padat</a:t>
            </a:r>
            <a:r>
              <a:rPr lang="en-US" sz="2400" dirty="0"/>
              <a:t>. </a:t>
            </a:r>
          </a:p>
          <a:p>
            <a:pPr lvl="0"/>
            <a:r>
              <a:rPr lang="en-US" sz="2400" dirty="0" err="1"/>
              <a:t>Tabel</a:t>
            </a:r>
            <a:r>
              <a:rPr lang="en-US" sz="2400" dirty="0"/>
              <a:t> yang </a:t>
            </a:r>
            <a:r>
              <a:rPr lang="en-US" sz="2400" dirty="0" err="1"/>
              <a:t>dikutip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sumber</a:t>
            </a:r>
            <a:r>
              <a:rPr lang="en-US" sz="2400" dirty="0"/>
              <a:t> lain </a:t>
            </a:r>
            <a:r>
              <a:rPr lang="en-US" sz="2400" dirty="0" err="1"/>
              <a:t>wajib</a:t>
            </a:r>
            <a:r>
              <a:rPr lang="en-US" sz="2400" dirty="0"/>
              <a:t> </a:t>
            </a:r>
            <a:r>
              <a:rPr lang="en-US" sz="2400" dirty="0" err="1"/>
              <a:t>diberi</a:t>
            </a:r>
            <a:r>
              <a:rPr lang="en-US" sz="2400" dirty="0"/>
              <a:t> </a:t>
            </a:r>
            <a:r>
              <a:rPr lang="en-US" sz="2400" dirty="0" err="1"/>
              <a:t>keterangan</a:t>
            </a:r>
            <a:r>
              <a:rPr lang="en-US" sz="2400" dirty="0"/>
              <a:t> </a:t>
            </a:r>
            <a:r>
              <a:rPr lang="en-US" sz="2400" dirty="0" err="1"/>
              <a:t>mengenai</a:t>
            </a:r>
            <a:r>
              <a:rPr lang="en-US" sz="2400" dirty="0"/>
              <a:t> </a:t>
            </a:r>
            <a:r>
              <a:rPr lang="en-US" sz="2400" dirty="0" err="1"/>
              <a:t>nama</a:t>
            </a:r>
            <a:r>
              <a:rPr lang="en-US" sz="2400" dirty="0"/>
              <a:t> </a:t>
            </a:r>
            <a:r>
              <a:rPr lang="en-US" sz="2400" dirty="0" err="1"/>
              <a:t>akhir</a:t>
            </a:r>
            <a:r>
              <a:rPr lang="en-US" sz="2400" dirty="0"/>
              <a:t> </a:t>
            </a:r>
            <a:r>
              <a:rPr lang="en-US" sz="2400" dirty="0" err="1"/>
              <a:t>penulis</a:t>
            </a:r>
            <a:r>
              <a:rPr lang="en-US" sz="2400" dirty="0"/>
              <a:t>, </a:t>
            </a:r>
            <a:r>
              <a:rPr lang="en-US" sz="2400" dirty="0" err="1"/>
              <a:t>tahun</a:t>
            </a:r>
            <a:r>
              <a:rPr lang="en-US" sz="2400" dirty="0"/>
              <a:t> </a:t>
            </a:r>
            <a:r>
              <a:rPr lang="en-US" sz="2400" dirty="0" err="1"/>
              <a:t>publikasi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nomor</a:t>
            </a:r>
            <a:r>
              <a:rPr lang="en-US" sz="2400" dirty="0"/>
              <a:t> </a:t>
            </a:r>
            <a:r>
              <a:rPr lang="en-US" sz="2400" dirty="0" err="1"/>
              <a:t>halaman</a:t>
            </a:r>
            <a:r>
              <a:rPr lang="en-US" sz="2400" dirty="0"/>
              <a:t> </a:t>
            </a:r>
            <a:r>
              <a:rPr lang="en-US" sz="2400" dirty="0" err="1"/>
              <a:t>tabel</a:t>
            </a:r>
            <a:r>
              <a:rPr lang="en-US" sz="2400" dirty="0"/>
              <a:t> </a:t>
            </a:r>
            <a:r>
              <a:rPr lang="en-US" sz="2400" dirty="0" err="1"/>
              <a:t>asli</a:t>
            </a:r>
            <a:r>
              <a:rPr lang="en-US" sz="2400" dirty="0"/>
              <a:t> di </a:t>
            </a:r>
            <a:r>
              <a:rPr lang="en-US" sz="2400" dirty="0" err="1"/>
              <a:t>bawah</a:t>
            </a:r>
            <a:r>
              <a:rPr lang="en-US" sz="2400" dirty="0"/>
              <a:t> </a:t>
            </a:r>
            <a:r>
              <a:rPr lang="en-US" sz="2400" dirty="0" err="1"/>
              <a:t>tabel</a:t>
            </a:r>
            <a:r>
              <a:rPr lang="en-US" sz="2400" dirty="0"/>
              <a:t>. </a:t>
            </a:r>
          </a:p>
          <a:p>
            <a:pPr lvl="0"/>
            <a:r>
              <a:rPr lang="en-US" sz="2400" dirty="0"/>
              <a:t>Akan </a:t>
            </a:r>
            <a:r>
              <a:rPr lang="en-US" sz="2400" dirty="0" err="1"/>
              <a:t>sangat</a:t>
            </a:r>
            <a:r>
              <a:rPr lang="en-US" sz="2400" dirty="0"/>
              <a:t> </a:t>
            </a:r>
            <a:r>
              <a:rPr lang="en-US" sz="2400" dirty="0" err="1"/>
              <a:t>membantu</a:t>
            </a:r>
            <a:r>
              <a:rPr lang="en-US" sz="2400" dirty="0"/>
              <a:t> </a:t>
            </a:r>
            <a:r>
              <a:rPr lang="en-US" sz="2400" dirty="0" err="1"/>
              <a:t>pembaca</a:t>
            </a:r>
            <a:r>
              <a:rPr lang="en-US" sz="2400" dirty="0"/>
              <a:t> </a:t>
            </a:r>
            <a:r>
              <a:rPr lang="en-US" sz="2400" dirty="0" err="1"/>
              <a:t>apabila</a:t>
            </a:r>
            <a:r>
              <a:rPr lang="en-US" sz="2400" dirty="0"/>
              <a:t> </a:t>
            </a:r>
            <a:r>
              <a:rPr lang="en-US" sz="2400" dirty="0" err="1"/>
              <a:t>isi</a:t>
            </a:r>
            <a:r>
              <a:rPr lang="en-US" sz="2400" dirty="0"/>
              <a:t> </a:t>
            </a:r>
            <a:r>
              <a:rPr lang="en-US" sz="2400" dirty="0" err="1"/>
              <a:t>tabel</a:t>
            </a:r>
            <a:r>
              <a:rPr lang="en-US" sz="2400" dirty="0"/>
              <a:t> </a:t>
            </a:r>
            <a:r>
              <a:rPr lang="en-US" sz="2400" dirty="0" err="1"/>
              <a:t>tercermin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judul</a:t>
            </a:r>
            <a:r>
              <a:rPr lang="en-US" sz="2400" dirty="0"/>
              <a:t> </a:t>
            </a:r>
            <a:r>
              <a:rPr lang="en-US" sz="2400" dirty="0" err="1"/>
              <a:t>tabel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604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epa\Desktop\bahan tuton acer\BAHAN TUTON\cartoon\99193638-holding-board-up-dimsum-character-cartoon-sty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954129"/>
            <a:ext cx="449580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 bwMode="auto">
          <a:xfrm>
            <a:off x="304800" y="2514600"/>
            <a:ext cx="3276600" cy="114300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CIRI-CIRI KARYA ILMIAH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5410200" y="685800"/>
            <a:ext cx="3276600" cy="571500"/>
          </a:xfrm>
          <a:prstGeom prst="round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r>
              <a:rPr lang="en-US" sz="2400" b="1" dirty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OBJEKTIF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5393575" y="1676400"/>
            <a:ext cx="3276600" cy="571500"/>
          </a:xfrm>
          <a:prstGeom prst="round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r>
              <a:rPr lang="en-US" sz="2400" b="1" dirty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NETRAL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5393575" y="2514600"/>
            <a:ext cx="3276600" cy="571500"/>
          </a:xfrm>
          <a:prstGeom prst="round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r>
              <a:rPr lang="en-US" sz="2400" b="1" dirty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SISTEMATIS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5375564" y="3505200"/>
            <a:ext cx="3276600" cy="571500"/>
          </a:xfrm>
          <a:prstGeom prst="round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r>
              <a:rPr lang="en-US" sz="2400" b="1" dirty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LOGIS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5382491" y="4495800"/>
            <a:ext cx="3276600" cy="571500"/>
          </a:xfrm>
          <a:prstGeom prst="round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r>
              <a:rPr lang="en-US" sz="2400" b="1" dirty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MENYAJIKAN FAKTA</a:t>
            </a:r>
          </a:p>
        </p:txBody>
      </p:sp>
      <p:cxnSp>
        <p:nvCxnSpPr>
          <p:cNvPr id="9" name="Straight Connector 8"/>
          <p:cNvCxnSpPr>
            <a:stCxn id="2" idx="3"/>
            <a:endCxn id="3" idx="1"/>
          </p:cNvCxnSpPr>
          <p:nvPr/>
        </p:nvCxnSpPr>
        <p:spPr bwMode="auto">
          <a:xfrm flipV="1">
            <a:off x="3581400" y="971550"/>
            <a:ext cx="1828800" cy="211455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>
            <a:stCxn id="2" idx="3"/>
            <a:endCxn id="4" idx="1"/>
          </p:cNvCxnSpPr>
          <p:nvPr/>
        </p:nvCxnSpPr>
        <p:spPr bwMode="auto">
          <a:xfrm flipV="1">
            <a:off x="3581400" y="1962150"/>
            <a:ext cx="1812175" cy="112395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stCxn id="2" idx="3"/>
            <a:endCxn id="5" idx="1"/>
          </p:cNvCxnSpPr>
          <p:nvPr/>
        </p:nvCxnSpPr>
        <p:spPr bwMode="auto">
          <a:xfrm flipV="1">
            <a:off x="3581400" y="2800350"/>
            <a:ext cx="1812175" cy="28575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>
            <a:stCxn id="2" idx="3"/>
            <a:endCxn id="6" idx="1"/>
          </p:cNvCxnSpPr>
          <p:nvPr/>
        </p:nvCxnSpPr>
        <p:spPr bwMode="auto">
          <a:xfrm>
            <a:off x="3581400" y="3086100"/>
            <a:ext cx="1794164" cy="70485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stCxn id="2" idx="3"/>
            <a:endCxn id="7" idx="1"/>
          </p:cNvCxnSpPr>
          <p:nvPr/>
        </p:nvCxnSpPr>
        <p:spPr bwMode="auto">
          <a:xfrm>
            <a:off x="3581400" y="3086100"/>
            <a:ext cx="1801091" cy="169545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8499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4000" dirty="0">
                <a:solidFill>
                  <a:schemeClr val="accent6"/>
                </a:solidFill>
              </a:rPr>
              <a:t>GAMBAR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458200" cy="57150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lvl="0"/>
            <a:r>
              <a:rPr lang="en-US" sz="2400" dirty="0" err="1"/>
              <a:t>Gambar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alat</a:t>
            </a:r>
            <a:r>
              <a:rPr lang="en-US" sz="2400" dirty="0"/>
              <a:t> </a:t>
            </a:r>
            <a:r>
              <a:rPr lang="en-US" sz="2400" dirty="0" err="1"/>
              <a:t>penyajian</a:t>
            </a:r>
            <a:r>
              <a:rPr lang="en-US" sz="2400" dirty="0"/>
              <a:t> visual </a:t>
            </a:r>
            <a:r>
              <a:rPr lang="en-US" sz="2400" dirty="0" err="1"/>
              <a:t>citra</a:t>
            </a:r>
            <a:r>
              <a:rPr lang="en-US" sz="2400" dirty="0"/>
              <a:t> data yang </a:t>
            </a:r>
            <a:r>
              <a:rPr lang="en-US" sz="2400" dirty="0" err="1"/>
              <a:t>tak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digantikan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kata-kata. </a:t>
            </a:r>
          </a:p>
          <a:p>
            <a:pPr lvl="0"/>
            <a:r>
              <a:rPr lang="en-US" sz="2400" dirty="0" err="1"/>
              <a:t>Istilah</a:t>
            </a:r>
            <a:r>
              <a:rPr lang="en-US" sz="2400" dirty="0"/>
              <a:t> </a:t>
            </a:r>
            <a:r>
              <a:rPr lang="en-US" sz="2400" dirty="0" err="1"/>
              <a:t>gambar</a:t>
            </a:r>
            <a:r>
              <a:rPr lang="en-US" sz="2400" dirty="0"/>
              <a:t> </a:t>
            </a:r>
            <a:r>
              <a:rPr lang="en-US" sz="2400" dirty="0" err="1"/>
              <a:t>mengacu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foto</a:t>
            </a:r>
            <a:r>
              <a:rPr lang="en-US" sz="2400" dirty="0"/>
              <a:t>, </a:t>
            </a:r>
            <a:r>
              <a:rPr lang="en-US" sz="2400" dirty="0" err="1"/>
              <a:t>grafik</a:t>
            </a:r>
            <a:r>
              <a:rPr lang="en-US" sz="2400" dirty="0"/>
              <a:t>, diagram, </a:t>
            </a:r>
            <a:r>
              <a:rPr lang="en-US" sz="2400" dirty="0" err="1"/>
              <a:t>bagan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gambar</a:t>
            </a:r>
            <a:r>
              <a:rPr lang="en-US" sz="2400" dirty="0"/>
              <a:t> </a:t>
            </a:r>
            <a:r>
              <a:rPr lang="en-US" sz="2400" dirty="0" err="1"/>
              <a:t>lainnya</a:t>
            </a:r>
            <a:r>
              <a:rPr lang="en-US" sz="2400" dirty="0"/>
              <a:t> (</a:t>
            </a:r>
            <a:r>
              <a:rPr lang="en-US" sz="2400" dirty="0" err="1"/>
              <a:t>Rifai</a:t>
            </a:r>
            <a:r>
              <a:rPr lang="en-US" sz="2400" dirty="0"/>
              <a:t>, 1995; </a:t>
            </a:r>
            <a:r>
              <a:rPr lang="en-US" sz="2400" dirty="0" err="1"/>
              <a:t>Tanjung</a:t>
            </a:r>
            <a:r>
              <a:rPr lang="en-US" sz="2400" dirty="0"/>
              <a:t> &amp; </a:t>
            </a:r>
            <a:r>
              <a:rPr lang="en-US" sz="2400" dirty="0" err="1"/>
              <a:t>Ardial</a:t>
            </a:r>
            <a:r>
              <a:rPr lang="en-US" sz="2400" dirty="0"/>
              <a:t>, 2005).</a:t>
            </a:r>
          </a:p>
          <a:p>
            <a:pPr lvl="0"/>
            <a:r>
              <a:rPr lang="en-US" sz="2400" dirty="0" err="1"/>
              <a:t>Gambar</a:t>
            </a:r>
            <a:r>
              <a:rPr lang="en-US" sz="2400" dirty="0"/>
              <a:t> </a:t>
            </a:r>
            <a:r>
              <a:rPr lang="en-US" sz="2400" dirty="0" err="1"/>
              <a:t>juga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menyajikan</a:t>
            </a:r>
            <a:r>
              <a:rPr lang="en-US" sz="2400" dirty="0"/>
              <a:t> data </a:t>
            </a:r>
            <a:r>
              <a:rPr lang="en-US" sz="2400" dirty="0" err="1"/>
              <a:t>statistik</a:t>
            </a:r>
            <a:r>
              <a:rPr lang="en-US" sz="2400" dirty="0"/>
              <a:t> </a:t>
            </a:r>
            <a:r>
              <a:rPr lang="en-US" sz="2400" dirty="0" err="1"/>
              <a:t>berbentuk</a:t>
            </a:r>
            <a:r>
              <a:rPr lang="en-US" sz="2400" dirty="0"/>
              <a:t> </a:t>
            </a:r>
            <a:r>
              <a:rPr lang="en-US" sz="2400" dirty="0" err="1"/>
              <a:t>grafik</a:t>
            </a:r>
            <a:r>
              <a:rPr lang="en-US" sz="2400" dirty="0"/>
              <a:t>. </a:t>
            </a:r>
          </a:p>
          <a:p>
            <a:pPr lvl="0"/>
            <a:r>
              <a:rPr lang="en-US" sz="2400" dirty="0" err="1"/>
              <a:t>Berlainan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tabel</a:t>
            </a:r>
            <a:r>
              <a:rPr lang="en-US" sz="2400" dirty="0"/>
              <a:t> yang </a:t>
            </a:r>
            <a:r>
              <a:rPr lang="en-US" sz="2400" dirty="0" err="1"/>
              <a:t>judulnya</a:t>
            </a:r>
            <a:r>
              <a:rPr lang="en-US" sz="2400" dirty="0"/>
              <a:t> </a:t>
            </a:r>
            <a:r>
              <a:rPr lang="en-US" sz="2400" dirty="0" err="1"/>
              <a:t>ditempatkan</a:t>
            </a:r>
            <a:r>
              <a:rPr lang="en-US" sz="2400" dirty="0"/>
              <a:t> di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tabel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, </a:t>
            </a:r>
            <a:r>
              <a:rPr lang="en-US" sz="2400" dirty="0" err="1"/>
              <a:t>gambar</a:t>
            </a:r>
            <a:r>
              <a:rPr lang="en-US" sz="2400" dirty="0"/>
              <a:t> </a:t>
            </a:r>
            <a:r>
              <a:rPr lang="en-US" sz="2400" dirty="0" err="1"/>
              <a:t>diberi</a:t>
            </a:r>
            <a:r>
              <a:rPr lang="en-US" sz="2400" dirty="0"/>
              <a:t> </a:t>
            </a:r>
            <a:r>
              <a:rPr lang="en-US" sz="2400" dirty="0" err="1"/>
              <a:t>pemeri</a:t>
            </a:r>
            <a:r>
              <a:rPr lang="en-US" sz="2400" dirty="0"/>
              <a:t> (</a:t>
            </a:r>
            <a:r>
              <a:rPr lang="en-US" sz="2400" i="1" dirty="0"/>
              <a:t>caption</a:t>
            </a:r>
            <a:r>
              <a:rPr lang="en-US" sz="2400" dirty="0"/>
              <a:t>)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keterangan</a:t>
            </a:r>
            <a:r>
              <a:rPr lang="en-US" sz="2400" dirty="0"/>
              <a:t> (</a:t>
            </a:r>
            <a:r>
              <a:rPr lang="en-US" sz="2400" i="1" dirty="0"/>
              <a:t>legend</a:t>
            </a:r>
            <a:r>
              <a:rPr lang="en-US" sz="2400" dirty="0"/>
              <a:t>) yang </a:t>
            </a:r>
            <a:r>
              <a:rPr lang="en-US" sz="2400" dirty="0" err="1"/>
              <a:t>diletakkan</a:t>
            </a:r>
            <a:r>
              <a:rPr lang="en-US" sz="2400" dirty="0"/>
              <a:t> di </a:t>
            </a:r>
            <a:r>
              <a:rPr lang="en-US" sz="2400" dirty="0" err="1"/>
              <a:t>bawah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di </a:t>
            </a:r>
            <a:r>
              <a:rPr lang="en-US" sz="2400" dirty="0" err="1"/>
              <a:t>sampingnya</a:t>
            </a:r>
            <a:r>
              <a:rPr lang="en-US" sz="2400" dirty="0"/>
              <a:t>. </a:t>
            </a:r>
          </a:p>
          <a:p>
            <a:pPr lvl="0"/>
            <a:r>
              <a:rPr lang="en-US" sz="2400" dirty="0" err="1"/>
              <a:t>Gambar</a:t>
            </a:r>
            <a:r>
              <a:rPr lang="en-US" sz="2400" dirty="0"/>
              <a:t> (</a:t>
            </a:r>
            <a:r>
              <a:rPr lang="en-US" sz="2400" dirty="0" err="1"/>
              <a:t>termasuk</a:t>
            </a:r>
            <a:r>
              <a:rPr lang="en-US" sz="2400" dirty="0"/>
              <a:t> </a:t>
            </a:r>
            <a:r>
              <a:rPr lang="en-US" sz="2400" dirty="0" err="1"/>
              <a:t>juga</a:t>
            </a:r>
            <a:r>
              <a:rPr lang="en-US" sz="2400" dirty="0"/>
              <a:t> </a:t>
            </a:r>
            <a:r>
              <a:rPr lang="en-US" sz="2400" dirty="0" err="1"/>
              <a:t>grafik</a:t>
            </a:r>
            <a:r>
              <a:rPr lang="en-US" sz="2400" dirty="0"/>
              <a:t>) </a:t>
            </a:r>
            <a:r>
              <a:rPr lang="en-US" sz="2400" dirty="0" err="1"/>
              <a:t>memanfaatkan</a:t>
            </a:r>
            <a:r>
              <a:rPr lang="en-US" sz="2400" dirty="0"/>
              <a:t> </a:t>
            </a:r>
            <a:r>
              <a:rPr lang="en-US" sz="2400" dirty="0" err="1"/>
              <a:t>kekuatan</a:t>
            </a:r>
            <a:r>
              <a:rPr lang="en-US" sz="2400" dirty="0"/>
              <a:t> </a:t>
            </a:r>
            <a:r>
              <a:rPr lang="en-US" sz="2400" dirty="0" err="1"/>
              <a:t>luar</a:t>
            </a:r>
            <a:r>
              <a:rPr lang="en-US" sz="2400" dirty="0"/>
              <a:t> </a:t>
            </a:r>
            <a:r>
              <a:rPr lang="en-US" sz="2400" dirty="0" err="1"/>
              <a:t>biasa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otak</a:t>
            </a:r>
            <a:r>
              <a:rPr lang="en-US" sz="2400" dirty="0"/>
              <a:t> </a:t>
            </a:r>
            <a:r>
              <a:rPr lang="en-US" sz="2400" dirty="0" err="1"/>
              <a:t>manusia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mengenali</a:t>
            </a:r>
            <a:r>
              <a:rPr lang="en-US" sz="2400" dirty="0"/>
              <a:t> </a:t>
            </a:r>
            <a:r>
              <a:rPr lang="en-US" sz="2400" dirty="0" err="1"/>
              <a:t>pola</a:t>
            </a:r>
            <a:r>
              <a:rPr lang="en-US" sz="2400" dirty="0"/>
              <a:t> visual/</a:t>
            </a:r>
            <a:r>
              <a:rPr lang="en-US" sz="2400" dirty="0" err="1"/>
              <a:t>spasial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cepat</a:t>
            </a:r>
            <a:r>
              <a:rPr lang="en-US" sz="2400" dirty="0"/>
              <a:t> </a:t>
            </a:r>
            <a:r>
              <a:rPr lang="en-US" sz="2400" dirty="0" err="1"/>
              <a:t>mengubah</a:t>
            </a:r>
            <a:r>
              <a:rPr lang="en-US" sz="2400" dirty="0"/>
              <a:t> </a:t>
            </a:r>
            <a:r>
              <a:rPr lang="en-US" sz="2400" dirty="0" err="1"/>
              <a:t>fokus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gambar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detail </a:t>
            </a:r>
            <a:r>
              <a:rPr lang="en-US" sz="2400" dirty="0" err="1"/>
              <a:t>kecil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968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KAJIAN PUSTAKA, KUTIPAN, DAFTAR PUSTAKA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5540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152400" y="3372369"/>
            <a:ext cx="1524000" cy="114300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SUMBER </a:t>
            </a:r>
          </a:p>
          <a:p>
            <a:r>
              <a:rPr 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PUSTAKA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2226252" y="536344"/>
            <a:ext cx="2238548" cy="830926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r>
              <a:rPr lang="en-US" sz="2400" b="1" dirty="0" err="1">
                <a:latin typeface="Calibri" pitchFamily="34" charset="0"/>
              </a:rPr>
              <a:t>Sumber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pada</a:t>
            </a:r>
            <a:r>
              <a:rPr lang="en-US" sz="2400" b="1" dirty="0">
                <a:latin typeface="Calibri" pitchFamily="34" charset="0"/>
              </a:rPr>
              <a:t> </a:t>
            </a:r>
          </a:p>
          <a:p>
            <a:r>
              <a:rPr lang="en-US" sz="2400" b="1" dirty="0" err="1">
                <a:latin typeface="Calibri" pitchFamily="34" charset="0"/>
              </a:rPr>
              <a:t>Perpustakaan</a:t>
            </a:r>
            <a:endParaRPr lang="en-US" sz="2400" b="1" dirty="0">
              <a:solidFill>
                <a:schemeClr val="accent4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2260888" y="2979679"/>
            <a:ext cx="2262447" cy="57150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r>
              <a:rPr lang="en-US" sz="2400" b="1" dirty="0" err="1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Sumber</a:t>
            </a:r>
            <a:r>
              <a:rPr lang="en-US" sz="2400" b="1" dirty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Bacaan</a:t>
            </a:r>
            <a:endParaRPr lang="en-US" sz="2400" b="1" dirty="0">
              <a:solidFill>
                <a:schemeClr val="accent4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Straight Connector 8"/>
          <p:cNvCxnSpPr>
            <a:stCxn id="2" idx="3"/>
            <a:endCxn id="3" idx="1"/>
          </p:cNvCxnSpPr>
          <p:nvPr/>
        </p:nvCxnSpPr>
        <p:spPr bwMode="auto">
          <a:xfrm flipV="1">
            <a:off x="1676400" y="951807"/>
            <a:ext cx="549852" cy="299206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>
            <a:stCxn id="2" idx="3"/>
            <a:endCxn id="4" idx="1"/>
          </p:cNvCxnSpPr>
          <p:nvPr/>
        </p:nvCxnSpPr>
        <p:spPr bwMode="auto">
          <a:xfrm flipV="1">
            <a:off x="1676400" y="3265429"/>
            <a:ext cx="584488" cy="67844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Rounded Rectangle 23"/>
          <p:cNvSpPr/>
          <p:nvPr/>
        </p:nvSpPr>
        <p:spPr bwMode="auto">
          <a:xfrm>
            <a:off x="5662353" y="250594"/>
            <a:ext cx="3276600" cy="57150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r>
              <a:rPr lang="en-US" sz="2400" dirty="0" err="1"/>
              <a:t>Kartu</a:t>
            </a:r>
            <a:r>
              <a:rPr lang="en-US" sz="2400" dirty="0"/>
              <a:t> </a:t>
            </a:r>
            <a:r>
              <a:rPr lang="en-US" sz="2400" dirty="0" err="1"/>
              <a:t>Katalog</a:t>
            </a:r>
            <a:endParaRPr lang="en-US" sz="2400" b="1" dirty="0">
              <a:solidFill>
                <a:schemeClr val="accent4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5683135" y="1140649"/>
            <a:ext cx="3276600" cy="905871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r>
              <a:rPr lang="en-US" sz="2400" dirty="0" err="1"/>
              <a:t>Buku</a:t>
            </a:r>
            <a:r>
              <a:rPr lang="en-US" sz="2400" dirty="0"/>
              <a:t> </a:t>
            </a:r>
            <a:r>
              <a:rPr lang="en-US" sz="2400" dirty="0" err="1"/>
              <a:t>Referensi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(</a:t>
            </a:r>
            <a:r>
              <a:rPr lang="en-US" sz="2400" i="1" dirty="0"/>
              <a:t>Reference Books</a:t>
            </a:r>
            <a:r>
              <a:rPr lang="en-US" sz="2400" dirty="0"/>
              <a:t>)</a:t>
            </a:r>
            <a:endParaRPr lang="en-US" sz="2400" b="1" dirty="0">
              <a:solidFill>
                <a:schemeClr val="accent4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6" name="Straight Connector 25"/>
          <p:cNvCxnSpPr>
            <a:stCxn id="3" idx="3"/>
            <a:endCxn id="24" idx="1"/>
          </p:cNvCxnSpPr>
          <p:nvPr/>
        </p:nvCxnSpPr>
        <p:spPr bwMode="auto">
          <a:xfrm flipV="1">
            <a:off x="4464800" y="536344"/>
            <a:ext cx="1197553" cy="41546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>
            <a:stCxn id="3" idx="3"/>
            <a:endCxn id="25" idx="1"/>
          </p:cNvCxnSpPr>
          <p:nvPr/>
        </p:nvCxnSpPr>
        <p:spPr bwMode="auto">
          <a:xfrm>
            <a:off x="4464800" y="951807"/>
            <a:ext cx="1218335" cy="64177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Rounded Rectangle 55"/>
          <p:cNvSpPr/>
          <p:nvPr/>
        </p:nvSpPr>
        <p:spPr bwMode="auto">
          <a:xfrm>
            <a:off x="5662353" y="2209800"/>
            <a:ext cx="3276600" cy="2111259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 err="1">
                <a:latin typeface="+mj-lt"/>
              </a:rPr>
              <a:t>Buku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Teks</a:t>
            </a:r>
            <a:endParaRPr lang="en-US" sz="2400" dirty="0">
              <a:latin typeface="+mj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err="1">
                <a:solidFill>
                  <a:schemeClr val="accent4"/>
                </a:solidFill>
                <a:latin typeface="+mj-lt"/>
                <a:cs typeface="Calibri" pitchFamily="34" charset="0"/>
              </a:rPr>
              <a:t>Jurnal</a:t>
            </a:r>
            <a:r>
              <a:rPr lang="en-US" sz="2400" dirty="0">
                <a:solidFill>
                  <a:schemeClr val="accent4"/>
                </a:solidFill>
                <a:latin typeface="+mj-lt"/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+mj-lt"/>
                <a:cs typeface="Calibri" pitchFamily="34" charset="0"/>
              </a:rPr>
              <a:t>Ilmiah</a:t>
            </a:r>
            <a:endParaRPr lang="en-US" sz="2400" dirty="0">
              <a:solidFill>
                <a:schemeClr val="accent4"/>
              </a:solidFill>
              <a:latin typeface="+mj-lt"/>
              <a:cs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err="1">
                <a:solidFill>
                  <a:schemeClr val="accent4"/>
                </a:solidFill>
                <a:latin typeface="+mj-lt"/>
                <a:cs typeface="Calibri" pitchFamily="34" charset="0"/>
              </a:rPr>
              <a:t>Buletin</a:t>
            </a:r>
            <a:endParaRPr lang="en-US" sz="2400" dirty="0">
              <a:solidFill>
                <a:schemeClr val="accent4"/>
              </a:solidFill>
              <a:latin typeface="+mj-lt"/>
              <a:cs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>
                <a:solidFill>
                  <a:schemeClr val="accent4"/>
                </a:solidFill>
                <a:latin typeface="+mj-lt"/>
                <a:cs typeface="Calibri" pitchFamily="34" charset="0"/>
              </a:rPr>
              <a:t>Circular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>
                <a:solidFill>
                  <a:schemeClr val="accent4"/>
                </a:solidFill>
                <a:latin typeface="+mj-lt"/>
                <a:cs typeface="Calibri" pitchFamily="34" charset="0"/>
              </a:rPr>
              <a:t>Annual Review</a:t>
            </a:r>
          </a:p>
        </p:txBody>
      </p:sp>
      <p:cxnSp>
        <p:nvCxnSpPr>
          <p:cNvPr id="57" name="Straight Connector 56"/>
          <p:cNvCxnSpPr>
            <a:stCxn id="4" idx="3"/>
            <a:endCxn id="56" idx="1"/>
          </p:cNvCxnSpPr>
          <p:nvPr/>
        </p:nvCxnSpPr>
        <p:spPr bwMode="auto">
          <a:xfrm>
            <a:off x="4523335" y="3265429"/>
            <a:ext cx="1139018" cy="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3" name="Rounded Rectangle 62"/>
          <p:cNvSpPr/>
          <p:nvPr/>
        </p:nvSpPr>
        <p:spPr bwMode="auto">
          <a:xfrm>
            <a:off x="2226252" y="5277889"/>
            <a:ext cx="2156807" cy="57150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r>
              <a:rPr lang="en-US" sz="2400" b="1" dirty="0" err="1">
                <a:latin typeface="Calibri" pitchFamily="34" charset="0"/>
              </a:rPr>
              <a:t>Sumber</a:t>
            </a:r>
            <a:r>
              <a:rPr lang="en-US" sz="2400" b="1" dirty="0">
                <a:latin typeface="Calibri" pitchFamily="34" charset="0"/>
              </a:rPr>
              <a:t> Lain</a:t>
            </a:r>
            <a:endParaRPr lang="en-US" sz="2400" b="1" dirty="0">
              <a:solidFill>
                <a:schemeClr val="accent4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" name="Rounded Rectangle 63"/>
          <p:cNvSpPr/>
          <p:nvPr/>
        </p:nvSpPr>
        <p:spPr bwMode="auto">
          <a:xfrm>
            <a:off x="5662353" y="4573039"/>
            <a:ext cx="3148445" cy="198120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i="1" dirty="0">
                <a:latin typeface="+mj-lt"/>
              </a:rPr>
              <a:t>Offprint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i="1" dirty="0">
                <a:solidFill>
                  <a:schemeClr val="accent4"/>
                </a:solidFill>
                <a:latin typeface="+mj-lt"/>
                <a:cs typeface="Calibri" pitchFamily="34" charset="0"/>
              </a:rPr>
              <a:t>Recent Advances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i="1" dirty="0">
                <a:solidFill>
                  <a:schemeClr val="accent4"/>
                </a:solidFill>
                <a:latin typeface="+mj-lt"/>
                <a:cs typeface="Calibri" pitchFamily="34" charset="0"/>
              </a:rPr>
              <a:t>Handbook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>
                <a:solidFill>
                  <a:schemeClr val="accent4"/>
                </a:solidFill>
                <a:latin typeface="+mj-lt"/>
                <a:cs typeface="Calibri" pitchFamily="34" charset="0"/>
              </a:rPr>
              <a:t>Bibliografi</a:t>
            </a:r>
            <a:endParaRPr lang="en-US" sz="2400" dirty="0">
              <a:solidFill>
                <a:schemeClr val="accent4"/>
              </a:solidFill>
              <a:latin typeface="+mj-lt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i="1" dirty="0">
                <a:solidFill>
                  <a:schemeClr val="accent4"/>
                </a:solidFill>
                <a:latin typeface="+mj-lt"/>
                <a:cs typeface="Calibri" pitchFamily="34" charset="0"/>
              </a:rPr>
              <a:t>Manual</a:t>
            </a:r>
          </a:p>
        </p:txBody>
      </p:sp>
      <p:cxnSp>
        <p:nvCxnSpPr>
          <p:cNvPr id="72" name="Straight Connector 71"/>
          <p:cNvCxnSpPr>
            <a:stCxn id="2" idx="3"/>
            <a:endCxn id="63" idx="1"/>
          </p:cNvCxnSpPr>
          <p:nvPr/>
        </p:nvCxnSpPr>
        <p:spPr bwMode="auto">
          <a:xfrm>
            <a:off x="1676400" y="3943869"/>
            <a:ext cx="549852" cy="161977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/>
          <p:cNvCxnSpPr>
            <a:stCxn id="63" idx="3"/>
            <a:endCxn id="64" idx="1"/>
          </p:cNvCxnSpPr>
          <p:nvPr/>
        </p:nvCxnSpPr>
        <p:spPr bwMode="auto">
          <a:xfrm>
            <a:off x="4383059" y="5563639"/>
            <a:ext cx="127929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051" name="Picture 3" descr="C:\Users\nepa\Desktop\bahan tuton acer\BAHAN TUTON\cartoon\hiclipart.co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473" y="931588"/>
            <a:ext cx="2556424" cy="255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27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24" grpId="0" animBg="1"/>
      <p:bldP spid="25" grpId="0" animBg="1"/>
      <p:bldP spid="56" grpId="0" animBg="1"/>
      <p:bldP spid="63" grpId="0" animBg="1"/>
      <p:bldP spid="6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152400" y="2833269"/>
            <a:ext cx="2073852" cy="84908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KUTIPAN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2931448" y="1277234"/>
            <a:ext cx="2574349" cy="611951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r>
              <a:rPr lang="en-US" sz="2400" b="1" dirty="0" err="1">
                <a:latin typeface="Calibri" pitchFamily="34" charset="0"/>
              </a:rPr>
              <a:t>Kutipan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Langsung</a:t>
            </a:r>
            <a:endParaRPr lang="en-US" sz="2400" b="1" dirty="0">
              <a:solidFill>
                <a:schemeClr val="accent4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2967470" y="2972059"/>
            <a:ext cx="4063712" cy="57150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r>
              <a:rPr lang="en-US" sz="2400" b="1" dirty="0" err="1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Kutipan</a:t>
            </a:r>
            <a:r>
              <a:rPr lang="en-US" sz="2400" b="1" dirty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Tidak</a:t>
            </a:r>
            <a:r>
              <a:rPr lang="en-US" sz="2400" b="1" dirty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Langsung</a:t>
            </a:r>
            <a:endParaRPr lang="en-US" sz="2400" b="1" dirty="0">
              <a:solidFill>
                <a:schemeClr val="accent4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Straight Connector 8"/>
          <p:cNvCxnSpPr>
            <a:stCxn id="2" idx="3"/>
            <a:endCxn id="3" idx="1"/>
          </p:cNvCxnSpPr>
          <p:nvPr/>
        </p:nvCxnSpPr>
        <p:spPr bwMode="auto">
          <a:xfrm flipV="1">
            <a:off x="2226252" y="1583210"/>
            <a:ext cx="705196" cy="167459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>
            <a:stCxn id="2" idx="3"/>
            <a:endCxn id="4" idx="1"/>
          </p:cNvCxnSpPr>
          <p:nvPr/>
        </p:nvCxnSpPr>
        <p:spPr bwMode="auto">
          <a:xfrm>
            <a:off x="2226252" y="3257809"/>
            <a:ext cx="74121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Rounded Rectangle 23"/>
          <p:cNvSpPr/>
          <p:nvPr/>
        </p:nvSpPr>
        <p:spPr bwMode="auto">
          <a:xfrm>
            <a:off x="5999018" y="822094"/>
            <a:ext cx="2948247" cy="57150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r>
              <a:rPr lang="en-US" sz="2400" dirty="0" err="1"/>
              <a:t>Singkat</a:t>
            </a:r>
            <a:r>
              <a:rPr lang="en-US" sz="2400" dirty="0"/>
              <a:t>: &lt; 40 kata</a:t>
            </a:r>
            <a:endParaRPr lang="en-US" sz="2400" b="1" dirty="0">
              <a:solidFill>
                <a:schemeClr val="accent4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6019800" y="1752600"/>
            <a:ext cx="2927465" cy="611951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r>
              <a:rPr lang="en-US" sz="2400" dirty="0" err="1"/>
              <a:t>Panjang</a:t>
            </a:r>
            <a:r>
              <a:rPr lang="en-US" sz="2400" dirty="0"/>
              <a:t>: &gt; 40 kata</a:t>
            </a:r>
            <a:endParaRPr lang="en-US" sz="2400" b="1" dirty="0">
              <a:solidFill>
                <a:schemeClr val="accent4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6" name="Straight Connector 25"/>
          <p:cNvCxnSpPr>
            <a:stCxn id="3" idx="3"/>
            <a:endCxn id="24" idx="1"/>
          </p:cNvCxnSpPr>
          <p:nvPr/>
        </p:nvCxnSpPr>
        <p:spPr bwMode="auto">
          <a:xfrm flipV="1">
            <a:off x="5505797" y="1107844"/>
            <a:ext cx="493221" cy="47536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>
            <a:stCxn id="3" idx="3"/>
            <a:endCxn id="25" idx="1"/>
          </p:cNvCxnSpPr>
          <p:nvPr/>
        </p:nvCxnSpPr>
        <p:spPr bwMode="auto">
          <a:xfrm>
            <a:off x="5505797" y="1583210"/>
            <a:ext cx="514003" cy="47536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3" name="Rounded Rectangle 62"/>
          <p:cNvSpPr/>
          <p:nvPr/>
        </p:nvSpPr>
        <p:spPr bwMode="auto">
          <a:xfrm>
            <a:off x="2931448" y="4630882"/>
            <a:ext cx="5546148" cy="57150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r>
              <a:rPr lang="en-US" sz="2400" b="1" dirty="0" err="1">
                <a:latin typeface="Calibri" pitchFamily="34" charset="0"/>
              </a:rPr>
              <a:t>Kutipan</a:t>
            </a:r>
            <a:r>
              <a:rPr lang="en-US" sz="2400" b="1" dirty="0">
                <a:latin typeface="Calibri" pitchFamily="34" charset="0"/>
              </a:rPr>
              <a:t> yang </a:t>
            </a:r>
            <a:r>
              <a:rPr lang="en-US" sz="2400" b="1" dirty="0" err="1">
                <a:latin typeface="Calibri" pitchFamily="34" charset="0"/>
              </a:rPr>
              <a:t>telah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dikutip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suatu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sumber</a:t>
            </a:r>
            <a:endParaRPr lang="en-US" sz="2400" b="1" dirty="0">
              <a:solidFill>
                <a:schemeClr val="accent4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2" name="Straight Connector 71"/>
          <p:cNvCxnSpPr>
            <a:stCxn id="2" idx="3"/>
            <a:endCxn id="63" idx="1"/>
          </p:cNvCxnSpPr>
          <p:nvPr/>
        </p:nvCxnSpPr>
        <p:spPr bwMode="auto">
          <a:xfrm>
            <a:off x="2226252" y="3257809"/>
            <a:ext cx="705196" cy="165882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26" name="Picture 2" descr="C:\Users\nepa\Desktop\bahan tuton acer\BAHAN TUTON\cartoon\three-colorful-balloons-icon-cartoon-style-vector-image-cartoon-balloon-731_10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46" y="1277234"/>
            <a:ext cx="1147894" cy="156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3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24" grpId="0" animBg="1"/>
      <p:bldP spid="25" grpId="0" animBg="1"/>
      <p:bldP spid="6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52600" y="609600"/>
            <a:ext cx="6934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 err="1">
                <a:solidFill>
                  <a:schemeClr val="accent6"/>
                </a:solidFill>
              </a:rPr>
              <a:t>Prinsip-prinsip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umum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dalam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penyusunan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daftar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pustaka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antara</a:t>
            </a:r>
            <a:r>
              <a:rPr lang="en-US" sz="2800" dirty="0">
                <a:solidFill>
                  <a:schemeClr val="accent6"/>
                </a:solidFill>
              </a:rPr>
              <a:t> lain </a:t>
            </a:r>
            <a:r>
              <a:rPr lang="en-US" sz="2800" dirty="0" err="1">
                <a:solidFill>
                  <a:schemeClr val="accent6"/>
                </a:solidFill>
              </a:rPr>
              <a:t>sebagai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berikut</a:t>
            </a:r>
            <a:r>
              <a:rPr lang="en-US" sz="2800" dirty="0">
                <a:solidFill>
                  <a:schemeClr val="accent6"/>
                </a:solidFill>
              </a:rPr>
              <a:t>:</a:t>
            </a:r>
            <a:br>
              <a:rPr lang="en-US" sz="2800" dirty="0">
                <a:solidFill>
                  <a:schemeClr val="accent6"/>
                </a:solidFill>
              </a:rPr>
            </a:br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sz="2400" dirty="0" err="1"/>
              <a:t>Penulisan</a:t>
            </a:r>
            <a:r>
              <a:rPr lang="en-US" sz="2400" dirty="0"/>
              <a:t> </a:t>
            </a:r>
            <a:r>
              <a:rPr lang="en-US" sz="2400" dirty="0" err="1"/>
              <a:t>nama</a:t>
            </a:r>
            <a:r>
              <a:rPr lang="en-US" sz="2400" dirty="0"/>
              <a:t> </a:t>
            </a:r>
            <a:r>
              <a:rPr lang="en-US" sz="2400" dirty="0" err="1"/>
              <a:t>penulis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pengarang</a:t>
            </a:r>
            <a:r>
              <a:rPr lang="en-US" sz="2400" dirty="0"/>
              <a:t> </a:t>
            </a:r>
            <a:r>
              <a:rPr lang="en-US" sz="2400" dirty="0" err="1"/>
              <a:t>ditulis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urutan</a:t>
            </a:r>
            <a:r>
              <a:rPr lang="en-US" sz="2400" dirty="0"/>
              <a:t>: </a:t>
            </a:r>
            <a:r>
              <a:rPr lang="en-US" sz="2400" dirty="0" err="1"/>
              <a:t>nama</a:t>
            </a:r>
            <a:r>
              <a:rPr lang="en-US" sz="2400" dirty="0"/>
              <a:t> </a:t>
            </a:r>
            <a:r>
              <a:rPr lang="en-US" sz="2400" dirty="0" err="1"/>
              <a:t>akhir</a:t>
            </a:r>
            <a:r>
              <a:rPr lang="en-US" sz="2400" dirty="0"/>
              <a:t>, </a:t>
            </a:r>
            <a:r>
              <a:rPr lang="en-US" sz="2400" dirty="0" err="1"/>
              <a:t>nama</a:t>
            </a:r>
            <a:r>
              <a:rPr lang="en-US" sz="2400" dirty="0"/>
              <a:t> </a:t>
            </a:r>
            <a:r>
              <a:rPr lang="en-US" sz="2400" dirty="0" err="1"/>
              <a:t>awal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nama</a:t>
            </a:r>
            <a:r>
              <a:rPr lang="en-US" sz="2400" dirty="0"/>
              <a:t> </a:t>
            </a:r>
            <a:r>
              <a:rPr lang="en-US" sz="2400" dirty="0" err="1"/>
              <a:t>tengah</a:t>
            </a:r>
            <a:r>
              <a:rPr lang="en-US" sz="2400" dirty="0"/>
              <a:t>. </a:t>
            </a:r>
          </a:p>
          <a:p>
            <a:pPr lvl="0"/>
            <a:r>
              <a:rPr lang="en-US" sz="2400" dirty="0" err="1"/>
              <a:t>Gelar</a:t>
            </a:r>
            <a:r>
              <a:rPr lang="en-US" sz="2400" dirty="0"/>
              <a:t> </a:t>
            </a:r>
            <a:r>
              <a:rPr lang="en-US" sz="2400" dirty="0" err="1"/>
              <a:t>akademik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dicantumkan</a:t>
            </a:r>
            <a:r>
              <a:rPr lang="en-US" sz="2400" dirty="0"/>
              <a:t>.</a:t>
            </a:r>
          </a:p>
          <a:p>
            <a:pPr lvl="0"/>
            <a:r>
              <a:rPr lang="en-US" sz="2400" dirty="0" err="1"/>
              <a:t>Biasanya</a:t>
            </a:r>
            <a:r>
              <a:rPr lang="en-US" sz="2400" dirty="0"/>
              <a:t> </a:t>
            </a:r>
            <a:r>
              <a:rPr lang="en-US" sz="2400" dirty="0" err="1"/>
              <a:t>disusun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alfabetis</a:t>
            </a:r>
            <a:r>
              <a:rPr lang="en-US" sz="2400" dirty="0"/>
              <a:t>, </a:t>
            </a:r>
            <a:r>
              <a:rPr lang="en-US" sz="2400" dirty="0" err="1"/>
              <a:t>namun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pula </a:t>
            </a:r>
            <a:r>
              <a:rPr lang="en-US" sz="2400" dirty="0" err="1"/>
              <a:t>gaya</a:t>
            </a:r>
            <a:r>
              <a:rPr lang="en-US" sz="2400" dirty="0"/>
              <a:t> </a:t>
            </a:r>
            <a:r>
              <a:rPr lang="en-US" sz="2400" dirty="0" err="1"/>
              <a:t>selingkung</a:t>
            </a:r>
            <a:r>
              <a:rPr lang="en-US" sz="2400" dirty="0"/>
              <a:t> yang </a:t>
            </a:r>
            <a:r>
              <a:rPr lang="en-US" sz="2400" dirty="0" err="1"/>
              <a:t>menyusun</a:t>
            </a:r>
            <a:r>
              <a:rPr lang="en-US" sz="2400" dirty="0"/>
              <a:t> </a:t>
            </a:r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dirty="0" err="1"/>
              <a:t>urutan</a:t>
            </a:r>
            <a:r>
              <a:rPr lang="en-US" sz="2400" dirty="0"/>
              <a:t> </a:t>
            </a:r>
            <a:r>
              <a:rPr lang="en-US" sz="2400" dirty="0" err="1"/>
              <a:t>kemunculan</a:t>
            </a:r>
            <a:r>
              <a:rPr lang="en-US" sz="2400" dirty="0"/>
              <a:t> </a:t>
            </a:r>
            <a:r>
              <a:rPr lang="en-US" sz="2400" dirty="0" err="1"/>
              <a:t>kutipan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tubuh</a:t>
            </a:r>
            <a:r>
              <a:rPr lang="en-US" sz="2400" dirty="0"/>
              <a:t> </a:t>
            </a:r>
            <a:r>
              <a:rPr lang="en-US" sz="2400" dirty="0" err="1"/>
              <a:t>tulisan</a:t>
            </a:r>
            <a:r>
              <a:rPr lang="en-US" sz="2400" dirty="0"/>
              <a:t>.</a:t>
            </a:r>
          </a:p>
          <a:p>
            <a:pPr lvl="0"/>
            <a:r>
              <a:rPr lang="en-US" sz="2400" dirty="0" err="1"/>
              <a:t>Apabila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menuliskan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sumber</a:t>
            </a:r>
            <a:r>
              <a:rPr lang="en-US" sz="2400" dirty="0"/>
              <a:t> </a:t>
            </a:r>
            <a:r>
              <a:rPr lang="en-US" sz="2400" dirty="0" err="1"/>
              <a:t>pustaka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cukup</a:t>
            </a:r>
            <a:r>
              <a:rPr lang="en-US" sz="2400" dirty="0"/>
              <a:t>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baris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baris</a:t>
            </a:r>
            <a:r>
              <a:rPr lang="en-US" sz="2400" dirty="0"/>
              <a:t> </a:t>
            </a:r>
            <a:r>
              <a:rPr lang="en-US" sz="2400" dirty="0" err="1"/>
              <a:t>kedua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seterusnya</a:t>
            </a:r>
            <a:r>
              <a:rPr lang="en-US" sz="2400" dirty="0"/>
              <a:t> </a:t>
            </a:r>
            <a:r>
              <a:rPr lang="en-US" sz="2400" dirty="0" err="1"/>
              <a:t>ditulis</a:t>
            </a:r>
            <a:r>
              <a:rPr lang="en-US" sz="2400" dirty="0"/>
              <a:t> </a:t>
            </a:r>
            <a:r>
              <a:rPr lang="en-US" sz="2400" dirty="0" err="1"/>
              <a:t>setelah</a:t>
            </a:r>
            <a:r>
              <a:rPr lang="en-US" sz="2400" dirty="0"/>
              <a:t> </a:t>
            </a:r>
            <a:r>
              <a:rPr lang="en-US" sz="2400" dirty="0" err="1"/>
              <a:t>ketukan</a:t>
            </a:r>
            <a:r>
              <a:rPr lang="en-US" sz="2400" dirty="0"/>
              <a:t> ke-5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tepi</a:t>
            </a:r>
            <a:r>
              <a:rPr lang="en-US" sz="2400" dirty="0"/>
              <a:t> </a:t>
            </a:r>
            <a:r>
              <a:rPr lang="en-US" sz="2400" dirty="0" err="1"/>
              <a:t>sebelah</a:t>
            </a:r>
            <a:r>
              <a:rPr lang="en-US" sz="2400" dirty="0"/>
              <a:t> </a:t>
            </a:r>
            <a:r>
              <a:rPr lang="en-US" sz="2400" dirty="0" err="1"/>
              <a:t>kiri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60774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772400" cy="1143000"/>
          </a:xfrm>
        </p:spPr>
        <p:txBody>
          <a:bodyPr/>
          <a:lstStyle/>
          <a:p>
            <a:r>
              <a:rPr lang="en-US" sz="4000" dirty="0" err="1">
                <a:solidFill>
                  <a:schemeClr val="accent6"/>
                </a:solidFill>
              </a:rPr>
              <a:t>Aplikasi</a:t>
            </a:r>
            <a:r>
              <a:rPr lang="en-US" sz="4000" dirty="0">
                <a:solidFill>
                  <a:schemeClr val="accent6"/>
                </a:solidFill>
              </a:rPr>
              <a:t> </a:t>
            </a:r>
            <a:r>
              <a:rPr lang="en-US" sz="4000" dirty="0" err="1">
                <a:solidFill>
                  <a:schemeClr val="accent6"/>
                </a:solidFill>
              </a:rPr>
              <a:t>Pengaturan</a:t>
            </a:r>
            <a:r>
              <a:rPr lang="en-US" sz="4000" dirty="0">
                <a:solidFill>
                  <a:schemeClr val="accent6"/>
                </a:solidFill>
              </a:rPr>
              <a:t> </a:t>
            </a:r>
            <a:r>
              <a:rPr lang="en-US" sz="4000" dirty="0" err="1">
                <a:solidFill>
                  <a:schemeClr val="accent6"/>
                </a:solidFill>
              </a:rPr>
              <a:t>Referensi</a:t>
            </a:r>
            <a:endParaRPr lang="en-US" sz="4000" dirty="0">
              <a:solidFill>
                <a:schemeClr val="accent6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981200"/>
            <a:ext cx="5715000" cy="4114800"/>
          </a:xfrm>
        </p:spPr>
        <p:txBody>
          <a:bodyPr/>
          <a:lstStyle/>
          <a:p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pengaturan</a:t>
            </a:r>
            <a:r>
              <a:rPr lang="en-US" dirty="0"/>
              <a:t> </a:t>
            </a:r>
            <a:r>
              <a:rPr lang="en-US" dirty="0" err="1"/>
              <a:t>referensi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peneliti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mengelola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bacaan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referensi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. </a:t>
            </a:r>
          </a:p>
          <a:p>
            <a:r>
              <a:rPr lang="en-US" dirty="0" err="1"/>
              <a:t>Contoh</a:t>
            </a:r>
            <a:r>
              <a:rPr lang="en-US" dirty="0"/>
              <a:t>: </a:t>
            </a:r>
            <a:r>
              <a:rPr lang="en-US" dirty="0" err="1"/>
              <a:t>Mendeley</a:t>
            </a:r>
            <a:r>
              <a:rPr lang="en-US" dirty="0"/>
              <a:t>, EndNote, </a:t>
            </a:r>
            <a:r>
              <a:rPr lang="en-US" dirty="0" err="1"/>
              <a:t>Zootero</a:t>
            </a:r>
            <a:endParaRPr lang="en-US" dirty="0"/>
          </a:p>
        </p:txBody>
      </p:sp>
      <p:pic>
        <p:nvPicPr>
          <p:cNvPr id="4098" name="Picture 2" descr="C:\Users\nepa\Desktop\bahan tuton acer\BAHAN TUTON\cartoon\istockphoto-678699744-1024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99" y="2590800"/>
            <a:ext cx="2722563" cy="312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4279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7239000" cy="1143000"/>
          </a:xfrm>
        </p:spPr>
        <p:txBody>
          <a:bodyPr/>
          <a:lstStyle/>
          <a:p>
            <a:r>
              <a:rPr lang="en-US" sz="4000" dirty="0">
                <a:solidFill>
                  <a:schemeClr val="accent6"/>
                </a:solidFill>
              </a:rPr>
              <a:t>PETUNJUK PENULISAN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229600" cy="41148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err="1"/>
              <a:t>Penulisan</a:t>
            </a:r>
            <a:r>
              <a:rPr lang="en-US" sz="2800" dirty="0"/>
              <a:t> </a:t>
            </a:r>
            <a:r>
              <a:rPr lang="en-US" sz="2800" dirty="0" err="1"/>
              <a:t>artikel</a:t>
            </a:r>
            <a:r>
              <a:rPr lang="en-US" sz="2800" dirty="0"/>
              <a:t> </a:t>
            </a:r>
            <a:r>
              <a:rPr lang="en-US" sz="2800" dirty="0" err="1"/>
              <a:t>ilmiah</a:t>
            </a:r>
            <a:r>
              <a:rPr lang="en-US" sz="2800" dirty="0"/>
              <a:t>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mengikuti</a:t>
            </a:r>
            <a:r>
              <a:rPr lang="en-US" sz="2800" dirty="0"/>
              <a:t> </a:t>
            </a:r>
            <a:r>
              <a:rPr lang="en-US" sz="2800" dirty="0" err="1"/>
              <a:t>petunjuk</a:t>
            </a:r>
            <a:r>
              <a:rPr lang="en-US" sz="2800" dirty="0"/>
              <a:t> </a:t>
            </a:r>
            <a:r>
              <a:rPr lang="en-US" sz="2800" dirty="0" err="1"/>
              <a:t>penulisan</a:t>
            </a:r>
            <a:r>
              <a:rPr lang="en-US" sz="2800" dirty="0"/>
              <a:t> </a:t>
            </a:r>
            <a:r>
              <a:rPr lang="en-US" sz="2800" dirty="0" err="1"/>
              <a:t>jurnal</a:t>
            </a:r>
            <a:r>
              <a:rPr lang="en-US" sz="2800" dirty="0"/>
              <a:t> </a:t>
            </a:r>
            <a:r>
              <a:rPr lang="en-US" sz="2800" dirty="0" err="1"/>
              <a:t>tujuan</a:t>
            </a:r>
            <a:r>
              <a:rPr lang="en-US" sz="2800" dirty="0"/>
              <a:t> </a:t>
            </a:r>
            <a:r>
              <a:rPr lang="en-US" sz="2800" dirty="0" err="1"/>
              <a:t>karena</a:t>
            </a:r>
            <a:r>
              <a:rPr lang="en-US" sz="2800" dirty="0"/>
              <a:t> </a:t>
            </a:r>
            <a:r>
              <a:rPr lang="en-US" sz="2800" dirty="0" err="1"/>
              <a:t>petunjuk</a:t>
            </a:r>
            <a:r>
              <a:rPr lang="en-US" sz="2800" dirty="0"/>
              <a:t> </a:t>
            </a:r>
            <a:r>
              <a:rPr lang="en-US" sz="2800" dirty="0" err="1"/>
              <a:t>penulisan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i="1" dirty="0"/>
              <a:t>instruction/guideline for authors</a:t>
            </a:r>
            <a:r>
              <a:rPr lang="en-US" sz="2800" dirty="0"/>
              <a:t> </a:t>
            </a:r>
            <a:r>
              <a:rPr lang="en-US" sz="2800" dirty="0" err="1"/>
              <a:t>mengandung</a:t>
            </a:r>
            <a:r>
              <a:rPr lang="en-US" sz="2800" dirty="0"/>
              <a:t> </a:t>
            </a:r>
            <a:r>
              <a:rPr lang="en-US" sz="2800" dirty="0" err="1"/>
              <a:t>panduan</a:t>
            </a:r>
            <a:r>
              <a:rPr lang="en-US" sz="2800" dirty="0"/>
              <a:t> </a:t>
            </a:r>
            <a:r>
              <a:rPr lang="en-US" sz="2800" dirty="0" err="1"/>
              <a:t>tentang</a:t>
            </a:r>
            <a:r>
              <a:rPr lang="en-US" sz="2800" dirty="0"/>
              <a:t> format </a:t>
            </a:r>
            <a:r>
              <a:rPr lang="en-US" sz="2800" dirty="0" err="1"/>
              <a:t>penulisan</a:t>
            </a:r>
            <a:r>
              <a:rPr lang="en-US" sz="2800" dirty="0"/>
              <a:t> </a:t>
            </a:r>
            <a:r>
              <a:rPr lang="en-US" sz="2800" dirty="0" err="1"/>
              <a:t>naskah</a:t>
            </a:r>
            <a:r>
              <a:rPr lang="en-US" sz="2800" dirty="0"/>
              <a:t>. </a:t>
            </a:r>
            <a:r>
              <a:rPr lang="en-US" sz="2800" dirty="0" err="1"/>
              <a:t>Rincian</a:t>
            </a:r>
            <a:r>
              <a:rPr lang="en-US" sz="2800" dirty="0"/>
              <a:t> yang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diperhatikan</a:t>
            </a:r>
            <a:r>
              <a:rPr lang="en-US" sz="2800" dirty="0"/>
              <a:t>, </a:t>
            </a:r>
            <a:r>
              <a:rPr lang="en-US" sz="2800" dirty="0" err="1"/>
              <a:t>meliputi</a:t>
            </a:r>
            <a:r>
              <a:rPr lang="en-US" sz="2800" dirty="0"/>
              <a:t>: </a:t>
            </a:r>
            <a:r>
              <a:rPr lang="en-US" sz="2800" dirty="0" err="1"/>
              <a:t>ukuran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jenis</a:t>
            </a:r>
            <a:r>
              <a:rPr lang="en-US" sz="2800" dirty="0"/>
              <a:t> </a:t>
            </a:r>
            <a:r>
              <a:rPr lang="en-US" sz="2800" dirty="0" err="1"/>
              <a:t>kertas</a:t>
            </a:r>
            <a:r>
              <a:rPr lang="en-US" sz="2800" dirty="0"/>
              <a:t>, </a:t>
            </a:r>
            <a:r>
              <a:rPr lang="en-US" sz="2800" dirty="0" err="1"/>
              <a:t>spasi</a:t>
            </a:r>
            <a:r>
              <a:rPr lang="en-US" sz="2800" dirty="0"/>
              <a:t>, </a:t>
            </a:r>
            <a:r>
              <a:rPr lang="en-US" sz="2800" dirty="0" err="1"/>
              <a:t>penomoran</a:t>
            </a:r>
            <a:r>
              <a:rPr lang="en-US" sz="2800" dirty="0"/>
              <a:t> </a:t>
            </a:r>
            <a:r>
              <a:rPr lang="en-US" sz="2800" dirty="0" err="1"/>
              <a:t>halaman</a:t>
            </a:r>
            <a:r>
              <a:rPr lang="en-US" sz="2800" dirty="0"/>
              <a:t>, </a:t>
            </a:r>
            <a:r>
              <a:rPr lang="en-US" sz="2800" dirty="0" err="1"/>
              <a:t>jumlah</a:t>
            </a:r>
            <a:r>
              <a:rPr lang="en-US" sz="2800" dirty="0"/>
              <a:t> kata, margin, </a:t>
            </a:r>
            <a:r>
              <a:rPr lang="en-US" sz="2800" dirty="0" err="1"/>
              <a:t>penulisan</a:t>
            </a:r>
            <a:r>
              <a:rPr lang="en-US" sz="2800" dirty="0"/>
              <a:t> </a:t>
            </a:r>
            <a:r>
              <a:rPr lang="en-US" sz="2800" i="1" dirty="0"/>
              <a:t>title</a:t>
            </a:r>
            <a:r>
              <a:rPr lang="en-US" sz="2800" dirty="0"/>
              <a:t> </a:t>
            </a:r>
            <a:r>
              <a:rPr lang="en-US" sz="2800" i="1" dirty="0"/>
              <a:t>page</a:t>
            </a:r>
            <a:r>
              <a:rPr lang="en-US" sz="2800" dirty="0"/>
              <a:t>, </a:t>
            </a:r>
            <a:r>
              <a:rPr lang="en-US" sz="2800" dirty="0" err="1"/>
              <a:t>penulisan</a:t>
            </a:r>
            <a:r>
              <a:rPr lang="en-US" sz="2800" dirty="0"/>
              <a:t> </a:t>
            </a:r>
            <a:r>
              <a:rPr lang="en-US" sz="2800" dirty="0" err="1"/>
              <a:t>badan</a:t>
            </a:r>
            <a:r>
              <a:rPr lang="en-US" sz="2800" dirty="0"/>
              <a:t> </a:t>
            </a:r>
            <a:r>
              <a:rPr lang="en-US" sz="2800" dirty="0" err="1"/>
              <a:t>artikel</a:t>
            </a:r>
            <a:r>
              <a:rPr lang="en-US" sz="2800" dirty="0"/>
              <a:t>, </a:t>
            </a:r>
            <a:r>
              <a:rPr lang="en-US" sz="2800" dirty="0" err="1"/>
              <a:t>penyajian</a:t>
            </a:r>
            <a:r>
              <a:rPr lang="en-US" sz="2800" dirty="0"/>
              <a:t> </a:t>
            </a:r>
            <a:r>
              <a:rPr lang="en-US" sz="2800" dirty="0" err="1"/>
              <a:t>tabel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gambar</a:t>
            </a:r>
            <a:r>
              <a:rPr lang="en-US" sz="2800" dirty="0"/>
              <a:t>, </a:t>
            </a:r>
            <a:r>
              <a:rPr lang="en-US" sz="2800" dirty="0" err="1"/>
              <a:t>serta</a:t>
            </a:r>
            <a:r>
              <a:rPr lang="en-US" sz="2800" dirty="0"/>
              <a:t> </a:t>
            </a:r>
            <a:r>
              <a:rPr lang="en-US" sz="2800" dirty="0" err="1"/>
              <a:t>gaya</a:t>
            </a:r>
            <a:r>
              <a:rPr lang="en-US" sz="2800" dirty="0"/>
              <a:t> </a:t>
            </a:r>
            <a:r>
              <a:rPr lang="en-US" sz="2800" dirty="0" err="1"/>
              <a:t>selingkung</a:t>
            </a:r>
            <a:r>
              <a:rPr lang="en-US" sz="2800" dirty="0"/>
              <a:t>.</a:t>
            </a:r>
          </a:p>
        </p:txBody>
      </p:sp>
      <p:pic>
        <p:nvPicPr>
          <p:cNvPr id="1026" name="Picture 2" descr="C:\Users\nepa\Desktop\bahan tuton acer\BAHAN TUTON\cartoon\pencil-on-paper-300x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1910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00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144379" y="3213390"/>
            <a:ext cx="2531052" cy="1175171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JENIS_JENIS</a:t>
            </a:r>
            <a:br>
              <a:rPr 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PLAGIARISME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4076007" y="76200"/>
            <a:ext cx="3774152" cy="611951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r>
              <a:rPr lang="en-US" sz="2400" b="1" dirty="0" err="1">
                <a:latin typeface="Calibri" pitchFamily="34" charset="0"/>
              </a:rPr>
              <a:t>Plagiarisme</a:t>
            </a:r>
            <a:r>
              <a:rPr lang="en-US" sz="2400" b="1" dirty="0">
                <a:latin typeface="Calibri" pitchFamily="34" charset="0"/>
              </a:rPr>
              <a:t> Ide</a:t>
            </a:r>
            <a:endParaRPr lang="en-US" sz="2400" b="1" dirty="0">
              <a:solidFill>
                <a:schemeClr val="accent4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4066309" y="762000"/>
            <a:ext cx="3738130" cy="57150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r>
              <a:rPr lang="en-US" sz="2400" b="1" dirty="0" err="1">
                <a:latin typeface="Calibri" pitchFamily="34" charset="0"/>
              </a:rPr>
              <a:t>Plagiarisme</a:t>
            </a:r>
            <a:r>
              <a:rPr lang="en-US" sz="2400" b="1" dirty="0">
                <a:latin typeface="Calibri" pitchFamily="34" charset="0"/>
              </a:rPr>
              <a:t> Isi</a:t>
            </a:r>
            <a:endParaRPr lang="en-US" sz="2400" b="1" dirty="0">
              <a:solidFill>
                <a:schemeClr val="accent4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Straight Connector 8"/>
          <p:cNvCxnSpPr>
            <a:stCxn id="2" idx="3"/>
            <a:endCxn id="3" idx="1"/>
          </p:cNvCxnSpPr>
          <p:nvPr/>
        </p:nvCxnSpPr>
        <p:spPr bwMode="auto">
          <a:xfrm flipV="1">
            <a:off x="2675431" y="382176"/>
            <a:ext cx="1400576" cy="3418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>
            <a:stCxn id="2" idx="3"/>
            <a:endCxn id="4" idx="1"/>
          </p:cNvCxnSpPr>
          <p:nvPr/>
        </p:nvCxnSpPr>
        <p:spPr bwMode="auto">
          <a:xfrm flipV="1">
            <a:off x="2675431" y="1047750"/>
            <a:ext cx="1390878" cy="275322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Rounded Rectangle 12"/>
          <p:cNvSpPr/>
          <p:nvPr/>
        </p:nvSpPr>
        <p:spPr bwMode="auto">
          <a:xfrm>
            <a:off x="4066309" y="1409700"/>
            <a:ext cx="3738130" cy="57150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r>
              <a:rPr lang="en-US" sz="2400" b="1" dirty="0" err="1">
                <a:latin typeface="Calibri" pitchFamily="34" charset="0"/>
              </a:rPr>
              <a:t>Plagiarisme</a:t>
            </a:r>
            <a:r>
              <a:rPr lang="en-US" sz="2400" b="1" dirty="0">
                <a:latin typeface="Calibri" pitchFamily="34" charset="0"/>
              </a:rPr>
              <a:t> Total</a:t>
            </a:r>
            <a:endParaRPr lang="en-US" sz="2400" b="1" dirty="0">
              <a:solidFill>
                <a:schemeClr val="accent4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4066309" y="2057400"/>
            <a:ext cx="3738130" cy="57150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r>
              <a:rPr lang="en-US" sz="2400" b="1" dirty="0" err="1">
                <a:latin typeface="Calibri" pitchFamily="34" charset="0"/>
              </a:rPr>
              <a:t>Plagiarisme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Sengaja</a:t>
            </a:r>
            <a:endParaRPr lang="en-US" sz="2400" b="1" dirty="0">
              <a:solidFill>
                <a:schemeClr val="accent4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4066309" y="2743200"/>
            <a:ext cx="3738130" cy="57150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r>
              <a:rPr lang="en-US" sz="2400" b="1" dirty="0" err="1">
                <a:latin typeface="Calibri" pitchFamily="34" charset="0"/>
              </a:rPr>
              <a:t>Plagiarisme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Tidak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Sengaja</a:t>
            </a:r>
            <a:endParaRPr lang="en-US" sz="2400" b="1" dirty="0">
              <a:solidFill>
                <a:schemeClr val="accent4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4076007" y="3429000"/>
            <a:ext cx="3738130" cy="57150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r>
              <a:rPr lang="en-US" sz="2400" b="1" dirty="0" err="1">
                <a:latin typeface="Calibri" pitchFamily="34" charset="0"/>
              </a:rPr>
              <a:t>Plagiarisme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Mosaik</a:t>
            </a:r>
            <a:endParaRPr lang="en-US" sz="2400" b="1" dirty="0">
              <a:solidFill>
                <a:schemeClr val="accent4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3374880" y="4191000"/>
            <a:ext cx="4397519" cy="57150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r>
              <a:rPr lang="en-US" sz="2400" b="1" dirty="0" err="1">
                <a:latin typeface="Calibri" pitchFamily="34" charset="0"/>
              </a:rPr>
              <a:t>Autoplagiarisme</a:t>
            </a:r>
            <a:r>
              <a:rPr lang="en-US" sz="2400" b="1" dirty="0">
                <a:latin typeface="Calibri" pitchFamily="34" charset="0"/>
              </a:rPr>
              <a:t>/</a:t>
            </a:r>
            <a:r>
              <a:rPr lang="en-US" sz="2400" b="1" dirty="0" err="1">
                <a:latin typeface="Calibri" pitchFamily="34" charset="0"/>
              </a:rPr>
              <a:t>Selfplagiarisme</a:t>
            </a:r>
            <a:endParaRPr lang="en-US" sz="2400" b="1" dirty="0">
              <a:solidFill>
                <a:schemeClr val="accent4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3244516" y="5243770"/>
            <a:ext cx="2329123" cy="1275657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r>
              <a:rPr lang="en-US" sz="2400" b="1" dirty="0" err="1">
                <a:latin typeface="Calibri" pitchFamily="34" charset="0"/>
              </a:rPr>
              <a:t>Plagiarisme</a:t>
            </a:r>
            <a:r>
              <a:rPr lang="en-US" sz="2400" b="1" dirty="0">
                <a:latin typeface="Calibri" pitchFamily="34" charset="0"/>
              </a:rPr>
              <a:t> </a:t>
            </a:r>
          </a:p>
          <a:p>
            <a:r>
              <a:rPr lang="en-US" sz="2400" b="1" dirty="0" err="1">
                <a:latin typeface="Calibri" pitchFamily="34" charset="0"/>
              </a:rPr>
              <a:t>berdasarkan</a:t>
            </a:r>
            <a:r>
              <a:rPr lang="en-US" sz="2400" b="1" dirty="0">
                <a:latin typeface="Calibri" pitchFamily="34" charset="0"/>
              </a:rPr>
              <a:t> </a:t>
            </a:r>
          </a:p>
          <a:p>
            <a:r>
              <a:rPr lang="en-US" sz="2400" b="1" dirty="0" err="1">
                <a:latin typeface="Calibri" pitchFamily="34" charset="0"/>
              </a:rPr>
              <a:t>proporsi</a:t>
            </a:r>
            <a:endParaRPr lang="en-US" sz="2400" b="1" dirty="0">
              <a:solidFill>
                <a:schemeClr val="accent4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6281414" y="5180213"/>
            <a:ext cx="2844575" cy="1402773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dirty="0" err="1">
                <a:latin typeface="Calibri" pitchFamily="34" charset="0"/>
              </a:rPr>
              <a:t>Ringan</a:t>
            </a:r>
            <a:r>
              <a:rPr lang="en-US" sz="2400" b="1" dirty="0">
                <a:latin typeface="Calibri" pitchFamily="34" charset="0"/>
              </a:rPr>
              <a:t>: &gt;30%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err="1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Sedang</a:t>
            </a:r>
            <a:r>
              <a:rPr lang="en-US" sz="2400" b="1" dirty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: 30-70%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err="1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Berat</a:t>
            </a:r>
            <a:r>
              <a:rPr lang="en-US" sz="2400" b="1" dirty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: &gt;70%</a:t>
            </a:r>
          </a:p>
        </p:txBody>
      </p:sp>
      <p:cxnSp>
        <p:nvCxnSpPr>
          <p:cNvPr id="28" name="Straight Connector 27"/>
          <p:cNvCxnSpPr>
            <a:stCxn id="2" idx="3"/>
            <a:endCxn id="14" idx="1"/>
          </p:cNvCxnSpPr>
          <p:nvPr/>
        </p:nvCxnSpPr>
        <p:spPr bwMode="auto">
          <a:xfrm flipV="1">
            <a:off x="2675431" y="2343150"/>
            <a:ext cx="1390878" cy="145782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stCxn id="2" idx="3"/>
            <a:endCxn id="24" idx="1"/>
          </p:cNvCxnSpPr>
          <p:nvPr/>
        </p:nvCxnSpPr>
        <p:spPr bwMode="auto">
          <a:xfrm>
            <a:off x="2675431" y="3800976"/>
            <a:ext cx="569085" cy="208062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>
            <a:stCxn id="2" idx="3"/>
            <a:endCxn id="13" idx="1"/>
          </p:cNvCxnSpPr>
          <p:nvPr/>
        </p:nvCxnSpPr>
        <p:spPr bwMode="auto">
          <a:xfrm flipV="1">
            <a:off x="2675431" y="1695450"/>
            <a:ext cx="1390878" cy="210552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>
            <a:stCxn id="2" idx="3"/>
            <a:endCxn id="15" idx="1"/>
          </p:cNvCxnSpPr>
          <p:nvPr/>
        </p:nvCxnSpPr>
        <p:spPr bwMode="auto">
          <a:xfrm flipV="1">
            <a:off x="2675431" y="3028950"/>
            <a:ext cx="1390878" cy="77202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>
            <a:stCxn id="2" idx="3"/>
            <a:endCxn id="18" idx="1"/>
          </p:cNvCxnSpPr>
          <p:nvPr/>
        </p:nvCxnSpPr>
        <p:spPr bwMode="auto">
          <a:xfrm flipV="1">
            <a:off x="2675431" y="3714750"/>
            <a:ext cx="1400576" cy="8622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>
            <a:stCxn id="2" idx="3"/>
            <a:endCxn id="19" idx="1"/>
          </p:cNvCxnSpPr>
          <p:nvPr/>
        </p:nvCxnSpPr>
        <p:spPr bwMode="auto">
          <a:xfrm>
            <a:off x="2675431" y="3800976"/>
            <a:ext cx="699449" cy="67577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>
            <a:stCxn id="24" idx="3"/>
            <a:endCxn id="25" idx="1"/>
          </p:cNvCxnSpPr>
          <p:nvPr/>
        </p:nvCxnSpPr>
        <p:spPr bwMode="auto">
          <a:xfrm>
            <a:off x="5573639" y="5881599"/>
            <a:ext cx="707775" cy="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098" name="Picture 2" descr="C:\Users\nepa\Desktop\bahan tuton acer\BAHAN TUTON\cartoon\9199568-group-of-cartoon-balloo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69" y="1130961"/>
            <a:ext cx="1683931" cy="226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4" grpId="0" animBg="1"/>
      <p:bldP spid="2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317500" y="3198630"/>
            <a:ext cx="2599026" cy="84908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RAGAM BAHASA</a:t>
            </a:r>
            <a:br>
              <a:rPr 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INDONESIA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4038600" y="900934"/>
            <a:ext cx="3992376" cy="1004065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r>
              <a:rPr lang="en-US" sz="2400" b="1" dirty="0">
                <a:latin typeface="Calibri" pitchFamily="34" charset="0"/>
              </a:rPr>
              <a:t>RAGAM BAHASA BEKU</a:t>
            </a:r>
            <a:br>
              <a:rPr lang="en-US" sz="2400" b="1" dirty="0">
                <a:latin typeface="Calibri" pitchFamily="34" charset="0"/>
              </a:rPr>
            </a:br>
            <a:r>
              <a:rPr lang="en-US" sz="2400" b="1" dirty="0">
                <a:latin typeface="Calibri" pitchFamily="34" charset="0"/>
              </a:rPr>
              <a:t>(Frozen </a:t>
            </a:r>
            <a:r>
              <a:rPr lang="en-US" sz="2400" b="1" dirty="0" err="1">
                <a:latin typeface="Calibri" pitchFamily="34" charset="0"/>
              </a:rPr>
              <a:t>atau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Sangat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Resmi</a:t>
            </a:r>
            <a:r>
              <a:rPr lang="en-US" sz="2400" b="1" dirty="0">
                <a:latin typeface="Calibri" pitchFamily="34" charset="0"/>
              </a:rPr>
              <a:t>)</a:t>
            </a:r>
            <a:endParaRPr lang="en-US" sz="2400" b="1" dirty="0">
              <a:solidFill>
                <a:schemeClr val="accent4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4038600" y="2289694"/>
            <a:ext cx="3738130" cy="910705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r>
              <a:rPr lang="en-US" sz="2400" b="1" dirty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RAGAM BAHASA BAKU </a:t>
            </a:r>
            <a:br>
              <a:rPr lang="en-US" sz="2400" b="1" dirty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1" dirty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(Formal </a:t>
            </a:r>
            <a:r>
              <a:rPr lang="en-US" sz="2400" b="1" dirty="0" err="1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atau</a:t>
            </a:r>
            <a:r>
              <a:rPr lang="en-US" sz="2400" b="1" dirty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Resmi</a:t>
            </a:r>
            <a:r>
              <a:rPr lang="en-US" sz="2400" b="1" dirty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  <p:cxnSp>
        <p:nvCxnSpPr>
          <p:cNvPr id="9" name="Straight Connector 8"/>
          <p:cNvCxnSpPr>
            <a:stCxn id="2" idx="3"/>
            <a:endCxn id="3" idx="1"/>
          </p:cNvCxnSpPr>
          <p:nvPr/>
        </p:nvCxnSpPr>
        <p:spPr bwMode="auto">
          <a:xfrm flipV="1">
            <a:off x="2916526" y="1402967"/>
            <a:ext cx="1122074" cy="222020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>
            <a:stCxn id="2" idx="3"/>
            <a:endCxn id="4" idx="1"/>
          </p:cNvCxnSpPr>
          <p:nvPr/>
        </p:nvCxnSpPr>
        <p:spPr bwMode="auto">
          <a:xfrm flipV="1">
            <a:off x="2916526" y="2745047"/>
            <a:ext cx="1122074" cy="87812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Rounded Rectangle 21"/>
          <p:cNvSpPr/>
          <p:nvPr/>
        </p:nvSpPr>
        <p:spPr bwMode="auto">
          <a:xfrm>
            <a:off x="4038600" y="3424525"/>
            <a:ext cx="4343400" cy="910705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r>
              <a:rPr lang="en-US" sz="2400" b="1" dirty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RAGAM BAHASA KONSULTATIF</a:t>
            </a:r>
          </a:p>
        </p:txBody>
      </p:sp>
      <p:sp>
        <p:nvSpPr>
          <p:cNvPr id="23" name="Rounded Rectangle 22"/>
          <p:cNvSpPr/>
          <p:nvPr/>
        </p:nvSpPr>
        <p:spPr bwMode="auto">
          <a:xfrm>
            <a:off x="4010526" y="4724400"/>
            <a:ext cx="4343400" cy="910705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r>
              <a:rPr lang="en-US" sz="2400" b="1" dirty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RAGAM BAHASA NON-FORMAL</a:t>
            </a:r>
          </a:p>
        </p:txBody>
      </p:sp>
      <p:cxnSp>
        <p:nvCxnSpPr>
          <p:cNvPr id="24" name="Straight Connector 23"/>
          <p:cNvCxnSpPr>
            <a:stCxn id="2" idx="3"/>
            <a:endCxn id="22" idx="1"/>
          </p:cNvCxnSpPr>
          <p:nvPr/>
        </p:nvCxnSpPr>
        <p:spPr bwMode="auto">
          <a:xfrm>
            <a:off x="2916526" y="3623170"/>
            <a:ext cx="1122074" cy="2567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stCxn id="2" idx="3"/>
            <a:endCxn id="23" idx="1"/>
          </p:cNvCxnSpPr>
          <p:nvPr/>
        </p:nvCxnSpPr>
        <p:spPr bwMode="auto">
          <a:xfrm>
            <a:off x="2916526" y="3623170"/>
            <a:ext cx="1094000" cy="155658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27" name="Picture 3" descr="C:\Users\nepa\Desktop\bahan tuton acer\BAHAN TUTON\cartoon\hiclipart.co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63" y="1075025"/>
            <a:ext cx="2349500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83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22" grpId="0" animBg="1"/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nepa\Desktop\bahan tuton acer\BAHAN TUTON\cartoon\800px_COLOURBOX58117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42" y="1715634"/>
            <a:ext cx="2657083" cy="194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 bwMode="auto">
          <a:xfrm>
            <a:off x="304800" y="2575445"/>
            <a:ext cx="2599026" cy="84908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PENYUNTINGAN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4038600" y="900934"/>
            <a:ext cx="3992376" cy="623066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r>
              <a:rPr lang="en-US" sz="2400" b="1" dirty="0">
                <a:latin typeface="Calibri" pitchFamily="34" charset="0"/>
              </a:rPr>
              <a:t>PENYUNTINGAN HURUF</a:t>
            </a:r>
            <a:endParaRPr lang="en-US" sz="2400" b="1" dirty="0">
              <a:solidFill>
                <a:schemeClr val="accent4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4038600" y="1969539"/>
            <a:ext cx="4315326" cy="605906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r>
              <a:rPr lang="en-US" sz="2400" b="1" dirty="0">
                <a:latin typeface="Calibri" pitchFamily="34" charset="0"/>
              </a:rPr>
              <a:t>PENYUNTINGAN TANDA BACA</a:t>
            </a:r>
            <a:endParaRPr lang="en-US" sz="2400" b="1" dirty="0">
              <a:solidFill>
                <a:schemeClr val="accent4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Straight Connector 8"/>
          <p:cNvCxnSpPr>
            <a:stCxn id="2" idx="3"/>
            <a:endCxn id="3" idx="1"/>
          </p:cNvCxnSpPr>
          <p:nvPr/>
        </p:nvCxnSpPr>
        <p:spPr bwMode="auto">
          <a:xfrm flipV="1">
            <a:off x="2903826" y="1212467"/>
            <a:ext cx="1134774" cy="178751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>
            <a:stCxn id="2" idx="3"/>
            <a:endCxn id="4" idx="1"/>
          </p:cNvCxnSpPr>
          <p:nvPr/>
        </p:nvCxnSpPr>
        <p:spPr bwMode="auto">
          <a:xfrm flipV="1">
            <a:off x="2903826" y="2272492"/>
            <a:ext cx="1134774" cy="72749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Rounded Rectangle 21"/>
          <p:cNvSpPr/>
          <p:nvPr/>
        </p:nvSpPr>
        <p:spPr bwMode="auto">
          <a:xfrm>
            <a:off x="4038600" y="3077787"/>
            <a:ext cx="4343400" cy="537874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r>
              <a:rPr lang="en-US" sz="2400" b="1" dirty="0">
                <a:latin typeface="Calibri" pitchFamily="34" charset="0"/>
              </a:rPr>
              <a:t>PENYUNTINGAN KATA</a:t>
            </a:r>
            <a:endParaRPr lang="en-US" sz="2400" b="1" dirty="0">
              <a:solidFill>
                <a:schemeClr val="accent4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4038600" y="4191001"/>
            <a:ext cx="4343400" cy="53340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r>
              <a:rPr lang="en-US" sz="2400" b="1" dirty="0">
                <a:latin typeface="Calibri" pitchFamily="34" charset="0"/>
              </a:rPr>
              <a:t>PENYUNTINGAN KALIMAT</a:t>
            </a:r>
            <a:endParaRPr lang="en-US" sz="2400" b="1" dirty="0">
              <a:solidFill>
                <a:schemeClr val="accent4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4" name="Straight Connector 23"/>
          <p:cNvCxnSpPr>
            <a:stCxn id="2" idx="3"/>
            <a:endCxn id="22" idx="1"/>
          </p:cNvCxnSpPr>
          <p:nvPr/>
        </p:nvCxnSpPr>
        <p:spPr bwMode="auto">
          <a:xfrm>
            <a:off x="2903826" y="2999985"/>
            <a:ext cx="1134774" cy="34673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stCxn id="2" idx="3"/>
            <a:endCxn id="23" idx="1"/>
          </p:cNvCxnSpPr>
          <p:nvPr/>
        </p:nvCxnSpPr>
        <p:spPr bwMode="auto">
          <a:xfrm>
            <a:off x="2903826" y="2999985"/>
            <a:ext cx="1134774" cy="145771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stCxn id="2" idx="3"/>
            <a:endCxn id="17" idx="1"/>
          </p:cNvCxnSpPr>
          <p:nvPr/>
        </p:nvCxnSpPr>
        <p:spPr bwMode="auto">
          <a:xfrm>
            <a:off x="2903826" y="2999985"/>
            <a:ext cx="1149762" cy="237211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Rounded Rectangle 16"/>
          <p:cNvSpPr/>
          <p:nvPr/>
        </p:nvSpPr>
        <p:spPr bwMode="auto">
          <a:xfrm>
            <a:off x="4053588" y="5105400"/>
            <a:ext cx="4343400" cy="53340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r>
              <a:rPr lang="en-US" sz="2400" b="1" dirty="0">
                <a:latin typeface="Calibri" pitchFamily="34" charset="0"/>
              </a:rPr>
              <a:t>PENYUNTINGAN PARAGRAF</a:t>
            </a:r>
            <a:endParaRPr lang="en-US" sz="2400" b="1" dirty="0">
              <a:solidFill>
                <a:schemeClr val="accent4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03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22" grpId="0" animBg="1"/>
      <p:bldP spid="23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epa\Desktop\bahan tuton acer\BAHAN TUTON\cartoon\97893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100278"/>
            <a:ext cx="3596761" cy="445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 bwMode="auto">
          <a:xfrm>
            <a:off x="548759" y="2015283"/>
            <a:ext cx="3048000" cy="114300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TUJUAN PENULISAN </a:t>
            </a:r>
            <a:br>
              <a:rPr 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KARYA ILMIAH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4572000" y="685800"/>
            <a:ext cx="3276600" cy="571500"/>
          </a:xfrm>
          <a:prstGeom prst="round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r>
              <a:rPr lang="en-US" sz="2400" b="1" dirty="0" err="1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Menyampaikan</a:t>
            </a:r>
            <a:r>
              <a:rPr lang="en-US" sz="2400" b="1" dirty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gagasan</a:t>
            </a:r>
            <a:r>
              <a:rPr lang="en-US" sz="2400" b="1" dirty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penulis</a:t>
            </a:r>
            <a:endParaRPr lang="en-US" sz="2400" b="1" dirty="0">
              <a:solidFill>
                <a:schemeClr val="accent4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4572000" y="1676400"/>
            <a:ext cx="3276600" cy="571500"/>
          </a:xfrm>
          <a:prstGeom prst="round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r>
              <a:rPr lang="en-US" sz="2400" b="1" dirty="0" err="1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Persyaratan</a:t>
            </a:r>
            <a:r>
              <a:rPr lang="en-US" sz="2400" b="1" dirty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studi</a:t>
            </a:r>
            <a:endParaRPr lang="en-US" sz="2400" b="1" dirty="0">
              <a:solidFill>
                <a:schemeClr val="accent4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4572000" y="2764242"/>
            <a:ext cx="3276600" cy="571500"/>
          </a:xfrm>
          <a:prstGeom prst="round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r>
              <a:rPr lang="en-US" sz="2400" b="1" dirty="0" err="1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Mendiskusikan</a:t>
            </a:r>
            <a:r>
              <a:rPr lang="en-US" sz="2400" b="1" dirty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gagasan</a:t>
            </a:r>
            <a:endParaRPr lang="en-US" sz="2400" b="1" dirty="0">
              <a:solidFill>
                <a:schemeClr val="accent4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4572000" y="3505200"/>
            <a:ext cx="3276600" cy="571500"/>
          </a:xfrm>
          <a:prstGeom prst="round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r>
              <a:rPr lang="en-US" sz="2400" b="1" dirty="0" err="1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Perlombaan</a:t>
            </a:r>
            <a:endParaRPr lang="en-US" sz="2400" b="1" dirty="0">
              <a:solidFill>
                <a:schemeClr val="accent4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572000" y="4495800"/>
            <a:ext cx="3276600" cy="571500"/>
          </a:xfrm>
          <a:prstGeom prst="round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r>
              <a:rPr lang="en-US" sz="2400" b="1" dirty="0" err="1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Menyebarkan</a:t>
            </a:r>
            <a:r>
              <a:rPr lang="en-US" sz="2400" b="1" dirty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hasil</a:t>
            </a:r>
            <a:r>
              <a:rPr lang="en-US" sz="2400" b="1" dirty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penelitian</a:t>
            </a:r>
            <a:endParaRPr lang="en-US" sz="2400" b="1" dirty="0">
              <a:solidFill>
                <a:schemeClr val="accent4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Straight Connector 8"/>
          <p:cNvCxnSpPr>
            <a:stCxn id="2" idx="3"/>
            <a:endCxn id="3" idx="1"/>
          </p:cNvCxnSpPr>
          <p:nvPr/>
        </p:nvCxnSpPr>
        <p:spPr bwMode="auto">
          <a:xfrm flipV="1">
            <a:off x="3596759" y="971550"/>
            <a:ext cx="975241" cy="161523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>
            <a:stCxn id="2" idx="3"/>
            <a:endCxn id="4" idx="1"/>
          </p:cNvCxnSpPr>
          <p:nvPr/>
        </p:nvCxnSpPr>
        <p:spPr bwMode="auto">
          <a:xfrm flipV="1">
            <a:off x="3596759" y="1962150"/>
            <a:ext cx="975241" cy="62463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stCxn id="2" idx="3"/>
            <a:endCxn id="5" idx="1"/>
          </p:cNvCxnSpPr>
          <p:nvPr/>
        </p:nvCxnSpPr>
        <p:spPr bwMode="auto">
          <a:xfrm>
            <a:off x="3596759" y="2586783"/>
            <a:ext cx="975241" cy="46320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stCxn id="2" idx="3"/>
            <a:endCxn id="7" idx="1"/>
          </p:cNvCxnSpPr>
          <p:nvPr/>
        </p:nvCxnSpPr>
        <p:spPr bwMode="auto">
          <a:xfrm>
            <a:off x="3596759" y="2586783"/>
            <a:ext cx="975241" cy="219476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stCxn id="2" idx="3"/>
            <a:endCxn id="6" idx="1"/>
          </p:cNvCxnSpPr>
          <p:nvPr/>
        </p:nvCxnSpPr>
        <p:spPr bwMode="auto">
          <a:xfrm>
            <a:off x="3596759" y="2586783"/>
            <a:ext cx="975241" cy="120416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9483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301171" y="3281679"/>
            <a:ext cx="2599026" cy="84908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ULASAN TEMAN</a:t>
            </a:r>
            <a:br>
              <a:rPr 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SEJAWAT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4038600" y="900934"/>
            <a:ext cx="3992376" cy="623066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r>
              <a:rPr lang="en-US" sz="2400" i="1" dirty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Single blind peer review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4038600" y="1969539"/>
            <a:ext cx="4315326" cy="605906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r>
              <a:rPr lang="en-US" sz="2400" i="1" dirty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Double blind peer review</a:t>
            </a:r>
          </a:p>
        </p:txBody>
      </p:sp>
      <p:cxnSp>
        <p:nvCxnSpPr>
          <p:cNvPr id="9" name="Straight Connector 8"/>
          <p:cNvCxnSpPr>
            <a:stCxn id="2" idx="3"/>
            <a:endCxn id="3" idx="1"/>
          </p:cNvCxnSpPr>
          <p:nvPr/>
        </p:nvCxnSpPr>
        <p:spPr bwMode="auto">
          <a:xfrm flipV="1">
            <a:off x="2900197" y="1212467"/>
            <a:ext cx="1138403" cy="249375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>
            <a:stCxn id="2" idx="3"/>
            <a:endCxn id="4" idx="1"/>
          </p:cNvCxnSpPr>
          <p:nvPr/>
        </p:nvCxnSpPr>
        <p:spPr bwMode="auto">
          <a:xfrm flipV="1">
            <a:off x="2900197" y="2272492"/>
            <a:ext cx="1138403" cy="143372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Rounded Rectangle 21"/>
          <p:cNvSpPr/>
          <p:nvPr/>
        </p:nvSpPr>
        <p:spPr bwMode="auto">
          <a:xfrm>
            <a:off x="4038600" y="3077787"/>
            <a:ext cx="4343400" cy="537874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r>
              <a:rPr lang="en-US" sz="2400" i="1" dirty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Open peer review</a:t>
            </a:r>
          </a:p>
        </p:txBody>
      </p:sp>
      <p:sp>
        <p:nvSpPr>
          <p:cNvPr id="23" name="Rounded Rectangle 22"/>
          <p:cNvSpPr/>
          <p:nvPr/>
        </p:nvSpPr>
        <p:spPr bwMode="auto">
          <a:xfrm>
            <a:off x="4038600" y="4191001"/>
            <a:ext cx="4343400" cy="53340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r>
              <a:rPr lang="en-US" sz="2400" i="1" dirty="0">
                <a:latin typeface="Calibri" pitchFamily="34" charset="0"/>
              </a:rPr>
              <a:t>Peer review </a:t>
            </a:r>
            <a:r>
              <a:rPr lang="en-US" sz="2400" dirty="0" err="1">
                <a:latin typeface="Calibri" pitchFamily="34" charset="0"/>
              </a:rPr>
              <a:t>paska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</a:rPr>
              <a:t>publikasi</a:t>
            </a:r>
            <a:endParaRPr lang="en-US" sz="2400" dirty="0">
              <a:solidFill>
                <a:schemeClr val="accent4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4" name="Straight Connector 23"/>
          <p:cNvCxnSpPr>
            <a:stCxn id="2" idx="3"/>
            <a:endCxn id="22" idx="1"/>
          </p:cNvCxnSpPr>
          <p:nvPr/>
        </p:nvCxnSpPr>
        <p:spPr bwMode="auto">
          <a:xfrm flipV="1">
            <a:off x="2900197" y="3346724"/>
            <a:ext cx="1138403" cy="35949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stCxn id="2" idx="3"/>
            <a:endCxn id="23" idx="1"/>
          </p:cNvCxnSpPr>
          <p:nvPr/>
        </p:nvCxnSpPr>
        <p:spPr bwMode="auto">
          <a:xfrm>
            <a:off x="2900197" y="3706219"/>
            <a:ext cx="1138403" cy="75148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122" name="Picture 2" descr="C:\Users\nepa\Desktop\bahan tuton acer\BAHAN TUTON\cartoon\hiclipart.co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22" y="1060046"/>
            <a:ext cx="2424892" cy="242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82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22" grpId="0" animBg="1"/>
      <p:bldP spid="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TERIMA KASIH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99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6"/>
                </a:solidFill>
              </a:rPr>
              <a:t>Fungsi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Karya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Ilmiah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Penjelasan</a:t>
            </a:r>
            <a:r>
              <a:rPr lang="en-US" dirty="0"/>
              <a:t> (</a:t>
            </a:r>
            <a:r>
              <a:rPr lang="en-US" i="1" dirty="0"/>
              <a:t>Explanation</a:t>
            </a:r>
            <a:r>
              <a:rPr lang="en-US" dirty="0"/>
              <a:t>)</a:t>
            </a:r>
          </a:p>
          <a:p>
            <a:r>
              <a:rPr lang="en-US" dirty="0" err="1"/>
              <a:t>Ramalan</a:t>
            </a:r>
            <a:r>
              <a:rPr lang="en-US" dirty="0"/>
              <a:t> (</a:t>
            </a:r>
            <a:r>
              <a:rPr lang="en-US" i="1" dirty="0"/>
              <a:t>Prediction</a:t>
            </a:r>
            <a:r>
              <a:rPr lang="en-US" dirty="0"/>
              <a:t>)</a:t>
            </a:r>
          </a:p>
          <a:p>
            <a:r>
              <a:rPr lang="en-US" dirty="0" err="1"/>
              <a:t>Kontrol</a:t>
            </a:r>
            <a:r>
              <a:rPr lang="en-US" dirty="0"/>
              <a:t> (</a:t>
            </a:r>
            <a:r>
              <a:rPr lang="en-US" i="1" dirty="0"/>
              <a:t>Control</a:t>
            </a:r>
            <a:r>
              <a:rPr lang="en-US" dirty="0"/>
              <a:t>)</a:t>
            </a:r>
          </a:p>
        </p:txBody>
      </p:sp>
      <p:pic>
        <p:nvPicPr>
          <p:cNvPr id="6" name="Picture 2" descr="C:\Users\nepa\Desktop\bahan tuton acer\BAHAN TUTON\cartoon\103697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7400"/>
            <a:ext cx="2182813" cy="339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99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6"/>
                </a:solidFill>
              </a:rPr>
              <a:t>Jenis-jenis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Karya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Ilmiah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Kertas</a:t>
            </a:r>
            <a:r>
              <a:rPr lang="en-US" dirty="0"/>
              <a:t> </a:t>
            </a:r>
            <a:r>
              <a:rPr lang="en-US" dirty="0" err="1"/>
              <a:t>kerja</a:t>
            </a:r>
            <a:endParaRPr lang="en-US" dirty="0"/>
          </a:p>
          <a:p>
            <a:r>
              <a:rPr lang="en-US" dirty="0" err="1"/>
              <a:t>Makalah</a:t>
            </a:r>
            <a:endParaRPr lang="en-US" dirty="0"/>
          </a:p>
          <a:p>
            <a:r>
              <a:rPr lang="en-US" dirty="0"/>
              <a:t>Proposal </a:t>
            </a:r>
            <a:r>
              <a:rPr lang="en-US" dirty="0" err="1"/>
              <a:t>penelitian</a:t>
            </a:r>
            <a:endParaRPr lang="en-US" dirty="0"/>
          </a:p>
          <a:p>
            <a:r>
              <a:rPr lang="en-US" dirty="0" err="1"/>
              <a:t>Skripsi</a:t>
            </a:r>
            <a:r>
              <a:rPr lang="en-US" dirty="0"/>
              <a:t>, </a:t>
            </a:r>
            <a:r>
              <a:rPr lang="en-US" dirty="0" err="1"/>
              <a:t>Tesis</a:t>
            </a:r>
            <a:r>
              <a:rPr lang="en-US" dirty="0"/>
              <a:t>, </a:t>
            </a:r>
            <a:r>
              <a:rPr lang="en-US" dirty="0" err="1"/>
              <a:t>Disertasi</a:t>
            </a:r>
            <a:endParaRPr lang="en-US" dirty="0"/>
          </a:p>
          <a:p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penelitian</a:t>
            </a:r>
            <a:endParaRPr lang="en-US" dirty="0"/>
          </a:p>
          <a:p>
            <a:r>
              <a:rPr lang="en-US" dirty="0" err="1"/>
              <a:t>Artikel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Jurnal</a:t>
            </a:r>
            <a:r>
              <a:rPr lang="en-US" dirty="0"/>
              <a:t> </a:t>
            </a:r>
            <a:r>
              <a:rPr lang="en-US" dirty="0" err="1"/>
              <a:t>Ilmiah</a:t>
            </a:r>
            <a:endParaRPr lang="en-US" dirty="0"/>
          </a:p>
        </p:txBody>
      </p:sp>
      <p:pic>
        <p:nvPicPr>
          <p:cNvPr id="4098" name="Picture 2" descr="C:\Users\nepa\Desktop\bahan tuton acer\BAHAN TUTON\cartoon\20754003-cartoon-boy-and-girl-flying-on-a-penci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168" y="3581400"/>
            <a:ext cx="2300426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52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6"/>
                </a:solidFill>
              </a:rPr>
              <a:t>Karya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Ilmiah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Populer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err="1"/>
              <a:t>Karya</a:t>
            </a:r>
            <a:r>
              <a:rPr lang="en-US" sz="2800" dirty="0"/>
              <a:t> </a:t>
            </a:r>
            <a:r>
              <a:rPr lang="en-US" sz="2800" dirty="0" err="1"/>
              <a:t>ilmiah</a:t>
            </a:r>
            <a:r>
              <a:rPr lang="en-US" sz="2800" dirty="0"/>
              <a:t> </a:t>
            </a:r>
            <a:r>
              <a:rPr lang="en-US" sz="2800" dirty="0" err="1"/>
              <a:t>populer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tulisan</a:t>
            </a:r>
            <a:r>
              <a:rPr lang="en-US" sz="2800" dirty="0"/>
              <a:t> </a:t>
            </a:r>
            <a:r>
              <a:rPr lang="en-US" sz="2800" dirty="0" err="1"/>
              <a:t>ilmiah</a:t>
            </a:r>
            <a:r>
              <a:rPr lang="en-US" sz="2800" dirty="0"/>
              <a:t> yang </a:t>
            </a:r>
            <a:r>
              <a:rPr lang="en-US" sz="2800" dirty="0" err="1"/>
              <a:t>dipublikasikan</a:t>
            </a:r>
            <a:r>
              <a:rPr lang="en-US" sz="2800" dirty="0"/>
              <a:t> di media </a:t>
            </a:r>
            <a:r>
              <a:rPr lang="en-US" sz="2800" dirty="0" err="1"/>
              <a:t>massa</a:t>
            </a:r>
            <a:r>
              <a:rPr lang="en-US" sz="2800" dirty="0"/>
              <a:t> (</a:t>
            </a:r>
            <a:r>
              <a:rPr lang="en-US" sz="2800" dirty="0" err="1"/>
              <a:t>koran</a:t>
            </a:r>
            <a:r>
              <a:rPr lang="en-US" sz="2800" dirty="0"/>
              <a:t>, </a:t>
            </a:r>
            <a:r>
              <a:rPr lang="en-US" sz="2800" dirty="0" err="1"/>
              <a:t>majalah</a:t>
            </a:r>
            <a:r>
              <a:rPr lang="en-US" sz="2800" dirty="0"/>
              <a:t>,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sejenisnya</a:t>
            </a:r>
            <a:r>
              <a:rPr lang="en-US" sz="2800" dirty="0"/>
              <a:t>) yang </a:t>
            </a:r>
            <a:r>
              <a:rPr lang="en-US" sz="2800" dirty="0" err="1"/>
              <a:t>mengetengahkan</a:t>
            </a:r>
            <a:r>
              <a:rPr lang="en-US" sz="2800" dirty="0"/>
              <a:t> </a:t>
            </a:r>
            <a:r>
              <a:rPr lang="en-US" sz="2800" dirty="0" err="1"/>
              <a:t>masalah</a:t>
            </a:r>
            <a:r>
              <a:rPr lang="en-US" sz="2800" dirty="0"/>
              <a:t> </a:t>
            </a:r>
            <a:r>
              <a:rPr lang="en-US" sz="2800" dirty="0" err="1"/>
              <a:t>hangat</a:t>
            </a:r>
            <a:r>
              <a:rPr lang="en-US" sz="2800" dirty="0"/>
              <a:t>,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bahasa</a:t>
            </a:r>
            <a:r>
              <a:rPr lang="en-US" sz="2800" dirty="0"/>
              <a:t> </a:t>
            </a:r>
            <a:r>
              <a:rPr lang="en-US" sz="2800" dirty="0" err="1"/>
              <a:t>populer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mudah</a:t>
            </a:r>
            <a:r>
              <a:rPr lang="en-US" sz="2800" dirty="0"/>
              <a:t> </a:t>
            </a:r>
            <a:r>
              <a:rPr lang="en-US" sz="2800" dirty="0" err="1"/>
              <a:t>dipahami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</a:t>
            </a:r>
            <a:r>
              <a:rPr lang="en-US" sz="2800" dirty="0" err="1"/>
              <a:t>pembaca</a:t>
            </a:r>
            <a:r>
              <a:rPr lang="en-US" sz="2800" dirty="0"/>
              <a:t> (</a:t>
            </a:r>
            <a:r>
              <a:rPr lang="en-US" sz="2800" dirty="0" err="1"/>
              <a:t>Kisworo</a:t>
            </a:r>
            <a:r>
              <a:rPr lang="en-US" sz="2800" dirty="0"/>
              <a:t> &amp; </a:t>
            </a:r>
            <a:r>
              <a:rPr lang="en-US" sz="2800" dirty="0" err="1"/>
              <a:t>Sofana</a:t>
            </a:r>
            <a:r>
              <a:rPr lang="en-US" sz="2800" dirty="0"/>
              <a:t>, 2017; </a:t>
            </a:r>
            <a:r>
              <a:rPr lang="en-US" sz="2800" dirty="0" err="1"/>
              <a:t>Supardi</a:t>
            </a:r>
            <a:r>
              <a:rPr lang="en-US" sz="2800" dirty="0"/>
              <a:t>, 2012).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err="1"/>
              <a:t>Contoh</a:t>
            </a:r>
            <a:r>
              <a:rPr lang="en-US" sz="2800" dirty="0"/>
              <a:t>: </a:t>
            </a:r>
            <a:r>
              <a:rPr lang="en-US" sz="2800" dirty="0" err="1"/>
              <a:t>resensi</a:t>
            </a:r>
            <a:r>
              <a:rPr lang="en-US" sz="2800" dirty="0"/>
              <a:t>, </a:t>
            </a:r>
            <a:r>
              <a:rPr lang="en-US" sz="2800" dirty="0" err="1"/>
              <a:t>artikel</a:t>
            </a:r>
            <a:r>
              <a:rPr lang="en-US" sz="2800" dirty="0"/>
              <a:t>, </a:t>
            </a:r>
            <a:r>
              <a:rPr lang="en-US" sz="2800" dirty="0" err="1"/>
              <a:t>sinopsis</a:t>
            </a:r>
            <a:r>
              <a:rPr lang="en-US" sz="2800" dirty="0"/>
              <a:t>.</a:t>
            </a:r>
          </a:p>
        </p:txBody>
      </p:sp>
      <p:pic>
        <p:nvPicPr>
          <p:cNvPr id="6" name="Picture 3" descr="C:\Users\nepa\Desktop\bahan tuton acer\BAHAN TUTON\cartoon\83226836-cartoon-kids-holding-penci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114800"/>
            <a:ext cx="1330591" cy="148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31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6"/>
                </a:solidFill>
              </a:rPr>
              <a:t>Karya</a:t>
            </a:r>
            <a:r>
              <a:rPr lang="en-US" dirty="0">
                <a:solidFill>
                  <a:schemeClr val="accent6"/>
                </a:solidFill>
              </a:rPr>
              <a:t> Non-</a:t>
            </a:r>
            <a:r>
              <a:rPr lang="en-US" dirty="0" err="1">
                <a:solidFill>
                  <a:schemeClr val="accent6"/>
                </a:solidFill>
              </a:rPr>
              <a:t>Ilmiah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/>
              <a:t>Karya</a:t>
            </a:r>
            <a:r>
              <a:rPr lang="en-US" sz="2800" dirty="0"/>
              <a:t> non-</a:t>
            </a:r>
            <a:r>
              <a:rPr lang="en-US" sz="2800" dirty="0" err="1"/>
              <a:t>ilmiah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karangan</a:t>
            </a:r>
            <a:r>
              <a:rPr lang="en-US" sz="2800" dirty="0"/>
              <a:t> yang </a:t>
            </a:r>
            <a:r>
              <a:rPr lang="en-US" sz="2800" dirty="0" err="1"/>
              <a:t>ditulis</a:t>
            </a:r>
            <a:r>
              <a:rPr lang="en-US" sz="2800" dirty="0"/>
              <a:t> </a:t>
            </a:r>
            <a:r>
              <a:rPr lang="en-US" sz="2800" dirty="0" err="1"/>
              <a:t>berdasarkan</a:t>
            </a:r>
            <a:r>
              <a:rPr lang="en-US" sz="2800" dirty="0"/>
              <a:t> </a:t>
            </a:r>
            <a:r>
              <a:rPr lang="en-US" sz="2800" dirty="0" err="1"/>
              <a:t>kepentingan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maksud</a:t>
            </a:r>
            <a:r>
              <a:rPr lang="en-US" sz="2800" dirty="0"/>
              <a:t> </a:t>
            </a:r>
            <a:r>
              <a:rPr lang="en-US" sz="2800" dirty="0" err="1"/>
              <a:t>tertentu</a:t>
            </a:r>
            <a:r>
              <a:rPr lang="en-US" sz="2800" dirty="0"/>
              <a:t> yang </a:t>
            </a:r>
            <a:r>
              <a:rPr lang="en-US" sz="2800" dirty="0" err="1"/>
              <a:t>belum</a:t>
            </a:r>
            <a:r>
              <a:rPr lang="en-US" sz="2800" dirty="0"/>
              <a:t> </a:t>
            </a:r>
            <a:r>
              <a:rPr lang="en-US" sz="2800" dirty="0" err="1"/>
              <a:t>tentu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dibuktikan</a:t>
            </a:r>
            <a:r>
              <a:rPr lang="en-US" sz="2800" dirty="0"/>
              <a:t> </a:t>
            </a:r>
            <a:r>
              <a:rPr lang="en-US" sz="2800" dirty="0" err="1"/>
              <a:t>kebenarannya</a:t>
            </a:r>
            <a:r>
              <a:rPr lang="en-US" sz="2800" dirty="0"/>
              <a:t>. </a:t>
            </a:r>
            <a:r>
              <a:rPr lang="en-US" sz="2800" dirty="0" err="1"/>
              <a:t>Sifatnya</a:t>
            </a:r>
            <a:r>
              <a:rPr lang="en-US" sz="2800" dirty="0"/>
              <a:t> </a:t>
            </a:r>
            <a:r>
              <a:rPr lang="en-US" sz="2800" dirty="0" err="1"/>
              <a:t>cenderung</a:t>
            </a:r>
            <a:r>
              <a:rPr lang="en-US" sz="2800" dirty="0"/>
              <a:t> </a:t>
            </a:r>
            <a:r>
              <a:rPr lang="en-US" sz="2800" dirty="0" err="1"/>
              <a:t>subjektif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seringkali</a:t>
            </a:r>
            <a:r>
              <a:rPr lang="en-US" sz="2800" dirty="0"/>
              <a:t> </a:t>
            </a:r>
            <a:r>
              <a:rPr lang="en-US" sz="2800" dirty="0" err="1"/>
              <a:t>imajinatif</a:t>
            </a:r>
            <a:r>
              <a:rPr lang="en-US" sz="2800" dirty="0"/>
              <a:t> (</a:t>
            </a:r>
            <a:r>
              <a:rPr lang="en-US" sz="2800" dirty="0" err="1"/>
              <a:t>Kisworo</a:t>
            </a:r>
            <a:r>
              <a:rPr lang="en-US" sz="2800" dirty="0"/>
              <a:t> &amp; </a:t>
            </a:r>
            <a:r>
              <a:rPr lang="en-US" sz="2800" dirty="0" err="1"/>
              <a:t>Sofana</a:t>
            </a:r>
            <a:r>
              <a:rPr lang="en-US" sz="2800" dirty="0"/>
              <a:t>, 2017).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err="1"/>
              <a:t>Contoh</a:t>
            </a:r>
            <a:r>
              <a:rPr lang="en-US" sz="2800" dirty="0"/>
              <a:t>: </a:t>
            </a:r>
            <a:r>
              <a:rPr lang="en-US" sz="2800" dirty="0" err="1"/>
              <a:t>dongeng</a:t>
            </a:r>
            <a:r>
              <a:rPr lang="en-US" sz="2800" dirty="0"/>
              <a:t>, </a:t>
            </a:r>
            <a:r>
              <a:rPr lang="en-US" sz="2800" dirty="0" err="1"/>
              <a:t>cerpen</a:t>
            </a:r>
            <a:r>
              <a:rPr lang="en-US" sz="2800" dirty="0"/>
              <a:t>, </a:t>
            </a:r>
            <a:r>
              <a:rPr lang="en-US" sz="2800" dirty="0" err="1"/>
              <a:t>dokumen</a:t>
            </a:r>
            <a:r>
              <a:rPr lang="en-US" sz="2800" dirty="0"/>
              <a:t> </a:t>
            </a:r>
            <a:r>
              <a:rPr lang="en-US" sz="2800" dirty="0" err="1"/>
              <a:t>bisnis</a:t>
            </a:r>
            <a:r>
              <a:rPr lang="en-US" sz="2800" dirty="0"/>
              <a:t>, </a:t>
            </a:r>
            <a:r>
              <a:rPr lang="en-US" sz="2800" dirty="0" err="1"/>
              <a:t>iklan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3645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epa\Desktop\bahan tuton acer\BAHAN TUTON\cartoon\6688578_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5223" y="-76200"/>
            <a:ext cx="7288046" cy="557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 bwMode="auto">
          <a:xfrm>
            <a:off x="304800" y="2514600"/>
            <a:ext cx="3048000" cy="114300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LANGKAH-LANGKAH</a:t>
            </a:r>
          </a:p>
          <a:p>
            <a:r>
              <a:rPr 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PENULISAN ILMIAH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4572000" y="685800"/>
            <a:ext cx="3276600" cy="571500"/>
          </a:xfrm>
          <a:prstGeom prst="round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r>
              <a:rPr lang="en-US" sz="2400" b="1" dirty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TAHAP PERSIAPAN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4572000" y="1676400"/>
            <a:ext cx="3276600" cy="571500"/>
          </a:xfrm>
          <a:prstGeom prst="round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r>
              <a:rPr lang="en-US" sz="2400" b="1" dirty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TAHAP PENGUMPULAN DATA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4572000" y="2764242"/>
            <a:ext cx="3276600" cy="571500"/>
          </a:xfrm>
          <a:prstGeom prst="round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r>
              <a:rPr lang="en-US" sz="2400" b="1" dirty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TAHAP PENGORGANISASIAN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4572000" y="3505200"/>
            <a:ext cx="3276600" cy="571500"/>
          </a:xfrm>
          <a:prstGeom prst="round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r>
              <a:rPr lang="en-US" sz="2400" b="1" dirty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TAHAP PENYUNTINGAN KONSEP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4572000" y="4495800"/>
            <a:ext cx="3276600" cy="571500"/>
          </a:xfrm>
          <a:prstGeom prst="round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r>
              <a:rPr lang="en-US" sz="2400" b="1" dirty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TAHAP PENYAJIAN</a:t>
            </a:r>
          </a:p>
        </p:txBody>
      </p:sp>
      <p:cxnSp>
        <p:nvCxnSpPr>
          <p:cNvPr id="9" name="Straight Connector 8"/>
          <p:cNvCxnSpPr>
            <a:stCxn id="2" idx="3"/>
            <a:endCxn id="3" idx="1"/>
          </p:cNvCxnSpPr>
          <p:nvPr/>
        </p:nvCxnSpPr>
        <p:spPr bwMode="auto">
          <a:xfrm flipV="1">
            <a:off x="3352800" y="971550"/>
            <a:ext cx="1219200" cy="211455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>
            <a:stCxn id="2" idx="3"/>
            <a:endCxn id="4" idx="1"/>
          </p:cNvCxnSpPr>
          <p:nvPr/>
        </p:nvCxnSpPr>
        <p:spPr bwMode="auto">
          <a:xfrm flipV="1">
            <a:off x="3352800" y="1962150"/>
            <a:ext cx="1219200" cy="112395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stCxn id="2" idx="3"/>
            <a:endCxn id="5" idx="1"/>
          </p:cNvCxnSpPr>
          <p:nvPr/>
        </p:nvCxnSpPr>
        <p:spPr bwMode="auto">
          <a:xfrm flipV="1">
            <a:off x="3352800" y="3049992"/>
            <a:ext cx="1219200" cy="361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stCxn id="2" idx="3"/>
            <a:endCxn id="7" idx="1"/>
          </p:cNvCxnSpPr>
          <p:nvPr/>
        </p:nvCxnSpPr>
        <p:spPr bwMode="auto">
          <a:xfrm>
            <a:off x="3352800" y="3086100"/>
            <a:ext cx="1219200" cy="169545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stCxn id="2" idx="3"/>
            <a:endCxn id="6" idx="1"/>
          </p:cNvCxnSpPr>
          <p:nvPr/>
        </p:nvCxnSpPr>
        <p:spPr bwMode="auto">
          <a:xfrm>
            <a:off x="3352800" y="3086100"/>
            <a:ext cx="1219200" cy="70485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1231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solidFill>
                  <a:schemeClr val="accent6"/>
                </a:solidFill>
              </a:rPr>
              <a:t>Faktor</a:t>
            </a:r>
            <a:r>
              <a:rPr lang="en-US" sz="3600" dirty="0">
                <a:solidFill>
                  <a:schemeClr val="accent6"/>
                </a:solidFill>
              </a:rPr>
              <a:t> </a:t>
            </a:r>
            <a:r>
              <a:rPr lang="en-US" sz="3600" dirty="0" err="1">
                <a:solidFill>
                  <a:schemeClr val="accent6"/>
                </a:solidFill>
              </a:rPr>
              <a:t>Kesulitan</a:t>
            </a:r>
            <a:r>
              <a:rPr lang="en-US" sz="3600" dirty="0">
                <a:solidFill>
                  <a:schemeClr val="accent6"/>
                </a:solidFill>
              </a:rPr>
              <a:t> </a:t>
            </a:r>
            <a:r>
              <a:rPr lang="en-US" sz="3600" dirty="0" err="1">
                <a:solidFill>
                  <a:schemeClr val="accent6"/>
                </a:solidFill>
              </a:rPr>
              <a:t>Menulis</a:t>
            </a:r>
            <a:r>
              <a:rPr lang="en-US" sz="3600" dirty="0">
                <a:solidFill>
                  <a:schemeClr val="accent6"/>
                </a:solidFill>
              </a:rPr>
              <a:t> </a:t>
            </a:r>
            <a:r>
              <a:rPr lang="en-US" sz="3600" dirty="0" err="1">
                <a:solidFill>
                  <a:schemeClr val="accent6"/>
                </a:solidFill>
              </a:rPr>
              <a:t>Ilmiah</a:t>
            </a:r>
            <a:endParaRPr lang="en-US" sz="3600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Persiapan</a:t>
            </a:r>
            <a:endParaRPr lang="en-US" dirty="0"/>
          </a:p>
          <a:p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Pengumpulan</a:t>
            </a:r>
            <a:r>
              <a:rPr lang="en-US" dirty="0"/>
              <a:t> Data</a:t>
            </a:r>
          </a:p>
          <a:p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Pengorganisasian</a:t>
            </a:r>
            <a:r>
              <a:rPr lang="en-US" dirty="0"/>
              <a:t> </a:t>
            </a:r>
          </a:p>
          <a:p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Penyuntingan</a:t>
            </a:r>
            <a:r>
              <a:rPr lang="en-US" dirty="0"/>
              <a:t> </a:t>
            </a:r>
            <a:r>
              <a:rPr lang="en-US" dirty="0" err="1"/>
              <a:t>Konsep</a:t>
            </a:r>
            <a:endParaRPr lang="en-US" dirty="0"/>
          </a:p>
          <a:p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Penyajian</a:t>
            </a:r>
            <a:endParaRPr lang="en-US" dirty="0"/>
          </a:p>
        </p:txBody>
      </p:sp>
      <p:pic>
        <p:nvPicPr>
          <p:cNvPr id="7170" name="Picture 2" descr="C:\Users\nepa\Desktop\bahan tuton acer\BAHAN TUTON\cartoon\depositphotos_5204680-stock-illustration-three-children-with-opened-bo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581400"/>
            <a:ext cx="2095500" cy="207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77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</TotalTime>
  <Words>1020</Words>
  <Application>Microsoft Office PowerPoint</Application>
  <PresentationFormat>On-screen Show (4:3)</PresentationFormat>
  <Paragraphs>163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Trebuchet MS</vt:lpstr>
      <vt:lpstr>Wingdings 3</vt:lpstr>
      <vt:lpstr>Facet</vt:lpstr>
      <vt:lpstr>TEKNIK PENULISAN KARYA ILMIAH</vt:lpstr>
      <vt:lpstr>PowerPoint Presentation</vt:lpstr>
      <vt:lpstr>PowerPoint Presentation</vt:lpstr>
      <vt:lpstr>Fungsi Karya Ilmiah</vt:lpstr>
      <vt:lpstr>Jenis-jenis Karya Ilmiah</vt:lpstr>
      <vt:lpstr>Karya Ilmiah Populer</vt:lpstr>
      <vt:lpstr>Karya Non-Ilmiah</vt:lpstr>
      <vt:lpstr>PowerPoint Presentation</vt:lpstr>
      <vt:lpstr>Faktor Kesulitan Menulis Ilmiah</vt:lpstr>
      <vt:lpstr>PowerPoint Presentation</vt:lpstr>
      <vt:lpstr>PowerPoint Presentation</vt:lpstr>
      <vt:lpstr>Bagian-Bagian Manuskrip KI</vt:lpstr>
      <vt:lpstr>PowerPoint Presentation</vt:lpstr>
      <vt:lpstr>TEKNIK PENULISAN JUDUL, PENULIS, dan ABSTRAK</vt:lpstr>
      <vt:lpstr>JUDUL</vt:lpstr>
      <vt:lpstr>PENULIS</vt:lpstr>
      <vt:lpstr>ABSTRAK</vt:lpstr>
      <vt:lpstr>TEKNIK PENYAJIAN DATA</vt:lpstr>
      <vt:lpstr>TABEL</vt:lpstr>
      <vt:lpstr>GAMBAR</vt:lpstr>
      <vt:lpstr>KAJIAN PUSTAKA, KUTIPAN, DAFTAR PUSTAKA</vt:lpstr>
      <vt:lpstr>PowerPoint Presentation</vt:lpstr>
      <vt:lpstr>PowerPoint Presentation</vt:lpstr>
      <vt:lpstr>Prinsip-prinsip umum dalam penyusunan daftar pustaka antara lain sebagai berikut: </vt:lpstr>
      <vt:lpstr>Aplikasi Pengaturan Referensi</vt:lpstr>
      <vt:lpstr>PETUNJUK PENULISAN</vt:lpstr>
      <vt:lpstr>PowerPoint Presentation</vt:lpstr>
      <vt:lpstr>PowerPoint Presentation</vt:lpstr>
      <vt:lpstr>PowerPoint Presentation</vt:lpstr>
      <vt:lpstr>PowerPoint Presentation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Dalsus Japenri</cp:lastModifiedBy>
  <cp:revision>26</cp:revision>
  <dcterms:created xsi:type="dcterms:W3CDTF">2006-08-16T00:00:00Z</dcterms:created>
  <dcterms:modified xsi:type="dcterms:W3CDTF">2024-01-16T23:29:16Z</dcterms:modified>
</cp:coreProperties>
</file>