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42"/>
    <p:sldId id="257" r:id="rId43"/>
    <p:sldId id="258" r:id="rId44"/>
    <p:sldId id="259" r:id="rId45"/>
    <p:sldId id="260" r:id="rId46"/>
    <p:sldId id="261" r:id="rId47"/>
    <p:sldId id="262" r:id="rId48"/>
    <p:sldId id="263" r:id="rId49"/>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grandir" charset="1" panose="00000500000000000000"/>
      <p:regular r:id="rId10"/>
    </p:embeddedFont>
    <p:embeddedFont>
      <p:font typeface="Agrandir Bold" charset="1" panose="00000800000000000000"/>
      <p:regular r:id="rId11"/>
    </p:embeddedFont>
    <p:embeddedFont>
      <p:font typeface="Agrandir Italics" charset="1" panose="00000500000000000000"/>
      <p:regular r:id="rId12"/>
    </p:embeddedFont>
    <p:embeddedFont>
      <p:font typeface="Agrandir Bold Italics" charset="1" panose="00000800000000000000"/>
      <p:regular r:id="rId13"/>
    </p:embeddedFont>
    <p:embeddedFont>
      <p:font typeface="Agrandir Thin" charset="1" panose="00000200000000000000"/>
      <p:regular r:id="rId14"/>
    </p:embeddedFont>
    <p:embeddedFont>
      <p:font typeface="Agrandir Thin Italics" charset="1" panose="00000200000000000000"/>
      <p:regular r:id="rId15"/>
    </p:embeddedFont>
    <p:embeddedFont>
      <p:font typeface="Agrandir Medium" charset="1" panose="00000600000000000000"/>
      <p:regular r:id="rId16"/>
    </p:embeddedFont>
    <p:embeddedFont>
      <p:font typeface="Agrandir Medium Italics" charset="1" panose="00000600000000000000"/>
      <p:regular r:id="rId17"/>
    </p:embeddedFont>
    <p:embeddedFont>
      <p:font typeface="Agrandir Ultra-Bold" charset="1" panose="00000A00000000000000"/>
      <p:regular r:id="rId18"/>
    </p:embeddedFont>
    <p:embeddedFont>
      <p:font typeface="Agrandir Ultra-Bold Italics" charset="1" panose="00000A00000000000000"/>
      <p:regular r:id="rId19"/>
    </p:embeddedFont>
    <p:embeddedFont>
      <p:font typeface="Agrandir Heavy" charset="1" panose="00000900000000000000"/>
      <p:regular r:id="rId20"/>
    </p:embeddedFont>
    <p:embeddedFont>
      <p:font typeface="Agrandir Heavy Italics" charset="1" panose="00000900000000000000"/>
      <p:regular r:id="rId21"/>
    </p:embeddedFont>
    <p:embeddedFont>
      <p:font typeface="Open Sauce" charset="1" panose="00000500000000000000"/>
      <p:regular r:id="rId22"/>
    </p:embeddedFont>
    <p:embeddedFont>
      <p:font typeface="Open Sauce Bold" charset="1" panose="00000800000000000000"/>
      <p:regular r:id="rId23"/>
    </p:embeddedFont>
    <p:embeddedFont>
      <p:font typeface="Open Sauce Italics" charset="1" panose="00000500000000000000"/>
      <p:regular r:id="rId24"/>
    </p:embeddedFont>
    <p:embeddedFont>
      <p:font typeface="Open Sauce Bold Italics" charset="1" panose="00000800000000000000"/>
      <p:regular r:id="rId25"/>
    </p:embeddedFont>
    <p:embeddedFont>
      <p:font typeface="Open Sauce Light" charset="1" panose="00000400000000000000"/>
      <p:regular r:id="rId26"/>
    </p:embeddedFont>
    <p:embeddedFont>
      <p:font typeface="Open Sauce Light Italics" charset="1" panose="00000400000000000000"/>
      <p:regular r:id="rId27"/>
    </p:embeddedFont>
    <p:embeddedFont>
      <p:font typeface="Open Sauce Medium" charset="1" panose="00000600000000000000"/>
      <p:regular r:id="rId28"/>
    </p:embeddedFont>
    <p:embeddedFont>
      <p:font typeface="Open Sauce Medium Italics" charset="1" panose="00000600000000000000"/>
      <p:regular r:id="rId29"/>
    </p:embeddedFont>
    <p:embeddedFont>
      <p:font typeface="Open Sauce Semi-Bold" charset="1" panose="00000700000000000000"/>
      <p:regular r:id="rId30"/>
    </p:embeddedFont>
    <p:embeddedFont>
      <p:font typeface="Open Sauce Semi-Bold Italics" charset="1" panose="00000700000000000000"/>
      <p:regular r:id="rId31"/>
    </p:embeddedFont>
    <p:embeddedFont>
      <p:font typeface="Open Sauce Heavy" charset="1" panose="00000A00000000000000"/>
      <p:regular r:id="rId32"/>
    </p:embeddedFont>
    <p:embeddedFont>
      <p:font typeface="Open Sauce Heavy Italics" charset="1" panose="00000A00000000000000"/>
      <p:regular r:id="rId33"/>
    </p:embeddedFont>
    <p:embeddedFont>
      <p:font typeface="Open Sans" charset="1" panose="020B0606030504020204"/>
      <p:regular r:id="rId34"/>
    </p:embeddedFont>
    <p:embeddedFont>
      <p:font typeface="Open Sans Bold" charset="1" panose="020B0806030504020204"/>
      <p:regular r:id="rId35"/>
    </p:embeddedFont>
    <p:embeddedFont>
      <p:font typeface="Open Sans Italics" charset="1" panose="020B0606030504020204"/>
      <p:regular r:id="rId36"/>
    </p:embeddedFont>
    <p:embeddedFont>
      <p:font typeface="Open Sans Bold Italics" charset="1" panose="020B0806030504020204"/>
      <p:regular r:id="rId37"/>
    </p:embeddedFont>
    <p:embeddedFont>
      <p:font typeface="Open Sans Light" charset="1" panose="020B0306030504020204"/>
      <p:regular r:id="rId38"/>
    </p:embeddedFont>
    <p:embeddedFont>
      <p:font typeface="Open Sans Light Italics" charset="1" panose="020B0306030504020204"/>
      <p:regular r:id="rId39"/>
    </p:embeddedFont>
    <p:embeddedFont>
      <p:font typeface="Open Sans Ultra-Bold" charset="1" panose="00000000000000000000"/>
      <p:regular r:id="rId40"/>
    </p:embeddedFont>
    <p:embeddedFont>
      <p:font typeface="Open Sans Ultra-Bold Italics" charset="1" panose="0000000000000000000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slides/slide1.xml" Type="http://schemas.openxmlformats.org/officeDocument/2006/relationships/slide"/><Relationship Id="rId43" Target="slides/slide2.xml" Type="http://schemas.openxmlformats.org/officeDocument/2006/relationships/slide"/><Relationship Id="rId44" Target="slides/slide3.xml" Type="http://schemas.openxmlformats.org/officeDocument/2006/relationships/slide"/><Relationship Id="rId45" Target="slides/slide4.xml" Type="http://schemas.openxmlformats.org/officeDocument/2006/relationships/slide"/><Relationship Id="rId46" Target="slides/slide5.xml" Type="http://schemas.openxmlformats.org/officeDocument/2006/relationships/slide"/><Relationship Id="rId47" Target="slides/slide6.xml" Type="http://schemas.openxmlformats.org/officeDocument/2006/relationships/slide"/><Relationship Id="rId48" Target="slides/slide7.xml" Type="http://schemas.openxmlformats.org/officeDocument/2006/relationships/slide"/><Relationship Id="rId49" Target="slides/slide8.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https://id.wikipedia.org/w/index.php?title=Nasikh_mansukh&amp;action=edit&amp;redlink=1" TargetMode="External" Type="http://schemas.openxmlformats.org/officeDocument/2006/relationships/hyperlink"/><Relationship Id="rId11" Target="https://id.wikipedia.org/w/index.php?title=Az-Zarqani&amp;action=edit&amp;redlink=1" TargetMode="External" Type="http://schemas.openxmlformats.org/officeDocument/2006/relationships/hyperlink"/><Relationship Id="rId2" Target="../media/image1.jpeg" Type="http://schemas.openxmlformats.org/officeDocument/2006/relationships/image"/><Relationship Id="rId3" Target="https://id.wikipedia.org/wiki/Az-Zarkasyi" TargetMode="External" Type="http://schemas.openxmlformats.org/officeDocument/2006/relationships/hyperlink"/><Relationship Id="rId4" Target="https://id.wikipedia.org/w/index.php?title=Ilmu_Nahwu&amp;action=edit&amp;redlink=1" TargetMode="External" Type="http://schemas.openxmlformats.org/officeDocument/2006/relationships/hyperlink"/><Relationship Id="rId5" Target="https://id.wikipedia.org/w/index.php?title=Ilmu_tashrif&amp;action=edit&amp;redlink=1" TargetMode="External" Type="http://schemas.openxmlformats.org/officeDocument/2006/relationships/hyperlink"/><Relationship Id="rId6" Target="https://id.wikipedia.org/w/index.php?title=Ilmu_bayan&amp;action=edit&amp;redlink=1" TargetMode="External" Type="http://schemas.openxmlformats.org/officeDocument/2006/relationships/hyperlink"/><Relationship Id="rId7" Target="https://id.wikipedia.org/wiki/Ushul_fiqih" TargetMode="External" Type="http://schemas.openxmlformats.org/officeDocument/2006/relationships/hyperlink"/><Relationship Id="rId8" Target="https://id.wikipedia.org/wiki/Qiraat" TargetMode="External" Type="http://schemas.openxmlformats.org/officeDocument/2006/relationships/hyperlink"/><Relationship Id="rId9" Target="https://id.wikipedia.org/wiki/Asbabun_nuzul" TargetMode="External" Type="http://schemas.openxmlformats.org/officeDocument/2006/relationships/hyperlink"/></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https://id.wikipedia.org/wiki/Hamka" TargetMode="External" Type="http://schemas.openxmlformats.org/officeDocument/2006/relationships/hyperlink"/><Relationship Id="rId4" Target="https://id.wikipedia.org/wiki/Muhammad_Quraish_Shihab" TargetMode="External" Type="http://schemas.openxmlformats.org/officeDocument/2006/relationships/hyperlink"/><Relationship Id="rId5" Target="https://id.wikipedia.org/wiki/MURI" TargetMode="External" Type="http://schemas.openxmlformats.org/officeDocument/2006/relationships/hyperlink"/></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446442" y="1028700"/>
            <a:ext cx="5812858" cy="8229600"/>
          </a:xfrm>
          <a:custGeom>
            <a:avLst/>
            <a:gdLst/>
            <a:ahLst/>
            <a:cxnLst/>
            <a:rect r="r" b="b" t="t" l="l"/>
            <a:pathLst>
              <a:path h="8229600" w="5812858">
                <a:moveTo>
                  <a:pt x="0" y="0"/>
                </a:moveTo>
                <a:lnTo>
                  <a:pt x="5812858" y="0"/>
                </a:lnTo>
                <a:lnTo>
                  <a:pt x="5812858" y="8229600"/>
                </a:lnTo>
                <a:lnTo>
                  <a:pt x="0" y="8229600"/>
                </a:lnTo>
                <a:lnTo>
                  <a:pt x="0" y="0"/>
                </a:lnTo>
                <a:close/>
              </a:path>
            </a:pathLst>
          </a:custGeom>
          <a:blipFill>
            <a:blip r:embed="rId2"/>
            <a:stretch>
              <a:fillRect l="-78771" t="0" r="-33725" b="0"/>
            </a:stretch>
          </a:blipFill>
        </p:spPr>
      </p:sp>
      <p:sp>
        <p:nvSpPr>
          <p:cNvPr name="Freeform 3" id="3"/>
          <p:cNvSpPr/>
          <p:nvPr/>
        </p:nvSpPr>
        <p:spPr>
          <a:xfrm flipH="false" flipV="false" rot="0">
            <a:off x="1028700" y="982469"/>
            <a:ext cx="1514306" cy="1689326"/>
          </a:xfrm>
          <a:custGeom>
            <a:avLst/>
            <a:gdLst/>
            <a:ahLst/>
            <a:cxnLst/>
            <a:rect r="r" b="b" t="t" l="l"/>
            <a:pathLst>
              <a:path h="1689326" w="1514306">
                <a:moveTo>
                  <a:pt x="0" y="0"/>
                </a:moveTo>
                <a:lnTo>
                  <a:pt x="1514306" y="0"/>
                </a:lnTo>
                <a:lnTo>
                  <a:pt x="1514306" y="1689326"/>
                </a:lnTo>
                <a:lnTo>
                  <a:pt x="0" y="1689326"/>
                </a:lnTo>
                <a:lnTo>
                  <a:pt x="0" y="0"/>
                </a:lnTo>
                <a:close/>
              </a:path>
            </a:pathLst>
          </a:custGeom>
          <a:blipFill>
            <a:blip r:embed="rId3"/>
            <a:stretch>
              <a:fillRect l="0" t="0" r="0" b="0"/>
            </a:stretch>
          </a:blipFill>
        </p:spPr>
      </p:sp>
      <p:sp>
        <p:nvSpPr>
          <p:cNvPr name="TextBox 4" id="4"/>
          <p:cNvSpPr txBox="true"/>
          <p:nvPr/>
        </p:nvSpPr>
        <p:spPr>
          <a:xfrm rot="0">
            <a:off x="5519188" y="7196214"/>
            <a:ext cx="1762449" cy="2062086"/>
          </a:xfrm>
          <a:prstGeom prst="rect">
            <a:avLst/>
          </a:prstGeom>
        </p:spPr>
        <p:txBody>
          <a:bodyPr anchor="t" rtlCol="false" tIns="0" lIns="0" bIns="0" rIns="0">
            <a:spAutoFit/>
          </a:bodyPr>
          <a:lstStyle/>
          <a:p>
            <a:pPr algn="ctr">
              <a:lnSpc>
                <a:spcPts val="16988"/>
              </a:lnSpc>
              <a:spcBef>
                <a:spcPct val="0"/>
              </a:spcBef>
            </a:pPr>
            <a:r>
              <a:rPr lang="en-US" sz="12134">
                <a:solidFill>
                  <a:srgbClr val="FF914D"/>
                </a:solidFill>
                <a:latin typeface="Open Sans"/>
              </a:rPr>
              <a:t>11</a:t>
            </a:r>
          </a:p>
        </p:txBody>
      </p:sp>
      <p:sp>
        <p:nvSpPr>
          <p:cNvPr name="TextBox 5" id="5"/>
          <p:cNvSpPr txBox="true"/>
          <p:nvPr/>
        </p:nvSpPr>
        <p:spPr>
          <a:xfrm rot="0">
            <a:off x="1028700" y="3609339"/>
            <a:ext cx="8115300" cy="2664432"/>
          </a:xfrm>
          <a:prstGeom prst="rect">
            <a:avLst/>
          </a:prstGeom>
        </p:spPr>
        <p:txBody>
          <a:bodyPr anchor="t" rtlCol="false" tIns="0" lIns="0" bIns="0" rIns="0">
            <a:spAutoFit/>
          </a:bodyPr>
          <a:lstStyle/>
          <a:p>
            <a:pPr>
              <a:lnSpc>
                <a:spcPts val="9846"/>
              </a:lnSpc>
            </a:pPr>
            <a:r>
              <a:rPr lang="en-US" sz="7033">
                <a:solidFill>
                  <a:srgbClr val="513A71"/>
                </a:solidFill>
                <a:latin typeface="Agrandir Bold"/>
              </a:rPr>
              <a:t>AL-QURAN /</a:t>
            </a:r>
          </a:p>
          <a:p>
            <a:pPr>
              <a:lnSpc>
                <a:spcPts val="9846"/>
              </a:lnSpc>
            </a:pPr>
            <a:r>
              <a:rPr lang="en-US" sz="7033">
                <a:solidFill>
                  <a:srgbClr val="513A71"/>
                </a:solidFill>
                <a:latin typeface="Agrandir Bold"/>
              </a:rPr>
              <a:t>STUDI AL-QURAN</a:t>
            </a:r>
          </a:p>
        </p:txBody>
      </p:sp>
      <p:sp>
        <p:nvSpPr>
          <p:cNvPr name="TextBox 6" id="6"/>
          <p:cNvSpPr txBox="true"/>
          <p:nvPr/>
        </p:nvSpPr>
        <p:spPr>
          <a:xfrm rot="0">
            <a:off x="1096176" y="8885555"/>
            <a:ext cx="4917587" cy="372745"/>
          </a:xfrm>
          <a:prstGeom prst="rect">
            <a:avLst/>
          </a:prstGeom>
        </p:spPr>
        <p:txBody>
          <a:bodyPr anchor="t" rtlCol="false" tIns="0" lIns="0" bIns="0" rIns="0">
            <a:spAutoFit/>
          </a:bodyPr>
          <a:lstStyle/>
          <a:p>
            <a:pPr>
              <a:lnSpc>
                <a:spcPts val="3079"/>
              </a:lnSpc>
            </a:pPr>
            <a:r>
              <a:rPr lang="en-US" sz="2199">
                <a:solidFill>
                  <a:srgbClr val="513A71"/>
                </a:solidFill>
                <a:latin typeface="Open Sauce Bold"/>
              </a:rPr>
              <a:t>Arif Marsal, Lc., MA</a:t>
            </a:r>
          </a:p>
        </p:txBody>
      </p:sp>
      <p:sp>
        <p:nvSpPr>
          <p:cNvPr name="TextBox 7" id="7"/>
          <p:cNvSpPr txBox="true"/>
          <p:nvPr/>
        </p:nvSpPr>
        <p:spPr>
          <a:xfrm rot="0">
            <a:off x="1096176" y="6117288"/>
            <a:ext cx="3380065" cy="344805"/>
          </a:xfrm>
          <a:prstGeom prst="rect">
            <a:avLst/>
          </a:prstGeom>
        </p:spPr>
        <p:txBody>
          <a:bodyPr anchor="t" rtlCol="false" tIns="0" lIns="0" bIns="0" rIns="0">
            <a:spAutoFit/>
          </a:bodyPr>
          <a:lstStyle/>
          <a:p>
            <a:pPr>
              <a:lnSpc>
                <a:spcPts val="2730"/>
              </a:lnSpc>
            </a:pPr>
            <a:r>
              <a:rPr lang="en-US" sz="2100">
                <a:solidFill>
                  <a:srgbClr val="513A71"/>
                </a:solidFill>
                <a:latin typeface="Open Sauce Bold"/>
              </a:rPr>
              <a:t>Sistem Informasi</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446442" y="1028700"/>
            <a:ext cx="5812858" cy="8229600"/>
          </a:xfrm>
          <a:custGeom>
            <a:avLst/>
            <a:gdLst/>
            <a:ahLst/>
            <a:cxnLst/>
            <a:rect r="r" b="b" t="t" l="l"/>
            <a:pathLst>
              <a:path h="8229600" w="5812858">
                <a:moveTo>
                  <a:pt x="0" y="0"/>
                </a:moveTo>
                <a:lnTo>
                  <a:pt x="5812858" y="0"/>
                </a:lnTo>
                <a:lnTo>
                  <a:pt x="5812858" y="8229600"/>
                </a:lnTo>
                <a:lnTo>
                  <a:pt x="0" y="8229600"/>
                </a:lnTo>
                <a:lnTo>
                  <a:pt x="0" y="0"/>
                </a:lnTo>
                <a:close/>
              </a:path>
            </a:pathLst>
          </a:custGeom>
          <a:blipFill>
            <a:blip r:embed="rId2"/>
            <a:stretch>
              <a:fillRect l="-78771" t="0" r="-33725" b="0"/>
            </a:stretch>
          </a:blipFill>
        </p:spPr>
      </p:sp>
      <p:sp>
        <p:nvSpPr>
          <p:cNvPr name="TextBox 3" id="3"/>
          <p:cNvSpPr txBox="true"/>
          <p:nvPr/>
        </p:nvSpPr>
        <p:spPr>
          <a:xfrm rot="0">
            <a:off x="2718733" y="781050"/>
            <a:ext cx="6096437" cy="1050813"/>
          </a:xfrm>
          <a:prstGeom prst="rect">
            <a:avLst/>
          </a:prstGeom>
        </p:spPr>
        <p:txBody>
          <a:bodyPr anchor="t" rtlCol="false" tIns="0" lIns="0" bIns="0" rIns="0">
            <a:spAutoFit/>
          </a:bodyPr>
          <a:lstStyle/>
          <a:p>
            <a:pPr algn="ctr">
              <a:lnSpc>
                <a:spcPts val="7396"/>
              </a:lnSpc>
            </a:pPr>
            <a:r>
              <a:rPr lang="en-US" sz="5283">
                <a:solidFill>
                  <a:srgbClr val="513A71"/>
                </a:solidFill>
                <a:latin typeface="Agrandir Bold"/>
              </a:rPr>
              <a:t>TAFSIR</a:t>
            </a:r>
          </a:p>
        </p:txBody>
      </p:sp>
      <p:sp>
        <p:nvSpPr>
          <p:cNvPr name="TextBox 4" id="4"/>
          <p:cNvSpPr txBox="true"/>
          <p:nvPr/>
        </p:nvSpPr>
        <p:spPr>
          <a:xfrm rot="0">
            <a:off x="1028700" y="2353482"/>
            <a:ext cx="10417742" cy="1030605"/>
          </a:xfrm>
          <a:prstGeom prst="rect">
            <a:avLst/>
          </a:prstGeom>
        </p:spPr>
        <p:txBody>
          <a:bodyPr anchor="t" rtlCol="false" tIns="0" lIns="0" bIns="0" rIns="0">
            <a:spAutoFit/>
          </a:bodyPr>
          <a:lstStyle/>
          <a:p>
            <a:pPr>
              <a:lnSpc>
                <a:spcPts val="2730"/>
              </a:lnSpc>
            </a:pPr>
            <a:r>
              <a:rPr lang="en-US" sz="2100">
                <a:solidFill>
                  <a:srgbClr val="513A71"/>
                </a:solidFill>
                <a:latin typeface="Open Sauce"/>
                <a:cs typeface="Open Sauce"/>
              </a:rPr>
              <a:t>Tafsir secara akar kata berasal dari kata ف-س-ر (fa-sa-ra) atau فَسَّرَ (fassara) yang bermakna بَيَنَ bayana (menjelaskan), dan وضَّحَ waddhaha (menerangkan). Dari sisi istilah, ada dua definisi:</a:t>
            </a:r>
          </a:p>
        </p:txBody>
      </p:sp>
      <p:sp>
        <p:nvSpPr>
          <p:cNvPr name="TextBox 5" id="5"/>
          <p:cNvSpPr txBox="true"/>
          <p:nvPr/>
        </p:nvSpPr>
        <p:spPr>
          <a:xfrm rot="0">
            <a:off x="1843159" y="3723302"/>
            <a:ext cx="8788824" cy="3456196"/>
          </a:xfrm>
          <a:prstGeom prst="rect">
            <a:avLst/>
          </a:prstGeom>
        </p:spPr>
        <p:txBody>
          <a:bodyPr anchor="t" rtlCol="false" tIns="0" lIns="0" bIns="0" rIns="0">
            <a:spAutoFit/>
          </a:bodyPr>
          <a:lstStyle/>
          <a:p>
            <a:pPr marL="416100" indent="-208050" lvl="1">
              <a:lnSpc>
                <a:spcPts val="2505"/>
              </a:lnSpc>
              <a:buFont typeface="Arial"/>
              <a:buChar char="•"/>
            </a:pPr>
            <a:r>
              <a:rPr lang="en-US" sz="1927">
                <a:solidFill>
                  <a:srgbClr val="513A71"/>
                </a:solidFill>
                <a:latin typeface="Open Sauce"/>
              </a:rPr>
              <a:t>menurut </a:t>
            </a:r>
            <a:r>
              <a:rPr lang="en-US" sz="1927" u="sng">
                <a:solidFill>
                  <a:srgbClr val="513A71"/>
                </a:solidFill>
                <a:latin typeface="Open Sauce"/>
                <a:hlinkClick r:id="rId3" tooltip="https://id.wikipedia.org/wiki/Az-Zarkasyi"/>
              </a:rPr>
              <a:t>Az-Zarkasyi</a:t>
            </a:r>
            <a:r>
              <a:rPr lang="en-US" sz="1927">
                <a:solidFill>
                  <a:srgbClr val="513A71"/>
                </a:solidFill>
                <a:latin typeface="Open Sauce"/>
              </a:rPr>
              <a:t> dalam Burhan fi 'Ulum al-Qur'an, maksudnya adalah, "</a:t>
            </a:r>
            <a:r>
              <a:rPr lang="en-US" sz="1927">
                <a:solidFill>
                  <a:srgbClr val="513A71"/>
                </a:solidFill>
                <a:latin typeface="Open Sauce"/>
                <a:ea typeface="Open Sauce"/>
              </a:rPr>
              <a:t>Tafsir adalah ilmu untuk memahami kitab Allah yang diturunkan kepada Nabi Muhammad ﷺ yang menerangkan maknanya, menyingkap hukum dan hikmahnya, dengan merujuk pada ilmu bahasa Arab, seperti </a:t>
            </a:r>
            <a:r>
              <a:rPr lang="en-US" sz="1927" u="sng">
                <a:solidFill>
                  <a:srgbClr val="513A71"/>
                </a:solidFill>
                <a:latin typeface="Open Sauce"/>
                <a:hlinkClick r:id="rId4" tooltip="https://id.wikipedia.org/w/index.php?title=Ilmu_Nahwu&amp;action=edit&amp;redlink=1"/>
              </a:rPr>
              <a:t>ilmu Nahwu</a:t>
            </a:r>
            <a:r>
              <a:rPr lang="en-US" sz="1927">
                <a:solidFill>
                  <a:srgbClr val="513A71"/>
                </a:solidFill>
                <a:latin typeface="Open Sauce"/>
              </a:rPr>
              <a:t>, </a:t>
            </a:r>
            <a:r>
              <a:rPr lang="en-US" sz="1927" u="sng">
                <a:solidFill>
                  <a:srgbClr val="513A71"/>
                </a:solidFill>
                <a:latin typeface="Open Sauce"/>
                <a:hlinkClick r:id="rId5" tooltip="https://id.wikipedia.org/w/index.php?title=Ilmu_tashrif&amp;action=edit&amp;redlink=1"/>
              </a:rPr>
              <a:t>tashrif</a:t>
            </a:r>
            <a:r>
              <a:rPr lang="en-US" sz="1927">
                <a:solidFill>
                  <a:srgbClr val="513A71"/>
                </a:solidFill>
                <a:latin typeface="Open Sauce"/>
              </a:rPr>
              <a:t>, </a:t>
            </a:r>
            <a:r>
              <a:rPr lang="en-US" sz="1927" u="sng">
                <a:solidFill>
                  <a:srgbClr val="513A71"/>
                </a:solidFill>
                <a:latin typeface="Open Sauce"/>
                <a:hlinkClick r:id="rId6" tooltip="https://id.wikipedia.org/w/index.php?title=Ilmu_bayan&amp;action=edit&amp;redlink=1"/>
              </a:rPr>
              <a:t>bayan</a:t>
            </a:r>
            <a:r>
              <a:rPr lang="en-US" sz="1927">
                <a:solidFill>
                  <a:srgbClr val="513A71"/>
                </a:solidFill>
                <a:latin typeface="Open Sauce"/>
              </a:rPr>
              <a:t>, </a:t>
            </a:r>
            <a:r>
              <a:rPr lang="en-US" sz="1927" u="sng">
                <a:solidFill>
                  <a:srgbClr val="513A71"/>
                </a:solidFill>
                <a:latin typeface="Open Sauce"/>
                <a:hlinkClick r:id="rId7" tooltip="https://id.wikipedia.org/wiki/Ushul_fiqih"/>
              </a:rPr>
              <a:t>ushul fiqih</a:t>
            </a:r>
            <a:r>
              <a:rPr lang="en-US" sz="1927">
                <a:solidFill>
                  <a:srgbClr val="513A71"/>
                </a:solidFill>
                <a:latin typeface="Open Sauce"/>
              </a:rPr>
              <a:t>, </a:t>
            </a:r>
            <a:r>
              <a:rPr lang="en-US" sz="1927" u="sng">
                <a:solidFill>
                  <a:srgbClr val="513A71"/>
                </a:solidFill>
                <a:latin typeface="Open Sauce"/>
                <a:hlinkClick r:id="rId8" tooltip="https://id.wikipedia.org/wiki/Qiraat"/>
              </a:rPr>
              <a:t>qiraat</a:t>
            </a:r>
            <a:r>
              <a:rPr lang="en-US" sz="1927">
                <a:solidFill>
                  <a:srgbClr val="513A71"/>
                </a:solidFill>
                <a:latin typeface="Open Sauce"/>
              </a:rPr>
              <a:t>, </a:t>
            </a:r>
            <a:r>
              <a:rPr lang="en-US" sz="1927" u="sng">
                <a:solidFill>
                  <a:srgbClr val="513A71"/>
                </a:solidFill>
                <a:latin typeface="Open Sauce"/>
                <a:hlinkClick r:id="rId9" tooltip="https://id.wikipedia.org/wiki/Asbabun_nuzul"/>
              </a:rPr>
              <a:t>asbabun nuzul</a:t>
            </a:r>
            <a:r>
              <a:rPr lang="en-US" sz="1927">
                <a:solidFill>
                  <a:srgbClr val="513A71"/>
                </a:solidFill>
                <a:latin typeface="Open Sauce"/>
              </a:rPr>
              <a:t>, dan </a:t>
            </a:r>
            <a:r>
              <a:rPr lang="en-US" sz="1927" u="sng">
                <a:solidFill>
                  <a:srgbClr val="513A71"/>
                </a:solidFill>
                <a:latin typeface="Open Sauce"/>
                <a:hlinkClick r:id="rId10" tooltip="https://id.wikipedia.org/w/index.php?title=Nasikh_mansukh&amp;action=edit&amp;redlink=1"/>
              </a:rPr>
              <a:t>nasikh mansukh</a:t>
            </a:r>
            <a:r>
              <a:rPr lang="en-US" sz="1927">
                <a:solidFill>
                  <a:srgbClr val="513A71"/>
                </a:solidFill>
                <a:latin typeface="Open Sauce"/>
              </a:rPr>
              <a:t>.</a:t>
            </a:r>
          </a:p>
          <a:p>
            <a:pPr marL="416100" indent="-208050" lvl="1">
              <a:lnSpc>
                <a:spcPts val="2505"/>
              </a:lnSpc>
              <a:buFont typeface="Arial"/>
              <a:buChar char="•"/>
            </a:pPr>
            <a:r>
              <a:rPr lang="en-US" sz="1927">
                <a:solidFill>
                  <a:srgbClr val="513A71"/>
                </a:solidFill>
                <a:latin typeface="Open Sauce"/>
              </a:rPr>
              <a:t>Adapun menurut </a:t>
            </a:r>
            <a:r>
              <a:rPr lang="en-US" sz="1927" u="sng">
                <a:solidFill>
                  <a:srgbClr val="513A71"/>
                </a:solidFill>
                <a:latin typeface="Open Sauce"/>
                <a:hlinkClick r:id="rId11" tooltip="https://id.wikipedia.org/w/index.php?title=Az-Zarqani&amp;action=edit&amp;redlink=1"/>
              </a:rPr>
              <a:t>Az-Zarqani</a:t>
            </a:r>
            <a:r>
              <a:rPr lang="en-US" sz="1927">
                <a:solidFill>
                  <a:srgbClr val="513A71"/>
                </a:solidFill>
                <a:latin typeface="Open Sauce"/>
              </a:rPr>
              <a:t>, "Tafsir adalah ilmu yang membahas kandungan al-Qur'an dengan menyingkap maknanya (dilalah), dengan maksud yang diinginkan Allah SWT, sebatas kemampuan manusia." Definisi ini lebih ringkas daripada definisi di atas.</a:t>
            </a:r>
          </a:p>
          <a:p>
            <a:pPr>
              <a:lnSpc>
                <a:spcPts val="2505"/>
              </a:lnSpc>
            </a:pPr>
          </a:p>
        </p:txBody>
      </p:sp>
      <p:sp>
        <p:nvSpPr>
          <p:cNvPr name="TextBox 6" id="6"/>
          <p:cNvSpPr txBox="true"/>
          <p:nvPr/>
        </p:nvSpPr>
        <p:spPr>
          <a:xfrm rot="0">
            <a:off x="1028700" y="7331183"/>
            <a:ext cx="10417742" cy="1880512"/>
          </a:xfrm>
          <a:prstGeom prst="rect">
            <a:avLst/>
          </a:prstGeom>
        </p:spPr>
        <p:txBody>
          <a:bodyPr anchor="t" rtlCol="false" tIns="0" lIns="0" bIns="0" rIns="0">
            <a:spAutoFit/>
          </a:bodyPr>
          <a:lstStyle/>
          <a:p>
            <a:pPr>
              <a:lnSpc>
                <a:spcPts val="2506"/>
              </a:lnSpc>
            </a:pPr>
            <a:r>
              <a:rPr lang="en-US" sz="1928">
                <a:solidFill>
                  <a:srgbClr val="513A71"/>
                </a:solidFill>
                <a:latin typeface="Open Sauce"/>
                <a:ea typeface="Open Sauce"/>
              </a:rPr>
              <a:t>Menurut istilah, pengertian tafsir adalah ilmu yang mempelajari kandungan kitab Allah yang diturunkan kepada nabi ﷺ berikut penjelasan maknanya serta hikmah-hikmahnya. Sebagian ahli tafsir mengemukakan bahwa tafsir adalah ilmu yang membahas tentang al-Quran al-Karim dari segi pengertiannya terhadap maksud Allah sesuai dengan kemampuan manusia. Secara lebih sederhana, tafsir dinyatakan sebagai penjelasan sesuatu yang diinginkan oleh kata.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446442" y="1028700"/>
            <a:ext cx="5812858" cy="8229600"/>
          </a:xfrm>
          <a:custGeom>
            <a:avLst/>
            <a:gdLst/>
            <a:ahLst/>
            <a:cxnLst/>
            <a:rect r="r" b="b" t="t" l="l"/>
            <a:pathLst>
              <a:path h="8229600" w="5812858">
                <a:moveTo>
                  <a:pt x="0" y="0"/>
                </a:moveTo>
                <a:lnTo>
                  <a:pt x="5812858" y="0"/>
                </a:lnTo>
                <a:lnTo>
                  <a:pt x="5812858" y="8229600"/>
                </a:lnTo>
                <a:lnTo>
                  <a:pt x="0" y="8229600"/>
                </a:lnTo>
                <a:lnTo>
                  <a:pt x="0" y="0"/>
                </a:lnTo>
                <a:close/>
              </a:path>
            </a:pathLst>
          </a:custGeom>
          <a:blipFill>
            <a:blip r:embed="rId2"/>
            <a:stretch>
              <a:fillRect l="-78771" t="0" r="-33725" b="0"/>
            </a:stretch>
          </a:blipFill>
        </p:spPr>
      </p:sp>
      <p:sp>
        <p:nvSpPr>
          <p:cNvPr name="TextBox 3" id="3"/>
          <p:cNvSpPr txBox="true"/>
          <p:nvPr/>
        </p:nvSpPr>
        <p:spPr>
          <a:xfrm rot="0">
            <a:off x="2216003" y="781050"/>
            <a:ext cx="8043135" cy="1050813"/>
          </a:xfrm>
          <a:prstGeom prst="rect">
            <a:avLst/>
          </a:prstGeom>
        </p:spPr>
        <p:txBody>
          <a:bodyPr anchor="t" rtlCol="false" tIns="0" lIns="0" bIns="0" rIns="0">
            <a:spAutoFit/>
          </a:bodyPr>
          <a:lstStyle/>
          <a:p>
            <a:pPr algn="ctr">
              <a:lnSpc>
                <a:spcPts val="7396"/>
              </a:lnSpc>
            </a:pPr>
            <a:r>
              <a:rPr lang="en-US" sz="5283">
                <a:solidFill>
                  <a:srgbClr val="513A71"/>
                </a:solidFill>
                <a:latin typeface="Agrandir Bold"/>
              </a:rPr>
              <a:t>PEMBAGIAN TAFSIR</a:t>
            </a:r>
          </a:p>
        </p:txBody>
      </p:sp>
      <p:sp>
        <p:nvSpPr>
          <p:cNvPr name="TextBox 4" id="4"/>
          <p:cNvSpPr txBox="true"/>
          <p:nvPr/>
        </p:nvSpPr>
        <p:spPr>
          <a:xfrm rot="0">
            <a:off x="1028700" y="2106717"/>
            <a:ext cx="2425311" cy="344805"/>
          </a:xfrm>
          <a:prstGeom prst="rect">
            <a:avLst/>
          </a:prstGeom>
        </p:spPr>
        <p:txBody>
          <a:bodyPr anchor="t" rtlCol="false" tIns="0" lIns="0" bIns="0" rIns="0">
            <a:spAutoFit/>
          </a:bodyPr>
          <a:lstStyle/>
          <a:p>
            <a:pPr marL="453396" indent="-226698" lvl="1">
              <a:lnSpc>
                <a:spcPts val="2730"/>
              </a:lnSpc>
              <a:buFont typeface="Arial"/>
              <a:buChar char="•"/>
            </a:pPr>
            <a:r>
              <a:rPr lang="en-US" sz="2100">
                <a:solidFill>
                  <a:srgbClr val="513A71"/>
                </a:solidFill>
                <a:latin typeface="Open Sauce Bold"/>
              </a:rPr>
              <a:t>Tafsir riwayat</a:t>
            </a:r>
          </a:p>
        </p:txBody>
      </p:sp>
      <p:sp>
        <p:nvSpPr>
          <p:cNvPr name="TextBox 5" id="5"/>
          <p:cNvSpPr txBox="true"/>
          <p:nvPr/>
        </p:nvSpPr>
        <p:spPr>
          <a:xfrm rot="0">
            <a:off x="1028700" y="2615237"/>
            <a:ext cx="10417742" cy="1251862"/>
          </a:xfrm>
          <a:prstGeom prst="rect">
            <a:avLst/>
          </a:prstGeom>
        </p:spPr>
        <p:txBody>
          <a:bodyPr anchor="t" rtlCol="false" tIns="0" lIns="0" bIns="0" rIns="0">
            <a:spAutoFit/>
          </a:bodyPr>
          <a:lstStyle/>
          <a:p>
            <a:pPr>
              <a:lnSpc>
                <a:spcPts val="2506"/>
              </a:lnSpc>
            </a:pPr>
            <a:r>
              <a:rPr lang="en-US" sz="1928">
                <a:solidFill>
                  <a:srgbClr val="513A71"/>
                </a:solidFill>
                <a:latin typeface="Open Sauce"/>
              </a:rPr>
              <a:t>Tafsir riwayat sering juga disebut dengan istilah tafsir naql atau tafsir ma'tsur. Cara penafsiran jenis ini bisa dengan menafsirkan ayat al-Quran dengan ayat al-Quran lain yang sesuai, maupun menafsirkan ayat-ayat al-Quran dengan nash dari as-Sunnah. Karena salah satu fungsi as-Sunnah adalah menafsirkan al-Quran</a:t>
            </a:r>
          </a:p>
        </p:txBody>
      </p:sp>
      <p:sp>
        <p:nvSpPr>
          <p:cNvPr name="TextBox 6" id="6"/>
          <p:cNvSpPr txBox="true"/>
          <p:nvPr/>
        </p:nvSpPr>
        <p:spPr>
          <a:xfrm rot="0">
            <a:off x="1028700" y="4143324"/>
            <a:ext cx="2425311" cy="344805"/>
          </a:xfrm>
          <a:prstGeom prst="rect">
            <a:avLst/>
          </a:prstGeom>
        </p:spPr>
        <p:txBody>
          <a:bodyPr anchor="t" rtlCol="false" tIns="0" lIns="0" bIns="0" rIns="0">
            <a:spAutoFit/>
          </a:bodyPr>
          <a:lstStyle/>
          <a:p>
            <a:pPr marL="453396" indent="-226698" lvl="1">
              <a:lnSpc>
                <a:spcPts val="2730"/>
              </a:lnSpc>
              <a:buFont typeface="Arial"/>
              <a:buChar char="•"/>
            </a:pPr>
            <a:r>
              <a:rPr lang="en-US" sz="2100">
                <a:solidFill>
                  <a:srgbClr val="513A71"/>
                </a:solidFill>
                <a:latin typeface="Open Sauce Bold"/>
              </a:rPr>
              <a:t>Tafsir dirayah</a:t>
            </a:r>
          </a:p>
        </p:txBody>
      </p:sp>
      <p:sp>
        <p:nvSpPr>
          <p:cNvPr name="TextBox 7" id="7"/>
          <p:cNvSpPr txBox="true"/>
          <p:nvPr/>
        </p:nvSpPr>
        <p:spPr>
          <a:xfrm rot="0">
            <a:off x="1028700" y="4650053"/>
            <a:ext cx="10242001" cy="4969565"/>
          </a:xfrm>
          <a:prstGeom prst="rect">
            <a:avLst/>
          </a:prstGeom>
        </p:spPr>
        <p:txBody>
          <a:bodyPr anchor="t" rtlCol="false" tIns="0" lIns="0" bIns="0" rIns="0">
            <a:spAutoFit/>
          </a:bodyPr>
          <a:lstStyle/>
          <a:p>
            <a:pPr>
              <a:lnSpc>
                <a:spcPts val="2204"/>
              </a:lnSpc>
            </a:pPr>
            <a:r>
              <a:rPr lang="en-US" sz="1695">
                <a:solidFill>
                  <a:srgbClr val="513A71"/>
                </a:solidFill>
                <a:latin typeface="Open Sauce"/>
              </a:rPr>
              <a:t>Tafsir dirayah disebut juga tafsir bi ra'yi. Tafsir dirayah adalah dengan cara ijtihad yang didasarkan pada dalil-dalil yang shahih, kaidah yang murni dan tepat.</a:t>
            </a:r>
          </a:p>
          <a:p>
            <a:pPr>
              <a:lnSpc>
                <a:spcPts val="2204"/>
              </a:lnSpc>
            </a:pPr>
            <a:r>
              <a:rPr lang="en-US" sz="1695">
                <a:solidFill>
                  <a:srgbClr val="513A71"/>
                </a:solidFill>
                <a:latin typeface="Open Sauce"/>
              </a:rPr>
              <a:t>Tafsir dirayah bukanlah menafsirkan al-Quran berdasarkan kata hati atau kehendak semata, karena hal itu dilarang berdasarkan sabda nabi:</a:t>
            </a:r>
          </a:p>
          <a:p>
            <a:pPr>
              <a:lnSpc>
                <a:spcPts val="2204"/>
              </a:lnSpc>
            </a:pPr>
          </a:p>
          <a:p>
            <a:pPr>
              <a:lnSpc>
                <a:spcPts val="2204"/>
              </a:lnSpc>
            </a:pPr>
            <a:r>
              <a:rPr lang="en-US" sz="1695">
                <a:solidFill>
                  <a:srgbClr val="513A71"/>
                </a:solidFill>
                <a:latin typeface="Open Sauce"/>
              </a:rPr>
              <a:t>"Siapa saja yang berdusta atas namaku secara sengaja niscaya ia harus bersedia menempatkan dirinya di neraka, dan siapa saja yang menafsirkn al-Quran dengan ra'yunya (nalar) maka hedaknya ia bersedia menempatkan diri di neraka." (HR. Tirmidzi dari Ibnu Abbas)</a:t>
            </a:r>
          </a:p>
          <a:p>
            <a:pPr>
              <a:lnSpc>
                <a:spcPts val="2204"/>
              </a:lnSpc>
            </a:pPr>
          </a:p>
          <a:p>
            <a:pPr>
              <a:lnSpc>
                <a:spcPts val="2204"/>
              </a:lnSpc>
            </a:pPr>
            <a:r>
              <a:rPr lang="en-US" sz="1695">
                <a:solidFill>
                  <a:srgbClr val="513A71"/>
                </a:solidFill>
                <a:latin typeface="Open Sauce"/>
              </a:rPr>
              <a:t>"Siapa yang menafsirkan al-Quran dengan ra'yunya kebetulan tepat, niscaya ia telah melakukan kesalahan." (HR. Abi Dawud dari Jundab).</a:t>
            </a:r>
          </a:p>
          <a:p>
            <a:pPr>
              <a:lnSpc>
                <a:spcPts val="2204"/>
              </a:lnSpc>
            </a:pPr>
          </a:p>
          <a:p>
            <a:pPr>
              <a:lnSpc>
                <a:spcPts val="2204"/>
              </a:lnSpc>
            </a:pPr>
            <a:r>
              <a:rPr lang="en-US" sz="1695">
                <a:solidFill>
                  <a:srgbClr val="513A71"/>
                </a:solidFill>
                <a:latin typeface="Open Sauce"/>
              </a:rPr>
              <a:t>Hadis-hadis di atas melarang seseorang menafsirkan al-Quran tanpa ilmu atau sekehendak hatinya tanpa mengetahui dasar-dasar bahasa dan syariat seperti nahwu, sharaf, balaghah, ushul fikih, dan lain sebagainya.</a:t>
            </a:r>
          </a:p>
          <a:p>
            <a:pPr>
              <a:lnSpc>
                <a:spcPts val="2204"/>
              </a:lnSpc>
            </a:pPr>
            <a:r>
              <a:rPr lang="en-US" sz="1695">
                <a:solidFill>
                  <a:srgbClr val="513A71"/>
                </a:solidFill>
                <a:latin typeface="Open Sauce"/>
              </a:rPr>
              <a:t>Dengan demikian, tafsir dirayah ialah tafsir yang sesuai dengan tujuan syara', jauh dari kejahilan dan kesesatan, sejalan dengan kaidah-kaidah bahasa Arab serta berpegang pada uslub-uslubnya dalam memahami teks al-Quran.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446442" y="1028700"/>
            <a:ext cx="5812858" cy="8229600"/>
          </a:xfrm>
          <a:custGeom>
            <a:avLst/>
            <a:gdLst/>
            <a:ahLst/>
            <a:cxnLst/>
            <a:rect r="r" b="b" t="t" l="l"/>
            <a:pathLst>
              <a:path h="8229600" w="5812858">
                <a:moveTo>
                  <a:pt x="0" y="0"/>
                </a:moveTo>
                <a:lnTo>
                  <a:pt x="5812858" y="0"/>
                </a:lnTo>
                <a:lnTo>
                  <a:pt x="5812858" y="8229600"/>
                </a:lnTo>
                <a:lnTo>
                  <a:pt x="0" y="8229600"/>
                </a:lnTo>
                <a:lnTo>
                  <a:pt x="0" y="0"/>
                </a:lnTo>
                <a:close/>
              </a:path>
            </a:pathLst>
          </a:custGeom>
          <a:blipFill>
            <a:blip r:embed="rId2"/>
            <a:stretch>
              <a:fillRect l="-78771" t="0" r="-33725" b="0"/>
            </a:stretch>
          </a:blipFill>
        </p:spPr>
      </p:sp>
      <p:sp>
        <p:nvSpPr>
          <p:cNvPr name="TextBox 3" id="3"/>
          <p:cNvSpPr txBox="true"/>
          <p:nvPr/>
        </p:nvSpPr>
        <p:spPr>
          <a:xfrm rot="0">
            <a:off x="1028700" y="3573173"/>
            <a:ext cx="2425311" cy="344805"/>
          </a:xfrm>
          <a:prstGeom prst="rect">
            <a:avLst/>
          </a:prstGeom>
        </p:spPr>
        <p:txBody>
          <a:bodyPr anchor="t" rtlCol="false" tIns="0" lIns="0" bIns="0" rIns="0">
            <a:spAutoFit/>
          </a:bodyPr>
          <a:lstStyle/>
          <a:p>
            <a:pPr marL="453396" indent="-226698" lvl="1">
              <a:lnSpc>
                <a:spcPts val="2730"/>
              </a:lnSpc>
              <a:buFont typeface="Arial"/>
              <a:buChar char="•"/>
            </a:pPr>
            <a:r>
              <a:rPr lang="en-US" sz="2100">
                <a:solidFill>
                  <a:srgbClr val="513A71"/>
                </a:solidFill>
                <a:latin typeface="Open Sauce Bold"/>
              </a:rPr>
              <a:t>Mufassir</a:t>
            </a:r>
          </a:p>
        </p:txBody>
      </p:sp>
      <p:sp>
        <p:nvSpPr>
          <p:cNvPr name="TextBox 4" id="4"/>
          <p:cNvSpPr txBox="true"/>
          <p:nvPr/>
        </p:nvSpPr>
        <p:spPr>
          <a:xfrm rot="0">
            <a:off x="1028700" y="4218967"/>
            <a:ext cx="10417742" cy="1880512"/>
          </a:xfrm>
          <a:prstGeom prst="rect">
            <a:avLst/>
          </a:prstGeom>
        </p:spPr>
        <p:txBody>
          <a:bodyPr anchor="t" rtlCol="false" tIns="0" lIns="0" bIns="0" rIns="0">
            <a:spAutoFit/>
          </a:bodyPr>
          <a:lstStyle/>
          <a:p>
            <a:pPr>
              <a:lnSpc>
                <a:spcPts val="2506"/>
              </a:lnSpc>
            </a:pPr>
            <a:r>
              <a:rPr lang="en-US" sz="1928">
                <a:solidFill>
                  <a:srgbClr val="513A71"/>
                </a:solidFill>
                <a:latin typeface="Open Sauce"/>
              </a:rPr>
              <a:t>Seorang mufassir adalah seorang yang mengartikan sebuah ayat dalam arti yang lain/arti yang mirip. Para mufassir di Indonesia di antaranya adalah : </a:t>
            </a:r>
            <a:r>
              <a:rPr lang="en-US" sz="1928" u="sng">
                <a:solidFill>
                  <a:srgbClr val="513A71"/>
                </a:solidFill>
                <a:latin typeface="Open Sauce"/>
                <a:hlinkClick r:id="rId3" tooltip="https://id.wikipedia.org/wiki/Hamka"/>
              </a:rPr>
              <a:t>Hamka</a:t>
            </a:r>
            <a:r>
              <a:rPr lang="en-US" sz="1928">
                <a:solidFill>
                  <a:srgbClr val="513A71"/>
                </a:solidFill>
                <a:latin typeface="Open Sauce"/>
              </a:rPr>
              <a:t> dengan karyanya Tafsir Al-Azhar sebanyak 9 jilid, </a:t>
            </a:r>
            <a:r>
              <a:rPr lang="en-US" sz="1928" u="sng">
                <a:solidFill>
                  <a:srgbClr val="513A71"/>
                </a:solidFill>
                <a:latin typeface="Open Sauce"/>
                <a:hlinkClick r:id="rId4" tooltip="https://id.wikipedia.org/wiki/Muhammad_Quraish_Shihab"/>
              </a:rPr>
              <a:t>Muhammad Quraish Shihab</a:t>
            </a:r>
            <a:r>
              <a:rPr lang="en-US" sz="1928">
                <a:solidFill>
                  <a:srgbClr val="513A71"/>
                </a:solidFill>
                <a:latin typeface="Open Sauce"/>
              </a:rPr>
              <a:t> dengan karyanya Tafsir Al-Misbah sebanyak 15 jilid dan Shohibul Faroji Al-Azhmatkhan dengan karyanya Tafsir Midadurrahman sebanyak 115 jilid dan menjadi mufassir yang mendapatkan penghargaan </a:t>
            </a:r>
            <a:r>
              <a:rPr lang="en-US" sz="1928" u="sng">
                <a:solidFill>
                  <a:srgbClr val="513A71"/>
                </a:solidFill>
                <a:latin typeface="Open Sauce"/>
                <a:hlinkClick r:id="rId5" tooltip="https://id.wikipedia.org/wiki/MURI"/>
              </a:rPr>
              <a:t>MURI</a:t>
            </a:r>
            <a:r>
              <a:rPr lang="en-US" sz="1928">
                <a:solidFill>
                  <a:srgbClr val="513A71"/>
                </a:solidFill>
                <a:latin typeface="Open Sauce"/>
              </a:rPr>
              <a:t> sebagai Penulis tafsir terpanjang dan tertebal di seluruh dunia.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446442" y="1028700"/>
            <a:ext cx="5812858" cy="8229600"/>
          </a:xfrm>
          <a:custGeom>
            <a:avLst/>
            <a:gdLst/>
            <a:ahLst/>
            <a:cxnLst/>
            <a:rect r="r" b="b" t="t" l="l"/>
            <a:pathLst>
              <a:path h="8229600" w="5812858">
                <a:moveTo>
                  <a:pt x="0" y="0"/>
                </a:moveTo>
                <a:lnTo>
                  <a:pt x="5812858" y="0"/>
                </a:lnTo>
                <a:lnTo>
                  <a:pt x="5812858" y="8229600"/>
                </a:lnTo>
                <a:lnTo>
                  <a:pt x="0" y="8229600"/>
                </a:lnTo>
                <a:lnTo>
                  <a:pt x="0" y="0"/>
                </a:lnTo>
                <a:close/>
              </a:path>
            </a:pathLst>
          </a:custGeom>
          <a:blipFill>
            <a:blip r:embed="rId2"/>
            <a:stretch>
              <a:fillRect l="-78771" t="0" r="-33725" b="0"/>
            </a:stretch>
          </a:blipFill>
        </p:spPr>
      </p:sp>
      <p:sp>
        <p:nvSpPr>
          <p:cNvPr name="Freeform 3" id="3"/>
          <p:cNvSpPr/>
          <p:nvPr/>
        </p:nvSpPr>
        <p:spPr>
          <a:xfrm flipH="false" flipV="false" rot="0">
            <a:off x="8191818" y="6956594"/>
            <a:ext cx="2848661" cy="793852"/>
          </a:xfrm>
          <a:custGeom>
            <a:avLst/>
            <a:gdLst/>
            <a:ahLst/>
            <a:cxnLst/>
            <a:rect r="r" b="b" t="t" l="l"/>
            <a:pathLst>
              <a:path h="793852" w="2848661">
                <a:moveTo>
                  <a:pt x="0" y="0"/>
                </a:moveTo>
                <a:lnTo>
                  <a:pt x="2848660" y="0"/>
                </a:lnTo>
                <a:lnTo>
                  <a:pt x="2848660" y="793852"/>
                </a:lnTo>
                <a:lnTo>
                  <a:pt x="0" y="793852"/>
                </a:lnTo>
                <a:lnTo>
                  <a:pt x="0" y="0"/>
                </a:lnTo>
                <a:close/>
              </a:path>
            </a:pathLst>
          </a:custGeom>
          <a:blipFill>
            <a:blip r:embed="rId3"/>
            <a:stretch>
              <a:fillRect l="-18309" t="-8649" r="-2120" b="-15215"/>
            </a:stretch>
          </a:blipFill>
        </p:spPr>
      </p:sp>
      <p:sp>
        <p:nvSpPr>
          <p:cNvPr name="TextBox 4" id="4"/>
          <p:cNvSpPr txBox="true"/>
          <p:nvPr/>
        </p:nvSpPr>
        <p:spPr>
          <a:xfrm rot="0">
            <a:off x="2718733" y="781050"/>
            <a:ext cx="6096437" cy="1050813"/>
          </a:xfrm>
          <a:prstGeom prst="rect">
            <a:avLst/>
          </a:prstGeom>
        </p:spPr>
        <p:txBody>
          <a:bodyPr anchor="t" rtlCol="false" tIns="0" lIns="0" bIns="0" rIns="0">
            <a:spAutoFit/>
          </a:bodyPr>
          <a:lstStyle/>
          <a:p>
            <a:pPr algn="ctr">
              <a:lnSpc>
                <a:spcPts val="7396"/>
              </a:lnSpc>
            </a:pPr>
            <a:r>
              <a:rPr lang="en-US" sz="5283">
                <a:solidFill>
                  <a:srgbClr val="513A71"/>
                </a:solidFill>
                <a:latin typeface="Agrandir Bold"/>
              </a:rPr>
              <a:t>TAKWIL</a:t>
            </a:r>
          </a:p>
        </p:txBody>
      </p:sp>
      <p:sp>
        <p:nvSpPr>
          <p:cNvPr name="TextBox 5" id="5"/>
          <p:cNvSpPr txBox="true"/>
          <p:nvPr/>
        </p:nvSpPr>
        <p:spPr>
          <a:xfrm rot="0">
            <a:off x="1028700" y="2741295"/>
            <a:ext cx="10417742" cy="24022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Secara etimologi berarti at-Tafsir, al-Marja’, al-Mashir, sehingga dari sudut bahasa mengandung arti tafsir (penjelasan, uraian), atau al-Marja’, al-Mashir (kembali, tempat kembali), atau al-Jaza’ (balasan yang kembali kepadanya). Menurut Imam Ghazali takwil merupakan ungkapan tentang pengambilan makna dari lafazh yang bersisfat probabilitas yang didukung oleh dalil dan menjadikan arti yang lebih kuat dari makna yang ditunjukkan oleh lafaz zhair tersebut.</a:t>
            </a:r>
          </a:p>
          <a:p>
            <a:pPr>
              <a:lnSpc>
                <a:spcPts val="2730"/>
              </a:lnSpc>
            </a:pPr>
          </a:p>
        </p:txBody>
      </p:sp>
      <p:sp>
        <p:nvSpPr>
          <p:cNvPr name="TextBox 6" id="6"/>
          <p:cNvSpPr txBox="true"/>
          <p:nvPr/>
        </p:nvSpPr>
        <p:spPr>
          <a:xfrm rot="0">
            <a:off x="1028700" y="2106717"/>
            <a:ext cx="3247859" cy="344805"/>
          </a:xfrm>
          <a:prstGeom prst="rect">
            <a:avLst/>
          </a:prstGeom>
        </p:spPr>
        <p:txBody>
          <a:bodyPr anchor="t" rtlCol="false" tIns="0" lIns="0" bIns="0" rIns="0">
            <a:spAutoFit/>
          </a:bodyPr>
          <a:lstStyle/>
          <a:p>
            <a:pPr marL="453396" indent="-226698" lvl="1">
              <a:lnSpc>
                <a:spcPts val="2730"/>
              </a:lnSpc>
              <a:buFont typeface="Arial"/>
              <a:buChar char="•"/>
            </a:pPr>
            <a:r>
              <a:rPr lang="en-US" sz="2100">
                <a:solidFill>
                  <a:srgbClr val="513A71"/>
                </a:solidFill>
                <a:latin typeface="Open Sauce Bold"/>
              </a:rPr>
              <a:t>Pengertian Takwil.</a:t>
            </a:r>
          </a:p>
        </p:txBody>
      </p:sp>
      <p:sp>
        <p:nvSpPr>
          <p:cNvPr name="TextBox 7" id="7"/>
          <p:cNvSpPr txBox="true"/>
          <p:nvPr/>
        </p:nvSpPr>
        <p:spPr>
          <a:xfrm rot="0">
            <a:off x="1028700" y="5288838"/>
            <a:ext cx="3604297" cy="344805"/>
          </a:xfrm>
          <a:prstGeom prst="rect">
            <a:avLst/>
          </a:prstGeom>
        </p:spPr>
        <p:txBody>
          <a:bodyPr anchor="t" rtlCol="false" tIns="0" lIns="0" bIns="0" rIns="0">
            <a:spAutoFit/>
          </a:bodyPr>
          <a:lstStyle/>
          <a:p>
            <a:pPr marL="453396" indent="-226698" lvl="1">
              <a:lnSpc>
                <a:spcPts val="2730"/>
              </a:lnSpc>
              <a:buFont typeface="Arial"/>
              <a:buChar char="•"/>
            </a:pPr>
            <a:r>
              <a:rPr lang="en-US" sz="2100">
                <a:solidFill>
                  <a:srgbClr val="513A71"/>
                </a:solidFill>
                <a:latin typeface="Open Sauce Bold"/>
              </a:rPr>
              <a:t>Macam-macam Takwil.</a:t>
            </a:r>
          </a:p>
        </p:txBody>
      </p:sp>
      <p:sp>
        <p:nvSpPr>
          <p:cNvPr name="TextBox 8" id="8"/>
          <p:cNvSpPr txBox="true"/>
          <p:nvPr/>
        </p:nvSpPr>
        <p:spPr>
          <a:xfrm rot="0">
            <a:off x="1028700" y="8512480"/>
            <a:ext cx="10417742" cy="6877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Kepada makna “bertanyalah kepada penduduk desa”, karena desa tidak mungkin untuk diberi pertanyaan kepadanya.</a:t>
            </a:r>
          </a:p>
        </p:txBody>
      </p:sp>
      <p:sp>
        <p:nvSpPr>
          <p:cNvPr name="TextBox 9" id="9"/>
          <p:cNvSpPr txBox="true"/>
          <p:nvPr/>
        </p:nvSpPr>
        <p:spPr>
          <a:xfrm rot="0">
            <a:off x="7300724" y="7959061"/>
            <a:ext cx="3686552" cy="344805"/>
          </a:xfrm>
          <a:prstGeom prst="rect">
            <a:avLst/>
          </a:prstGeom>
        </p:spPr>
        <p:txBody>
          <a:bodyPr anchor="t" rtlCol="false" tIns="0" lIns="0" bIns="0" rIns="0">
            <a:spAutoFit/>
          </a:bodyPr>
          <a:lstStyle/>
          <a:p>
            <a:pPr>
              <a:lnSpc>
                <a:spcPts val="2730"/>
              </a:lnSpc>
            </a:pPr>
            <a:r>
              <a:rPr lang="en-US" sz="2100">
                <a:solidFill>
                  <a:srgbClr val="513A71"/>
                </a:solidFill>
                <a:latin typeface="Open Sauce Italics"/>
              </a:rPr>
              <a:t>“bertanyalah kepada desa.”</a:t>
            </a:r>
          </a:p>
        </p:txBody>
      </p:sp>
      <p:sp>
        <p:nvSpPr>
          <p:cNvPr name="TextBox 10" id="10"/>
          <p:cNvSpPr txBox="true"/>
          <p:nvPr/>
        </p:nvSpPr>
        <p:spPr>
          <a:xfrm rot="0">
            <a:off x="1181100" y="6062268"/>
            <a:ext cx="10417742" cy="6877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a. Ta’wil yang shahih yang ditunjukkan atas makna tersebut dengan dalil yang shahih, seperti ta’wil terhadap firman Allah Swt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446442" y="1028700"/>
            <a:ext cx="5812858" cy="8229600"/>
          </a:xfrm>
          <a:custGeom>
            <a:avLst/>
            <a:gdLst/>
            <a:ahLst/>
            <a:cxnLst/>
            <a:rect r="r" b="b" t="t" l="l"/>
            <a:pathLst>
              <a:path h="8229600" w="5812858">
                <a:moveTo>
                  <a:pt x="0" y="0"/>
                </a:moveTo>
                <a:lnTo>
                  <a:pt x="5812858" y="0"/>
                </a:lnTo>
                <a:lnTo>
                  <a:pt x="5812858" y="8229600"/>
                </a:lnTo>
                <a:lnTo>
                  <a:pt x="0" y="8229600"/>
                </a:lnTo>
                <a:lnTo>
                  <a:pt x="0" y="0"/>
                </a:lnTo>
                <a:close/>
              </a:path>
            </a:pathLst>
          </a:custGeom>
          <a:blipFill>
            <a:blip r:embed="rId2"/>
            <a:stretch>
              <a:fillRect l="-78771" t="0" r="-33725" b="0"/>
            </a:stretch>
          </a:blipFill>
        </p:spPr>
      </p:sp>
      <p:sp>
        <p:nvSpPr>
          <p:cNvPr name="Freeform 3" id="3"/>
          <p:cNvSpPr/>
          <p:nvPr/>
        </p:nvSpPr>
        <p:spPr>
          <a:xfrm flipH="false" flipV="false" rot="0">
            <a:off x="7446514" y="3346859"/>
            <a:ext cx="3717346" cy="804234"/>
          </a:xfrm>
          <a:custGeom>
            <a:avLst/>
            <a:gdLst/>
            <a:ahLst/>
            <a:cxnLst/>
            <a:rect r="r" b="b" t="t" l="l"/>
            <a:pathLst>
              <a:path h="804234" w="3717346">
                <a:moveTo>
                  <a:pt x="0" y="0"/>
                </a:moveTo>
                <a:lnTo>
                  <a:pt x="3717347" y="0"/>
                </a:lnTo>
                <a:lnTo>
                  <a:pt x="3717347" y="804233"/>
                </a:lnTo>
                <a:lnTo>
                  <a:pt x="0" y="804233"/>
                </a:lnTo>
                <a:lnTo>
                  <a:pt x="0" y="0"/>
                </a:lnTo>
                <a:close/>
              </a:path>
            </a:pathLst>
          </a:custGeom>
          <a:blipFill>
            <a:blip r:embed="rId3"/>
            <a:stretch>
              <a:fillRect l="0" t="0" r="0" b="0"/>
            </a:stretch>
          </a:blipFill>
        </p:spPr>
      </p:sp>
      <p:sp>
        <p:nvSpPr>
          <p:cNvPr name="TextBox 4" id="4"/>
          <p:cNvSpPr txBox="true"/>
          <p:nvPr/>
        </p:nvSpPr>
        <p:spPr>
          <a:xfrm rot="0">
            <a:off x="1028700" y="2071125"/>
            <a:ext cx="10417742" cy="10306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b. Ta’wil yang rusak: yang tidak ada dalil yang shahih yang menunjukkan makna tersebut, seperti ta’wil orang-orang mu’aththilah (ahli ta’thil) terhadap firman Allah Swt QS. Thoha (20) : 5</a:t>
            </a:r>
          </a:p>
        </p:txBody>
      </p:sp>
      <p:sp>
        <p:nvSpPr>
          <p:cNvPr name="TextBox 5" id="5"/>
          <p:cNvSpPr txBox="true"/>
          <p:nvPr/>
        </p:nvSpPr>
        <p:spPr>
          <a:xfrm rot="0">
            <a:off x="1028700" y="6042841"/>
            <a:ext cx="2480147" cy="344805"/>
          </a:xfrm>
          <a:prstGeom prst="rect">
            <a:avLst/>
          </a:prstGeom>
        </p:spPr>
        <p:txBody>
          <a:bodyPr anchor="t" rtlCol="false" tIns="0" lIns="0" bIns="0" rIns="0">
            <a:spAutoFit/>
          </a:bodyPr>
          <a:lstStyle/>
          <a:p>
            <a:pPr marL="453396" indent="-226698" lvl="1">
              <a:lnSpc>
                <a:spcPts val="2730"/>
              </a:lnSpc>
              <a:buFont typeface="Arial"/>
              <a:buChar char="•"/>
            </a:pPr>
            <a:r>
              <a:rPr lang="en-US" sz="2100">
                <a:solidFill>
                  <a:srgbClr val="513A71"/>
                </a:solidFill>
                <a:latin typeface="Open Sauce Bold"/>
              </a:rPr>
              <a:t>Syarat Takwil.</a:t>
            </a:r>
          </a:p>
        </p:txBody>
      </p:sp>
      <p:sp>
        <p:nvSpPr>
          <p:cNvPr name="TextBox 6" id="6"/>
          <p:cNvSpPr txBox="true"/>
          <p:nvPr/>
        </p:nvSpPr>
        <p:spPr>
          <a:xfrm rot="0">
            <a:off x="1028700" y="4964789"/>
            <a:ext cx="10417742" cy="6877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Kepada makna istawa (menguasai), dan yang benar bahwa maknanya adalah ketinggian dan menetap, tanpa takyif dan tamtsil</a:t>
            </a:r>
          </a:p>
        </p:txBody>
      </p:sp>
      <p:sp>
        <p:nvSpPr>
          <p:cNvPr name="TextBox 7" id="7"/>
          <p:cNvSpPr txBox="true"/>
          <p:nvPr/>
        </p:nvSpPr>
        <p:spPr>
          <a:xfrm rot="0">
            <a:off x="6078976" y="4286609"/>
            <a:ext cx="5084885" cy="344805"/>
          </a:xfrm>
          <a:prstGeom prst="rect">
            <a:avLst/>
          </a:prstGeom>
        </p:spPr>
        <p:txBody>
          <a:bodyPr anchor="t" rtlCol="false" tIns="0" lIns="0" bIns="0" rIns="0">
            <a:spAutoFit/>
          </a:bodyPr>
          <a:lstStyle/>
          <a:p>
            <a:pPr>
              <a:lnSpc>
                <a:spcPts val="2730"/>
              </a:lnSpc>
            </a:pPr>
            <a:r>
              <a:rPr lang="en-US" sz="2100">
                <a:solidFill>
                  <a:srgbClr val="513A71"/>
                </a:solidFill>
                <a:latin typeface="Open Sauce Italics"/>
              </a:rPr>
              <a:t>“Ar-Rohman bersemayam di atas arsy”</a:t>
            </a:r>
          </a:p>
        </p:txBody>
      </p:sp>
      <p:sp>
        <p:nvSpPr>
          <p:cNvPr name="TextBox 8" id="8"/>
          <p:cNvSpPr txBox="true"/>
          <p:nvPr/>
        </p:nvSpPr>
        <p:spPr>
          <a:xfrm rot="0">
            <a:off x="1028700" y="6606721"/>
            <a:ext cx="10417742" cy="6877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a. Lafadh yang dita’wil harus betul-betul memenuhi kriteria dan kajiannya. </a:t>
            </a:r>
          </a:p>
          <a:p>
            <a:pPr>
              <a:lnSpc>
                <a:spcPts val="2730"/>
              </a:lnSpc>
            </a:pPr>
            <a:r>
              <a:rPr lang="en-US" sz="2100">
                <a:solidFill>
                  <a:srgbClr val="513A71"/>
                </a:solidFill>
                <a:latin typeface="Open Sauce"/>
              </a:rPr>
              <a:t>b. Tawil itu harus berdasarkan dalil shahih yang bisa menguatkan ta’wil.</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446442" y="1028700"/>
            <a:ext cx="5812858" cy="8229600"/>
          </a:xfrm>
          <a:custGeom>
            <a:avLst/>
            <a:gdLst/>
            <a:ahLst/>
            <a:cxnLst/>
            <a:rect r="r" b="b" t="t" l="l"/>
            <a:pathLst>
              <a:path h="8229600" w="5812858">
                <a:moveTo>
                  <a:pt x="0" y="0"/>
                </a:moveTo>
                <a:lnTo>
                  <a:pt x="5812858" y="0"/>
                </a:lnTo>
                <a:lnTo>
                  <a:pt x="5812858" y="8229600"/>
                </a:lnTo>
                <a:lnTo>
                  <a:pt x="0" y="8229600"/>
                </a:lnTo>
                <a:lnTo>
                  <a:pt x="0" y="0"/>
                </a:lnTo>
                <a:close/>
              </a:path>
            </a:pathLst>
          </a:custGeom>
          <a:blipFill>
            <a:blip r:embed="rId2"/>
            <a:stretch>
              <a:fillRect l="-78771" t="0" r="-33725" b="0"/>
            </a:stretch>
          </a:blipFill>
        </p:spPr>
      </p:sp>
      <p:sp>
        <p:nvSpPr>
          <p:cNvPr name="Freeform 3" id="3"/>
          <p:cNvSpPr/>
          <p:nvPr/>
        </p:nvSpPr>
        <p:spPr>
          <a:xfrm flipH="false" flipV="false" rot="0">
            <a:off x="8191818" y="6956594"/>
            <a:ext cx="2848661" cy="793852"/>
          </a:xfrm>
          <a:custGeom>
            <a:avLst/>
            <a:gdLst/>
            <a:ahLst/>
            <a:cxnLst/>
            <a:rect r="r" b="b" t="t" l="l"/>
            <a:pathLst>
              <a:path h="793852" w="2848661">
                <a:moveTo>
                  <a:pt x="0" y="0"/>
                </a:moveTo>
                <a:lnTo>
                  <a:pt x="2848660" y="0"/>
                </a:lnTo>
                <a:lnTo>
                  <a:pt x="2848660" y="793852"/>
                </a:lnTo>
                <a:lnTo>
                  <a:pt x="0" y="793852"/>
                </a:lnTo>
                <a:lnTo>
                  <a:pt x="0" y="0"/>
                </a:lnTo>
                <a:close/>
              </a:path>
            </a:pathLst>
          </a:custGeom>
          <a:blipFill>
            <a:blip r:embed="rId3"/>
            <a:stretch>
              <a:fillRect l="-18309" t="-8649" r="-2120" b="-15215"/>
            </a:stretch>
          </a:blipFill>
        </p:spPr>
      </p:sp>
      <p:sp>
        <p:nvSpPr>
          <p:cNvPr name="TextBox 4" id="4"/>
          <p:cNvSpPr txBox="true"/>
          <p:nvPr/>
        </p:nvSpPr>
        <p:spPr>
          <a:xfrm rot="0">
            <a:off x="2718733" y="781050"/>
            <a:ext cx="6096437" cy="1050813"/>
          </a:xfrm>
          <a:prstGeom prst="rect">
            <a:avLst/>
          </a:prstGeom>
        </p:spPr>
        <p:txBody>
          <a:bodyPr anchor="t" rtlCol="false" tIns="0" lIns="0" bIns="0" rIns="0">
            <a:spAutoFit/>
          </a:bodyPr>
          <a:lstStyle/>
          <a:p>
            <a:pPr algn="ctr">
              <a:lnSpc>
                <a:spcPts val="7396"/>
              </a:lnSpc>
            </a:pPr>
            <a:r>
              <a:rPr lang="en-US" sz="5283">
                <a:solidFill>
                  <a:srgbClr val="513A71"/>
                </a:solidFill>
                <a:latin typeface="Agrandir Bold"/>
              </a:rPr>
              <a:t>TAKWIL</a:t>
            </a:r>
          </a:p>
        </p:txBody>
      </p:sp>
      <p:sp>
        <p:nvSpPr>
          <p:cNvPr name="TextBox 5" id="5"/>
          <p:cNvSpPr txBox="true"/>
          <p:nvPr/>
        </p:nvSpPr>
        <p:spPr>
          <a:xfrm rot="0">
            <a:off x="1028700" y="2741295"/>
            <a:ext cx="10417742" cy="24022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Secara etimologi berarti at-Tafsir, al-Marja’, al-Mashir, sehingga dari sudut bahasa mengandung arti tafsir (penjelasan, uraian), atau al-Marja’, al-Mashir (kembali, tempat kembali), atau al-Jaza’ (balasan yang kembali kepadanya). Menurut Imam Ghazali takwil merupakan ungkapan tentang pengambilan makna dari lafazh yang bersisfat probabilitas yang didukung oleh dalil dan menjadikan arti yang lebih kuat dari makna yang ditunjukkan oleh lafaz zhair tersebut.</a:t>
            </a:r>
          </a:p>
          <a:p>
            <a:pPr>
              <a:lnSpc>
                <a:spcPts val="2730"/>
              </a:lnSpc>
            </a:pPr>
          </a:p>
        </p:txBody>
      </p:sp>
      <p:sp>
        <p:nvSpPr>
          <p:cNvPr name="TextBox 6" id="6"/>
          <p:cNvSpPr txBox="true"/>
          <p:nvPr/>
        </p:nvSpPr>
        <p:spPr>
          <a:xfrm rot="0">
            <a:off x="1028700" y="2106717"/>
            <a:ext cx="3247859" cy="344805"/>
          </a:xfrm>
          <a:prstGeom prst="rect">
            <a:avLst/>
          </a:prstGeom>
        </p:spPr>
        <p:txBody>
          <a:bodyPr anchor="t" rtlCol="false" tIns="0" lIns="0" bIns="0" rIns="0">
            <a:spAutoFit/>
          </a:bodyPr>
          <a:lstStyle/>
          <a:p>
            <a:pPr marL="453396" indent="-226698" lvl="1">
              <a:lnSpc>
                <a:spcPts val="2730"/>
              </a:lnSpc>
              <a:buFont typeface="Arial"/>
              <a:buChar char="•"/>
            </a:pPr>
            <a:r>
              <a:rPr lang="en-US" sz="2100">
                <a:solidFill>
                  <a:srgbClr val="513A71"/>
                </a:solidFill>
                <a:latin typeface="Open Sauce Bold"/>
              </a:rPr>
              <a:t>Pengertian Takwil.</a:t>
            </a:r>
          </a:p>
        </p:txBody>
      </p:sp>
      <p:sp>
        <p:nvSpPr>
          <p:cNvPr name="TextBox 7" id="7"/>
          <p:cNvSpPr txBox="true"/>
          <p:nvPr/>
        </p:nvSpPr>
        <p:spPr>
          <a:xfrm rot="0">
            <a:off x="1028700" y="5288838"/>
            <a:ext cx="3604297" cy="344805"/>
          </a:xfrm>
          <a:prstGeom prst="rect">
            <a:avLst/>
          </a:prstGeom>
        </p:spPr>
        <p:txBody>
          <a:bodyPr anchor="t" rtlCol="false" tIns="0" lIns="0" bIns="0" rIns="0">
            <a:spAutoFit/>
          </a:bodyPr>
          <a:lstStyle/>
          <a:p>
            <a:pPr marL="453396" indent="-226698" lvl="1">
              <a:lnSpc>
                <a:spcPts val="2730"/>
              </a:lnSpc>
              <a:buFont typeface="Arial"/>
              <a:buChar char="•"/>
            </a:pPr>
            <a:r>
              <a:rPr lang="en-US" sz="2100">
                <a:solidFill>
                  <a:srgbClr val="513A71"/>
                </a:solidFill>
                <a:latin typeface="Open Sauce Bold"/>
              </a:rPr>
              <a:t>Macam-macam Takwil.</a:t>
            </a:r>
          </a:p>
        </p:txBody>
      </p:sp>
      <p:sp>
        <p:nvSpPr>
          <p:cNvPr name="TextBox 8" id="8"/>
          <p:cNvSpPr txBox="true"/>
          <p:nvPr/>
        </p:nvSpPr>
        <p:spPr>
          <a:xfrm rot="0">
            <a:off x="1028700" y="8512480"/>
            <a:ext cx="10417742" cy="6877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Kepada makna “bertanyalah kepada penduduk desa”, karena desa tidak mungkin untuk diberi pertanyaan kepadanya.</a:t>
            </a:r>
          </a:p>
        </p:txBody>
      </p:sp>
      <p:sp>
        <p:nvSpPr>
          <p:cNvPr name="TextBox 9" id="9"/>
          <p:cNvSpPr txBox="true"/>
          <p:nvPr/>
        </p:nvSpPr>
        <p:spPr>
          <a:xfrm rot="0">
            <a:off x="7300724" y="7959061"/>
            <a:ext cx="3686552" cy="344805"/>
          </a:xfrm>
          <a:prstGeom prst="rect">
            <a:avLst/>
          </a:prstGeom>
        </p:spPr>
        <p:txBody>
          <a:bodyPr anchor="t" rtlCol="false" tIns="0" lIns="0" bIns="0" rIns="0">
            <a:spAutoFit/>
          </a:bodyPr>
          <a:lstStyle/>
          <a:p>
            <a:pPr>
              <a:lnSpc>
                <a:spcPts val="2730"/>
              </a:lnSpc>
            </a:pPr>
            <a:r>
              <a:rPr lang="en-US" sz="2100">
                <a:solidFill>
                  <a:srgbClr val="513A71"/>
                </a:solidFill>
                <a:latin typeface="Open Sauce Italics"/>
              </a:rPr>
              <a:t>“bertanyalah kepada desa.”</a:t>
            </a:r>
          </a:p>
        </p:txBody>
      </p:sp>
      <p:sp>
        <p:nvSpPr>
          <p:cNvPr name="TextBox 10" id="10"/>
          <p:cNvSpPr txBox="true"/>
          <p:nvPr/>
        </p:nvSpPr>
        <p:spPr>
          <a:xfrm rot="0">
            <a:off x="1181100" y="6062268"/>
            <a:ext cx="10417742" cy="6877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a. Ta’wil yang shahih yang ditunjukkan atas makna tersebut dengan dalil yang shahih, seperti ta’wil terhadap firman Allah Swt :</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DAF6oG6btiE</dc:identifier>
  <dcterms:modified xsi:type="dcterms:W3CDTF">2011-08-01T06:04:30Z</dcterms:modified>
  <cp:revision>1</cp:revision>
  <dc:title>Studi Alquran part 11</dc:title>
</cp:coreProperties>
</file>