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34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196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2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3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65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2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9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0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2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0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7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7AB215-BCF6-4119-B8E4-8D012D41651F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031EEB5-3225-495F-A396-E454267D91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34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A3547-2A9C-40EE-A307-70423B3F67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6000" b="1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TECHNOPRENEURSHI</a:t>
            </a:r>
            <a:r>
              <a:rPr lang="en-US" sz="6000" b="1" kern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D519DF-A2C3-4970-8F9D-4C764D18F5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SYAIFULLAH.SE.,</a:t>
            </a:r>
            <a:r>
              <a:rPr lang="en-US" b="1" dirty="0" err="1"/>
              <a:t>M.Sc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60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209D-2276-4137-830A-906406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655"/>
            <a:ext cx="10515600" cy="824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C5DA-B73B-4345-9AA1-DAEEDD9FF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235C5A-6C11-415B-878D-65030E48E4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409" t="24642" r="11023" b="11879"/>
          <a:stretch/>
        </p:blipFill>
        <p:spPr>
          <a:xfrm>
            <a:off x="1036320" y="297655"/>
            <a:ext cx="10317480" cy="587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8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1F4EA-7846-4F2B-9AD4-2EF15C02A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70629"/>
            <a:ext cx="10058400" cy="953589"/>
          </a:xfrm>
        </p:spPr>
        <p:txBody>
          <a:bodyPr>
            <a:normAutofit fontScale="90000"/>
          </a:bodyPr>
          <a:lstStyle/>
          <a:p>
            <a:pPr marL="417195" marR="443865" algn="ctr">
              <a:spcBef>
                <a:spcPts val="5"/>
              </a:spcBef>
              <a:spcAft>
                <a:spcPts val="0"/>
              </a:spcAft>
            </a:pPr>
            <a:r>
              <a:rPr lang="id-ID" sz="24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ASPEK PASAR DAN PEMASARAN</a:t>
            </a:r>
            <a:b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d-ID" sz="1800" b="1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b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155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323CC-83A9-4C57-94EC-6D371197B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DAD5A-D30A-4B27-99F3-9F9AF7E33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Aspek pertama yang perlu dikaji didalam menyusun studi kelayakan 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usaha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adalah aspek pasar dan pemasaran. Hal ini dimaksudkan untuk mengenal kondisi pasar beserta karakteristiknya. Setelah peluang atau ide bisnis/usaha  ditangkap oleh pengusaha, langkah selanjutnya adalah menilai apakah peluang/ide 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tersebut memiliki kemampuan pasar yang layak, artinya mempunyai market 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space-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market share yang cukup sehingga produk yang dijual mampu diserap oleh pasar. Berdasarkan fakta dilapangan tidak sedikit investasi/usaha mengalami BMT 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alias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“baru mulai tutup” yang di akibakan oleh minimnya informasi mengenai kondisi pasar yang dituju. Pasar sangatlah komplek, didalamnya terdapat  peluang  </a:t>
            </a:r>
            <a:r>
              <a:rPr lang="id-ID" sz="1800" b="1" i="1" spc="-2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dan 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juga ancaman, kebutuhan dan harapan, konsumen dan pesaing, ada kuantitas </a:t>
            </a:r>
            <a:r>
              <a:rPr lang="id-ID" sz="1800" b="1" i="1" spc="-2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ada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kualitas, daya beli dan kemudahan serta parameter</a:t>
            </a:r>
            <a:r>
              <a:rPr lang="id-ID" sz="1800" b="1" i="1" spc="-2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lainnya.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979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6AEE5-D758-4918-8FD2-44A7D5A46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62BF-B2AB-4D1D-9582-18AF2808D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 garis besar aspek pasar dan pemasaran akan membahas beberapa hal antara lain: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7663" marR="0" lvl="1" indent="-173038">
              <a:spcBef>
                <a:spcPts val="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Mengenali kondisi pasar beserta</a:t>
            </a:r>
            <a:r>
              <a:rPr lang="id-ID" sz="1800" i="1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karakteristiknya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347663" marR="0" lvl="1" indent="-173038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Mengenal permintaan</a:t>
            </a:r>
            <a:r>
              <a:rPr lang="id-ID" sz="1800" i="1" spc="-1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konsumen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347663" marR="0" lvl="1" indent="-173038"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Mengenal Penawaran produk sejenis maupun</a:t>
            </a:r>
            <a:r>
              <a:rPr lang="id-ID" sz="1800" i="1" spc="-3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substitusinya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347663" marR="0" lvl="1" indent="-173038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Mengukur daya beli sebagai dasar menentukan</a:t>
            </a:r>
            <a:r>
              <a:rPr lang="id-ID" sz="1800" i="1" spc="-3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harga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347663" marR="0" lvl="1" indent="-173038"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Menyusun program pemasaran beserta</a:t>
            </a:r>
            <a:r>
              <a:rPr lang="id-ID" sz="1800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strateginya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347663" marR="0" lvl="1" indent="-173038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398270" algn="l"/>
                <a:tab pos="1398905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Menyusun ramalan penjualan termasuk market space dan market</a:t>
            </a:r>
            <a:r>
              <a:rPr lang="id-ID" sz="1800" i="1" spc="-4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share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54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2DB73-6F5A-4E8F-A95C-6FF99A65D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18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MENGENALI </a:t>
            </a:r>
            <a:r>
              <a:rPr lang="id-ID" sz="1800" spc="-15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KONDISI </a:t>
            </a:r>
            <a:r>
              <a:rPr lang="id-ID" sz="1800" spc="-4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</a:t>
            </a:r>
            <a:r>
              <a:rPr lang="id-ID" sz="1800" spc="-25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BESERTA </a:t>
            </a:r>
            <a:r>
              <a:rPr lang="id-ID" sz="1800" spc="-3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KARAKTERISTIKNYA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15EDF-8768-4BF4-AECA-A5C51AF7F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Setiap kegiatan pasar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selalu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diikuti oleh pemasaran dan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setiap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kegiatan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pemasaran</a:t>
            </a:r>
            <a:r>
              <a:rPr lang="id-ID" sz="1800" spc="-2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2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mencari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menciptakan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pasar. </a:t>
            </a:r>
            <a:endParaRPr lang="en-US" sz="1800" spc="-15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Pengertian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secara sederhana dapat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diartikan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sebagai tempat bertemunya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penjual dan pembeli untuk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transaksi.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Pengertian ini mengandung arti pasar memiliki tempat atau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lokasi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tertentu. Namun dalam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praktiknya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pengertian pasar dapat lebih luas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lagi. </a:t>
            </a:r>
            <a:endParaRPr lang="en-US" sz="1800" spc="-2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Artinya pembeli dan penjual tidak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bertemu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disuatu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tempat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transaksi, tetapi cukup melalui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sarana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elektronik seperti, faksimili atau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melalui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internet.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512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972F0-D2FF-4AA8-8FD4-DCA32974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3780E-AFE5-48AE-80AD-793C73908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Pengertian lain yang lebih luas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tentang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adalah himpunan pembeli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nyata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pembeli potensial atas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produk. Pasar nyata maksudnya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himpunan konsumen yang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memiliki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minat,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pendapatan,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akses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 atau jasa tertentu. Dalam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konsumen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melakukan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transaksi,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disebabkan konsumen didukung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minat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keinginan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membeli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serta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memiliki pendapatan atau akses.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050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6E5-08F5-48A3-B290-C1453164A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045F-7052-4CC3-A6CE-39635B9E1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Adapun struktur pasar yang ada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dikelompokkan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b="1" spc="-2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PASAR </a:t>
            </a:r>
            <a:r>
              <a:rPr lang="id-ID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PERSAINGAN SEMPURNA </a:t>
            </a:r>
            <a:endParaRPr lang="en-US" sz="1800" b="1" dirty="0"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Suatu pasar di mana terdapat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sejumlah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besar penjual dan pembeli, sehingga tindakan penjual secara individu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tidak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mempengaruhi hargan barang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dipasar.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Produk yang dihasilkan produsen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relatif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sama (homogen). Dalam pasar ini</a:t>
            </a:r>
            <a:r>
              <a:rPr lang="id-ID" sz="1800" spc="-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setiap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produsen adalah pengambil harga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(price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taker).</a:t>
            </a:r>
            <a:r>
              <a:rPr lang="id-ID" sz="1800" spc="1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Promosi</a:t>
            </a:r>
            <a:r>
              <a:rPr lang="id-ID" sz="1800" spc="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tidak</a:t>
            </a:r>
            <a:r>
              <a:rPr lang="id-ID" sz="1800" spc="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begitu</a:t>
            </a:r>
            <a:r>
              <a:rPr lang="id-ID" sz="1800" spc="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diperlukan</a:t>
            </a:r>
            <a:r>
              <a:rPr lang="en-US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untuk mencari keuntungan perusahaan harus mampu menentukan berapa tingkat produksi yang akan dihasilkan.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589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E6C47-A549-41CA-A4AC-E55BF846F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D1DAA-0970-419E-93D0-3797A253D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b="1" spc="-2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</a:t>
            </a:r>
            <a:r>
              <a:rPr lang="id-ID" sz="1800" b="1" spc="-1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PERSAINGAN </a:t>
            </a:r>
            <a:r>
              <a:rPr lang="id-ID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MONOPOLISTIK</a:t>
            </a:r>
            <a:endParaRPr lang="en-US" sz="1800" b="1" dirty="0">
              <a:solidFill>
                <a:srgbClr val="231F20"/>
              </a:solidFill>
              <a:effectLst/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 pasar di mana terdapat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banyak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penjual atau perusahaan dan memiliki ukuran-ukuran yang relatif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besarnya.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dihasilka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berbeda corak. Perusahaan mempunyai sedikit kekuatan dalam menentukan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mempengaruhin tingkat harga,</a:t>
            </a:r>
            <a:r>
              <a:rPr lang="id-ID" sz="1800" spc="-1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sehingga untuk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memperoleh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penjualan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tinggi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memerlukan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promosi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sangat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besar.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360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BDA0-EBD0-4D1E-B046-6E82C4BD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22AF6-C676-44CA-8196-82DFC6066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b="1" spc="-2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PASAR</a:t>
            </a:r>
            <a:r>
              <a:rPr lang="id-ID" sz="1800" b="1" spc="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OLIGOPOLI</a:t>
            </a: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Sebuah struktur pasar yang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terdapat sedikit penjual. Barang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dihasilkan adalah barang standar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barang berbeda corak. Hambatan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memasuki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</a:t>
            </a:r>
            <a:r>
              <a:rPr lang="id-ID" sz="1800" spc="-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sangat</a:t>
            </a:r>
            <a:r>
              <a:rPr lang="id-ID" sz="1800" spc="-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sulit,</a:t>
            </a:r>
            <a:r>
              <a:rPr lang="id-ID" sz="1800" spc="-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disebabkan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modal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diperlukan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relatif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besar.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Peran iklan sangat dominan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meningkatkan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penjualannya.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Perusahaan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</a:t>
            </a:r>
            <a:r>
              <a:rPr lang="id-ID" sz="1800" spc="-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jarang</a:t>
            </a:r>
            <a:r>
              <a:rPr lang="id-ID" sz="1800" spc="-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bersaing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mengenai harga, tetapi bersaing pada faktor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seperti kualitas atau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desain.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b="1" spc="-2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PASAR</a:t>
            </a:r>
            <a:r>
              <a:rPr lang="id-ID" sz="1800" b="1" spc="5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MONOPOLI</a:t>
            </a:r>
            <a:endParaRPr lang="en-US" sz="1800" b="1" dirty="0"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 pasar di mana hanya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terdapat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satu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penjual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saja.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Barang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dihasilkan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tidak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mempunyai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barang</a:t>
            </a:r>
            <a:r>
              <a:rPr lang="id-ID" sz="1800" spc="-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pengganti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mirip. Sangat sulit memasuki industri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karna ada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hambatan penguasaan bahan</a:t>
            </a:r>
            <a:r>
              <a:rPr lang="id-ID" sz="1800" spc="-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mentah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strategis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oleh</a:t>
            </a:r>
            <a:r>
              <a:rPr lang="id-ID" sz="1800" spc="-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pihak-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pihak tertentu, terdapat skala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peraturan pemerintah.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memperoleh kentungan yang maksimal perusahaan harus mampu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menentukan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 harga dan jumlah produk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dijual secara</a:t>
            </a:r>
            <a:r>
              <a:rPr lang="id-ID" sz="1800" spc="-2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bersamaan.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94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C910-5A08-48BB-BBBB-E53F172F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48711"/>
          </a:xfrm>
        </p:spPr>
        <p:txBody>
          <a:bodyPr/>
          <a:lstStyle/>
          <a:p>
            <a:r>
              <a:rPr lang="id-ID" sz="18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MENGENAL PENAWARAN PRODUK SEJENIS MAUPUN SUBSTITUSINYA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D9775-4A67-4D59-B34F-7618D77CF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2343"/>
            <a:ext cx="10058400" cy="4281713"/>
          </a:xfrm>
        </p:spPr>
        <p:txBody>
          <a:bodyPr>
            <a:normAutofit fontScale="92500" lnSpcReduction="20000"/>
          </a:bodyPr>
          <a:lstStyle/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mengetahuinya maka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kita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perlu menganalisa beberapa hal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antara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lain: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d-ID" sz="1800" b="1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Segmentasi pasar (market</a:t>
            </a:r>
            <a:r>
              <a:rPr lang="id-ID" sz="1800" b="1" spc="30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b="1" spc="-15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segmentation)</a:t>
            </a: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pasar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artinya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membagi pasar menjadi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beberapa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kelompok  pembeli  yang 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berbeda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mungkin memerlukan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 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marketing mix yang berbeda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pula.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melakukan segmentasi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terdiri dari beberapa variabel yang</a:t>
            </a:r>
            <a:r>
              <a:rPr lang="id-ID" sz="1800" spc="-2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diperhatikan agar segmentasi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telah dilakukan tepat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sasaran.Variabel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melakukan segmentasi 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terdiri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 segmentasi pasar konsumen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pasar industrial.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Variabel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utama untuk melakukan segmentasi menurut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philip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Kotler,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antara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marR="0" lvl="1" indent="-285750" algn="just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Verdana" panose="020B0604030504040204" pitchFamily="34" charset="0"/>
              <a:buChar char="•"/>
              <a:tabLst>
                <a:tab pos="913130" algn="l"/>
              </a:tabLst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berdasarkan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geografis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(bangsa, provinsi,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kabupaten,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kecamatan,</a:t>
            </a:r>
            <a:r>
              <a:rPr lang="id-ID" sz="1800" spc="-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iklim).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marR="0" lvl="1" indent="-285750" algn="just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Verdana" panose="020B0604030504040204" pitchFamily="34" charset="0"/>
              <a:buChar char="•"/>
              <a:tabLst>
                <a:tab pos="913130" algn="l"/>
              </a:tabLst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berdasarkan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demografis (umur,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jenis kelamin, ukuran</a:t>
            </a:r>
            <a:r>
              <a:rPr lang="id-ID" sz="1800" spc="-2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keluarga,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daur hidup keluarga,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pendapatan,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pekerjaan,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pendidikan,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agama,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ras).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marR="0" lvl="1" indent="-285750" algn="just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Verdana" panose="020B0604030504040204" pitchFamily="34" charset="0"/>
              <a:buChar char="•"/>
              <a:tabLst>
                <a:tab pos="913130" algn="l"/>
              </a:tabLst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berdasarkan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psikografis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(kelas</a:t>
            </a:r>
            <a:r>
              <a:rPr lang="id-ID" sz="1800" spc="-1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sosial,</a:t>
            </a:r>
            <a:r>
              <a:rPr lang="id-ID" sz="1800" spc="-1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gaya</a:t>
            </a:r>
            <a:r>
              <a:rPr lang="id-ID" sz="1800" spc="-1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hidup,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karakteristik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kepribadian).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marR="0" lvl="1" indent="-285750" algn="just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Verdana" panose="020B0604030504040204" pitchFamily="34" charset="0"/>
              <a:buChar char="•"/>
              <a:tabLst>
                <a:tab pos="913130" algn="l"/>
              </a:tabLst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Segmentasi berdasarkan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perilaku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(pengetahuaan, sikap,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kegunaan,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tanggap terhadap suatu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produk).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688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16E50-C7DF-4575-B353-5B35703B4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7055"/>
            <a:ext cx="10515600" cy="98410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Kelayakan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894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298F4-E415-42EF-BC90-10F7B49C2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DE858-FCAE-4D40-953D-82F42006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1800" b="1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Pasar sasaran (market</a:t>
            </a:r>
            <a:r>
              <a:rPr lang="id-ID" sz="1800" b="1" spc="-155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b="1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targeting)</a:t>
            </a: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 umum pengertian menetapkan pasar sasaran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mengevaluasi keaktifan setiap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kemudian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memilih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salah</a:t>
            </a:r>
            <a:r>
              <a:rPr lang="id-ID" sz="1800" spc="-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satu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</a:t>
            </a:r>
            <a:r>
              <a:rPr lang="id-ID" sz="1800" spc="-16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segmen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 atau lebih untuk dilayani.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Kegiatan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menetapkan pasar meliputi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Evaluasi segmen pasar </a:t>
            </a:r>
            <a:endParaRPr lang="en-US" sz="1800" b="1" i="1" dirty="0">
              <a:solidFill>
                <a:srgbClr val="231F20"/>
              </a:solidFill>
              <a:effectLst/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Ukuran dan pertumbuhan </a:t>
            </a:r>
            <a:r>
              <a:rPr lang="id-ID" sz="1800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segmen 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seperti	data	penjualan</a:t>
            </a:r>
            <a:r>
              <a:rPr lang="en-US" sz="1800" i="1" dirty="0">
                <a:solidFill>
                  <a:srgbClr val="231F20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i="1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Terakhir</a:t>
            </a:r>
            <a:r>
              <a:rPr lang="en-US" sz="1800" i="1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proyeksi laju pertumbuhan, dan margin laba dari setiap segmen.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</a:t>
            </a: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emilih segmen</a:t>
            </a:r>
            <a:endParaRPr lang="en-US" sz="1800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Menentukan satu atau lebih segmen yang memilki nilai tinggi bagi perusahaan, menentukan segmen mana dan berapa banyak yang dapat dilayani.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661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5A8AA-9D39-45D4-B5CE-AFF354BD4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BF140-9A30-43B5-B3D1-B28C50EB8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b="1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Posisi pasar (market</a:t>
            </a:r>
            <a:r>
              <a:rPr lang="id-ID" sz="1800" b="1" spc="40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id-ID" sz="1800" b="1" dirty="0">
                <a:solidFill>
                  <a:srgbClr val="E0739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positioning)</a:t>
            </a:r>
            <a:endParaRPr lang="en-US" sz="18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  <a:p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Menentukan posisi </a:t>
            </a:r>
            <a:r>
              <a:rPr lang="id-ID" sz="1800" spc="-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kompetitif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atas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pasar.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penetapan posisi pasar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(martket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positioning) adalah untuk membangun dan mengkomunikasikan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keunggulan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bersaing produk yang dihasilkan </a:t>
            </a:r>
            <a:r>
              <a:rPr lang="id-ID" sz="1800" spc="-5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 benak</a:t>
            </a:r>
            <a:r>
              <a:rPr lang="id-ID" sz="1800" spc="-1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konsumen.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83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40731-50CD-4F59-BE61-45AF8057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19138" marR="0" indent="-719138">
              <a:spcBef>
                <a:spcPts val="605"/>
              </a:spcBef>
              <a:spcAft>
                <a:spcPts val="0"/>
              </a:spcAft>
            </a:pPr>
            <a:r>
              <a:rPr lang="id-ID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MENYUSUN RAMALAN PENJUALAN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d-ID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TERMASUK MARKET SPACE DAN MARKET SHARE</a:t>
            </a:r>
            <a:br>
              <a:rPr lang="en-US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396A7-66A3-4101-8FDC-1DB72F53B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Peramalan merupakan pengetahuan</a:t>
            </a:r>
            <a:r>
              <a:rPr lang="id-ID" sz="1800" b="1" i="1" spc="-2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b="1" i="1" spc="-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seni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untuk memperkirakan apa yang</a:t>
            </a:r>
            <a:r>
              <a:rPr lang="id-ID" sz="1800" b="1" i="1" spc="-15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akan terjadi  di masa yang akan datang pada saat</a:t>
            </a:r>
            <a:r>
              <a:rPr lang="id-ID" sz="1800" b="1" i="1" spc="-9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b="1" i="1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sekarang.</a:t>
            </a:r>
            <a:endParaRPr lang="en-US" sz="1800" b="1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96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58FF4-179C-4A2D-B626-0023144F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C7CB6-A304-466D-AFD2-0635ADB1E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Peramal harus mencari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informasi masa lalu. Data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 masa lalu merupakan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perilaku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terjadi di masa lalu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berbagai kondisi pada saat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itu.Kondisi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menyebabkan perilaku data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 tersebut bisa dijadikan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acuan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bagi kondisi sekarang dan di masa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 datang. Hal ini perlu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mengingat di masa yang akan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penuh dengan ketidakpastian.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74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AF5A2-1CF5-4C58-8D72-B2B028B5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8152-0730-45D7-8224-80180B23D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melakukan peramalan permintaan </a:t>
            </a:r>
            <a:r>
              <a:rPr lang="id-ID" sz="2000" spc="-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masa</a:t>
            </a:r>
            <a:r>
              <a:rPr lang="id-ID" sz="20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20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</a:t>
            </a:r>
            <a:r>
              <a:rPr lang="id-ID" sz="20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datang</a:t>
            </a:r>
            <a:r>
              <a:rPr lang="id-ID" sz="20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dapat</a:t>
            </a:r>
            <a:r>
              <a:rPr lang="id-ID" sz="20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cara sebagai berikut</a:t>
            </a:r>
            <a:r>
              <a:rPr lang="id-ID" sz="2000" spc="-2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20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20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marR="0" lvl="1" indent="-285750">
              <a:spcBef>
                <a:spcPts val="3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Survei niat</a:t>
            </a:r>
            <a:r>
              <a:rPr lang="id-ID" sz="1800" i="1" spc="-1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pembeli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0" lvl="1" indent="-285750"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Gabungan pendapat tenaga</a:t>
            </a:r>
            <a:r>
              <a:rPr lang="id-ID" sz="1800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penjual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0" lvl="1" indent="-285750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Pendapat ahli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328295" lvl="1" indent="-285750">
              <a:lnSpc>
                <a:spcPct val="105000"/>
              </a:lnSpc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Metode tes pasar analisis </a:t>
            </a:r>
            <a:r>
              <a:rPr lang="id-ID" sz="1800" i="1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deret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waktu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0" lvl="1" indent="-285750">
              <a:lnSpc>
                <a:spcPts val="1015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Analisis permintaan secara</a:t>
            </a:r>
            <a:r>
              <a:rPr lang="id-ID" sz="1800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statistik.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120650" lvl="1" indent="-285750">
              <a:lnSpc>
                <a:spcPct val="105000"/>
              </a:lnSpc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Penyusunan ramalan dapat dilakukan atas dasar, antara lain</a:t>
            </a:r>
            <a:r>
              <a:rPr lang="id-ID" sz="1800" i="1" spc="-1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7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: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144780" lvl="1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Apa kata orang, penelitian atas pendapat pembeli, tenaga penjual, dan pendapat para</a:t>
            </a:r>
            <a:r>
              <a:rPr lang="id-ID" sz="1800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ahli.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310515" lvl="1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Apa yang dilakukan orang, uji pasar, dan tanggapan</a:t>
            </a:r>
            <a:r>
              <a:rPr lang="id-ID" sz="1800" i="1" spc="-7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pembeli.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742950" marR="203835" lvl="1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025525" algn="l"/>
                <a:tab pos="102616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Apa yang telah dilakukan orang, perilaku pembeli dimasa lalu, dengan deret waktu atau analisis regresi.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97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3A712-A3D8-4A9B-B0F7-CFDD19D76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CFC1C-1268-4737-8AA6-A627B90D4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Beberapa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gagal</a:t>
            </a:r>
            <a:r>
              <a:rPr lang="id-ID" sz="1800" spc="-2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tengah</a:t>
            </a:r>
            <a:r>
              <a:rPr lang="id-ID" sz="1800" spc="-2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jalan,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berhenti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beroperasi,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kredit yang 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macet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dunia 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perbankan,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serta kegagalan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investasi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lainnya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merupakan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bagian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 tidak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diterapkannya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kelayakan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konsisten.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diterapkan</a:t>
            </a:r>
            <a:r>
              <a:rPr lang="id-ID" sz="1800" spc="1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</a:t>
            </a:r>
            <a:r>
              <a:rPr lang="en-US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benar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menghasilkan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laporan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komprehensif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tentang</a:t>
            </a:r>
            <a:r>
              <a:rPr lang="id-ID" sz="1800" spc="-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proyek/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2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didirikan/dikembangkan/didanai</a:t>
            </a:r>
            <a:r>
              <a:rPr lang="id-ID" sz="1800" spc="-2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spc="-25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kemungkinan-kemungkinan resiko yang akan</a:t>
            </a:r>
            <a:r>
              <a:rPr lang="id-ID" sz="1800" spc="-16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dihadapi/terjadi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09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23F81-17EB-4FAA-AC59-E658AC720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7F16A-A881-4B09-B476-3683B5794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Secara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umum,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penyusunan</a:t>
            </a:r>
            <a:r>
              <a:rPr lang="id-ID" sz="1800" spc="-2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id-ID" sz="1800" spc="-2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mencari</a:t>
            </a:r>
            <a:r>
              <a:rPr lang="id-ID" sz="1800" spc="-2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jawaban atas pertanyaan-pertanyaan berikut</a:t>
            </a:r>
            <a:r>
              <a:rPr lang="id-ID" sz="1800" spc="-17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34950" marR="0" lvl="3" indent="-23495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128395" algn="l"/>
                <a:tab pos="112903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Apakah produk yang ditawarkan marketable atau</a:t>
            </a:r>
            <a:r>
              <a:rPr lang="id-ID" sz="1800" i="1" spc="-2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tidak?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234950" marR="0" lvl="3" indent="-234950"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128395" algn="l"/>
                <a:tab pos="112903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Dari sisi produksi, apakah secara teknis dapat dilakukan dan</a:t>
            </a:r>
            <a:r>
              <a:rPr lang="id-ID" sz="1800" i="1" spc="-4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sustainable?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234950" marR="0" lvl="3" indent="-234950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128395" algn="l"/>
                <a:tab pos="112903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Dari sudut pandang manajemen, apakah bisnis tersebut efektif dan</a:t>
            </a:r>
            <a:r>
              <a:rPr lang="id-ID" sz="1800" i="1" spc="-5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efisien?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234950" marR="0" lvl="3" indent="-234950">
              <a:spcBef>
                <a:spcPts val="60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128395" algn="l"/>
                <a:tab pos="112903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Ditunjau dari sisi hukum, apakah termasuk usaha yang legal atau</a:t>
            </a:r>
            <a:r>
              <a:rPr lang="id-ID" sz="1800" i="1" spc="-3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ilegal?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234950" marR="0" lvl="3" indent="-234950">
              <a:spcBef>
                <a:spcPts val="55"/>
              </a:spcBef>
              <a:spcAft>
                <a:spcPts val="0"/>
              </a:spcAft>
              <a:buClr>
                <a:srgbClr val="231F20"/>
              </a:buClr>
              <a:buSzPts val="900"/>
              <a:buFont typeface="Georgia" panose="02040502050405020303" pitchFamily="18" charset="0"/>
              <a:buChar char="•"/>
              <a:tabLst>
                <a:tab pos="1128395" algn="l"/>
                <a:tab pos="1129030" algn="l"/>
              </a:tabLst>
            </a:pP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Dari sisi keuangan, apakah bisnis tersebut profitable atau</a:t>
            </a:r>
            <a:r>
              <a:rPr lang="id-ID" sz="1800" i="1" spc="-4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tidak?</a:t>
            </a:r>
            <a:endParaRPr lang="en-US" sz="1800" spc="-5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Jika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jawabannya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marketable,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sustainable,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efektif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efisien,</a:t>
            </a:r>
            <a:r>
              <a:rPr lang="id-ID" sz="1800" spc="-1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legal dan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profitable,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berarti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layak,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4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dibiayai/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diberikan</a:t>
            </a:r>
            <a:r>
              <a:rPr lang="id-ID" sz="1800" spc="-14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kredit/ didirikan dan atau disetujui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izinnya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99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B23B3-06DB-4123-BAEE-1B971B60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3BA28-E3BD-488F-B27B-7AD7C3F5B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Kelayakan dapat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menilai kelayakan investasi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baik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 suatu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maupun bisnis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sedang berjalan.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kelayakan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dilakukan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menilai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r>
              <a:rPr lang="id-ID" sz="1800" spc="-2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sebuah proyek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akan dijalankan disebut studi kelayakan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proyek, </a:t>
            </a:r>
            <a:endParaRPr lang="en-US" sz="1800" spc="-15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sedangkan 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kelayakan yang dilakukan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menilai kelayakan dalam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pengembangan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sebuah usaha disebut studi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Maksudlayak atau tidak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disini adalah perkiraan bahwa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proyek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akan dapat atau tidak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dapat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menghasilkan keuntungan yang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 telah dioperasionalkan.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Menurut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Ahmad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Subagyo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”Studi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r>
              <a:rPr lang="id-ID" sz="1800" spc="-10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penelitian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mendalam</a:t>
            </a:r>
            <a:r>
              <a:rPr lang="id-ID" sz="1800" spc="-1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terhadap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tentang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</a:t>
            </a:r>
            <a:r>
              <a:rPr lang="id-ID" sz="1800" spc="-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tidaknya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 untuk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dilaksanakan”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50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9B1FC-A837-4C6A-919D-9DB2E409B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CE82A-7978-4283-B70B-0BE4926EA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Adapun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dimaksud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</a:t>
            </a:r>
            <a:r>
              <a:rPr lang="id-ID" sz="1800" spc="-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menurutnya adalah bermacam-macam bentuk, antara lain</a:t>
            </a:r>
            <a:r>
              <a:rPr lang="id-ID" sz="1800" spc="-1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Pendirian usaha baru</a:t>
            </a:r>
            <a:endParaRPr lang="en-US" sz="1800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Pengembangan usaha yang </a:t>
            </a:r>
            <a:r>
              <a:rPr lang="id-ID" sz="1800" b="1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sudah </a:t>
            </a: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ada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, seperti merger, penambahan permodalan, penggantian teknologi, pembukaan kantor </a:t>
            </a:r>
            <a:r>
              <a:rPr lang="id-ID" sz="1800" i="1" spc="-1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baru/cabang/ 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perwakilan</a:t>
            </a:r>
            <a:r>
              <a:rPr lang="id-ID" sz="1800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dsbnya.</a:t>
            </a:r>
            <a:endParaRPr lang="en-US" sz="1800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Pembelian perusahaan </a:t>
            </a:r>
            <a:r>
              <a:rPr lang="id-ID" sz="1800" b="1" i="1" spc="-20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dengan </a:t>
            </a: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cara</a:t>
            </a:r>
            <a:r>
              <a:rPr lang="id-ID" sz="1800" b="1" i="1" spc="-5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id-ID" sz="1800" b="1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akuisisi</a:t>
            </a:r>
            <a:r>
              <a:rPr lang="id-ID" sz="1800" i="1" dirty="0">
                <a:solidFill>
                  <a:srgbClr val="231F2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.</a:t>
            </a:r>
            <a:endParaRPr lang="en-US" sz="1800" dirty="0">
              <a:effectLst/>
              <a:latin typeface="Verdana" panose="020B060403050404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91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C25D-5012-44EF-8218-E1F8F31C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745A7-867B-4605-ADF4-E6850E45B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Sedangkan menurut Kasmir </a:t>
            </a:r>
            <a:r>
              <a:rPr lang="id-ID" sz="1800" spc="-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Jakfar yang dimaksud dengan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r>
              <a:rPr lang="id-ID" sz="1800" spc="-8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kegiatan</a:t>
            </a:r>
            <a:r>
              <a:rPr lang="en-US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mempelajari secara mendalam tentang suatu kegiatan atau usaha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dijalankan,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lang="id-ID" sz="1800" spc="-1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rangka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menentukan layak atau tidak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usaha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 dijalankan”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Ukuran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masing-masing jenis usaha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sangat</a:t>
            </a:r>
            <a:r>
              <a:rPr lang="id-ID" sz="1800" spc="2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berbeda,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misalnya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antara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usaha</a:t>
            </a:r>
            <a:r>
              <a:rPr lang="id-ID" sz="1800" spc="-8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jasa</a:t>
            </a:r>
            <a:r>
              <a:rPr lang="id-ID" sz="1800" spc="-7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usaha non jasa seperti pendirian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hotel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usaha pembukaan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perkebunan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usaha peternakan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pendidikan.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Akan tetapi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aspek-aspek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digunakan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id-ID" sz="1800" spc="-1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menentukan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atau tidaknya adalah sama,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sekalipun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bidang usahanya berbeda.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Penilaian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masing-masing aspek nantinya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harus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dinilai secara keseluruhan bukan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berdiri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sendiri-sendiri.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6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12F39-6BD9-4347-8DAC-F5D60D478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8FE80-A625-4621-A3D9-DA0B359FB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kelayakan bisnis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proses yang menentukan apakah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entrepreneur dapat menjadi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yang sukses.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Tujuannya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menentukan apakah suatu ide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layak direalisasikan. </a:t>
            </a:r>
            <a:endParaRPr lang="en-US" sz="180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dapat dikaji dari empat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aspek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utama, yaitu produk dan jasa,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industry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pasar,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 dan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keuangan. </a:t>
            </a:r>
            <a:endParaRPr lang="en-US" sz="1800" spc="-15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Sementara rencana bisnis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merupakan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alat perencanaan yang mengubah </a:t>
            </a:r>
            <a:r>
              <a:rPr lang="id-ID" sz="1800" spc="-2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</a:t>
            </a:r>
            <a:r>
              <a:rPr lang="id-ID" sz="1800" spc="-13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menjadi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kenyataan.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800" spc="-130" dirty="0">
              <a:solidFill>
                <a:srgbClr val="231F2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Rencana</a:t>
            </a:r>
            <a:r>
              <a:rPr lang="id-ID" sz="1800" spc="-13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spc="-1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bisnis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disusun berdasarkan studi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kelayakan,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tetapi memberikan gambaran yang </a:t>
            </a:r>
            <a:r>
              <a:rPr lang="id-ID" sz="1800" spc="-2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lebih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komprehensif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dari</a:t>
            </a:r>
            <a:r>
              <a:rPr lang="id-ID" sz="1800" spc="-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pada</a:t>
            </a:r>
            <a:r>
              <a:rPr lang="id-ID" sz="1800" spc="-9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</a:t>
            </a:r>
            <a:r>
              <a:rPr lang="id-ID" sz="1800" spc="-95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d-ID" sz="18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kelayakan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82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6A163-FA0A-4735-B306-7621F604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Kelayakan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FA764-7880-419C-8103-B5FB12CA9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E02137-0238-4FE0-BE0E-65D25DA25D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977" t="33123" r="56023" b="24028"/>
          <a:stretch/>
        </p:blipFill>
        <p:spPr>
          <a:xfrm>
            <a:off x="838200" y="1825625"/>
            <a:ext cx="1051560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2384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1568</Words>
  <Application>Microsoft Office PowerPoint</Application>
  <PresentationFormat>Widescreen</PresentationFormat>
  <Paragraphs>89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Georgia</vt:lpstr>
      <vt:lpstr>Verdana</vt:lpstr>
      <vt:lpstr>Wingdings</vt:lpstr>
      <vt:lpstr>Retrospect</vt:lpstr>
      <vt:lpstr>TECHNOPRENEURSHIP</vt:lpstr>
      <vt:lpstr>Studi Kelayakan Bisnis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Aspek studi Kelayakan</vt:lpstr>
      <vt:lpstr>PowerPoint Presentation</vt:lpstr>
      <vt:lpstr>ASPEK PASAR DAN PEMASARAN   </vt:lpstr>
      <vt:lpstr>PowerPoint Presentation</vt:lpstr>
      <vt:lpstr>PowerPoint Presentation</vt:lpstr>
      <vt:lpstr>MENGENALI KONDISI PASAR BESERTA KARAKTERISTIKNYA</vt:lpstr>
      <vt:lpstr>PowerPoint Presentation</vt:lpstr>
      <vt:lpstr>PowerPoint Presentation</vt:lpstr>
      <vt:lpstr>PowerPoint Presentation</vt:lpstr>
      <vt:lpstr>PowerPoint Presentation</vt:lpstr>
      <vt:lpstr>MENGENAL PENAWARAN PRODUK SEJENIS MAUPUN SUBSTITUSINYA</vt:lpstr>
      <vt:lpstr>PowerPoint Presentation</vt:lpstr>
      <vt:lpstr>PowerPoint Presentation</vt:lpstr>
      <vt:lpstr>MENYUSUN RAMALAN PENJUALAN TERMASUK MARKET SPACE DAN MARKET SHARE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TECHNOPRENEURSHI</dc:title>
  <dc:creator>syaifullah syaifullah</dc:creator>
  <cp:lastModifiedBy>syaifullah syaifullah</cp:lastModifiedBy>
  <cp:revision>6</cp:revision>
  <dcterms:created xsi:type="dcterms:W3CDTF">2021-03-02T05:39:08Z</dcterms:created>
  <dcterms:modified xsi:type="dcterms:W3CDTF">2021-03-05T07:44:22Z</dcterms:modified>
</cp:coreProperties>
</file>