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F1B86A-CDF7-407A-9FDA-E6697C13460A}"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760EC-7F30-4EC5-B44B-7C41BB79A3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11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1B86A-CDF7-407A-9FDA-E6697C13460A}"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169808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1B86A-CDF7-407A-9FDA-E6697C13460A}"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77080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1B86A-CDF7-407A-9FDA-E6697C13460A}"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235005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F1B86A-CDF7-407A-9FDA-E6697C13460A}"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760EC-7F30-4EC5-B44B-7C41BB79A3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1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1B86A-CDF7-407A-9FDA-E6697C13460A}"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73916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F1B86A-CDF7-407A-9FDA-E6697C13460A}"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9124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F1B86A-CDF7-407A-9FDA-E6697C13460A}"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155691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F1B86A-CDF7-407A-9FDA-E6697C13460A}" type="datetimeFigureOut">
              <a:rPr lang="en-US" smtClean="0"/>
              <a:t>3/6/2021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24902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F1B86A-CDF7-407A-9FDA-E6697C13460A}" type="datetimeFigureOut">
              <a:rPr lang="en-US" smtClean="0"/>
              <a:t>3/6/2021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A760EC-7F30-4EC5-B44B-7C41BB79A3A6}" type="slidenum">
              <a:rPr lang="en-US" smtClean="0"/>
              <a:t>‹#›</a:t>
            </a:fld>
            <a:endParaRPr lang="en-US"/>
          </a:p>
        </p:txBody>
      </p:sp>
    </p:spTree>
    <p:extLst>
      <p:ext uri="{BB962C8B-B14F-4D97-AF65-F5344CB8AC3E}">
        <p14:creationId xmlns:p14="http://schemas.microsoft.com/office/powerpoint/2010/main" val="1168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1B86A-CDF7-407A-9FDA-E6697C13460A}"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760EC-7F30-4EC5-B44B-7C41BB79A3A6}" type="slidenum">
              <a:rPr lang="en-US" smtClean="0"/>
              <a:t>‹#›</a:t>
            </a:fld>
            <a:endParaRPr lang="en-US"/>
          </a:p>
        </p:txBody>
      </p:sp>
    </p:spTree>
    <p:extLst>
      <p:ext uri="{BB962C8B-B14F-4D97-AF65-F5344CB8AC3E}">
        <p14:creationId xmlns:p14="http://schemas.microsoft.com/office/powerpoint/2010/main" val="402941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F1B86A-CDF7-407A-9FDA-E6697C13460A}" type="datetimeFigureOut">
              <a:rPr lang="en-US" smtClean="0"/>
              <a:t>3/6/2021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A760EC-7F30-4EC5-B44B-7C41BB79A3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639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end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AEC2-AD70-4AC1-9E9E-ABF2F6CC4E55}"/>
              </a:ext>
            </a:extLst>
          </p:cNvPr>
          <p:cNvSpPr>
            <a:spLocks noGrp="1"/>
          </p:cNvSpPr>
          <p:nvPr>
            <p:ph type="ctrTitle"/>
          </p:nvPr>
        </p:nvSpPr>
        <p:spPr/>
        <p:txBody>
          <a:bodyPr/>
          <a:lstStyle/>
          <a:p>
            <a:r>
              <a:rPr lang="id-ID" sz="6000" b="1" kern="0" dirty="0">
                <a:solidFill>
                  <a:schemeClr val="tx1"/>
                </a:solidFill>
                <a:effectLst/>
                <a:latin typeface="Arial" panose="020B0604020202020204" pitchFamily="34" charset="0"/>
                <a:ea typeface="Arial" panose="020B0604020202020204" pitchFamily="34" charset="0"/>
              </a:rPr>
              <a:t>TECHNOPRENEURSHIP</a:t>
            </a:r>
            <a:endParaRPr lang="en-US" dirty="0"/>
          </a:p>
        </p:txBody>
      </p:sp>
      <p:sp>
        <p:nvSpPr>
          <p:cNvPr id="3" name="Subtitle 2">
            <a:extLst>
              <a:ext uri="{FF2B5EF4-FFF2-40B4-BE49-F238E27FC236}">
                <a16:creationId xmlns:a16="http://schemas.microsoft.com/office/drawing/2014/main" id="{96D2438F-C876-4F03-AE8C-DDADC1725DCC}"/>
              </a:ext>
            </a:extLst>
          </p:cNvPr>
          <p:cNvSpPr>
            <a:spLocks noGrp="1"/>
          </p:cNvSpPr>
          <p:nvPr>
            <p:ph type="subTitle" idx="1"/>
          </p:nvPr>
        </p:nvSpPr>
        <p:spPr/>
        <p:txBody>
          <a:bodyPr/>
          <a:lstStyle/>
          <a:p>
            <a:r>
              <a:rPr lang="en-US" b="1" dirty="0"/>
              <a:t>SYAIFULLAH.SE.,</a:t>
            </a:r>
            <a:r>
              <a:rPr lang="en-US" b="1" dirty="0" err="1"/>
              <a:t>M.Sc</a:t>
            </a:r>
            <a:endParaRPr lang="en-US" b="1" dirty="0"/>
          </a:p>
          <a:p>
            <a:endParaRPr lang="en-US" dirty="0"/>
          </a:p>
        </p:txBody>
      </p:sp>
    </p:spTree>
    <p:extLst>
      <p:ext uri="{BB962C8B-B14F-4D97-AF65-F5344CB8AC3E}">
        <p14:creationId xmlns:p14="http://schemas.microsoft.com/office/powerpoint/2010/main" val="350829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544F-6769-496A-9BF2-BA62A99426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384B02-89C4-4DE9-BE63-9074BFB151F6}"/>
              </a:ext>
            </a:extLst>
          </p:cNvPr>
          <p:cNvSpPr>
            <a:spLocks noGrp="1"/>
          </p:cNvSpPr>
          <p:nvPr>
            <p:ph idx="1"/>
          </p:nvPr>
        </p:nvSpPr>
        <p:spPr/>
        <p:txBody>
          <a:bodyPr/>
          <a:lstStyle/>
          <a:p>
            <a:r>
              <a:rPr lang="en-US" dirty="0"/>
              <a:t>8.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Prospek Jangka</a:t>
            </a:r>
            <a:r>
              <a:rPr lang="id-ID" sz="1800" b="1" spc="10" dirty="0">
                <a:solidFill>
                  <a:srgbClr val="231F20"/>
                </a:solidFill>
                <a:effectLst/>
                <a:latin typeface="Arial" panose="020B0604020202020204" pitchFamily="34" charset="0"/>
                <a:ea typeface="Verdana" panose="020B060403050404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Panjang</a:t>
            </a:r>
            <a:endParaRPr lang="en-US"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menjelaskan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tentang</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prospek dari bisnis yang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dijalankan.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bisa menganalisa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prospek </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dari bisnis anda dengan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melihat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trend industri yang sudah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dibahas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sebelumnya. Misal: dari trend </a:t>
            </a:r>
            <a:r>
              <a:rPr lang="id-ID" sz="1800" spc="-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terlihat pada Gambar</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disimpulkan bahwa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pembicaraan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tentang bakso semakin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meningkat.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Jadi prospek kedepannya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bagus.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Kemudian dari wilayah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pembicaraan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tersebut, seperti yang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ditunjukkan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Gambar</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dapat</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dilihat</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bahwa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jualan bakso di wilayah Jakarta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Surabaya sangat</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berprospek</a:t>
            </a:r>
            <a:endParaRPr lang="en-US" dirty="0"/>
          </a:p>
        </p:txBody>
      </p:sp>
    </p:spTree>
    <p:extLst>
      <p:ext uri="{BB962C8B-B14F-4D97-AF65-F5344CB8AC3E}">
        <p14:creationId xmlns:p14="http://schemas.microsoft.com/office/powerpoint/2010/main" val="313585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D674-60A7-4AE3-89EF-C28586AB11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1DF418-3F3D-44FF-9A8B-8D4AE0614AC2}"/>
              </a:ext>
            </a:extLst>
          </p:cNvPr>
          <p:cNvSpPr>
            <a:spLocks noGrp="1"/>
          </p:cNvSpPr>
          <p:nvPr>
            <p:ph idx="1"/>
          </p:nvPr>
        </p:nvSpPr>
        <p:spPr/>
        <p:txBody>
          <a:bodyPr/>
          <a:lstStyle/>
          <a:p>
            <a:r>
              <a:rPr lang="en-US" dirty="0"/>
              <a:t>9.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Company Description (Deskripsi Perusahaan)</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menjelaskan deskripsi perusahaan secara detil.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Informasi-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informasi</a:t>
            </a:r>
            <a:r>
              <a:rPr lang="id-ID" sz="1800" spc="-14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dituliskan</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antara</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lain: </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Deskripsi</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111125" indent="0">
              <a:buNone/>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berisi nama perusahaan beserta artinya kalau ada dan lokasi perusahaan.</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Sejarah Perusahaan</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111125" indent="0">
              <a:buNone/>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menjelaskan mengenai sejarah berdirinya perusahaan jika perusahaan sudah ada.</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166688" indent="-166688">
              <a:buFont typeface="Courier New" panose="02070309020205020404" pitchFamily="49" charset="0"/>
              <a:buChar char="o"/>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102810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9E22-E42B-45D6-980F-99325360E9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460DD8-8211-4A1F-A41A-ACC861E333AC}"/>
              </a:ext>
            </a:extLst>
          </p:cNvPr>
          <p:cNvSpPr>
            <a:spLocks noGrp="1"/>
          </p:cNvSpPr>
          <p:nvPr>
            <p:ph idx="1"/>
          </p:nvPr>
        </p:nvSpPr>
        <p:spPr/>
        <p:txBody>
          <a:bodyPr/>
          <a:lstStyle/>
          <a:p>
            <a:pPr>
              <a:buFont typeface="Wingdings" panose="05000000000000000000" pitchFamily="2" charset="2"/>
              <a:buChar char="v"/>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Visi, Misi, dan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Tujuan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berisi visi, misi, dan</a:t>
            </a:r>
            <a:r>
              <a:rPr lang="id-ID" sz="1800" spc="-2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tujuan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Adapun</a:t>
            </a:r>
            <a:r>
              <a:rPr lang="id-ID" sz="1800" spc="-1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produk</a:t>
            </a:r>
            <a:r>
              <a:rPr lang="id-ID" sz="1800" spc="-1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atau</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jasa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dihasilkan, strategi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pemasaran,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25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organisasi</a:t>
            </a:r>
            <a:r>
              <a:rPr lang="id-ID" sz="1800" spc="-25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a:t>
            </a:r>
            <a:r>
              <a:rPr lang="id-ID" sz="1800" spc="-25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seharusnya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mempunyai keterkaitan dengan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visi,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misi,</a:t>
            </a:r>
            <a:r>
              <a:rPr lang="id-ID" sz="1800" spc="-9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9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tujuan</a:t>
            </a:r>
            <a:r>
              <a:rPr lang="id-ID" sz="1800" spc="-9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a:t>
            </a:r>
            <a:r>
              <a:rPr lang="id-ID" sz="1800" spc="-9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endParaRPr lang="en-US" sz="1800" spc="-95"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Contoh: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sebuah perusahaan 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mempunyai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visi menjadi perusahaan penghasil pakan ternak bertaraf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internasional,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namun</a:t>
            </a:r>
            <a:r>
              <a:rPr lang="id-ID" sz="1800" spc="-1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strategi</a:t>
            </a:r>
            <a:r>
              <a:rPr lang="id-ID" sz="1800" spc="-1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pemasarannya</a:t>
            </a:r>
            <a:r>
              <a:rPr lang="id-ID" sz="1800" spc="-1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adalah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“door to door”. </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Dari contoh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tersebut,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strategi pemasaran “door to door” sangat	tidak	sesuai	dengan</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visi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 untuk go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international.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Agar sesuai dengan visi perusahaan, salah satu strategi pemasaran </a:t>
            </a:r>
            <a:r>
              <a:rPr lang="id-ID" sz="1800" spc="-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mungkin adalah dengan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mengikuti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pameran</a:t>
            </a:r>
            <a:r>
              <a:rPr lang="en-US" sz="1800"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internasional,</a:t>
            </a:r>
            <a:r>
              <a:rPr lang="en-US" sz="1800"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melakukan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kerjasama dengan organisasi lain</a:t>
            </a:r>
            <a:r>
              <a:rPr lang="id-ID" sz="1800" spc="1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5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luar negri, dan lain-lain.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400246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BAB7-CE63-4E3E-82EA-E2CE390B6B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416C30-DA5F-426B-8601-0CF47DC97857}"/>
              </a:ext>
            </a:extLst>
          </p:cNvPr>
          <p:cNvSpPr>
            <a:spLocks noGrp="1"/>
          </p:cNvSpPr>
          <p:nvPr>
            <p:ph idx="1"/>
          </p:nvPr>
        </p:nvSpPr>
        <p:spPr/>
        <p:txBody>
          <a:bodyPr/>
          <a:lstStyle/>
          <a:p>
            <a:r>
              <a:rPr lang="en-US" dirty="0"/>
              <a:t>10.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Jenis Produk dan Jasa yang </a:t>
            </a:r>
            <a:r>
              <a:rPr lang="id-ID" sz="1800" b="1" spc="-40" dirty="0">
                <a:solidFill>
                  <a:srgbClr val="231F20"/>
                </a:solidFill>
                <a:effectLst/>
                <a:latin typeface="Arial" panose="020B0604020202020204" pitchFamily="34" charset="0"/>
                <a:ea typeface="Arial" panose="020B0604020202020204" pitchFamily="34" charset="0"/>
                <a:cs typeface="Verdana" panose="020B0604030504040204" pitchFamily="34" charset="0"/>
              </a:rPr>
              <a:t>di </a:t>
            </a:r>
            <a:r>
              <a:rPr lang="id-ID" sz="1800" b="1" spc="-20" dirty="0">
                <a:solidFill>
                  <a:srgbClr val="231F20"/>
                </a:solidFill>
                <a:effectLst/>
                <a:latin typeface="Arial" panose="020B0604020202020204" pitchFamily="34" charset="0"/>
                <a:ea typeface="Arial" panose="020B0604020202020204" pitchFamily="34" charset="0"/>
                <a:cs typeface="Verdana" panose="020B0604030504040204" pitchFamily="34" charset="0"/>
              </a:rPr>
              <a:t>Tawarkan</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menjelaskan jenis produk dan jasa yang ditawarkan secara rinci. Jika satu produk terdiri dari beberapa ukuran maka jelaskan masing-masing.</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en-US" dirty="0"/>
              <a:t>11.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Status Saat</a:t>
            </a:r>
            <a:r>
              <a:rPr lang="id-ID" sz="1800" b="1" spc="1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Ini</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a:t>
            </a:r>
            <a:r>
              <a:rPr lang="id-ID" sz="1800" spc="-1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ini</a:t>
            </a:r>
            <a:r>
              <a:rPr lang="id-ID" sz="1800" spc="-17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menjelaskan</a:t>
            </a:r>
            <a:r>
              <a:rPr lang="id-ID" sz="1800" spc="-17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status</a:t>
            </a:r>
            <a:r>
              <a:rPr lang="id-ID" sz="1800" spc="-1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dari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 Status ini bisa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berupa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status hukum atau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kepemilikan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 misalnya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Perseroan Terbatas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(PT), Unit Dagang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(UD),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Persero dan lain-lain.  Status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juga bisa berupa status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kemajuan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 misalnya perusahaan bertaraf nasional dengan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luas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jangkauan</a:t>
            </a:r>
            <a:r>
              <a:rPr lang="id-ID" sz="1800" spc="-19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pemasaran</a:t>
            </a:r>
            <a:r>
              <a:rPr lang="id-ID" sz="1800" spc="-19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adalah</a:t>
            </a:r>
            <a:r>
              <a:rPr lang="id-ID" sz="1800" spc="-19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meliputi seluruh wilayah</a:t>
            </a:r>
            <a:r>
              <a:rPr lang="id-ID" sz="1800" spc="-14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Indonesia.</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31498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B059-AA9E-4564-B358-E8C78AB79E0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14770CC-64B6-4A88-A6BE-05F780C4CF5D}"/>
              </a:ext>
            </a:extLst>
          </p:cNvPr>
          <p:cNvSpPr>
            <a:spLocks noGrp="1"/>
          </p:cNvSpPr>
          <p:nvPr>
            <p:ph idx="1"/>
          </p:nvPr>
        </p:nvSpPr>
        <p:spPr/>
        <p:txBody>
          <a:bodyPr/>
          <a:lstStyle/>
          <a:p>
            <a:r>
              <a:rPr lang="en-US" dirty="0"/>
              <a:t>12. </a:t>
            </a:r>
            <a:r>
              <a:rPr lang="id-ID" sz="1800" b="1" spc="-20" dirty="0">
                <a:solidFill>
                  <a:srgbClr val="231F20"/>
                </a:solidFill>
                <a:effectLst/>
                <a:latin typeface="Arial" panose="020B0604020202020204" pitchFamily="34" charset="0"/>
                <a:ea typeface="Arial" panose="020B0604020202020204" pitchFamily="34" charset="0"/>
                <a:cs typeface="Verdana" panose="020B0604030504040204" pitchFamily="34" charset="0"/>
              </a:rPr>
              <a:t>Key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Partnerships (jika</a:t>
            </a:r>
            <a:r>
              <a:rPr lang="id-ID" sz="1800" b="1" spc="60"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ada)</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ini</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menjelaskan</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 kerjasama-kerjasama</a:t>
            </a:r>
            <a:r>
              <a:rPr lang="id-ID" sz="1800" spc="-2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yag</a:t>
            </a:r>
            <a:r>
              <a:rPr lang="id-ID" sz="1800" spc="-2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dimiliki</a:t>
            </a:r>
            <a:r>
              <a:rPr lang="id-ID" sz="1800" spc="-2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oleh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 jika</a:t>
            </a:r>
            <a:r>
              <a:rPr lang="id-ID" sz="1800" spc="-1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en-US" dirty="0"/>
              <a:t>13.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Management </a:t>
            </a:r>
            <a:r>
              <a:rPr lang="id-ID" sz="1800" b="1" spc="-25" dirty="0">
                <a:solidFill>
                  <a:srgbClr val="231F20"/>
                </a:solidFill>
                <a:effectLst/>
                <a:latin typeface="Arial" panose="020B0604020202020204" pitchFamily="34" charset="0"/>
                <a:ea typeface="Verdana" panose="020B0604030504040204" pitchFamily="34" charset="0"/>
                <a:cs typeface="Verdana" panose="020B0604030504040204" pitchFamily="34" charset="0"/>
              </a:rPr>
              <a:t>Team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and </a:t>
            </a:r>
            <a:r>
              <a:rPr lang="id-ID" sz="1800" b="1" spc="-20" dirty="0">
                <a:solidFill>
                  <a:srgbClr val="231F20"/>
                </a:solidFill>
                <a:effectLst/>
                <a:latin typeface="Arial" panose="020B0604020202020204" pitchFamily="34" charset="0"/>
                <a:ea typeface="Verdana" panose="020B0604030504040204" pitchFamily="34" charset="0"/>
                <a:cs typeface="Verdana" panose="020B0604030504040204" pitchFamily="34" charset="0"/>
              </a:rPr>
              <a:t>Company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Structure (Tim Manajemen </a:t>
            </a:r>
            <a:r>
              <a:rPr lang="id-ID" sz="1800" b="1" spc="-25" dirty="0">
                <a:solidFill>
                  <a:srgbClr val="231F20"/>
                </a:solidFill>
                <a:effectLst/>
                <a:latin typeface="Arial" panose="020B0604020202020204" pitchFamily="34" charset="0"/>
                <a:ea typeface="Verdana" panose="020B0604030504040204" pitchFamily="34" charset="0"/>
                <a:cs typeface="Verdana" panose="020B0604030504040204" pitchFamily="34" charset="0"/>
              </a:rPr>
              <a:t>dan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Struktur</a:t>
            </a:r>
            <a:r>
              <a:rPr lang="id-ID" sz="1800" b="1" spc="5" dirty="0">
                <a:solidFill>
                  <a:srgbClr val="231F20"/>
                </a:solidFill>
                <a:effectLst/>
                <a:latin typeface="Arial" panose="020B0604020202020204" pitchFamily="34" charset="0"/>
                <a:ea typeface="Verdana" panose="020B060403050404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Perusahaan</a:t>
            </a:r>
            <a:endParaRPr lang="en-US"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Tim manajemen terdiri atas pendiri dan manajemen kunci dalam suatu perusahaan. Beberapa pertanyaan yang bisa membantu untuk mengisi bagian ini antara lain: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742950" marR="673100" lvl="1" indent="-285750" algn="just">
              <a:lnSpc>
                <a:spcPct val="105000"/>
              </a:lnSpc>
              <a:spcBef>
                <a:spcPts val="60"/>
              </a:spcBef>
              <a:spcAft>
                <a:spcPts val="0"/>
              </a:spcAft>
              <a:buClr>
                <a:srgbClr val="231F20"/>
              </a:buClr>
              <a:buSzPts val="900"/>
              <a:buFont typeface="Georgia" panose="02040502050405020303" pitchFamily="18" charset="0"/>
              <a:buChar char="•"/>
              <a:tabLst>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Terdiri dari siapa saja </a:t>
            </a:r>
            <a:r>
              <a:rPr lang="id-ID" sz="1800" i="1" spc="-2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tim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manajemen</a:t>
            </a:r>
            <a:r>
              <a:rPr lang="id-ID" sz="1800" i="1" spc="-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anda?</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0" lvl="1" indent="-285750" algn="just">
              <a:lnSpc>
                <a:spcPts val="1015"/>
              </a:lnSpc>
              <a:spcBef>
                <a:spcPts val="0"/>
              </a:spcBef>
              <a:spcAft>
                <a:spcPts val="0"/>
              </a:spcAft>
              <a:buClr>
                <a:srgbClr val="231F20"/>
              </a:buClr>
              <a:buSzPts val="900"/>
              <a:buFont typeface="Georgia" panose="02040502050405020303" pitchFamily="18" charset="0"/>
              <a:buChar char="•"/>
              <a:tabLst>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Apa kualifikasi</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mereka?</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673735" lvl="1" indent="-285750" algn="just">
              <a:lnSpc>
                <a:spcPct val="105000"/>
              </a:lnSpc>
              <a:spcBef>
                <a:spcPts val="55"/>
              </a:spcBef>
              <a:spcAft>
                <a:spcPts val="0"/>
              </a:spcAft>
              <a:buClr>
                <a:srgbClr val="231F20"/>
              </a:buClr>
              <a:buSzPts val="900"/>
              <a:buFont typeface="Georgia" panose="02040502050405020303" pitchFamily="18" charset="0"/>
              <a:buChar char="•"/>
              <a:tabLst>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Apa saja tugas dan tanggung </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jawab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mereka?</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0" lvl="1" indent="-285750" algn="just">
              <a:lnSpc>
                <a:spcPts val="1015"/>
              </a:lnSpc>
              <a:spcBef>
                <a:spcPts val="0"/>
              </a:spcBef>
              <a:spcAft>
                <a:spcPts val="0"/>
              </a:spcAft>
              <a:buClr>
                <a:srgbClr val="231F20"/>
              </a:buClr>
              <a:buSzPts val="900"/>
              <a:buFont typeface="Georgia" panose="02040502050405020303" pitchFamily="18" charset="0"/>
              <a:buChar char="•"/>
              <a:tabLst>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Apakah ada konsultan dari</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luar?</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673735" lvl="1" indent="-285750" algn="just">
              <a:lnSpc>
                <a:spcPct val="105000"/>
              </a:lnSpc>
              <a:spcBef>
                <a:spcPts val="55"/>
              </a:spcBef>
              <a:spcAft>
                <a:spcPts val="0"/>
              </a:spcAft>
              <a:buClr>
                <a:srgbClr val="231F20"/>
              </a:buClr>
              <a:buSzPts val="900"/>
              <a:buFont typeface="Georgia" panose="02040502050405020303" pitchFamily="18" charset="0"/>
              <a:buChar char="•"/>
              <a:tabLst>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Kebijakan apa yang anda </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lakukan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untuk memperkerjakan </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pegawai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baru?</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673735" lvl="1" indent="-285750" algn="just">
              <a:lnSpc>
                <a:spcPct val="105000"/>
              </a:lnSpc>
              <a:spcBef>
                <a:spcPts val="0"/>
              </a:spcBef>
              <a:spcAft>
                <a:spcPts val="0"/>
              </a:spcAft>
              <a:buClr>
                <a:srgbClr val="231F20"/>
              </a:buClr>
              <a:buSzPts val="900"/>
              <a:buFont typeface="Georgia" panose="02040502050405020303" pitchFamily="18" charset="0"/>
              <a:buChar char="•"/>
              <a:tabLst>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Bagaimanakah rencana struktur organisasi anda? (tunjukkan </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dengan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organization</a:t>
            </a:r>
            <a:r>
              <a:rPr lang="id-ID" sz="1800" i="1" spc="-10"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chart)</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endParaRPr lang="en-US" dirty="0"/>
          </a:p>
        </p:txBody>
      </p:sp>
    </p:spTree>
    <p:extLst>
      <p:ext uri="{BB962C8B-B14F-4D97-AF65-F5344CB8AC3E}">
        <p14:creationId xmlns:p14="http://schemas.microsoft.com/office/powerpoint/2010/main" val="37786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C2AE-BF3A-43EE-929A-3D3E1D58B5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3D1CEE-2594-4914-9E3B-EB177981F6FF}"/>
              </a:ext>
            </a:extLst>
          </p:cNvPr>
          <p:cNvSpPr>
            <a:spLocks noGrp="1"/>
          </p:cNvSpPr>
          <p:nvPr>
            <p:ph idx="1"/>
          </p:nvPr>
        </p:nvSpPr>
        <p:spPr/>
        <p:txBody>
          <a:bodyPr/>
          <a:lstStyle/>
          <a:p>
            <a:r>
              <a:rPr lang="en-US" dirty="0"/>
              <a:t>14.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Business Model (Model</a:t>
            </a:r>
            <a:r>
              <a:rPr lang="id-ID" sz="1800" b="1" spc="-25" dirty="0">
                <a:solidFill>
                  <a:srgbClr val="231F20"/>
                </a:solidFill>
                <a:effectLst/>
                <a:latin typeface="Arial" panose="020B0604020202020204" pitchFamily="34" charset="0"/>
                <a:ea typeface="Verdana" panose="020B060403050404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Bisnis)</a:t>
            </a:r>
            <a:endParaRPr lang="en-US"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endParaRPr>
          </a:p>
          <a:p>
            <a:pPr marL="0" indent="0">
              <a:buNone/>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Model bisnis merupakan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metode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digunakan untuk </a:t>
            </a:r>
            <a:r>
              <a:rPr lang="id-ID" sz="1800" spc="-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menganalisis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bagaimana cara perusahaan mengidentifikasi proses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bisnisnya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untuk menghasilkan uang.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Model</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 ini sangat diperlukan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untuk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mengidentifikasi  proses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suatu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 Tidak adanya model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menunjukkan</a:t>
            </a:r>
            <a:r>
              <a:rPr lang="id-ID" sz="1800" spc="-2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lemahnya</a:t>
            </a:r>
            <a:r>
              <a:rPr lang="id-ID" sz="1800" spc="-2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perencanaan.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Hal ini berarti bisnis yang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dijalankan tidak jelas. Salah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satu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contoh model bisnis yang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banyak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digunakan adalah Model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Canvas.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1377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C34D-C325-4398-9F92-16F29973DE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052B4B-79F5-4552-A38B-FA345EBE5E7A}"/>
              </a:ext>
            </a:extLst>
          </p:cNvPr>
          <p:cNvSpPr>
            <a:spLocks noGrp="1"/>
          </p:cNvSpPr>
          <p:nvPr>
            <p:ph idx="1"/>
          </p:nvPr>
        </p:nvSpPr>
        <p:spPr/>
        <p:txBody>
          <a:bodyPr>
            <a:normAutofit fontScale="92500"/>
          </a:bodyPr>
          <a:lstStyle/>
          <a:p>
            <a:r>
              <a:rPr lang="en-US" dirty="0"/>
              <a:t>15.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Market Analysis (Analisis</a:t>
            </a:r>
            <a:r>
              <a:rPr lang="id-ID" sz="1800" b="1" spc="-10"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Pasar)</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Analisis pasar adalah proses untuk membagi industri menjadi beberapa segmen atau satu segmen spesifik yang akan dimasuki oleh perusahaan.</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Segmentasi dan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Target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Pasar Deskripsikan mengenai segmen </a:t>
            </a:r>
            <a:r>
              <a:rPr lang="id-ID" sz="1800" spc="-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target pasar anda. Semakin jelas</a:t>
            </a:r>
            <a:r>
              <a:rPr lang="id-ID" sz="1800" spc="-2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realistis segmen dan target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pasar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dideskripsikan semakin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bagus. </a:t>
            </a:r>
            <a:endParaRPr lang="en-US"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Segmen dan target pasar ini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meliputi: organisasi atau individu, kalau individu bisa fokus</a:t>
            </a:r>
            <a:r>
              <a:rPr lang="id-ID" sz="1800" spc="-2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berdasarkan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jenis kelamin, usia, tempat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tinggal,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kelas ekonomi, hobi, dan lain-lain. </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Contoh segmen dan target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pasar</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tidak realistis antara lain: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menjual pakaian seharga 500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ribuan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dengan segmen anda adalah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siswa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SMA. Segmen tersebut kurang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tepat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karena</a:t>
            </a:r>
            <a:r>
              <a:rPr lang="id-ID" sz="1800" spc="-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pakaian</a:t>
            </a:r>
            <a:r>
              <a:rPr lang="id-ID" sz="1800" spc="-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seharga</a:t>
            </a:r>
            <a:r>
              <a:rPr lang="id-ID" sz="1800" spc="-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500</a:t>
            </a:r>
            <a:r>
              <a:rPr lang="id-ID" sz="1800" spc="-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ribu</a:t>
            </a:r>
            <a:r>
              <a:rPr lang="id-ID" sz="1800" spc="-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sulit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dijangkau oleh siswa SMA.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Berbeda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halnya dengan anda menjual</a:t>
            </a:r>
            <a:r>
              <a:rPr lang="id-ID" sz="1800" spc="-14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pakaian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tersebut kepada istri pejabat</a:t>
            </a:r>
            <a:r>
              <a:rPr lang="id-ID" sz="1800" spc="1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atau</a:t>
            </a:r>
            <a:r>
              <a:rPr lang="en-US"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pengusaha yang hobinya adalah belanja dan arisan. Mungkin segmen tersebut akan sangat sesuai.</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7526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2AB3-6357-4679-B7C4-D9E3E46A6E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CB82C8-8FDC-46F3-B650-8CDAFD09C892}"/>
              </a:ext>
            </a:extLst>
          </p:cNvPr>
          <p:cNvSpPr>
            <a:spLocks noGrp="1"/>
          </p:cNvSpPr>
          <p:nvPr>
            <p:ph idx="1"/>
          </p:nvPr>
        </p:nvSpPr>
        <p:spPr/>
        <p:txBody>
          <a:bodyPr/>
          <a:lstStyle/>
          <a:p>
            <a:r>
              <a:rPr lang="en-US" dirty="0"/>
              <a:t>16.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Perilaku</a:t>
            </a:r>
            <a:r>
              <a:rPr lang="id-ID" sz="1800" b="1" spc="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Pembeli</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Setelah mengetahui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segmen pasar,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bisa mendeskripsikan perilaku pembeli. Perilaku ini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berupa kebiasaan, hobi,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pergaulan,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lain-lain.</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endParaRPr lang="en-US"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Contoh</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perilaku</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pembeli misalnya sering ikut arisan, aktif </a:t>
            </a:r>
            <a:r>
              <a:rPr lang="id-ID" sz="1800" spc="-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jejaring</a:t>
            </a:r>
            <a:r>
              <a:rPr lang="id-ID" sz="1800" spc="-2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sosial</a:t>
            </a:r>
            <a:r>
              <a:rPr lang="id-ID" sz="1800" spc="-2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instragam,</a:t>
            </a:r>
            <a:r>
              <a:rPr lang="id-ID" sz="1800" spc="-2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suka</a:t>
            </a:r>
            <a:r>
              <a:rPr lang="id-ID" sz="1800" spc="-2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sesuatu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sifatnya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glamor,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lain-lain. Perilaku ini bisa digunakan sebagai bahan untuk menentukan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strategi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pemasaran, desain produk,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serta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harga</a:t>
            </a:r>
            <a:r>
              <a:rPr lang="id-ID" sz="1800" spc="-5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produk.</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49113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FE8F-C90C-4FD1-ABCF-5664E9A772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542A9C-8753-42A8-8EDD-602DC5B67E92}"/>
              </a:ext>
            </a:extLst>
          </p:cNvPr>
          <p:cNvSpPr>
            <a:spLocks noGrp="1"/>
          </p:cNvSpPr>
          <p:nvPr>
            <p:ph idx="1"/>
          </p:nvPr>
        </p:nvSpPr>
        <p:spPr/>
        <p:txBody>
          <a:bodyPr/>
          <a:lstStyle/>
          <a:p>
            <a:r>
              <a:rPr lang="en-US" dirty="0"/>
              <a:t>16.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Analisis Pesaing</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Deskripsikan mengenai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ukuran,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pertumbuhan dan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profitabilitas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pesaing; organisasi dan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budaya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 pesaing; strategi</a:t>
            </a:r>
            <a:r>
              <a:rPr lang="id-ID" sz="1800" spc="-2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pesaing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masa lalu dan sekarang; tujuan, sasaran dan asumsi-asumsi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masa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depan pesaing; serta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kapabilitas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pesaing.</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378238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C84A-9D2E-41C5-8F0A-94B874A0B9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C6CED0-DADB-430F-AF1E-5BB18F1987E0}"/>
              </a:ext>
            </a:extLst>
          </p:cNvPr>
          <p:cNvSpPr>
            <a:spLocks noGrp="1"/>
          </p:cNvSpPr>
          <p:nvPr>
            <p:ph idx="1"/>
          </p:nvPr>
        </p:nvSpPr>
        <p:spPr/>
        <p:txBody>
          <a:bodyPr/>
          <a:lstStyle/>
          <a:p>
            <a:r>
              <a:rPr lang="en-US" dirty="0"/>
              <a:t>18.</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 The Economic of</a:t>
            </a:r>
            <a:r>
              <a:rPr lang="id-ID" sz="1800" b="1" spc="-11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spc="-20" dirty="0">
                <a:solidFill>
                  <a:srgbClr val="231F20"/>
                </a:solidFill>
                <a:effectLst/>
                <a:latin typeface="Arial" panose="020B0604020202020204" pitchFamily="34" charset="0"/>
                <a:ea typeface="Arial" panose="020B0604020202020204" pitchFamily="34" charset="0"/>
                <a:cs typeface="Verdana" panose="020B0604030504040204" pitchFamily="34" charset="0"/>
              </a:rPr>
              <a:t>Business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(Ekonomi</a:t>
            </a:r>
            <a:r>
              <a:rPr lang="id-ID" sz="1800" b="1" spc="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Bisnis)</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 bagian ini dijelaskan mengenai bagaimana keuntungan suatu bisnis diperoleh. Contohnya penjelasan mengenai jumlah produk yang harus dijual untuk mencapai BEP (Break Even Point), waktu mulai mendapatkan keuntungan, dan lain- lain. </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742950" marR="878840" lvl="1" indent="-285750">
              <a:lnSpc>
                <a:spcPct val="105000"/>
              </a:lnSpc>
              <a:spcBef>
                <a:spcPts val="4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Sumber Pendapatan dan </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Margin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Keuntungan</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0" lvl="1" indent="-285750">
              <a:lnSpc>
                <a:spcPts val="1015"/>
              </a:lnSpc>
              <a:spcBef>
                <a:spcPts val="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Biaya Tetap dan</a:t>
            </a:r>
            <a:r>
              <a:rPr lang="id-ID" sz="1800" i="1" spc="-10"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Variabel</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1308100" lvl="1" indent="-285750">
              <a:lnSpc>
                <a:spcPct val="105000"/>
              </a:lnSpc>
              <a:spcBef>
                <a:spcPts val="6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Operating Laverage </a:t>
            </a:r>
            <a:r>
              <a:rPr lang="id-ID" sz="1800" i="1" spc="-30"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dan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Implikasinya</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0" lvl="1" indent="-285750">
              <a:lnSpc>
                <a:spcPts val="1015"/>
              </a:lnSpc>
              <a:spcBef>
                <a:spcPts val="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Start-up</a:t>
            </a:r>
            <a:r>
              <a:rPr lang="id-ID" sz="1800" i="1" spc="-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cost</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1397000" lvl="1" indent="-285750">
              <a:lnSpc>
                <a:spcPct val="105000"/>
              </a:lnSpc>
              <a:spcBef>
                <a:spcPts val="55"/>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Break Event Chart </a:t>
            </a:r>
            <a:r>
              <a:rPr lang="id-ID" sz="1800" i="1" spc="-30"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dan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perhitungannya</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35306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62CB-D872-4F28-B882-FC12751656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2144F4-6AC3-4F36-A2BD-AD9BE74EF37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EC75D42-5D7F-4919-B5EE-FE29FDA6E618}"/>
              </a:ext>
            </a:extLst>
          </p:cNvPr>
          <p:cNvPicPr>
            <a:picLocks noChangeAspect="1"/>
          </p:cNvPicPr>
          <p:nvPr/>
        </p:nvPicPr>
        <p:blipFill rotWithShape="1">
          <a:blip r:embed="rId2"/>
          <a:srcRect l="29318" t="20794" r="30568" b="15726"/>
          <a:stretch/>
        </p:blipFill>
        <p:spPr>
          <a:xfrm>
            <a:off x="838200" y="365125"/>
            <a:ext cx="10515600" cy="5811838"/>
          </a:xfrm>
          <a:prstGeom prst="rect">
            <a:avLst/>
          </a:prstGeom>
        </p:spPr>
      </p:pic>
    </p:spTree>
    <p:extLst>
      <p:ext uri="{BB962C8B-B14F-4D97-AF65-F5344CB8AC3E}">
        <p14:creationId xmlns:p14="http://schemas.microsoft.com/office/powerpoint/2010/main" val="188183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1D10-1CB4-4E68-AAD1-63365EDE96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FF4B63-BD69-4D2A-AF4E-0DD5C357C11D}"/>
              </a:ext>
            </a:extLst>
          </p:cNvPr>
          <p:cNvSpPr>
            <a:spLocks noGrp="1"/>
          </p:cNvSpPr>
          <p:nvPr>
            <p:ph idx="1"/>
          </p:nvPr>
        </p:nvSpPr>
        <p:spPr/>
        <p:txBody>
          <a:bodyPr/>
          <a:lstStyle/>
          <a:p>
            <a:r>
              <a:rPr lang="en-US" dirty="0"/>
              <a:t>19.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Marketing Plan </a:t>
            </a:r>
            <a:r>
              <a:rPr lang="id-ID" sz="1800" b="1" spc="-15" dirty="0">
                <a:solidFill>
                  <a:srgbClr val="231F20"/>
                </a:solidFill>
                <a:effectLst/>
                <a:latin typeface="Arial" panose="020B0604020202020204" pitchFamily="34" charset="0"/>
                <a:ea typeface="Verdana" panose="020B0604030504040204" pitchFamily="34" charset="0"/>
                <a:cs typeface="Verdana" panose="020B0604030504040204" pitchFamily="34" charset="0"/>
              </a:rPr>
              <a:t>(Perencanaan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Pemasaran</a:t>
            </a:r>
            <a:r>
              <a:rPr lang="en-US"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a:t>
            </a: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 bagian ini, business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plan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fokus untuk menjelaskan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bagaimana suatu bisnis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dipasarkan dan bagaimana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suatu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barang</a:t>
            </a:r>
            <a:r>
              <a:rPr lang="id-ID" sz="1800" spc="-1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atau</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jasa</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a:t>
            </a:r>
            <a:r>
              <a:rPr lang="id-ID" sz="1800" spc="-1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dijual.</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Tujuannya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adalah memberikan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informasi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proyeksi</a:t>
            </a:r>
            <a:r>
              <a:rPr lang="id-ID" sz="1800" spc="-1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penjualan,</a:t>
            </a:r>
            <a:r>
              <a:rPr lang="id-ID" sz="1800" spc="-1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pangsa pasar,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target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pasar.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Hal ini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mendukung kepercayaan diri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bahwa anda mampu mencapai proyeksi penjualan anda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dengan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rencana pemasaran</a:t>
            </a:r>
            <a:r>
              <a:rPr lang="id-ID" sz="1800" spc="-14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tersebut.</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b="1" i="1"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Strategi pemasaran</a:t>
            </a:r>
            <a:endParaRPr lang="en-US" sz="1800" dirty="0">
              <a:effectLst/>
              <a:latin typeface="Verdana" panose="020B0604030504040204" pitchFamily="34" charset="0"/>
              <a:ea typeface="Georgia" panose="02040502050405020303" pitchFamily="18" charset="0"/>
              <a:cs typeface="Georgia" panose="02040502050405020303" pitchFamily="18" charset="0"/>
            </a:endParaRPr>
          </a:p>
          <a:p>
            <a:pPr marL="0" indent="0">
              <a:buNone/>
            </a:pP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Identifikasi target pasar dan segmen</a:t>
            </a:r>
            <a:r>
              <a:rPr lang="en-US" sz="1800" i="1" dirty="0">
                <a:solidFill>
                  <a:srgbClr val="231F20"/>
                </a:solidFill>
                <a:latin typeface="Verdana" panose="020B0604030504040204" pitchFamily="34"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pasar anda dengan hati-hati dan teliti.</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id-ID" sz="1800" b="1" i="1"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Bauran Pemasaran 4 P (Product, Price, Place, dan</a:t>
            </a:r>
            <a:r>
              <a:rPr lang="id-ID" sz="1800" b="1" i="1" spc="-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b="1" i="1"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Promotion)</a:t>
            </a:r>
            <a:endParaRPr lang="en-US" sz="1800" dirty="0">
              <a:effectLst/>
              <a:latin typeface="Verdana" panose="020B0604030504040204" pitchFamily="34" charset="0"/>
              <a:ea typeface="Georgia" panose="02040502050405020303" pitchFamily="18" charset="0"/>
              <a:cs typeface="Georgia" panose="02040502050405020303" pitchFamily="18" charset="0"/>
            </a:endParaRPr>
          </a:p>
          <a:p>
            <a:pPr marL="0" indent="0">
              <a:buNone/>
            </a:pP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harus mendiskusikan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terlebih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dahulu harga dari produk atau  </a:t>
            </a:r>
            <a:r>
              <a:rPr lang="id-ID" sz="1800" i="1" spc="-2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jasa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serta membandingkan harga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yang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tawarkan dengan pesaing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lain.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Jelaskan bagaimana harga yang </a:t>
            </a:r>
            <a:r>
              <a:rPr lang="id-ID" sz="1800" i="1" spc="-2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tetapkan bisa diterima oleh pasar </a:t>
            </a:r>
            <a:r>
              <a:rPr lang="id-ID" sz="1800" i="1" spc="-2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dan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menghasilkan</a:t>
            </a:r>
            <a:r>
              <a:rPr lang="id-ID" sz="1800" i="1" spc="-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untung.</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499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0E3B-6D9C-4296-80A7-4D8A7D7B86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29B3DB-6930-46AF-8F25-B8A4023875AF}"/>
              </a:ext>
            </a:extLst>
          </p:cNvPr>
          <p:cNvSpPr>
            <a:spLocks noGrp="1"/>
          </p:cNvSpPr>
          <p:nvPr>
            <p:ph idx="1"/>
          </p:nvPr>
        </p:nvSpPr>
        <p:spPr/>
        <p:txBody>
          <a:bodyPr/>
          <a:lstStyle/>
          <a:p>
            <a:r>
              <a:rPr lang="id-ID" sz="1800" b="1"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Proses dan Siklus Penjualan </a:t>
            </a:r>
            <a:endParaRPr lang="en-US" sz="1800" b="1" i="1" dirty="0">
              <a:solidFill>
                <a:srgbClr val="231F20"/>
              </a:solidFill>
              <a:effectLst/>
              <a:latin typeface="Georgia" panose="02040502050405020303" pitchFamily="18" charset="0"/>
              <a:ea typeface="Verdana" panose="020B0604030504040204" pitchFamily="34" charset="0"/>
              <a:cs typeface="Verdana" panose="020B0604030504040204" pitchFamily="34" charset="0"/>
            </a:endParaRPr>
          </a:p>
          <a:p>
            <a:pPr marL="0" indent="0">
              <a:buNone/>
            </a:pP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Jelaskan proses dan siklus penjualan yang	anda</a:t>
            </a:r>
            <a:r>
              <a:rPr lang="en-US"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gunakan.</a:t>
            </a:r>
            <a:r>
              <a:rPr lang="en-US"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Jika</a:t>
            </a:r>
            <a:r>
              <a:rPr lang="en-US" sz="1800" i="1" dirty="0">
                <a:solidFill>
                  <a:srgbClr val="231F20"/>
                </a:solidFill>
                <a:latin typeface="Georgia" panose="02040502050405020303" pitchFamily="18" charset="0"/>
                <a:ea typeface="Verdana" panose="020B0604030504040204" pitchFamily="34" charset="0"/>
                <a:cs typeface="Verdana" panose="020B0604030504040204" pitchFamily="34" charset="0"/>
              </a:rPr>
              <a:t> </a:t>
            </a:r>
            <a:r>
              <a:rPr lang="id-ID" sz="1800" i="1" spc="-2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menggunakan</a:t>
            </a:r>
            <a:r>
              <a:rPr lang="id-ID" sz="1800" i="1" spc="-7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penjualan</a:t>
            </a:r>
            <a:r>
              <a:rPr lang="id-ID" sz="1800" i="1" spc="-7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secara</a:t>
            </a:r>
            <a:r>
              <a:rPr lang="id-ID" sz="1800" i="1" spc="-7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langsung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maka deskripsikan bagaimana cara</a:t>
            </a:r>
            <a:r>
              <a:rPr lang="id-ID" sz="1800" i="1" spc="-15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spc="-2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mengelolanya dan mengontrolnya. </a:t>
            </a:r>
            <a:r>
              <a:rPr lang="id-ID" sz="1800" i="1" spc="-3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Hal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ini termasuk jumlah lokasi penjualan, jumlah karyawan yang dibutuhkan,</a:t>
            </a:r>
            <a:r>
              <a:rPr lang="id-ID" sz="1800" i="1" spc="-15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serta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efisiensinya.</a:t>
            </a:r>
            <a:endParaRPr lang="en-US"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endParaRPr>
          </a:p>
          <a:p>
            <a:pPr marL="0" indent="0">
              <a:buNone/>
            </a:pPr>
            <a:r>
              <a:rPr lang="id-ID" sz="1800" b="1" i="1"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Taktik Penjualan</a:t>
            </a:r>
            <a:endParaRPr lang="en-US" sz="1800" b="1" i="1" dirty="0">
              <a:solidFill>
                <a:srgbClr val="231F20"/>
              </a:solidFill>
              <a:effectLst/>
              <a:latin typeface="Georgia" panose="02040502050405020303" pitchFamily="18" charset="0"/>
              <a:ea typeface="Georgia" panose="02040502050405020303" pitchFamily="18" charset="0"/>
              <a:cs typeface="Georgia" panose="02040502050405020303" pitchFamily="18" charset="0"/>
            </a:endParaRPr>
          </a:p>
          <a:p>
            <a:pPr marL="0" indent="0">
              <a:buNone/>
            </a:pP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Bagian ini menjelaskan cara agar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orang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tertarik dan merasa butuh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dengan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produk atau jasa yang anda tawarkan. Jelaskan taktik-taktik penjualan </a:t>
            </a:r>
            <a:r>
              <a:rPr lang="id-ID" sz="1800" i="1" spc="-2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yang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pilih, misalnya: memberikan</a:t>
            </a:r>
            <a:r>
              <a:rPr lang="id-ID" sz="1800" i="1" spc="-13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bonus,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membuat grup pecinta produk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melakukan iklan secara berkala, dan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lain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sebagainya</a:t>
            </a:r>
            <a:endParaRPr lang="en-US" sz="1800" dirty="0">
              <a:effectLst/>
              <a:latin typeface="Verdana" panose="020B0604030504040204" pitchFamily="34" charset="0"/>
              <a:ea typeface="Georgia" panose="02040502050405020303" pitchFamily="18" charset="0"/>
              <a:cs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177629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CF18-3EAD-4E13-99F2-628BA782FD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684046-8675-4ED5-AF91-BCB24CF1B8E5}"/>
              </a:ext>
            </a:extLst>
          </p:cNvPr>
          <p:cNvSpPr>
            <a:spLocks noGrp="1"/>
          </p:cNvSpPr>
          <p:nvPr>
            <p:ph idx="1"/>
          </p:nvPr>
        </p:nvSpPr>
        <p:spPr/>
        <p:txBody>
          <a:bodyPr/>
          <a:lstStyle/>
          <a:p>
            <a:r>
              <a:rPr lang="en-US" dirty="0"/>
              <a:t>20.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Design and </a:t>
            </a:r>
            <a:r>
              <a:rPr lang="id-ID" sz="1800" b="1" spc="-15" dirty="0">
                <a:solidFill>
                  <a:srgbClr val="231F20"/>
                </a:solidFill>
                <a:effectLst/>
                <a:latin typeface="Arial" panose="020B0604020202020204" pitchFamily="34" charset="0"/>
                <a:ea typeface="Arial" panose="020B0604020202020204" pitchFamily="34" charset="0"/>
                <a:cs typeface="Verdana" panose="020B0604030504040204" pitchFamily="34" charset="0"/>
              </a:rPr>
              <a:t>Development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Plan (Desain dan Rencana Pengembangan)</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 bagian ini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dijelaskan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 rencana desain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pengembangan produk/jasa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ditawarkan. Pengembangan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produk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bisa dalam pengembangan jumlah, pengembangan kualitas, dan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lain-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lain. Sedangkan desain bisa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berupa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perbaikan desain produk,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perbaikan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bahan produk, dan lain-lain.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Untuk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rencana pengembangan desain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lebih bagus kalau ditambah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dengan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gambar yang mendukung.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Selain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menjelaskan tentang </a:t>
            </a:r>
            <a:r>
              <a:rPr lang="id-ID" sz="1800" spc="-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pengembangan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produk, bagian ini juga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menjelaskan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tentang tantangan dan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resiko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ketika produk dikembangkan,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biaya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pengembangan serta isu-isu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tentang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paten,</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hak</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cipta,</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lisensi</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merek</a:t>
            </a:r>
            <a:endParaRPr lang="en-US" dirty="0"/>
          </a:p>
        </p:txBody>
      </p:sp>
    </p:spTree>
    <p:extLst>
      <p:ext uri="{BB962C8B-B14F-4D97-AF65-F5344CB8AC3E}">
        <p14:creationId xmlns:p14="http://schemas.microsoft.com/office/powerpoint/2010/main" val="2634912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A6BB-4A7B-4133-A7F6-91938A46E5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9592E8-3405-4424-A9F2-ABB43BCA8B97}"/>
              </a:ext>
            </a:extLst>
          </p:cNvPr>
          <p:cNvSpPr>
            <a:spLocks noGrp="1"/>
          </p:cNvSpPr>
          <p:nvPr>
            <p:ph idx="1"/>
          </p:nvPr>
        </p:nvSpPr>
        <p:spPr/>
        <p:txBody>
          <a:bodyPr/>
          <a:lstStyle/>
          <a:p>
            <a:r>
              <a:rPr lang="en-US"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21.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Operational Plan </a:t>
            </a:r>
            <a:r>
              <a:rPr lang="id-ID" sz="1800" b="1" spc="-15" dirty="0">
                <a:solidFill>
                  <a:srgbClr val="231F20"/>
                </a:solidFill>
                <a:effectLst/>
                <a:latin typeface="Arial" panose="020B0604020202020204" pitchFamily="34" charset="0"/>
                <a:ea typeface="Arial" panose="020B0604020202020204" pitchFamily="34" charset="0"/>
                <a:cs typeface="Verdana" panose="020B0604030504040204" pitchFamily="34" charset="0"/>
              </a:rPr>
              <a:t>(Rencana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Operasional)</a:t>
            </a:r>
            <a:endParaRPr lang="en-US"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ini</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menjelaskan</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 bagaimana suatu bisnis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dijalankan dan bagaimana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suatu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produk/jasa akan diproduksi.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ini juga akan mengilustrasikan operasional kegiatan bisnis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dalam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ruang lingkup “back stage”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(tidak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terlihat oleh customer) dan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“front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stage” terlihat oleh</a:t>
            </a:r>
            <a:r>
              <a:rPr lang="id-ID" sz="1800" spc="-1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customer.</a:t>
            </a:r>
            <a:endParaRPr lang="en-US"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membahas tentang:</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id-ID" sz="1800" b="1"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Lokasi Bisnis</a:t>
            </a:r>
            <a:endParaRPr lang="en-US" sz="1800" b="1" i="1" dirty="0">
              <a:solidFill>
                <a:srgbClr val="231F20"/>
              </a:solidFill>
              <a:latin typeface="Georgia" panose="02040502050405020303" pitchFamily="18" charset="0"/>
              <a:ea typeface="Verdana" panose="020B0604030504040204" pitchFamily="34" charset="0"/>
              <a:cs typeface="Verdana" panose="020B0604030504040204" pitchFamily="34" charset="0"/>
            </a:endParaRPr>
          </a:p>
          <a:p>
            <a:pPr marL="0" indent="0">
              <a:buNone/>
            </a:pP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Deskripsikan mengenai kelebihan dan kekurangan dari lokasi yang anda pilih beserta pengaruhnya terhadap tenaga kerja, harga dan ketersediaan bahan baku, keterjangkauan pelanggan, akses terhadap transportasi, serta aturan-aturan pada lokasi tersebut</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sz="1800" dirty="0">
              <a:effectLst/>
              <a:latin typeface="Verdana" panose="020B0604030504040204" pitchFamily="34" charset="0"/>
              <a:ea typeface="Arial" panose="020B060402020202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312832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1257-027B-4207-96A0-F3879B9634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72970F-0EF8-46E5-A6F5-55040C409953}"/>
              </a:ext>
            </a:extLst>
          </p:cNvPr>
          <p:cNvSpPr>
            <a:spLocks noGrp="1"/>
          </p:cNvSpPr>
          <p:nvPr>
            <p:ph idx="1"/>
          </p:nvPr>
        </p:nvSpPr>
        <p:spPr/>
        <p:txBody>
          <a:bodyPr/>
          <a:lstStyle/>
          <a:p>
            <a:r>
              <a:rPr lang="id-ID" sz="1800" b="1"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Fasilitas dan Peralatan</a:t>
            </a:r>
            <a:endParaRPr lang="en-US" sz="1800" b="1" i="1" dirty="0">
              <a:solidFill>
                <a:srgbClr val="231F20"/>
              </a:solidFill>
              <a:effectLst/>
              <a:latin typeface="Georgia" panose="02040502050405020303" pitchFamily="18" charset="0"/>
              <a:ea typeface="Verdana" panose="020B0604030504040204" pitchFamily="34" charset="0"/>
              <a:cs typeface="Verdana" panose="020B0604030504040204" pitchFamily="34" charset="0"/>
            </a:endParaRPr>
          </a:p>
          <a:p>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Deskripsikan mengenai  fasilitas dan peralatan yang dibutuhkan.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Apakah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fasilitas dan alat tersebut anda beli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atau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anda sewa. Berapa harga beserta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daya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tahannya. Bagaimana estimasi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dari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fasilitas dan peralatan yang dibutuhkan pengaruhnya terhadap proyeksi penjualan.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id-ID" sz="1800" b="1"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Proses Produksi</a:t>
            </a:r>
            <a:endParaRPr lang="en-US" sz="1800" b="1" i="1" dirty="0">
              <a:solidFill>
                <a:srgbClr val="231F20"/>
              </a:solidFill>
              <a:latin typeface="Georgia" panose="02040502050405020303" pitchFamily="18" charset="0"/>
              <a:ea typeface="Verdana" panose="020B0604030504040204" pitchFamily="34" charset="0"/>
              <a:cs typeface="Verdana" panose="020B0604030504040204" pitchFamily="34" charset="0"/>
            </a:endParaRPr>
          </a:p>
          <a:p>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Jelaskan metode yang digunakan </a:t>
            </a:r>
            <a:r>
              <a:rPr lang="id-ID" sz="1800" i="1" spc="-2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untuk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produksi, prosedur untuk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menjaga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kualitas,   kontrol    terhadap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produksi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dan penyimpanan, bahan baku </a:t>
            </a:r>
            <a:r>
              <a:rPr lang="id-ID" sz="1800" i="1" spc="-2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yang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dibutuhkan, dan kontrol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terhadap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penjualan. Jika dibutuhkan, </a:t>
            </a:r>
            <a:r>
              <a:rPr lang="id-ID" sz="1800" i="1" spc="-1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sertakan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gambar agar mudah</a:t>
            </a:r>
            <a:r>
              <a:rPr lang="id-ID" sz="1800" i="1" spc="-10"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dipahami.</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3705255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DBA7-141F-4F4E-A3D4-B7AEA7767C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3E1FFE-8639-46A7-8A58-79FE93651FF9}"/>
              </a:ext>
            </a:extLst>
          </p:cNvPr>
          <p:cNvSpPr>
            <a:spLocks noGrp="1"/>
          </p:cNvSpPr>
          <p:nvPr>
            <p:ph idx="1"/>
          </p:nvPr>
        </p:nvSpPr>
        <p:spPr/>
        <p:txBody>
          <a:bodyPr/>
          <a:lstStyle/>
          <a:p>
            <a:r>
              <a:rPr lang="en-US" dirty="0"/>
              <a:t>22.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Overall Schedule </a:t>
            </a:r>
            <a:r>
              <a:rPr lang="id-ID" sz="1800" b="1" spc="-20" dirty="0">
                <a:solidFill>
                  <a:srgbClr val="231F20"/>
                </a:solidFill>
                <a:effectLst/>
                <a:latin typeface="Arial" panose="020B0604020202020204" pitchFamily="34" charset="0"/>
                <a:ea typeface="Verdana" panose="020B0604030504040204" pitchFamily="34" charset="0"/>
                <a:cs typeface="Verdana" panose="020B0604030504040204" pitchFamily="34" charset="0"/>
              </a:rPr>
              <a:t>(Jadwal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Keseluruhan</a:t>
            </a:r>
            <a:r>
              <a:rPr lang="en-US"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a:t>
            </a: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membahas tentang aktivitas-aktivitas utama yang diperlukan untuk memulai bisnis. Aktivitas-aktivitas tersebut kemudian</a:t>
            </a:r>
            <a:r>
              <a:rPr lang="en-US" sz="1800" dirty="0">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dijadwalkan. Jadwal yang dibuat harus dalam format pencapaian (milestone) yang penting bagi keberhasilan bisnis. </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Berikut adalah contoh pencapaian- pencapaian dalam bisnis:</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spcBef>
                <a:spcPts val="55"/>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Penyewaan</a:t>
            </a:r>
            <a:r>
              <a:rPr lang="id-ID" sz="1800" i="1" spc="-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fasilitas</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marR="0" lvl="1" indent="-285750">
              <a:spcBef>
                <a:spcPts val="6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Penyelesaian</a:t>
            </a:r>
            <a:r>
              <a:rPr lang="id-ID" sz="1800" i="1" spc="-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prototype</a:t>
            </a:r>
            <a:endParaRPr lang="en-US"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endParaRPr>
          </a:p>
          <a:p>
            <a:pPr marL="742950" marR="0" lvl="1" indent="-285750">
              <a:spcBef>
                <a:spcPts val="60"/>
              </a:spcBef>
              <a:spcAft>
                <a:spcPts val="0"/>
              </a:spcAft>
              <a:buClr>
                <a:srgbClr val="231F20"/>
              </a:buClr>
              <a:buSzPts val="900"/>
              <a:buFont typeface="Georgia" panose="02040502050405020303" pitchFamily="18" charset="0"/>
              <a:buChar char="•"/>
              <a:tabLst>
                <a:tab pos="706755" algn="l"/>
                <a:tab pos="707390" algn="l"/>
              </a:tabLst>
            </a:pP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Mulai</a:t>
            </a:r>
            <a:r>
              <a:rPr lang="id-ID" sz="1800" i="1" spc="-5"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 </a:t>
            </a:r>
            <a:r>
              <a:rPr lang="id-ID" sz="1800" i="1" dirty="0">
                <a:solidFill>
                  <a:srgbClr val="231F20"/>
                </a:solidFill>
                <a:effectLst/>
                <a:latin typeface="Georgia" panose="02040502050405020303" pitchFamily="18" charset="0"/>
                <a:ea typeface="Verdana" panose="020B0604030504040204" pitchFamily="34" charset="0"/>
                <a:cs typeface="Verdana" panose="020B0604030504040204" pitchFamily="34" charset="0"/>
              </a:rPr>
              <a:t>produksi</a:t>
            </a:r>
            <a:endParaRPr lang="en-US" i="1" spc="-75" dirty="0">
              <a:solidFill>
                <a:srgbClr val="231F20"/>
              </a:solidFill>
              <a:latin typeface="Georgia" panose="02040502050405020303" pitchFamily="18" charset="0"/>
              <a:ea typeface="Verdana" panose="020B0604030504040204" pitchFamily="34" charset="0"/>
              <a:cs typeface="Verdana" panose="020B0604030504040204" pitchFamily="34" charset="0"/>
            </a:endParaRPr>
          </a:p>
          <a:p>
            <a:pPr marL="742950" lvl="1" indent="-285750">
              <a:spcBef>
                <a:spcPts val="6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Mendapatkan penjualan</a:t>
            </a:r>
            <a:r>
              <a:rPr lang="id-ID" sz="1800" i="1" spc="-1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pertama</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lvl="1" indent="-285750">
              <a:spcBef>
                <a:spcPts val="6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Penggabungan</a:t>
            </a:r>
            <a:r>
              <a:rPr lang="id-ID" sz="1800" i="1" spc="-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 </a:t>
            </a: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usaha</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742950" lvl="1" indent="-285750">
              <a:spcBef>
                <a:spcPts val="60"/>
              </a:spcBef>
              <a:spcAft>
                <a:spcPts val="0"/>
              </a:spcAft>
              <a:buClr>
                <a:srgbClr val="231F20"/>
              </a:buClr>
              <a:buSzPts val="900"/>
              <a:buFont typeface="Georgia" panose="02040502050405020303" pitchFamily="18" charset="0"/>
              <a:buChar char="•"/>
              <a:tabLst>
                <a:tab pos="706755" algn="l"/>
                <a:tab pos="707390" algn="l"/>
              </a:tabLst>
            </a:pPr>
            <a:r>
              <a:rPr lang="id-ID" sz="1800" i="1" spc="-75" dirty="0">
                <a:solidFill>
                  <a:srgbClr val="231F20"/>
                </a:solidFill>
                <a:effectLst/>
                <a:latin typeface="Georgia" panose="02040502050405020303" pitchFamily="18" charset="0"/>
                <a:ea typeface="Georgia" panose="02040502050405020303" pitchFamily="18" charset="0"/>
                <a:cs typeface="Georgia" panose="02040502050405020303" pitchFamily="18" charset="0"/>
              </a:rPr>
              <a:t>pembiayaan/modal</a:t>
            </a: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457200" marR="0" lvl="1" indent="0">
              <a:spcBef>
                <a:spcPts val="60"/>
              </a:spcBef>
              <a:spcAft>
                <a:spcPts val="0"/>
              </a:spcAft>
              <a:buClr>
                <a:srgbClr val="231F20"/>
              </a:buClr>
              <a:buSzPts val="900"/>
              <a:buNone/>
              <a:tabLst>
                <a:tab pos="706755" algn="l"/>
                <a:tab pos="707390" algn="l"/>
              </a:tabLst>
            </a:pPr>
            <a:endParaRPr lang="en-US" sz="1800" spc="-75" dirty="0">
              <a:effectLst/>
              <a:latin typeface="Verdana" panose="020B0604030504040204" pitchFamily="34" charset="0"/>
              <a:ea typeface="Georgia" panose="02040502050405020303" pitchFamily="18" charset="0"/>
              <a:cs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1459883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D204-6885-4512-A2D3-72474501A8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6B7C6E-7507-4269-BDAE-D9EB87B84B84}"/>
              </a:ext>
            </a:extLst>
          </p:cNvPr>
          <p:cNvSpPr>
            <a:spLocks noGrp="1"/>
          </p:cNvSpPr>
          <p:nvPr>
            <p:ph idx="1"/>
          </p:nvPr>
        </p:nvSpPr>
        <p:spPr/>
        <p:txBody>
          <a:bodyPr/>
          <a:lstStyle/>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Sebaiknya jadwal ini dituliskan dalam bentuk tabel penjadwalan yang realistis seperti contoh Gambar</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pic>
        <p:nvPicPr>
          <p:cNvPr id="5" name="Picture 4">
            <a:extLst>
              <a:ext uri="{FF2B5EF4-FFF2-40B4-BE49-F238E27FC236}">
                <a16:creationId xmlns:a16="http://schemas.microsoft.com/office/drawing/2014/main" id="{DFB865D6-CA6F-42BD-AADB-042F71F987AA}"/>
              </a:ext>
            </a:extLst>
          </p:cNvPr>
          <p:cNvPicPr>
            <a:picLocks noChangeAspect="1"/>
          </p:cNvPicPr>
          <p:nvPr/>
        </p:nvPicPr>
        <p:blipFill rotWithShape="1">
          <a:blip r:embed="rId2"/>
          <a:srcRect l="26136" t="31102" r="25795" b="12822"/>
          <a:stretch/>
        </p:blipFill>
        <p:spPr>
          <a:xfrm>
            <a:off x="1097281" y="2342035"/>
            <a:ext cx="10058400" cy="4023360"/>
          </a:xfrm>
          <a:prstGeom prst="rect">
            <a:avLst/>
          </a:prstGeom>
        </p:spPr>
      </p:pic>
    </p:spTree>
    <p:extLst>
      <p:ext uri="{BB962C8B-B14F-4D97-AF65-F5344CB8AC3E}">
        <p14:creationId xmlns:p14="http://schemas.microsoft.com/office/powerpoint/2010/main" val="49023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BFF8-E861-423E-ADF3-BBDB98B5D0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C6CD6A-907C-43F0-BFA1-CE89864ACF9F}"/>
              </a:ext>
            </a:extLst>
          </p:cNvPr>
          <p:cNvSpPr>
            <a:spLocks noGrp="1"/>
          </p:cNvSpPr>
          <p:nvPr>
            <p:ph idx="1"/>
          </p:nvPr>
        </p:nvSpPr>
        <p:spPr/>
        <p:txBody>
          <a:bodyPr/>
          <a:lstStyle/>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Berikut adalah keterangan mengenai outline dari business plan di atas:</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r>
              <a:rPr lang="id-ID" sz="1800" b="1" dirty="0">
                <a:solidFill>
                  <a:srgbClr val="E43E3D"/>
                </a:solidFill>
                <a:effectLst/>
                <a:latin typeface="Arial" panose="020B0604020202020204" pitchFamily="34" charset="0"/>
                <a:ea typeface="Verdana" panose="020B0604030504040204" pitchFamily="34" charset="0"/>
                <a:cs typeface="Verdana" panose="020B0604030504040204" pitchFamily="34" charset="0"/>
              </a:rPr>
              <a:t>HALAMAN JUDUL</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ini</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berisi</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nama</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1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alamat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perusahaan, nama dan alamat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pemilik,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nama dan alamat penanggung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jawab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bisa dihubungi sewaktu-waktu,</a:t>
            </a:r>
            <a:r>
              <a:rPr lang="id-ID" sz="1800" spc="-1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topik</a:t>
            </a:r>
            <a:r>
              <a:rPr lang="id-ID" sz="1800" spc="-14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Dalam</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membuat</a:t>
            </a:r>
            <a:r>
              <a:rPr lang="id-ID" sz="1800" spc="-13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halaman</a:t>
            </a:r>
            <a:r>
              <a:rPr lang="id-ID" sz="1800" spc="-14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ini,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pastikan</a:t>
            </a:r>
            <a:r>
              <a:rPr lang="id-ID" sz="1800" spc="-1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bahwa</a:t>
            </a:r>
            <a:r>
              <a:rPr lang="id-ID" sz="1800" spc="-17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nomor</a:t>
            </a:r>
            <a:r>
              <a:rPr lang="id-ID" sz="1800" spc="-17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telepon</a:t>
            </a:r>
            <a:r>
              <a:rPr lang="id-ID" sz="1800" spc="-17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17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alamat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ditulis adalah benar dan tidak</a:t>
            </a:r>
            <a:r>
              <a:rPr lang="id-ID" sz="1800" spc="-15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salah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ketik.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Tujuannya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adalah agar pembaca business plan bisa menghubungi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dengan</a:t>
            </a:r>
            <a:r>
              <a:rPr lang="id-ID" sz="1800" spc="-5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mudah.</a:t>
            </a:r>
            <a:endParaRPr lang="en-US" dirty="0"/>
          </a:p>
        </p:txBody>
      </p:sp>
    </p:spTree>
    <p:extLst>
      <p:ext uri="{BB962C8B-B14F-4D97-AF65-F5344CB8AC3E}">
        <p14:creationId xmlns:p14="http://schemas.microsoft.com/office/powerpoint/2010/main" val="148378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D001-C0B2-40E9-91DF-F01397B2FA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02552B-99D3-4B5C-A09A-7F16AD168F90}"/>
              </a:ext>
            </a:extLst>
          </p:cNvPr>
          <p:cNvSpPr>
            <a:spLocks noGrp="1"/>
          </p:cNvSpPr>
          <p:nvPr>
            <p:ph idx="1"/>
          </p:nvPr>
        </p:nvSpPr>
        <p:spPr/>
        <p:txBody>
          <a:bodyPr/>
          <a:lstStyle/>
          <a:p>
            <a:r>
              <a:rPr lang="id-ID" sz="1800" b="1" dirty="0">
                <a:solidFill>
                  <a:srgbClr val="E43E3D"/>
                </a:solidFill>
                <a:effectLst/>
                <a:latin typeface="Arial" panose="020B0604020202020204" pitchFamily="34" charset="0"/>
                <a:ea typeface="Verdana" panose="020B0604030504040204" pitchFamily="34" charset="0"/>
                <a:cs typeface="Verdana" panose="020B0604030504040204" pitchFamily="34" charset="0"/>
              </a:rPr>
              <a:t>EXECUTIVE SUMMARY (RINGKASAN EKSEKUTIF)</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Ringkasan eksekutif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merupakan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paling penting dari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sebuah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business plan. Ringkasan ini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merupakan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gambaran singkat dari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keseluruhan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business plan.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Tujuannya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agar</a:t>
            </a:r>
            <a:r>
              <a:rPr lang="id-ID" sz="1800" spc="-8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seseorang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dapat</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mengetahui</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segala</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sesuatu</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tentang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usaha</a:t>
            </a:r>
            <a:r>
              <a:rPr lang="id-ID" sz="1800" spc="-8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baru</a:t>
            </a:r>
            <a:r>
              <a:rPr lang="id-ID" sz="1800" spc="-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secara</a:t>
            </a:r>
            <a:r>
              <a:rPr lang="id-ID" sz="1800" spc="-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singkat</a:t>
            </a:r>
            <a:r>
              <a:rPr lang="id-ID" sz="1800" spc="-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8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jelas.</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Ringkasan eksekutif ini biasanya ditulis tidak lebih dari dua halaman dan satu spasi. Umumnya seorang investor akan membaca ringkasan eksekutif terlebih dahulu. Jika ringkasan tersebut cukup meyakinkan, baru investor akan meminta copy dari seluruh isi business plan.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97129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821E-C1B3-46E8-BBF4-3831C46E02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A266E4-AE79-40FC-AA2F-D199D80D7D9F}"/>
              </a:ext>
            </a:extLst>
          </p:cNvPr>
          <p:cNvSpPr>
            <a:spLocks noGrp="1"/>
          </p:cNvSpPr>
          <p:nvPr>
            <p:ph idx="1"/>
          </p:nvPr>
        </p:nvSpPr>
        <p:spPr/>
        <p:txBody>
          <a:bodyPr/>
          <a:lstStyle/>
          <a:p>
            <a:r>
              <a:rPr lang="id-ID" sz="1800" b="1" dirty="0">
                <a:solidFill>
                  <a:srgbClr val="E43E3D"/>
                </a:solidFill>
                <a:effectLst/>
                <a:latin typeface="Arial" panose="020B0604020202020204" pitchFamily="34" charset="0"/>
                <a:ea typeface="Verdana" panose="020B0604030504040204" pitchFamily="34" charset="0"/>
                <a:cs typeface="Verdana" panose="020B0604030504040204" pitchFamily="34" charset="0"/>
              </a:rPr>
              <a:t>INDUSTRY ANALYSIS (ANALISIS INDUSTRI)</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menggambarkan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bagaimana   suatu   bisnis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masuk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sebuah industri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dengan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mempertimbangkan skala bisnis,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tingkat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pertumbuhan, dan proyeksi penjualan. </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yang harus</a:t>
            </a:r>
            <a:r>
              <a:rPr lang="id-ID" sz="1800" spc="-1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a:solidFill>
                  <a:srgbClr val="231F20"/>
                </a:solidFill>
                <a:latin typeface="Verdana" panose="020B0604030504040204" pitchFamily="34" charset="0"/>
                <a:ea typeface="Verdana" panose="020B0604030504040204" pitchFamily="34" charset="0"/>
                <a:cs typeface="Verdana" panose="020B0604030504040204" pitchFamily="34" charset="0"/>
              </a:rPr>
              <a:t>1.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Skala</a:t>
            </a:r>
            <a:r>
              <a:rPr lang="id-ID" sz="1800" b="1" spc="20"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Bisnis</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pPr marL="0" indent="0">
              <a:buNone/>
            </a:pP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 bagian ini dijelaskan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skala bisnis yang dijalankan.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Apakah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 yang dijalankan adalah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skala kecil, menengah, atau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besar.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Penentuan</a:t>
            </a:r>
            <a:r>
              <a:rPr lang="id-ID" sz="1800" spc="-20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skala</a:t>
            </a:r>
            <a:r>
              <a:rPr lang="id-ID" sz="1800" spc="-2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a:t>
            </a:r>
            <a:r>
              <a:rPr lang="id-ID" sz="1800" spc="-2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mempengaruhi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produksi, strategi pemasaran,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proyeksi</a:t>
            </a:r>
            <a:r>
              <a:rPr lang="id-ID" sz="1800" spc="-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penjualan.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31022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FCAA-6390-4871-8ABC-261CF9C7AB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170368-F392-491E-8263-3A7349B0E08E}"/>
              </a:ext>
            </a:extLst>
          </p:cNvPr>
          <p:cNvSpPr>
            <a:spLocks noGrp="1"/>
          </p:cNvSpPr>
          <p:nvPr>
            <p:ph idx="1"/>
          </p:nvPr>
        </p:nvSpPr>
        <p:spPr/>
        <p:txBody>
          <a:bodyPr/>
          <a:lstStyle/>
          <a:p>
            <a:r>
              <a:rPr lang="en-US" dirty="0"/>
              <a:t>2.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Tingkat</a:t>
            </a:r>
            <a:r>
              <a:rPr lang="id-ID" sz="1800" b="1" spc="-15" dirty="0">
                <a:solidFill>
                  <a:srgbClr val="231F20"/>
                </a:solidFill>
                <a:effectLst/>
                <a:latin typeface="Arial" panose="020B0604020202020204" pitchFamily="34" charset="0"/>
                <a:ea typeface="Verdana" panose="020B060403050404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rPr>
              <a:t>Pertumbuhan</a:t>
            </a:r>
            <a:endParaRPr lang="en-US" sz="1800" b="1" dirty="0">
              <a:solidFill>
                <a:srgbClr val="231F20"/>
              </a:solidFill>
              <a:effectLst/>
              <a:latin typeface="Arial" panose="020B0604020202020204" pitchFamily="34" charset="0"/>
              <a:ea typeface="Verdana" panose="020B060403050404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 bagian ini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dijelaskan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 tingkat pertumbuhan yang direncanakan.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Dalam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menentukan tingkat </a:t>
            </a:r>
            <a:r>
              <a:rPr lang="id-ID" sz="1800" spc="-1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pertumbuhan,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perlu diperhatikan bahwa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tingkat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pertumbuhan yang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direncanakan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adalah tingkat pertumbuhan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logis (rasional). Penentuan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tingkat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pertumbuhan yang  tidak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logis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 suatu rencana bisnis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menimbulkan kesan negatif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(terlalau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berlebihan).</a:t>
            </a:r>
            <a:endParaRPr lang="en-US"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endParaRPr>
          </a:p>
          <a:p>
            <a:r>
              <a:rPr lang="en-US" sz="1800" dirty="0">
                <a:solidFill>
                  <a:srgbClr val="231F20"/>
                </a:solidFill>
                <a:latin typeface="Verdana" panose="020B0604030504040204" pitchFamily="34" charset="0"/>
                <a:ea typeface="Verdana" panose="020B0604030504040204" pitchFamily="34" charset="0"/>
                <a:cs typeface="Verdana" panose="020B0604030504040204" pitchFamily="34" charset="0"/>
              </a:rPr>
              <a:t>3.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Proyeksi</a:t>
            </a:r>
            <a:r>
              <a:rPr lang="id-ID" sz="1800" b="1" spc="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Penjualan</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menjelaskan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tentang</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proyeksi penjualan yang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diinginkan.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Biasanya proyeksi penjualan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dituliskan adalah proyeksi penjualan untuk rentang waktu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tertentu.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Misalnya:</a:t>
            </a:r>
            <a:r>
              <a:rPr lang="id-ID" sz="1800" spc="-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proyeksi</a:t>
            </a:r>
            <a:r>
              <a:rPr lang="id-ID" sz="1800" spc="-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penjualan</a:t>
            </a:r>
            <a:r>
              <a:rPr lang="id-ID" sz="1800" spc="-8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dalam</a:t>
            </a:r>
            <a:r>
              <a:rPr lang="id-ID" sz="1800" spc="-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1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tahun (12</a:t>
            </a:r>
            <a:r>
              <a:rPr lang="id-ID" sz="1800" spc="-1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bulan).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en-US" sz="1800" dirty="0">
                <a:solidFill>
                  <a:srgbClr val="231F20"/>
                </a:solidFill>
                <a:latin typeface="Verdana" panose="020B0604030504040204" pitchFamily="34" charset="0"/>
                <a:ea typeface="Verdana" panose="020B0604030504040204" pitchFamily="34" charset="0"/>
                <a:cs typeface="Verdana" panose="020B0604030504040204" pitchFamily="34" charset="0"/>
              </a:rPr>
              <a:t>4.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Struktur</a:t>
            </a:r>
            <a:r>
              <a:rPr lang="id-ID" sz="1800" b="1" spc="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Industri</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endParaRPr lang="en-US" sz="1800" dirty="0">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12408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530F-900B-46F0-BBF7-550FB605C0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2A8338-95A1-4627-9F24-769CA03D59E4}"/>
              </a:ext>
            </a:extLst>
          </p:cNvPr>
          <p:cNvSpPr>
            <a:spLocks noGrp="1"/>
          </p:cNvSpPr>
          <p:nvPr>
            <p:ph idx="1"/>
          </p:nvPr>
        </p:nvSpPr>
        <p:spPr/>
        <p:txBody>
          <a:bodyPr/>
          <a:lstStyle/>
          <a:p>
            <a:r>
              <a:rPr lang="en-US" dirty="0"/>
              <a:t>5.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Budaya</a:t>
            </a:r>
            <a:r>
              <a:rPr lang="id-ID" sz="1800" b="1" spc="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Pesaing</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Pesaing adalah pihak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menghasilkan produk atau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jasa</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sama atau mirip.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Deskripsikan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mengenai budaya pesaing-pesaing secara</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umum.</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en-US" dirty="0"/>
              <a:t>6. </a:t>
            </a:r>
            <a:r>
              <a:rPr lang="id-ID" sz="1800" b="1" spc="-20" dirty="0">
                <a:solidFill>
                  <a:srgbClr val="231F20"/>
                </a:solidFill>
                <a:effectLst/>
                <a:latin typeface="Arial" panose="020B0604020202020204" pitchFamily="34" charset="0"/>
                <a:ea typeface="Arial" panose="020B0604020202020204" pitchFamily="34" charset="0"/>
                <a:cs typeface="Verdana" panose="020B0604030504040204" pitchFamily="34" charset="0"/>
              </a:rPr>
              <a:t>Key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Success Factors</a:t>
            </a:r>
            <a:r>
              <a:rPr lang="id-ID" sz="1800" b="1" spc="2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(KSF)</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KSF adalah faktor-faktor kunci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bisa</a:t>
            </a:r>
            <a:r>
              <a:rPr lang="id-ID" sz="1800" spc="-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membuat</a:t>
            </a:r>
            <a:r>
              <a:rPr lang="id-ID" sz="1800" spc="-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bisnis</a:t>
            </a:r>
            <a:r>
              <a:rPr lang="id-ID" sz="1800" spc="-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semakin</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sukses.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KSF ini bisa didapatkan dari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hasil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analisa budaya pesaing.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Misalnya: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memiliki bisnis kuliner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bakso.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Pesaing-pesaing anda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umumnya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menggunakan penyedap rasa </a:t>
            </a:r>
            <a:r>
              <a:rPr lang="id-ID" sz="1800" spc="-3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banyak agar baksonya enak.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Padahal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penyedap  rasa  tersebut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tidak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baik untuk kesehatan bahkan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menyebabkan</a:t>
            </a:r>
            <a:r>
              <a:rPr lang="id-ID" sz="1800" spc="-1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kanker.</a:t>
            </a:r>
            <a:r>
              <a:rPr lang="id-ID" sz="1800" spc="-1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Kemudian</a:t>
            </a:r>
            <a:r>
              <a:rPr lang="id-ID" sz="1800" spc="-1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berhasil menemukan resep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bakso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tidak menggunakan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penyedap</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dan</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menyehatkan</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dengan</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harga</a:t>
            </a:r>
            <a:r>
              <a:rPr lang="id-ID" sz="1800" spc="-1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yang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sama dengan pesaing-pesaing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Maka salah satu dari KSF bisnis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anda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adalah produk yang anda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tawarkan</a:t>
            </a:r>
            <a:r>
              <a:rPr lang="id-ID" sz="1800" spc="27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lebih</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menyehatkan.</a:t>
            </a:r>
            <a:endParaRPr lang="en-US" dirty="0"/>
          </a:p>
        </p:txBody>
      </p:sp>
    </p:spTree>
    <p:extLst>
      <p:ext uri="{BB962C8B-B14F-4D97-AF65-F5344CB8AC3E}">
        <p14:creationId xmlns:p14="http://schemas.microsoft.com/office/powerpoint/2010/main" val="211238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5030A-CE41-418B-A0EA-45A60546F3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10DB90-4C6C-44B5-9839-6C65B3E3F7AD}"/>
              </a:ext>
            </a:extLst>
          </p:cNvPr>
          <p:cNvSpPr>
            <a:spLocks noGrp="1"/>
          </p:cNvSpPr>
          <p:nvPr>
            <p:ph idx="1"/>
          </p:nvPr>
        </p:nvSpPr>
        <p:spPr>
          <a:xfrm>
            <a:off x="1097280" y="1284811"/>
            <a:ext cx="10058400" cy="4023360"/>
          </a:xfrm>
        </p:spPr>
        <p:txBody>
          <a:bodyPr/>
          <a:lstStyle/>
          <a:p>
            <a:r>
              <a:rPr lang="en-US" dirty="0"/>
              <a:t>7. </a:t>
            </a:r>
            <a:r>
              <a:rPr lang="id-ID" sz="1800" b="1" spc="-20" dirty="0">
                <a:solidFill>
                  <a:srgbClr val="231F20"/>
                </a:solidFill>
                <a:effectLst/>
                <a:latin typeface="Arial" panose="020B0604020202020204" pitchFamily="34" charset="0"/>
                <a:ea typeface="Arial" panose="020B0604020202020204" pitchFamily="34" charset="0"/>
                <a:cs typeface="Verdana" panose="020B0604030504040204" pitchFamily="34" charset="0"/>
              </a:rPr>
              <a:t>Tren</a:t>
            </a:r>
            <a:r>
              <a:rPr lang="id-ID" sz="1800" b="1" spc="5" dirty="0">
                <a:solidFill>
                  <a:srgbClr val="231F20"/>
                </a:solidFill>
                <a:effectLst/>
                <a:latin typeface="Arial" panose="020B0604020202020204" pitchFamily="34" charset="0"/>
                <a:ea typeface="Arial" panose="020B0604020202020204" pitchFamily="34" charset="0"/>
                <a:cs typeface="Verdana" panose="020B0604030504040204" pitchFamily="34" charset="0"/>
              </a:rPr>
              <a:t> </a:t>
            </a:r>
            <a:r>
              <a:rPr lang="id-ID" sz="1800" b="1" dirty="0">
                <a:solidFill>
                  <a:srgbClr val="231F20"/>
                </a:solidFill>
                <a:effectLst/>
                <a:latin typeface="Arial" panose="020B0604020202020204" pitchFamily="34" charset="0"/>
                <a:ea typeface="Arial" panose="020B0604020202020204" pitchFamily="34" charset="0"/>
                <a:cs typeface="Verdana" panose="020B0604030504040204" pitchFamily="34" charset="0"/>
              </a:rPr>
              <a:t>Industri</a:t>
            </a:r>
            <a:endParaRPr lang="en-US" sz="1800" dirty="0">
              <a:effectLst/>
              <a:latin typeface="Verdana" panose="020B0604030504040204" pitchFamily="34" charset="0"/>
              <a:ea typeface="Arial" panose="020B0604020202020204" pitchFamily="34" charset="0"/>
              <a:cs typeface="Verdana" panose="020B0604030504040204" pitchFamily="34" charset="0"/>
            </a:endParaRPr>
          </a:p>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Bagian ini menjelaskan tentang tren bidang  industri yang sedang anda jalani. Salah satu cara  yang digunakan untuk mengetahui tren industri dari bisnis adalah dengan melakukan survei. Anda juga bisa menggunakan bantuan google trend  untuk mengetahui apakah produk yang anda tawarkan sering dibicarakan di media elektronik. Anda tinggal masuk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alamat </a:t>
            </a:r>
            <a:r>
              <a:rPr lang="id-ID" sz="1800" i="1"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http:// </a:t>
            </a:r>
            <a:r>
              <a:rPr lang="id-ID" sz="1800" i="1" u="none" strike="noStrike" spc="45" dirty="0">
                <a:solidFill>
                  <a:srgbClr val="231F20"/>
                </a:solidFill>
                <a:effectLst/>
                <a:latin typeface="Verdana" panose="020B0604030504040204" pitchFamily="34" charset="0"/>
                <a:ea typeface="Verdana" panose="020B0604030504040204" pitchFamily="34" charset="0"/>
                <a:cs typeface="Verdana" panose="020B0604030504040204" pitchFamily="34" charset="0"/>
                <a:hlinkClick r:id="rId2"/>
              </a:rPr>
              <a:t>www.google.com/trends/</a:t>
            </a:r>
            <a:r>
              <a:rPr lang="id-ID" sz="1800" i="1" spc="4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kemudian mengetikkan produk anda. Contoh trend “bakso” hasil dari google trends ditunjukkan pada Gambar</a:t>
            </a:r>
            <a:r>
              <a:rPr lang="en-US" sz="1800" spc="-65" dirty="0">
                <a:solidFill>
                  <a:srgbClr val="231F20"/>
                </a:solidFill>
                <a:latin typeface="Verdana" panose="020B0604030504040204" pitchFamily="34" charset="0"/>
                <a:ea typeface="Verdana" panose="020B0604030504040204" pitchFamily="34" charset="0"/>
                <a:cs typeface="Verdana" panose="020B0604030504040204" pitchFamily="34" charset="0"/>
              </a:rPr>
              <a:t>.</a:t>
            </a:r>
          </a:p>
          <a:p>
            <a:endParaRPr lang="en-US" dirty="0"/>
          </a:p>
        </p:txBody>
      </p:sp>
      <p:pic>
        <p:nvPicPr>
          <p:cNvPr id="4" name="image62.jpeg">
            <a:extLst>
              <a:ext uri="{FF2B5EF4-FFF2-40B4-BE49-F238E27FC236}">
                <a16:creationId xmlns:a16="http://schemas.microsoft.com/office/drawing/2014/main" id="{04DD0B88-D1C4-48E8-8CD8-A2BAF3958275}"/>
              </a:ext>
            </a:extLst>
          </p:cNvPr>
          <p:cNvPicPr/>
          <p:nvPr/>
        </p:nvPicPr>
        <p:blipFill>
          <a:blip r:embed="rId3" cstate="print"/>
          <a:stretch>
            <a:fillRect/>
          </a:stretch>
        </p:blipFill>
        <p:spPr>
          <a:xfrm>
            <a:off x="2867891" y="3255818"/>
            <a:ext cx="8226829" cy="3061855"/>
          </a:xfrm>
          <a:prstGeom prst="rect">
            <a:avLst/>
          </a:prstGeom>
        </p:spPr>
      </p:pic>
    </p:spTree>
    <p:extLst>
      <p:ext uri="{BB962C8B-B14F-4D97-AF65-F5344CB8AC3E}">
        <p14:creationId xmlns:p14="http://schemas.microsoft.com/office/powerpoint/2010/main" val="352420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BDFA-34FA-483A-8FD6-82B32E2C61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F10A03-9484-44AC-BFDC-6949B41F2B38}"/>
              </a:ext>
            </a:extLst>
          </p:cNvPr>
          <p:cNvSpPr>
            <a:spLocks noGrp="1"/>
          </p:cNvSpPr>
          <p:nvPr>
            <p:ph idx="1"/>
          </p:nvPr>
        </p:nvSpPr>
        <p:spPr/>
        <p:txBody>
          <a:bodyPr/>
          <a:lstStyle/>
          <a:p>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Dari</a:t>
            </a:r>
            <a:r>
              <a:rPr lang="id-ID" sz="1800" spc="-6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google</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trends</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juga</a:t>
            </a:r>
            <a:r>
              <a:rPr lang="id-ID" sz="1800" spc="-6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bisa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didapat informasi mengenai wilayah dimana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produk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tersebut sering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dibicarakan.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Contoh persebaran </a:t>
            </a:r>
            <a:r>
              <a:rPr lang="id-ID" sz="1800" spc="-2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wilayah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dimana produk “bakso” </a:t>
            </a:r>
            <a:r>
              <a:rPr lang="id-ID" sz="1800" spc="-1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sering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dibicarakan ditunjukkan </a:t>
            </a:r>
            <a:r>
              <a:rPr lang="id-ID" sz="1800" spc="-2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pada </a:t>
            </a:r>
            <a:r>
              <a:rPr lang="id-ID" sz="1800"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Gambar</a:t>
            </a:r>
            <a:r>
              <a:rPr lang="id-ID" sz="1800" spc="-55" dirty="0">
                <a:solidFill>
                  <a:srgbClr val="231F20"/>
                </a:solidFill>
                <a:effectLst/>
                <a:latin typeface="Verdana" panose="020B0604030504040204" pitchFamily="34" charset="0"/>
                <a:ea typeface="Verdana" panose="020B0604030504040204" pitchFamily="34" charset="0"/>
                <a:cs typeface="Verdana" panose="020B0604030504040204" pitchFamily="34" charset="0"/>
              </a:rPr>
              <a:t> </a:t>
            </a:r>
            <a:endParaRPr lang="en-US" sz="1800" spc="-55" dirty="0">
              <a:solidFill>
                <a:srgbClr val="231F2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grpSp>
        <p:nvGrpSpPr>
          <p:cNvPr id="4" name="Group 3">
            <a:extLst>
              <a:ext uri="{FF2B5EF4-FFF2-40B4-BE49-F238E27FC236}">
                <a16:creationId xmlns:a16="http://schemas.microsoft.com/office/drawing/2014/main" id="{FEB83117-F1C9-4CDB-9388-296688577877}"/>
              </a:ext>
            </a:extLst>
          </p:cNvPr>
          <p:cNvGrpSpPr>
            <a:grpSpLocks/>
          </p:cNvGrpSpPr>
          <p:nvPr/>
        </p:nvGrpSpPr>
        <p:grpSpPr bwMode="auto">
          <a:xfrm>
            <a:off x="2795124" y="2646218"/>
            <a:ext cx="8360555" cy="3629891"/>
            <a:chOff x="1615" y="1920"/>
            <a:chExt cx="7209" cy="3363"/>
          </a:xfrm>
        </p:grpSpPr>
        <p:pic>
          <p:nvPicPr>
            <p:cNvPr id="5" name="Picture 4">
              <a:extLst>
                <a:ext uri="{FF2B5EF4-FFF2-40B4-BE49-F238E27FC236}">
                  <a16:creationId xmlns:a16="http://schemas.microsoft.com/office/drawing/2014/main" id="{54E99EA1-17DC-48FA-8C1B-AE0344D2D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 y="1920"/>
              <a:ext cx="7209"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919">
              <a:extLst>
                <a:ext uri="{FF2B5EF4-FFF2-40B4-BE49-F238E27FC236}">
                  <a16:creationId xmlns:a16="http://schemas.microsoft.com/office/drawing/2014/main" id="{31B57EA4-AD4B-48F6-8943-15AA22F67F01}"/>
                </a:ext>
              </a:extLst>
            </p:cNvPr>
            <p:cNvSpPr>
              <a:spLocks/>
            </p:cNvSpPr>
            <p:nvPr/>
          </p:nvSpPr>
          <p:spPr bwMode="auto">
            <a:xfrm>
              <a:off x="1615" y="4931"/>
              <a:ext cx="4054" cy="352"/>
            </a:xfrm>
            <a:custGeom>
              <a:avLst/>
              <a:gdLst>
                <a:gd name="T0" fmla="+- 0 5669 1616"/>
                <a:gd name="T1" fmla="*/ T0 w 4054"/>
                <a:gd name="T2" fmla="+- 0 4931 4931"/>
                <a:gd name="T3" fmla="*/ 4931 h 352"/>
                <a:gd name="T4" fmla="+- 0 1616 1616"/>
                <a:gd name="T5" fmla="*/ T4 w 4054"/>
                <a:gd name="T6" fmla="+- 0 4931 4931"/>
                <a:gd name="T7" fmla="*/ 4931 h 352"/>
                <a:gd name="T8" fmla="+- 0 1616 1616"/>
                <a:gd name="T9" fmla="*/ T8 w 4054"/>
                <a:gd name="T10" fmla="+- 0 5143 4931"/>
                <a:gd name="T11" fmla="*/ 5143 h 352"/>
                <a:gd name="T12" fmla="+- 0 1618 1616"/>
                <a:gd name="T13" fmla="*/ T12 w 4054"/>
                <a:gd name="T14" fmla="+- 0 5224 4931"/>
                <a:gd name="T15" fmla="*/ 5224 h 352"/>
                <a:gd name="T16" fmla="+- 0 1633 1616"/>
                <a:gd name="T17" fmla="*/ T16 w 4054"/>
                <a:gd name="T18" fmla="+- 0 5265 4931"/>
                <a:gd name="T19" fmla="*/ 5265 h 352"/>
                <a:gd name="T20" fmla="+- 0 1675 1616"/>
                <a:gd name="T21" fmla="*/ T20 w 4054"/>
                <a:gd name="T22" fmla="+- 0 5281 4931"/>
                <a:gd name="T23" fmla="*/ 5281 h 352"/>
                <a:gd name="T24" fmla="+- 0 1756 1616"/>
                <a:gd name="T25" fmla="*/ T24 w 4054"/>
                <a:gd name="T26" fmla="+- 0 5283 4931"/>
                <a:gd name="T27" fmla="*/ 5283 h 352"/>
                <a:gd name="T28" fmla="+- 0 5529 1616"/>
                <a:gd name="T29" fmla="*/ T28 w 4054"/>
                <a:gd name="T30" fmla="+- 0 5283 4931"/>
                <a:gd name="T31" fmla="*/ 5283 h 352"/>
                <a:gd name="T32" fmla="+- 0 5610 1616"/>
                <a:gd name="T33" fmla="*/ T32 w 4054"/>
                <a:gd name="T34" fmla="+- 0 5281 4931"/>
                <a:gd name="T35" fmla="*/ 5281 h 352"/>
                <a:gd name="T36" fmla="+- 0 5652 1616"/>
                <a:gd name="T37" fmla="*/ T36 w 4054"/>
                <a:gd name="T38" fmla="+- 0 5265 4931"/>
                <a:gd name="T39" fmla="*/ 5265 h 352"/>
                <a:gd name="T40" fmla="+- 0 5667 1616"/>
                <a:gd name="T41" fmla="*/ T40 w 4054"/>
                <a:gd name="T42" fmla="+- 0 5224 4931"/>
                <a:gd name="T43" fmla="*/ 5224 h 352"/>
                <a:gd name="T44" fmla="+- 0 5669 1616"/>
                <a:gd name="T45" fmla="*/ T44 w 4054"/>
                <a:gd name="T46" fmla="+- 0 5143 4931"/>
                <a:gd name="T47" fmla="*/ 5143 h 352"/>
                <a:gd name="T48" fmla="+- 0 5669 1616"/>
                <a:gd name="T49" fmla="*/ T48 w 4054"/>
                <a:gd name="T50" fmla="+- 0 4931 4931"/>
                <a:gd name="T51" fmla="*/ 4931 h 3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054" h="352">
                  <a:moveTo>
                    <a:pt x="4053" y="0"/>
                  </a:moveTo>
                  <a:lnTo>
                    <a:pt x="0" y="0"/>
                  </a:lnTo>
                  <a:lnTo>
                    <a:pt x="0" y="212"/>
                  </a:lnTo>
                  <a:lnTo>
                    <a:pt x="2" y="293"/>
                  </a:lnTo>
                  <a:lnTo>
                    <a:pt x="17" y="334"/>
                  </a:lnTo>
                  <a:lnTo>
                    <a:pt x="59" y="350"/>
                  </a:lnTo>
                  <a:lnTo>
                    <a:pt x="140" y="352"/>
                  </a:lnTo>
                  <a:lnTo>
                    <a:pt x="3913" y="352"/>
                  </a:lnTo>
                  <a:lnTo>
                    <a:pt x="3994" y="350"/>
                  </a:lnTo>
                  <a:lnTo>
                    <a:pt x="4036" y="334"/>
                  </a:lnTo>
                  <a:lnTo>
                    <a:pt x="4051" y="293"/>
                  </a:lnTo>
                  <a:lnTo>
                    <a:pt x="4053" y="212"/>
                  </a:lnTo>
                  <a:lnTo>
                    <a:pt x="4053" y="0"/>
                  </a:lnTo>
                  <a:close/>
                </a:path>
              </a:pathLst>
            </a:custGeom>
            <a:solidFill>
              <a:srgbClr val="E43E3D">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Text Box 918">
              <a:extLst>
                <a:ext uri="{FF2B5EF4-FFF2-40B4-BE49-F238E27FC236}">
                  <a16:creationId xmlns:a16="http://schemas.microsoft.com/office/drawing/2014/main" id="{206772D2-442A-4D56-B96B-2AFBA246734B}"/>
                </a:ext>
              </a:extLst>
            </p:cNvPr>
            <p:cNvSpPr txBox="1">
              <a:spLocks noChangeArrowheads="1"/>
            </p:cNvSpPr>
            <p:nvPr/>
          </p:nvSpPr>
          <p:spPr bwMode="auto">
            <a:xfrm>
              <a:off x="1735" y="5052"/>
              <a:ext cx="382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720"/>
                </a:lnSpc>
                <a:spcBef>
                  <a:spcPts val="0"/>
                </a:spcBef>
                <a:spcAft>
                  <a:spcPts val="0"/>
                </a:spcAft>
              </a:pPr>
              <a:r>
                <a:rPr lang="id-ID" sz="600">
                  <a:solidFill>
                    <a:srgbClr val="FFFFFF"/>
                  </a:solidFill>
                  <a:effectLst/>
                  <a:latin typeface="Verdana" panose="020B0604030504040204" pitchFamily="34" charset="0"/>
                  <a:ea typeface="Verdana" panose="020B0604030504040204" pitchFamily="34" charset="0"/>
                  <a:cs typeface="Verdana" panose="020B0604030504040204" pitchFamily="34" charset="0"/>
                </a:rPr>
                <a:t>Gambar</a:t>
              </a:r>
              <a:r>
                <a:rPr lang="id-ID" sz="600" spc="-80">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id-ID" sz="600">
                  <a:solidFill>
                    <a:srgbClr val="FFFFFF"/>
                  </a:solidFill>
                  <a:effectLst/>
                  <a:latin typeface="Verdana" panose="020B0604030504040204" pitchFamily="34" charset="0"/>
                  <a:ea typeface="Verdana" panose="020B0604030504040204" pitchFamily="34" charset="0"/>
                  <a:cs typeface="Verdana" panose="020B0604030504040204" pitchFamily="34" charset="0"/>
                </a:rPr>
                <a:t>5.3</a:t>
              </a:r>
              <a:r>
                <a:rPr lang="id-ID" sz="600" spc="-75">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id-ID" sz="600">
                  <a:solidFill>
                    <a:srgbClr val="FFFFFF"/>
                  </a:solidFill>
                  <a:effectLst/>
                  <a:latin typeface="Verdana" panose="020B0604030504040204" pitchFamily="34" charset="0"/>
                  <a:ea typeface="Verdana" panose="020B0604030504040204" pitchFamily="34" charset="0"/>
                  <a:cs typeface="Verdana" panose="020B0604030504040204" pitchFamily="34" charset="0"/>
                </a:rPr>
                <a:t>Persebaran</a:t>
              </a:r>
              <a:r>
                <a:rPr lang="id-ID" sz="600" spc="-75">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id-ID" sz="600">
                  <a:solidFill>
                    <a:srgbClr val="FFFFFF"/>
                  </a:solidFill>
                  <a:effectLst/>
                  <a:latin typeface="Verdana" panose="020B0604030504040204" pitchFamily="34" charset="0"/>
                  <a:ea typeface="Verdana" panose="020B0604030504040204" pitchFamily="34" charset="0"/>
                  <a:cs typeface="Verdana" panose="020B0604030504040204" pitchFamily="34" charset="0"/>
                </a:rPr>
                <a:t>wilayah</a:t>
              </a:r>
              <a:r>
                <a:rPr lang="id-ID" sz="600" spc="-75">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id-ID" sz="600">
                  <a:solidFill>
                    <a:srgbClr val="FFFFFF"/>
                  </a:solidFill>
                  <a:effectLst/>
                  <a:latin typeface="Verdana" panose="020B0604030504040204" pitchFamily="34" charset="0"/>
                  <a:ea typeface="Verdana" panose="020B0604030504040204" pitchFamily="34" charset="0"/>
                  <a:cs typeface="Verdana" panose="020B0604030504040204" pitchFamily="34" charset="0"/>
                </a:rPr>
                <a:t>pembicaraan</a:t>
              </a:r>
              <a:r>
                <a:rPr lang="id-ID" sz="600" spc="-75">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id-ID" sz="600">
                  <a:solidFill>
                    <a:srgbClr val="FFFFFF"/>
                  </a:solidFill>
                  <a:effectLst/>
                  <a:latin typeface="Verdana" panose="020B0604030504040204" pitchFamily="34" charset="0"/>
                  <a:ea typeface="Verdana" panose="020B0604030504040204" pitchFamily="34" charset="0"/>
                  <a:cs typeface="Verdana" panose="020B0604030504040204" pitchFamily="34" charset="0"/>
                </a:rPr>
                <a:t>mengenai</a:t>
              </a:r>
              <a:r>
                <a:rPr lang="id-ID" sz="600" spc="-75">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id-ID" sz="600">
                  <a:solidFill>
                    <a:srgbClr val="FFFFFF"/>
                  </a:solidFill>
                  <a:effectLst/>
                  <a:latin typeface="Verdana" panose="020B0604030504040204" pitchFamily="34" charset="0"/>
                  <a:ea typeface="Verdana" panose="020B0604030504040204" pitchFamily="34" charset="0"/>
                  <a:cs typeface="Verdana" panose="020B0604030504040204" pitchFamily="34" charset="0"/>
                </a:rPr>
                <a:t>“bakso”</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437453594"/>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89</TotalTime>
  <Words>1985</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Georgia</vt:lpstr>
      <vt:lpstr>Verdana</vt:lpstr>
      <vt:lpstr>Wingdings</vt:lpstr>
      <vt:lpstr>Retrospect</vt:lpstr>
      <vt:lpstr>TECHNOPRENEURSHIP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TECHNOPRENEURSHIP</dc:title>
  <dc:creator>syaifullah syaifullah</dc:creator>
  <cp:lastModifiedBy>syaifullah syaifullah</cp:lastModifiedBy>
  <cp:revision>6</cp:revision>
  <dcterms:created xsi:type="dcterms:W3CDTF">2021-03-05T16:02:07Z</dcterms:created>
  <dcterms:modified xsi:type="dcterms:W3CDTF">2021-03-06T16:59:11Z</dcterms:modified>
</cp:coreProperties>
</file>