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57" r:id="rId3"/>
    <p:sldId id="311" r:id="rId4"/>
    <p:sldId id="262" r:id="rId5"/>
    <p:sldId id="321" r:id="rId6"/>
    <p:sldId id="332" r:id="rId7"/>
    <p:sldId id="264" r:id="rId8"/>
    <p:sldId id="333" r:id="rId9"/>
    <p:sldId id="336" r:id="rId10"/>
    <p:sldId id="322" r:id="rId11"/>
    <p:sldId id="319" r:id="rId12"/>
    <p:sldId id="334" r:id="rId13"/>
    <p:sldId id="335" r:id="rId14"/>
    <p:sldId id="337" r:id="rId15"/>
  </p:sldIdLst>
  <p:sldSz cx="9144000" cy="6858000" type="screen4x3"/>
  <p:notesSz cx="6858000" cy="9144000"/>
  <p:custShowLst>
    <p:custShow name="Custom Show 1" id="0">
      <p:sldLst>
        <p:sld r:id="rId2"/>
        <p:sld r:id="rId3"/>
      </p:sldLst>
    </p:custShow>
  </p:custShowLst>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F0F10"/>
    <a:srgbClr val="FF0000"/>
    <a:srgbClr val="FFB060"/>
    <a:srgbClr val="A50021"/>
    <a:srgbClr val="FF6600"/>
    <a:srgbClr val="F9E9B5"/>
    <a:srgbClr val="E8CE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60" autoAdjust="0"/>
    <p:restoredTop sz="88929" autoAdjust="0"/>
  </p:normalViewPr>
  <p:slideViewPr>
    <p:cSldViewPr>
      <p:cViewPr varScale="1">
        <p:scale>
          <a:sx n="63" d="100"/>
          <a:sy n="63" d="100"/>
        </p:scale>
        <p:origin x="1968" y="48"/>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_rels/viewProps.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171"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7175"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anose="02020603050405020304" pitchFamily="18" charset="0"/>
              </a:defRPr>
            </a:lvl1pPr>
          </a:lstStyle>
          <a:p>
            <a:pPr>
              <a:defRPr/>
            </a:pPr>
            <a:fld id="{1E68F49F-7110-4676-9F73-2438D298C65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302876B-EC0E-4FFD-A0FB-4DDBE1B37A44}" type="slidenum">
              <a:rPr lang="en-US" altLang="en-US" smtClean="0"/>
              <a:pPr>
                <a:spcBef>
                  <a:spcPct val="0"/>
                </a:spcBef>
              </a:pPr>
              <a:t>1</a:t>
            </a:fld>
            <a:endParaRPr lang="en-US" altLang="en-US"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buFont typeface="+mj-lt"/>
              <a:buNone/>
            </a:pPr>
            <a:r>
              <a:rPr lang="en-US" sz="1200" b="0" i="0" kern="1200" dirty="0" smtClean="0">
                <a:solidFill>
                  <a:schemeClr val="tx1"/>
                </a:solidFill>
                <a:effectLst/>
                <a:latin typeface="Times New Roman" pitchFamily="18" charset="0"/>
                <a:ea typeface="+mn-ea"/>
                <a:cs typeface="+mn-cs"/>
              </a:rPr>
              <a:t>Michael Porter </a:t>
            </a:r>
            <a:r>
              <a:rPr lang="en-US" sz="1200" b="0" i="0" kern="1200" dirty="0" err="1" smtClean="0">
                <a:solidFill>
                  <a:schemeClr val="tx1"/>
                </a:solidFill>
                <a:effectLst/>
                <a:latin typeface="Times New Roman" pitchFamily="18" charset="0"/>
                <a:ea typeface="+mn-ea"/>
                <a:cs typeface="+mn-cs"/>
              </a:rPr>
              <a:t>memperkenalkan</a:t>
            </a:r>
            <a:r>
              <a:rPr lang="en-US" sz="1200" b="0" i="0" kern="1200" dirty="0" smtClean="0">
                <a:solidFill>
                  <a:schemeClr val="tx1"/>
                </a:solidFill>
                <a:effectLst/>
                <a:latin typeface="Times New Roman" pitchFamily="18" charset="0"/>
                <a:ea typeface="+mn-ea"/>
                <a:cs typeface="+mn-cs"/>
              </a:rPr>
              <a:t> 5 </a:t>
            </a:r>
            <a:r>
              <a:rPr lang="en-US" sz="1200" b="0" i="0" kern="1200" dirty="0" err="1" smtClean="0">
                <a:solidFill>
                  <a:schemeClr val="tx1"/>
                </a:solidFill>
                <a:effectLst/>
                <a:latin typeface="Times New Roman" pitchFamily="18" charset="0"/>
                <a:ea typeface="+mn-ea"/>
                <a:cs typeface="+mn-cs"/>
              </a:rPr>
              <a:t>hal</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mendasari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keunggulan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kompetitif</a:t>
            </a:r>
            <a:r>
              <a:rPr lang="en-US" sz="1200" b="0" i="0" kern="1200" dirty="0" smtClean="0">
                <a:solidFill>
                  <a:schemeClr val="tx1"/>
                </a:solidFill>
                <a:effectLst/>
                <a:latin typeface="Times New Roman" pitchFamily="18" charset="0"/>
                <a:ea typeface="+mn-ea"/>
                <a:cs typeface="+mn-cs"/>
              </a:rPr>
              <a:t> (Competitive Forces Model)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sebagai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berikut</a:t>
            </a:r>
            <a:r>
              <a:rPr lang="en-US" sz="1200" b="0" i="0" kern="1200" dirty="0" smtClean="0">
                <a:solidFill>
                  <a:schemeClr val="tx1"/>
                </a:solidFill>
                <a:effectLst/>
                <a:latin typeface="Times New Roman" pitchFamily="18" charset="0"/>
                <a:ea typeface="+mn-ea"/>
                <a:cs typeface="+mn-cs"/>
              </a:rPr>
              <a:t>:</a:t>
            </a:r>
          </a:p>
          <a:p>
            <a:pPr marL="0" indent="0" fontAlgn="base">
              <a:buFont typeface="+mj-lt"/>
              <a:buNone/>
            </a:pPr>
            <a:endParaRPr lang="en-US" sz="1200" b="0" i="0" kern="1200" dirty="0" smtClean="0">
              <a:solidFill>
                <a:schemeClr val="tx1"/>
              </a:solidFill>
              <a:effectLst/>
              <a:latin typeface="Times New Roman" pitchFamily="18" charset="0"/>
              <a:ea typeface="+mn-ea"/>
              <a:cs typeface="+mn-cs"/>
            </a:endParaRPr>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sz="1200" b="0" i="0" kern="1200" dirty="0" err="1" smtClean="0">
                <a:solidFill>
                  <a:schemeClr val="tx1"/>
                </a:solidFill>
                <a:effectLst/>
                <a:latin typeface="Times New Roman" pitchFamily="18" charset="0"/>
                <a:ea typeface="+mn-ea"/>
                <a:cs typeface="+mn-cs"/>
              </a:rPr>
              <a:t>Pesaing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tradisional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para </a:t>
            </a:r>
            <a:r>
              <a:rPr lang="en-US" sz="1200" b="0" i="0" kern="1200" dirty="0" err="1" smtClean="0">
                <a:solidFill>
                  <a:schemeClr val="tx1"/>
                </a:solidFill>
                <a:effectLst/>
                <a:latin typeface="Times New Roman" pitchFamily="18" charset="0"/>
                <a:ea typeface="+mn-ea"/>
                <a:cs typeface="+mn-cs"/>
              </a:rPr>
              <a:t>pemain</a:t>
            </a:r>
            <a:r>
              <a:rPr lang="en-US" sz="1200" b="0" i="0" kern="1200" dirty="0" smtClean="0">
                <a:solidFill>
                  <a:schemeClr val="tx1"/>
                </a:solidFill>
                <a:effectLst/>
                <a:latin typeface="Times New Roman" pitchFamily="18" charset="0"/>
                <a:ea typeface="+mn-ea"/>
                <a:cs typeface="+mn-cs"/>
              </a:rPr>
              <a:t> lama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persaingan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Pesaing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tradisional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mencoba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memperoleh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pangsa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pasar</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lebih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luas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meningkatkan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pelayanan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kualitas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Pesaing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tradisional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sering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menggunakan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cara-cara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menarik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pelanggan</a:t>
            </a:r>
            <a:r>
              <a:rPr lang="en-US" sz="1200" b="0" i="0" kern="1200" dirty="0" smtClean="0">
                <a:solidFill>
                  <a:schemeClr val="tx1"/>
                </a:solidFill>
                <a:effectLst/>
                <a:latin typeface="Times New Roman" pitchFamily="18" charset="0"/>
                <a:ea typeface="+mn-ea"/>
                <a:cs typeface="+mn-cs"/>
              </a:rPr>
              <a:t>.</a:t>
            </a:r>
          </a:p>
          <a:p>
            <a:pPr marL="228600" indent="-228600" fontAlgn="base">
              <a:buFont typeface="+mj-lt"/>
              <a:buAutoNum type="arabicPeriod"/>
            </a:pPr>
            <a:r>
              <a:rPr lang="en-US" sz="1200" b="0" i="0" kern="1200" dirty="0" err="1" smtClean="0">
                <a:solidFill>
                  <a:schemeClr val="tx1"/>
                </a:solidFill>
                <a:effectLst/>
                <a:latin typeface="Times New Roman" pitchFamily="18" charset="0"/>
                <a:ea typeface="+mn-ea"/>
                <a:cs typeface="+mn-cs"/>
              </a:rPr>
              <a:t>Pemain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di </a:t>
            </a:r>
            <a:r>
              <a:rPr lang="en-US" sz="1200" b="0" i="0" kern="1200" dirty="0" err="1" smtClean="0">
                <a:solidFill>
                  <a:schemeClr val="tx1"/>
                </a:solidFill>
                <a:effectLst/>
                <a:latin typeface="Times New Roman" pitchFamily="18" charset="0"/>
                <a:ea typeface="+mn-ea"/>
                <a:cs typeface="+mn-cs"/>
              </a:rPr>
              <a:t>pasar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mencoba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berkiprah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memproduksi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sama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lama. </a:t>
            </a:r>
            <a:r>
              <a:rPr lang="en-US" sz="1200" b="0" i="0" kern="1200" dirty="0" err="1" smtClean="0">
                <a:solidFill>
                  <a:schemeClr val="tx1"/>
                </a:solidFill>
                <a:effectLst/>
                <a:latin typeface="Times New Roman" pitchFamily="18" charset="0"/>
                <a:ea typeface="+mn-ea"/>
                <a:cs typeface="+mn-cs"/>
              </a:rPr>
              <a:t>Tentu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agak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sulit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memasuki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membutuhkan</a:t>
            </a:r>
            <a:r>
              <a:rPr lang="en-US" sz="1200" b="0" i="0" kern="1200" dirty="0" smtClean="0">
                <a:solidFill>
                  <a:schemeClr val="tx1"/>
                </a:solidFill>
                <a:effectLst/>
                <a:latin typeface="Times New Roman" pitchFamily="18" charset="0"/>
                <a:ea typeface="+mn-ea"/>
                <a:cs typeface="+mn-cs"/>
              </a:rPr>
              <a:t> modal yang </a:t>
            </a:r>
            <a:r>
              <a:rPr lang="en-US" sz="1200" b="0" i="0" kern="1200" dirty="0" err="1" smtClean="0">
                <a:solidFill>
                  <a:schemeClr val="tx1"/>
                </a:solidFill>
                <a:effectLst/>
                <a:latin typeface="Times New Roman" pitchFamily="18" charset="0"/>
                <a:ea typeface="+mn-ea"/>
                <a:cs typeface="+mn-cs"/>
              </a:rPr>
              <a:t>besar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memulai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bisnis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industri-industri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teknologi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informasi</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tinggi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Selain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faktor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belum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terkenal</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membuat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pemain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susah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mencapai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keunggulan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kompetitif</a:t>
            </a:r>
            <a:r>
              <a:rPr lang="en-US" sz="1200" b="0" i="0" kern="1200" dirty="0" smtClean="0">
                <a:solidFill>
                  <a:schemeClr val="tx1"/>
                </a:solidFill>
                <a:effectLst/>
                <a:latin typeface="Times New Roman" pitchFamily="18" charset="0"/>
                <a:ea typeface="+mn-ea"/>
                <a:cs typeface="+mn-cs"/>
              </a:rPr>
              <a:t>.</a:t>
            </a:r>
          </a:p>
          <a:p>
            <a:pPr marL="228600" indent="-228600" fontAlgn="base">
              <a:buFont typeface="+mj-lt"/>
              <a:buAutoNum type="arabicPeriod"/>
            </a:pP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Pengganti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pada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sekarang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ini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subtitusi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sehingga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masyarakat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atau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konsumen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dengan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sangat</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mudah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beralih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subtitusi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terlalu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tinggi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Sehingga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memikirkan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langkah-langkah</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strategis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kesetiaan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pelanggan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Namun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kehadiran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subtitusi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memberikan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dampak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penentuan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karena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banyaknya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pesaing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barang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subtitusi</a:t>
            </a:r>
            <a:r>
              <a:rPr lang="en-US" sz="1200" b="0" i="0" kern="1200" dirty="0" smtClean="0">
                <a:solidFill>
                  <a:schemeClr val="tx1"/>
                </a:solidFill>
                <a:effectLst/>
                <a:latin typeface="Times New Roman" pitchFamily="18" charset="0"/>
                <a:ea typeface="+mn-ea"/>
                <a:cs typeface="+mn-cs"/>
              </a:rPr>
              <a:t>.</a:t>
            </a:r>
          </a:p>
          <a:p>
            <a:pPr marL="228600" indent="-228600" fontAlgn="base">
              <a:buFont typeface="+mj-lt"/>
              <a:buAutoNum type="arabicPeriod"/>
            </a:pPr>
            <a:r>
              <a:rPr lang="en-US" sz="1200" b="0" i="0" kern="1200" dirty="0" err="1" smtClean="0">
                <a:solidFill>
                  <a:schemeClr val="tx1"/>
                </a:solidFill>
                <a:effectLst/>
                <a:latin typeface="Times New Roman" pitchFamily="18" charset="0"/>
                <a:ea typeface="+mn-ea"/>
                <a:cs typeface="+mn-cs"/>
              </a:rPr>
              <a:t>Pelanggan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adanya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penawaran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pembeli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dalam</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menentukan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Sehingga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harus</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menjaga</a:t>
            </a:r>
            <a:r>
              <a:rPr lang="en-US" sz="1200" b="0" i="0" kern="1200" dirty="0" smtClean="0">
                <a:solidFill>
                  <a:schemeClr val="tx1"/>
                </a:solidFill>
                <a:effectLst/>
                <a:latin typeface="Times New Roman" pitchFamily="18" charset="0"/>
                <a:ea typeface="+mn-ea"/>
                <a:cs typeface="+mn-cs"/>
              </a:rPr>
              <a:t> agar </a:t>
            </a:r>
            <a:r>
              <a:rPr lang="en-US" sz="1200" b="0" i="0" kern="1200" dirty="0" err="1" smtClean="0">
                <a:solidFill>
                  <a:schemeClr val="tx1"/>
                </a:solidFill>
                <a:effectLst/>
                <a:latin typeface="Times New Roman" pitchFamily="18" charset="0"/>
                <a:ea typeface="+mn-ea"/>
                <a:cs typeface="+mn-cs"/>
              </a:rPr>
              <a:t>pelanggan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tetap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setia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beralih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pesaing</a:t>
            </a:r>
            <a:r>
              <a:rPr lang="en-US" sz="1200" b="0" i="0" kern="1200" dirty="0" smtClean="0">
                <a:solidFill>
                  <a:schemeClr val="tx1"/>
                </a:solidFill>
                <a:effectLst/>
                <a:latin typeface="Times New Roman" pitchFamily="18" charset="0"/>
                <a:ea typeface="+mn-ea"/>
                <a:cs typeface="+mn-cs"/>
              </a:rPr>
              <a:t>. Bargaining power yang </a:t>
            </a:r>
            <a:r>
              <a:rPr lang="en-US" sz="1200" b="0" i="0" kern="1200" dirty="0" err="1" smtClean="0">
                <a:solidFill>
                  <a:schemeClr val="tx1"/>
                </a:solidFill>
                <a:effectLst/>
                <a:latin typeface="Times New Roman" pitchFamily="18" charset="0"/>
                <a:ea typeface="+mn-ea"/>
                <a:cs typeface="+mn-cs"/>
              </a:rPr>
              <a:t>dimiliki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pembeli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memiliki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dampak</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besar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terhadap</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harga</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ditawarkan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Sehingga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diferensiasi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merupakan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salah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jalan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keluar</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untuk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menjaga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pelanggan</a:t>
            </a:r>
            <a:r>
              <a:rPr lang="en-US" sz="1200" b="0" i="0" kern="1200" dirty="0" smtClean="0">
                <a:solidFill>
                  <a:schemeClr val="tx1"/>
                </a:solidFill>
                <a:effectLst/>
                <a:latin typeface="Times New Roman" pitchFamily="18" charset="0"/>
                <a:ea typeface="+mn-ea"/>
                <a:cs typeface="+mn-cs"/>
              </a:rPr>
              <a:t> agar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beralih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produk</a:t>
            </a:r>
            <a:r>
              <a:rPr lang="en-US" sz="1200" b="0" i="0" kern="1200" dirty="0" smtClean="0">
                <a:solidFill>
                  <a:schemeClr val="tx1"/>
                </a:solidFill>
                <a:effectLst/>
                <a:latin typeface="Times New Roman" pitchFamily="18" charset="0"/>
                <a:ea typeface="+mn-ea"/>
                <a:cs typeface="+mn-cs"/>
              </a:rPr>
              <a:t> yang lain.</a:t>
            </a:r>
          </a:p>
          <a:p>
            <a:pPr marL="228600" indent="-228600" fontAlgn="base">
              <a:buFont typeface="+mj-lt"/>
              <a:buAutoNum type="arabicPeriod"/>
            </a:pPr>
            <a:r>
              <a:rPr lang="en-US" sz="1200" b="0" i="0" kern="1200" dirty="0" err="1" smtClean="0">
                <a:solidFill>
                  <a:schemeClr val="tx1"/>
                </a:solidFill>
                <a:effectLst/>
                <a:latin typeface="Times New Roman" pitchFamily="18" charset="0"/>
                <a:ea typeface="+mn-ea"/>
                <a:cs typeface="+mn-cs"/>
              </a:rPr>
              <a:t>Pemasok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yaitu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penawaran</a:t>
            </a:r>
            <a:r>
              <a:rPr lang="en-US" sz="1200" b="0" i="0" kern="1200" dirty="0" smtClean="0">
                <a:solidFill>
                  <a:schemeClr val="tx1"/>
                </a:solidFill>
                <a:effectLst/>
                <a:latin typeface="Times New Roman" pitchFamily="18" charset="0"/>
                <a:ea typeface="+mn-ea"/>
                <a:cs typeface="+mn-cs"/>
              </a:rPr>
              <a:t> yang </a:t>
            </a:r>
            <a:r>
              <a:rPr lang="en-US" sz="1200" b="0" i="0" kern="1200" dirty="0" err="1" smtClean="0">
                <a:solidFill>
                  <a:schemeClr val="tx1"/>
                </a:solidFill>
                <a:effectLst/>
                <a:latin typeface="Times New Roman" pitchFamily="18" charset="0"/>
                <a:ea typeface="+mn-ea"/>
                <a:cs typeface="+mn-cs"/>
              </a:rPr>
              <a:t>dilakukan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pemasok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sehingga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mendapatkan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laba</a:t>
            </a:r>
            <a:r>
              <a:rPr lang="en-US" sz="1200" b="0" i="0" kern="1200" dirty="0" smtClean="0">
                <a:solidFill>
                  <a:schemeClr val="tx1"/>
                </a:solidFill>
                <a:effectLst/>
                <a:latin typeface="Times New Roman" pitchFamily="18" charset="0"/>
                <a:ea typeface="+mn-ea"/>
                <a:cs typeface="+mn-cs"/>
              </a:rPr>
              <a:t> yang optimal. </a:t>
            </a:r>
            <a:r>
              <a:rPr lang="en-US" sz="1200" b="0" i="0" kern="1200" dirty="0" err="1" smtClean="0">
                <a:solidFill>
                  <a:schemeClr val="tx1"/>
                </a:solidFill>
                <a:effectLst/>
                <a:latin typeface="Times New Roman" pitchFamily="18" charset="0"/>
                <a:ea typeface="+mn-ea"/>
                <a:cs typeface="+mn-cs"/>
              </a:rPr>
              <a:t>Pemasok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memainkan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peranan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penting</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dimana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pemasok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bisa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saja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beralih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 lain </a:t>
            </a:r>
            <a:r>
              <a:rPr lang="en-US" sz="1200" b="0" i="0" kern="1200" dirty="0" err="1" smtClean="0">
                <a:solidFill>
                  <a:schemeClr val="tx1"/>
                </a:solidFill>
                <a:effectLst/>
                <a:latin typeface="Times New Roman" pitchFamily="18" charset="0"/>
                <a:ea typeface="+mn-ea"/>
                <a:cs typeface="+mn-cs"/>
              </a:rPr>
              <a:t>jika</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kekuatan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penawaran</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pemasok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tidak</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mampu</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dipenuhi</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oleh</a:t>
            </a:r>
            <a:r>
              <a:rPr lang="en-US" sz="1200" b="0" i="0" kern="1200" dirty="0" smtClean="0">
                <a:solidFill>
                  <a:schemeClr val="tx1"/>
                </a:solidFill>
                <a:effectLst/>
                <a:latin typeface="Times New Roman" pitchFamily="18" charset="0"/>
                <a:ea typeface="+mn-ea"/>
                <a:cs typeface="+mn-cs"/>
              </a:rPr>
              <a:t> </a:t>
            </a:r>
            <a:r>
              <a:rPr lang="en-US" sz="1200" b="0" i="0" kern="1200" dirty="0" err="1" smtClean="0">
                <a:solidFill>
                  <a:schemeClr val="tx1"/>
                </a:solidFill>
                <a:effectLst/>
                <a:latin typeface="Times New Roman" pitchFamily="18" charset="0"/>
                <a:ea typeface="+mn-ea"/>
                <a:cs typeface="+mn-cs"/>
              </a:rPr>
              <a:t>perusahaan</a:t>
            </a:r>
            <a:r>
              <a:rPr lang="en-US" sz="1200" b="0" i="0" kern="1200" dirty="0" smtClean="0">
                <a:solidFill>
                  <a:schemeClr val="tx1"/>
                </a:solidFill>
                <a:effectLst/>
                <a:latin typeface="Times New Roman" pitchFamily="18" charset="0"/>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1E68F49F-7110-4676-9F73-2438D298C655}" type="slidenum">
              <a:rPr lang="en-US" altLang="en-US" smtClean="0"/>
              <a:pPr>
                <a:defRPr/>
              </a:pPr>
              <a:t>10</a:t>
            </a:fld>
            <a:endParaRPr lang="en-US" altLang="en-US"/>
          </a:p>
        </p:txBody>
      </p:sp>
    </p:spTree>
    <p:extLst>
      <p:ext uri="{BB962C8B-B14F-4D97-AF65-F5344CB8AC3E}">
        <p14:creationId xmlns:p14="http://schemas.microsoft.com/office/powerpoint/2010/main" val="3210561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8758395"/>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1208176"/>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6608177"/>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5926550"/>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7974609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9009643"/>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8163571"/>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089666557"/>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297386"/>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94644626"/>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07593293"/>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35" descr="main"/>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42"/>
          <p:cNvSpPr>
            <a:spLocks noChangeArrowheads="1"/>
          </p:cNvSpPr>
          <p:nvPr userDrawn="1"/>
        </p:nvSpPr>
        <p:spPr bwMode="auto">
          <a:xfrm>
            <a:off x="0" y="6477000"/>
            <a:ext cx="9144000" cy="381000"/>
          </a:xfrm>
          <a:prstGeom prst="rect">
            <a:avLst/>
          </a:prstGeom>
          <a:solidFill>
            <a:srgbClr val="9F0F1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defRPr/>
            </a:pPr>
            <a:endParaRPr lang="en-US" altLang="en-US" smtClean="0"/>
          </a:p>
        </p:txBody>
      </p:sp>
      <p:sp>
        <p:nvSpPr>
          <p:cNvPr id="1028" name="Text Box 36"/>
          <p:cNvSpPr txBox="1">
            <a:spLocks noChangeArrowheads="1"/>
          </p:cNvSpPr>
          <p:nvPr userDrawn="1"/>
        </p:nvSpPr>
        <p:spPr bwMode="auto">
          <a:xfrm>
            <a:off x="0" y="6508750"/>
            <a:ext cx="6953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r>
              <a:rPr lang="en-US" altLang="en-US" sz="1600" b="1" smtClean="0">
                <a:solidFill>
                  <a:srgbClr val="FFFFFF"/>
                </a:solidFill>
              </a:rPr>
              <a:t>3.</a:t>
            </a:r>
            <a:fld id="{8589F714-6D2D-4909-BF8C-A4ACA117C7EC}" type="slidenum">
              <a:rPr lang="en-US" altLang="en-US" sz="1600" b="1" smtClean="0">
                <a:solidFill>
                  <a:srgbClr val="FFFFFF"/>
                </a:solidFill>
              </a:rPr>
              <a:pPr>
                <a:spcBef>
                  <a:spcPct val="50000"/>
                </a:spcBef>
                <a:defRPr/>
              </a:pPr>
              <a:t>‹#›</a:t>
            </a:fld>
            <a:endParaRPr lang="en-US" altLang="en-US" sz="1600" b="1" smtClean="0">
              <a:solidFill>
                <a:srgbClr val="FFFFFF"/>
              </a:solidFill>
            </a:endParaRPr>
          </a:p>
        </p:txBody>
      </p:sp>
      <p:sp>
        <p:nvSpPr>
          <p:cNvPr id="1029" name="Text Box 37"/>
          <p:cNvSpPr txBox="1">
            <a:spLocks noChangeArrowheads="1"/>
          </p:cNvSpPr>
          <p:nvPr userDrawn="1"/>
        </p:nvSpPr>
        <p:spPr bwMode="auto">
          <a:xfrm>
            <a:off x="7045325" y="6553200"/>
            <a:ext cx="23558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spcBef>
                <a:spcPct val="50000"/>
              </a:spcBef>
              <a:defRPr/>
            </a:pPr>
            <a:r>
              <a:rPr lang="en-US" altLang="en-US" sz="1400" b="1" smtClean="0">
                <a:solidFill>
                  <a:srgbClr val="FFFFFF"/>
                </a:solidFill>
              </a:rPr>
              <a:t>©</a:t>
            </a:r>
            <a:r>
              <a:rPr lang="en-US" altLang="en-US" sz="1400" smtClean="0">
                <a:solidFill>
                  <a:srgbClr val="FFFFFF"/>
                </a:solidFill>
              </a:rPr>
              <a:t> 2007 by Prentice Hall</a:t>
            </a:r>
          </a:p>
        </p:txBody>
      </p:sp>
      <p:sp>
        <p:nvSpPr>
          <p:cNvPr id="1030" name="Text Box 39"/>
          <p:cNvSpPr txBox="1">
            <a:spLocks noChangeArrowheads="1"/>
          </p:cNvSpPr>
          <p:nvPr userDrawn="1"/>
        </p:nvSpPr>
        <p:spPr bwMode="auto">
          <a:xfrm>
            <a:off x="1752600" y="9906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defRPr/>
            </a:pPr>
            <a:endParaRPr lang="en-US"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1.m4a"/><Relationship Id="rId7" Type="http://schemas.openxmlformats.org/officeDocument/2006/relationships/image" Target="../media/image6.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audio" Target="../media/media31.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audio" Target="../media/media36.m4a"/><Relationship Id="rId13" Type="http://schemas.openxmlformats.org/officeDocument/2006/relationships/slideLayout" Target="../slideLayouts/slideLayout7.xml"/><Relationship Id="rId3" Type="http://schemas.microsoft.com/office/2007/relationships/media" Target="../media/media34.m4a"/><Relationship Id="rId7" Type="http://schemas.microsoft.com/office/2007/relationships/media" Target="../media/media36.m4a"/><Relationship Id="rId12" Type="http://schemas.openxmlformats.org/officeDocument/2006/relationships/audio" Target="../media/media38.m4a"/><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audio" Target="../media/media35.m4a"/><Relationship Id="rId11" Type="http://schemas.microsoft.com/office/2007/relationships/media" Target="../media/media38.m4a"/><Relationship Id="rId5" Type="http://schemas.microsoft.com/office/2007/relationships/media" Target="../media/media35.m4a"/><Relationship Id="rId10" Type="http://schemas.openxmlformats.org/officeDocument/2006/relationships/audio" Target="../media/media37.m4a"/><Relationship Id="rId4" Type="http://schemas.openxmlformats.org/officeDocument/2006/relationships/audio" Target="../media/media34.m4a"/><Relationship Id="rId9" Type="http://schemas.microsoft.com/office/2007/relationships/media" Target="../media/media37.m4a"/><Relationship Id="rId1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40.m4a"/><Relationship Id="rId7"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audio" Target="../media/media41.m4a"/><Relationship Id="rId5" Type="http://schemas.microsoft.com/office/2007/relationships/media" Target="../media/media41.m4a"/><Relationship Id="rId4" Type="http://schemas.openxmlformats.org/officeDocument/2006/relationships/audio" Target="../media/media40.m4a"/></Relationships>
</file>

<file path=ppt/slides/_rels/slide14.xml.rels><?xml version="1.0" encoding="UTF-8" standalone="yes"?>
<Relationships xmlns="http://schemas.openxmlformats.org/package/2006/relationships"><Relationship Id="rId3" Type="http://schemas.microsoft.com/office/2007/relationships/media" Target="../media/media43.m4a"/><Relationship Id="rId2" Type="http://schemas.openxmlformats.org/officeDocument/2006/relationships/audio" Target="../media/media42.m4a"/><Relationship Id="rId1" Type="http://schemas.microsoft.com/office/2007/relationships/media" Target="../media/media42.m4a"/><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audio" Target="../media/media43.m4a"/></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m4a"/><Relationship Id="rId7"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4.m4a"/><Relationship Id="rId5" Type="http://schemas.microsoft.com/office/2007/relationships/media" Target="../media/media4.m4a"/><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6.m4a"/><Relationship Id="rId7"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audio" Target="../media/media7.m4a"/><Relationship Id="rId5" Type="http://schemas.microsoft.com/office/2007/relationships/media" Target="../media/media7.m4a"/><Relationship Id="rId4" Type="http://schemas.openxmlformats.org/officeDocument/2006/relationships/audio" Target="../media/media6.m4a"/></Relationships>
</file>

<file path=ppt/slides/_rels/slide5.xml.rels><?xml version="1.0" encoding="UTF-8" standalone="yes"?>
<Relationships xmlns="http://schemas.openxmlformats.org/package/2006/relationships"><Relationship Id="rId8" Type="http://schemas.openxmlformats.org/officeDocument/2006/relationships/audio" Target="../media/media11.m4a"/><Relationship Id="rId13" Type="http://schemas.microsoft.com/office/2007/relationships/media" Target="../media/media14.m4a"/><Relationship Id="rId18" Type="http://schemas.openxmlformats.org/officeDocument/2006/relationships/image" Target="../media/image4.png"/><Relationship Id="rId3" Type="http://schemas.microsoft.com/office/2007/relationships/media" Target="../media/media9.m4a"/><Relationship Id="rId7" Type="http://schemas.microsoft.com/office/2007/relationships/media" Target="../media/media11.m4a"/><Relationship Id="rId12" Type="http://schemas.openxmlformats.org/officeDocument/2006/relationships/audio" Target="../media/media13.m4a"/><Relationship Id="rId17" Type="http://schemas.openxmlformats.org/officeDocument/2006/relationships/slideLayout" Target="../slideLayouts/slideLayout7.xml"/><Relationship Id="rId2" Type="http://schemas.openxmlformats.org/officeDocument/2006/relationships/audio" Target="../media/media8.m4a"/><Relationship Id="rId16" Type="http://schemas.openxmlformats.org/officeDocument/2006/relationships/audio" Target="../media/media15.m4a"/><Relationship Id="rId1" Type="http://schemas.microsoft.com/office/2007/relationships/media" Target="../media/media8.m4a"/><Relationship Id="rId6" Type="http://schemas.openxmlformats.org/officeDocument/2006/relationships/audio" Target="../media/media10.m4a"/><Relationship Id="rId11" Type="http://schemas.microsoft.com/office/2007/relationships/media" Target="../media/media13.m4a"/><Relationship Id="rId5" Type="http://schemas.microsoft.com/office/2007/relationships/media" Target="../media/media10.m4a"/><Relationship Id="rId15" Type="http://schemas.microsoft.com/office/2007/relationships/media" Target="../media/media15.m4a"/><Relationship Id="rId10" Type="http://schemas.openxmlformats.org/officeDocument/2006/relationships/audio" Target="../media/media12.m4a"/><Relationship Id="rId19" Type="http://schemas.openxmlformats.org/officeDocument/2006/relationships/image" Target="../media/image3.png"/><Relationship Id="rId4" Type="http://schemas.openxmlformats.org/officeDocument/2006/relationships/audio" Target="../media/media9.m4a"/><Relationship Id="rId9" Type="http://schemas.microsoft.com/office/2007/relationships/media" Target="../media/media12.m4a"/><Relationship Id="rId14" Type="http://schemas.openxmlformats.org/officeDocument/2006/relationships/audio" Target="../media/media14.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audio" Target="../media/media20.m4a"/><Relationship Id="rId3" Type="http://schemas.microsoft.com/office/2007/relationships/media" Target="../media/media18.m4a"/><Relationship Id="rId7" Type="http://schemas.microsoft.com/office/2007/relationships/media" Target="../media/media20.m4a"/><Relationship Id="rId12" Type="http://schemas.openxmlformats.org/officeDocument/2006/relationships/image" Target="../media/image3.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audio" Target="../media/media19.m4a"/><Relationship Id="rId11" Type="http://schemas.openxmlformats.org/officeDocument/2006/relationships/slideLayout" Target="../slideLayouts/slideLayout2.xml"/><Relationship Id="rId5" Type="http://schemas.microsoft.com/office/2007/relationships/media" Target="../media/media19.m4a"/><Relationship Id="rId10" Type="http://schemas.openxmlformats.org/officeDocument/2006/relationships/audio" Target="../media/media21.m4a"/><Relationship Id="rId4" Type="http://schemas.openxmlformats.org/officeDocument/2006/relationships/audio" Target="../media/media18.m4a"/><Relationship Id="rId9" Type="http://schemas.microsoft.com/office/2007/relationships/media" Target="../media/media21.m4a"/></Relationships>
</file>

<file path=ppt/slides/_rels/slide8.xml.rels><?xml version="1.0" encoding="UTF-8" standalone="yes"?>
<Relationships xmlns="http://schemas.openxmlformats.org/package/2006/relationships"><Relationship Id="rId3" Type="http://schemas.microsoft.com/office/2007/relationships/media" Target="../media/media23.m4a"/><Relationship Id="rId7" Type="http://schemas.openxmlformats.org/officeDocument/2006/relationships/image" Target="../media/image3.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slideLayout" Target="../slideLayouts/slideLayout2.xml"/><Relationship Id="rId4" Type="http://schemas.openxmlformats.org/officeDocument/2006/relationships/audio" Target="../media/media23.m4a"/></Relationships>
</file>

<file path=ppt/slides/_rels/slide9.xml.rels><?xml version="1.0" encoding="UTF-8" standalone="yes"?>
<Relationships xmlns="http://schemas.openxmlformats.org/package/2006/relationships"><Relationship Id="rId8" Type="http://schemas.openxmlformats.org/officeDocument/2006/relationships/audio" Target="../media/media27.m4a"/><Relationship Id="rId13" Type="http://schemas.openxmlformats.org/officeDocument/2006/relationships/slideLayout" Target="../slideLayouts/slideLayout7.xml"/><Relationship Id="rId3" Type="http://schemas.microsoft.com/office/2007/relationships/media" Target="../media/media25.m4a"/><Relationship Id="rId7" Type="http://schemas.microsoft.com/office/2007/relationships/media" Target="../media/media27.m4a"/><Relationship Id="rId12" Type="http://schemas.openxmlformats.org/officeDocument/2006/relationships/audio" Target="../media/media29.m4a"/><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audio" Target="../media/media26.m4a"/><Relationship Id="rId11" Type="http://schemas.microsoft.com/office/2007/relationships/media" Target="../media/media29.m4a"/><Relationship Id="rId5" Type="http://schemas.microsoft.com/office/2007/relationships/media" Target="../media/media26.m4a"/><Relationship Id="rId10" Type="http://schemas.openxmlformats.org/officeDocument/2006/relationships/audio" Target="../media/media28.m4a"/><Relationship Id="rId4" Type="http://schemas.openxmlformats.org/officeDocument/2006/relationships/audio" Target="../media/media25.m4a"/><Relationship Id="rId9" Type="http://schemas.microsoft.com/office/2007/relationships/media" Target="../media/media28.m4a"/><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4191000" y="127000"/>
            <a:ext cx="6000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txBody>
          <a:bodyPr>
            <a:spAutoFit/>
          </a:bodyPr>
          <a:lstStyle/>
          <a:p>
            <a:pPr algn="ctr">
              <a:spcBef>
                <a:spcPct val="50000"/>
              </a:spcBef>
              <a:defRPr/>
            </a:pPr>
            <a:r>
              <a:rPr lang="en-US" sz="4400" b="1">
                <a:effectLst>
                  <a:outerShdw blurRad="38100" dist="38100" dir="2700000" algn="tl">
                    <a:srgbClr val="C0C0C0"/>
                  </a:outerShdw>
                </a:effectLst>
                <a:latin typeface="Arial" charset="0"/>
              </a:rPr>
              <a:t>3</a:t>
            </a:r>
            <a:endParaRPr lang="en-US" sz="4400">
              <a:effectLst>
                <a:outerShdw blurRad="38100" dist="38100" dir="2700000" algn="tl">
                  <a:srgbClr val="C0C0C0"/>
                </a:outerShdw>
              </a:effectLst>
              <a:latin typeface="Arial" charset="0"/>
            </a:endParaRPr>
          </a:p>
        </p:txBody>
      </p:sp>
      <p:sp>
        <p:nvSpPr>
          <p:cNvPr id="2051" name="Text Box 3"/>
          <p:cNvSpPr txBox="1">
            <a:spLocks noChangeArrowheads="1"/>
          </p:cNvSpPr>
          <p:nvPr/>
        </p:nvSpPr>
        <p:spPr bwMode="auto">
          <a:xfrm>
            <a:off x="2078038" y="165100"/>
            <a:ext cx="2160587"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4000" b="1">
                <a:effectLst>
                  <a:outerShdw blurRad="38100" dist="38100" dir="2700000" algn="tl">
                    <a:srgbClr val="C0C0C0"/>
                  </a:outerShdw>
                </a:effectLst>
                <a:latin typeface="Arial" charset="0"/>
              </a:rPr>
              <a:t>Chapter</a:t>
            </a:r>
            <a:r>
              <a:rPr lang="en-US" sz="1600" b="1">
                <a:solidFill>
                  <a:srgbClr val="9F0F10"/>
                </a:solidFill>
                <a:effectLst>
                  <a:outerShdw blurRad="38100" dist="38100" dir="2700000" algn="tl">
                    <a:srgbClr val="C0C0C0"/>
                  </a:outerShdw>
                </a:effectLst>
                <a:latin typeface="Arial" charset="0"/>
              </a:rPr>
              <a:t> </a:t>
            </a:r>
          </a:p>
        </p:txBody>
      </p:sp>
      <p:sp>
        <p:nvSpPr>
          <p:cNvPr id="2052" name="Text Box 4"/>
          <p:cNvSpPr txBox="1">
            <a:spLocks noChangeArrowheads="1"/>
          </p:cNvSpPr>
          <p:nvPr/>
        </p:nvSpPr>
        <p:spPr bwMode="auto">
          <a:xfrm>
            <a:off x="1524000" y="2851150"/>
            <a:ext cx="6248400" cy="21240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defRPr/>
            </a:pPr>
            <a:r>
              <a:rPr lang="en-US" sz="4400" b="1" dirty="0" err="1">
                <a:effectLst>
                  <a:outerShdw blurRad="38100" dist="38100" dir="2700000" algn="tl">
                    <a:srgbClr val="C0C0C0"/>
                  </a:outerShdw>
                </a:effectLst>
                <a:latin typeface="Arial" charset="0"/>
                <a:cs typeface="Times New Roman" pitchFamily="18" charset="0"/>
              </a:rPr>
              <a:t>Sistem</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Informasi</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Organisasi</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dan</a:t>
            </a:r>
            <a:r>
              <a:rPr lang="en-US" sz="4400" b="1" dirty="0">
                <a:effectLst>
                  <a:outerShdw blurRad="38100" dist="38100" dir="2700000" algn="tl">
                    <a:srgbClr val="C0C0C0"/>
                  </a:outerShdw>
                </a:effectLst>
                <a:latin typeface="Arial" charset="0"/>
                <a:cs typeface="Times New Roman" pitchFamily="18" charset="0"/>
              </a:rPr>
              <a:t> </a:t>
            </a:r>
            <a:r>
              <a:rPr lang="en-US" sz="4400" b="1" dirty="0" err="1">
                <a:effectLst>
                  <a:outerShdw blurRad="38100" dist="38100" dir="2700000" algn="tl">
                    <a:srgbClr val="C0C0C0"/>
                  </a:outerShdw>
                </a:effectLst>
                <a:latin typeface="Arial" charset="0"/>
                <a:cs typeface="Times New Roman" pitchFamily="18" charset="0"/>
              </a:rPr>
              <a:t>Strategi</a:t>
            </a:r>
            <a:endParaRPr lang="en-US" sz="4400" b="1" dirty="0">
              <a:effectLst>
                <a:outerShdw blurRad="38100" dist="38100" dir="2700000" algn="tl">
                  <a:srgbClr val="C0C0C0"/>
                </a:outerShdw>
              </a:effectLst>
              <a:latin typeface="Arial" charset="0"/>
            </a:endParaRPr>
          </a:p>
        </p:txBody>
      </p:sp>
      <p:grpSp>
        <p:nvGrpSpPr>
          <p:cNvPr id="3077" name="Group 12"/>
          <p:cNvGrpSpPr>
            <a:grpSpLocks/>
          </p:cNvGrpSpPr>
          <p:nvPr/>
        </p:nvGrpSpPr>
        <p:grpSpPr bwMode="auto">
          <a:xfrm>
            <a:off x="1676400" y="1905000"/>
            <a:ext cx="5867400" cy="0"/>
            <a:chOff x="768" y="3408"/>
            <a:chExt cx="3696" cy="0"/>
          </a:xfrm>
        </p:grpSpPr>
        <p:sp>
          <p:nvSpPr>
            <p:cNvPr id="3078" name="Line 8"/>
            <p:cNvSpPr>
              <a:spLocks noChangeShapeType="1"/>
            </p:cNvSpPr>
            <p:nvPr/>
          </p:nvSpPr>
          <p:spPr bwMode="auto">
            <a:xfrm>
              <a:off x="768" y="3408"/>
              <a:ext cx="816" cy="0"/>
            </a:xfrm>
            <a:prstGeom prst="line">
              <a:avLst/>
            </a:prstGeom>
            <a:noFill/>
            <a:ln w="127000">
              <a:solidFill>
                <a:srgbClr val="9F0F1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9" name="Line 9"/>
            <p:cNvSpPr>
              <a:spLocks noChangeShapeType="1"/>
            </p:cNvSpPr>
            <p:nvPr/>
          </p:nvSpPr>
          <p:spPr bwMode="auto">
            <a:xfrm>
              <a:off x="1728" y="3408"/>
              <a:ext cx="816" cy="0"/>
            </a:xfrm>
            <a:prstGeom prst="line">
              <a:avLst/>
            </a:prstGeom>
            <a:noFill/>
            <a:ln w="127000">
              <a:solidFill>
                <a:srgbClr val="0033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0" name="Line 10"/>
            <p:cNvSpPr>
              <a:spLocks noChangeShapeType="1"/>
            </p:cNvSpPr>
            <p:nvPr/>
          </p:nvSpPr>
          <p:spPr bwMode="auto">
            <a:xfrm>
              <a:off x="2688" y="3408"/>
              <a:ext cx="816" cy="0"/>
            </a:xfrm>
            <a:prstGeom prst="line">
              <a:avLst/>
            </a:prstGeom>
            <a:noFill/>
            <a:ln w="127000">
              <a:solidFill>
                <a:srgbClr val="3399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81" name="Line 11"/>
            <p:cNvSpPr>
              <a:spLocks noChangeShapeType="1"/>
            </p:cNvSpPr>
            <p:nvPr/>
          </p:nvSpPr>
          <p:spPr bwMode="auto">
            <a:xfrm>
              <a:off x="3648" y="3408"/>
              <a:ext cx="816" cy="0"/>
            </a:xfrm>
            <a:prstGeom prst="line">
              <a:avLst/>
            </a:prstGeom>
            <a:noFill/>
            <a:ln w="1270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 y="6248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ChangeArrowheads="1"/>
          </p:cNvSpPr>
          <p:nvPr/>
        </p:nvSpPr>
        <p:spPr bwMode="auto">
          <a:xfrm>
            <a:off x="685800" y="1612900"/>
            <a:ext cx="7772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dirty="0">
                <a:solidFill>
                  <a:srgbClr val="9F0F10"/>
                </a:solidFill>
                <a:effectLst>
                  <a:outerShdw blurRad="38100" dist="38100" dir="2700000" algn="tl">
                    <a:srgbClr val="C0C0C0"/>
                  </a:outerShdw>
                </a:effectLst>
                <a:latin typeface="Arial" charset="0"/>
                <a:cs typeface="Times New Roman" pitchFamily="18" charset="0"/>
              </a:rPr>
              <a:t>Model </a:t>
            </a:r>
            <a:r>
              <a:rPr lang="en-US" b="1" dirty="0" err="1">
                <a:solidFill>
                  <a:srgbClr val="9F0F10"/>
                </a:solidFill>
                <a:effectLst>
                  <a:outerShdw blurRad="38100" dist="38100" dir="2700000" algn="tl">
                    <a:srgbClr val="C0C0C0"/>
                  </a:outerShdw>
                </a:effectLst>
                <a:latin typeface="Arial" charset="0"/>
                <a:cs typeface="Times New Roman" pitchFamily="18" charset="0"/>
              </a:rPr>
              <a:t>daya</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Kompetitif</a:t>
            </a:r>
            <a:r>
              <a:rPr lang="en-US" b="1" dirty="0">
                <a:solidFill>
                  <a:srgbClr val="9F0F10"/>
                </a:solidFill>
                <a:effectLst>
                  <a:outerShdw blurRad="38100" dist="38100" dir="2700000" algn="tl">
                    <a:srgbClr val="C0C0C0"/>
                  </a:outerShdw>
                </a:effectLst>
                <a:latin typeface="Arial" charset="0"/>
                <a:cs typeface="Times New Roman" pitchFamily="18" charset="0"/>
              </a:rPr>
              <a:t> Michael Porter’s</a:t>
            </a:r>
          </a:p>
        </p:txBody>
      </p:sp>
      <p:sp>
        <p:nvSpPr>
          <p:cNvPr id="14339" name="Text Box 3"/>
          <p:cNvSpPr txBox="1">
            <a:spLocks noChangeArrowheads="1"/>
          </p:cNvSpPr>
          <p:nvPr/>
        </p:nvSpPr>
        <p:spPr bwMode="auto">
          <a:xfrm>
            <a:off x="3905250" y="6096000"/>
            <a:ext cx="1287463"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t>Figure 3-7</a:t>
            </a:r>
          </a:p>
        </p:txBody>
      </p:sp>
      <p:sp>
        <p:nvSpPr>
          <p:cNvPr id="14340" name="Text Box 4"/>
          <p:cNvSpPr txBox="1">
            <a:spLocks noChangeArrowheads="1"/>
          </p:cNvSpPr>
          <p:nvPr/>
        </p:nvSpPr>
        <p:spPr bwMode="auto">
          <a:xfrm>
            <a:off x="1219200" y="5486400"/>
            <a:ext cx="6781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dirty="0" err="1"/>
              <a:t>Dalam</a:t>
            </a:r>
            <a:r>
              <a:rPr lang="en-US" altLang="en-US" sz="900" b="1" dirty="0"/>
              <a:t> model </a:t>
            </a:r>
            <a:r>
              <a:rPr lang="en-US" altLang="en-US" sz="900" b="1" dirty="0" err="1"/>
              <a:t>daya</a:t>
            </a:r>
            <a:r>
              <a:rPr lang="en-US" altLang="en-US" sz="900" b="1" dirty="0"/>
              <a:t> </a:t>
            </a:r>
            <a:r>
              <a:rPr lang="en-US" altLang="en-US" sz="900" b="1" dirty="0" err="1"/>
              <a:t>kompetitif</a:t>
            </a:r>
            <a:r>
              <a:rPr lang="en-US" altLang="en-US" sz="900" b="1" dirty="0"/>
              <a:t> Porter, </a:t>
            </a:r>
            <a:r>
              <a:rPr lang="en-US" altLang="en-US" sz="900" b="1" dirty="0" err="1"/>
              <a:t>posisi</a:t>
            </a:r>
            <a:r>
              <a:rPr lang="en-US" altLang="en-US" sz="900" b="1" dirty="0"/>
              <a:t> </a:t>
            </a:r>
            <a:r>
              <a:rPr lang="en-US" altLang="en-US" sz="900" b="1" dirty="0" err="1"/>
              <a:t>strategis</a:t>
            </a:r>
            <a:r>
              <a:rPr lang="en-US" altLang="en-US" sz="900" b="1" dirty="0"/>
              <a:t> </a:t>
            </a:r>
            <a:r>
              <a:rPr lang="en-US" altLang="en-US" sz="900" b="1" dirty="0" err="1"/>
              <a:t>perusahaan</a:t>
            </a:r>
            <a:r>
              <a:rPr lang="en-US" altLang="en-US" sz="900" b="1" dirty="0"/>
              <a:t> </a:t>
            </a:r>
            <a:r>
              <a:rPr lang="en-US" altLang="en-US" sz="900" b="1" dirty="0" err="1"/>
              <a:t>dan</a:t>
            </a:r>
            <a:r>
              <a:rPr lang="en-US" altLang="en-US" sz="900" b="1" dirty="0"/>
              <a:t> </a:t>
            </a:r>
            <a:r>
              <a:rPr lang="en-US" altLang="en-US" sz="900" b="1" dirty="0" err="1"/>
              <a:t>strategisnya</a:t>
            </a:r>
            <a:r>
              <a:rPr lang="en-US" altLang="en-US" sz="900" b="1" dirty="0"/>
              <a:t> </a:t>
            </a:r>
            <a:r>
              <a:rPr lang="en-US" altLang="en-US" sz="900" b="1" dirty="0" err="1"/>
              <a:t>ditentukan</a:t>
            </a:r>
            <a:r>
              <a:rPr lang="en-US" altLang="en-US" sz="900" b="1" dirty="0"/>
              <a:t> </a:t>
            </a:r>
            <a:r>
              <a:rPr lang="en-US" altLang="en-US" sz="900" b="1" dirty="0" err="1"/>
              <a:t>tidak</a:t>
            </a:r>
            <a:r>
              <a:rPr lang="en-US" altLang="en-US" sz="900" b="1" dirty="0"/>
              <a:t> </a:t>
            </a:r>
            <a:r>
              <a:rPr lang="en-US" altLang="en-US" sz="900" b="1" dirty="0" err="1"/>
              <a:t>hanya</a:t>
            </a:r>
            <a:r>
              <a:rPr lang="en-US" altLang="en-US" sz="900" b="1" dirty="0"/>
              <a:t> </a:t>
            </a:r>
            <a:r>
              <a:rPr lang="en-US" altLang="en-US" sz="900" b="1" dirty="0" err="1"/>
              <a:t>oleh</a:t>
            </a:r>
            <a:r>
              <a:rPr lang="en-US" altLang="en-US" sz="900" b="1" dirty="0"/>
              <a:t> </a:t>
            </a:r>
            <a:r>
              <a:rPr lang="en-US" altLang="en-US" sz="900" b="1" dirty="0" err="1"/>
              <a:t>persaingan</a:t>
            </a:r>
            <a:r>
              <a:rPr lang="en-US" altLang="en-US" sz="900" b="1" dirty="0"/>
              <a:t> </a:t>
            </a:r>
            <a:r>
              <a:rPr lang="en-US" altLang="en-US" sz="900" b="1" dirty="0" err="1"/>
              <a:t>dengan</a:t>
            </a:r>
            <a:r>
              <a:rPr lang="en-US" altLang="en-US" sz="900" b="1" dirty="0"/>
              <a:t> </a:t>
            </a:r>
            <a:r>
              <a:rPr lang="en-US" altLang="en-US" sz="900" b="1" dirty="0" err="1"/>
              <a:t>pesaing</a:t>
            </a:r>
            <a:r>
              <a:rPr lang="en-US" altLang="en-US" sz="900" b="1" dirty="0"/>
              <a:t> </a:t>
            </a:r>
            <a:r>
              <a:rPr lang="en-US" altLang="en-US" sz="900" b="1" dirty="0" err="1"/>
              <a:t>langsung</a:t>
            </a:r>
            <a:r>
              <a:rPr lang="en-US" altLang="en-US" sz="900" b="1" dirty="0"/>
              <a:t> </a:t>
            </a:r>
            <a:r>
              <a:rPr lang="en-US" altLang="en-US" sz="900" b="1" dirty="0" err="1"/>
              <a:t>tradisionalnya</a:t>
            </a:r>
            <a:r>
              <a:rPr lang="en-US" altLang="en-US" sz="900" b="1" dirty="0"/>
              <a:t>, </a:t>
            </a:r>
            <a:r>
              <a:rPr lang="en-US" altLang="en-US" sz="900" b="1" dirty="0" err="1"/>
              <a:t>tetapi</a:t>
            </a:r>
            <a:r>
              <a:rPr lang="en-US" altLang="en-US" sz="900" b="1" dirty="0"/>
              <a:t> </a:t>
            </a:r>
            <a:r>
              <a:rPr lang="en-US" altLang="en-US" sz="900" b="1" dirty="0" err="1"/>
              <a:t>juga</a:t>
            </a:r>
            <a:r>
              <a:rPr lang="en-US" altLang="en-US" sz="900" b="1" dirty="0"/>
              <a:t> </a:t>
            </a:r>
            <a:r>
              <a:rPr lang="en-US" altLang="en-US" sz="900" b="1" dirty="0" err="1"/>
              <a:t>oleh</a:t>
            </a:r>
            <a:r>
              <a:rPr lang="en-US" altLang="en-US" sz="900" b="1" dirty="0"/>
              <a:t> </a:t>
            </a:r>
            <a:r>
              <a:rPr lang="en-US" altLang="en-US" sz="900" b="1" dirty="0" err="1"/>
              <a:t>empat</a:t>
            </a:r>
            <a:r>
              <a:rPr lang="en-US" altLang="en-US" sz="900" b="1" dirty="0"/>
              <a:t> </a:t>
            </a:r>
            <a:r>
              <a:rPr lang="en-US" altLang="en-US" sz="900" b="1" dirty="0" err="1"/>
              <a:t>kekuatan</a:t>
            </a:r>
            <a:r>
              <a:rPr lang="en-US" altLang="en-US" sz="900" b="1" dirty="0"/>
              <a:t> </a:t>
            </a:r>
            <a:r>
              <a:rPr lang="en-US" altLang="en-US" sz="900" b="1" dirty="0" err="1"/>
              <a:t>dalam</a:t>
            </a:r>
            <a:r>
              <a:rPr lang="en-US" altLang="en-US" sz="900" b="1" dirty="0"/>
              <a:t> </a:t>
            </a:r>
            <a:r>
              <a:rPr lang="en-US" altLang="en-US" sz="900" b="1" dirty="0" err="1"/>
              <a:t>lingkungan</a:t>
            </a:r>
            <a:r>
              <a:rPr lang="en-US" altLang="en-US" sz="900" b="1" dirty="0"/>
              <a:t> : </a:t>
            </a:r>
            <a:r>
              <a:rPr lang="en-US" altLang="en-US" sz="900" b="1" dirty="0" err="1"/>
              <a:t>pemain</a:t>
            </a:r>
            <a:r>
              <a:rPr lang="en-US" altLang="en-US" sz="900" b="1" dirty="0"/>
              <a:t> </a:t>
            </a:r>
            <a:r>
              <a:rPr lang="en-US" altLang="en-US" sz="900" b="1" dirty="0" err="1"/>
              <a:t>baru</a:t>
            </a:r>
            <a:r>
              <a:rPr lang="en-US" altLang="en-US" sz="900" b="1" dirty="0"/>
              <a:t> di </a:t>
            </a:r>
            <a:r>
              <a:rPr lang="en-US" altLang="en-US" sz="900" b="1" dirty="0" err="1"/>
              <a:t>pasar</a:t>
            </a:r>
            <a:r>
              <a:rPr lang="en-US" altLang="en-US" sz="900" b="1" dirty="0"/>
              <a:t>, </a:t>
            </a:r>
            <a:r>
              <a:rPr lang="en-US" altLang="en-US" sz="900" b="1" dirty="0" err="1"/>
              <a:t>produk</a:t>
            </a:r>
            <a:r>
              <a:rPr lang="en-US" altLang="en-US" sz="900" b="1" dirty="0"/>
              <a:t> </a:t>
            </a:r>
            <a:r>
              <a:rPr lang="en-US" altLang="en-US" sz="900" b="1" dirty="0" err="1"/>
              <a:t>pengganti</a:t>
            </a:r>
            <a:r>
              <a:rPr lang="en-US" altLang="en-US" sz="900" b="1" dirty="0" smtClean="0"/>
              <a:t>, </a:t>
            </a:r>
            <a:r>
              <a:rPr lang="en-US" altLang="en-US" sz="900" b="1" dirty="0" err="1"/>
              <a:t>pelanggan</a:t>
            </a:r>
            <a:r>
              <a:rPr lang="en-US" altLang="en-US" sz="900" b="1" dirty="0"/>
              <a:t> </a:t>
            </a:r>
            <a:r>
              <a:rPr lang="en-US" altLang="en-US" sz="900" b="1" dirty="0" err="1"/>
              <a:t>dan</a:t>
            </a:r>
            <a:r>
              <a:rPr lang="en-US" altLang="en-US" sz="900" b="1" dirty="0"/>
              <a:t> </a:t>
            </a:r>
            <a:r>
              <a:rPr lang="en-US" altLang="en-US" sz="900" b="1" dirty="0" err="1"/>
              <a:t>pemasok</a:t>
            </a:r>
            <a:endParaRPr lang="en-US" altLang="en-US" sz="900" b="1" dirty="0"/>
          </a:p>
        </p:txBody>
      </p:sp>
      <p:sp>
        <p:nvSpPr>
          <p:cNvPr id="14341" name="Text Box 8"/>
          <p:cNvSpPr txBox="1">
            <a:spLocks noChangeArrowheads="1"/>
          </p:cNvSpPr>
          <p:nvPr/>
        </p:nvSpPr>
        <p:spPr bwMode="auto">
          <a:xfrm>
            <a:off x="1905000" y="914400"/>
            <a:ext cx="701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Menggunakan Sistem Informasi untuk Mencapai Keunggulan Kompetitif</a:t>
            </a:r>
          </a:p>
        </p:txBody>
      </p:sp>
      <p:sp>
        <p:nvSpPr>
          <p:cNvPr id="100361" name="Rectangle 9"/>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14343" name="Picture 10" descr="C:\My Documents\MIS10\Compositing\Chapter-03\Fig-3-10.t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286000"/>
            <a:ext cx="6769100" cy="303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0" y="6248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6800" y="5560731"/>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43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54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762000" y="2590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0000"/>
              </a:lnSpc>
              <a:buFontTx/>
              <a:buChar char="•"/>
            </a:pPr>
            <a:r>
              <a:rPr lang="en-US" altLang="en-US" b="1">
                <a:cs typeface="Times New Roman" panose="02020603050405020304" pitchFamily="18" charset="0"/>
              </a:rPr>
              <a:t>Biaya kepemimpinan/manajemen yang rendah</a:t>
            </a:r>
          </a:p>
          <a:p>
            <a:pPr eaLnBrk="1" hangingPunct="1">
              <a:lnSpc>
                <a:spcPct val="80000"/>
              </a:lnSpc>
              <a:buFontTx/>
              <a:buChar char="•"/>
            </a:pPr>
            <a:r>
              <a:rPr lang="en-US" altLang="en-US" b="1">
                <a:cs typeface="Times New Roman" panose="02020603050405020304" pitchFamily="18" charset="0"/>
              </a:rPr>
              <a:t>Diferensiasi produk</a:t>
            </a:r>
          </a:p>
          <a:p>
            <a:pPr eaLnBrk="1" hangingPunct="1">
              <a:lnSpc>
                <a:spcPct val="80000"/>
              </a:lnSpc>
              <a:buFontTx/>
              <a:buChar char="•"/>
            </a:pPr>
            <a:r>
              <a:rPr lang="en-US" altLang="en-US" b="1">
                <a:cs typeface="Times New Roman" panose="02020603050405020304" pitchFamily="18" charset="0"/>
              </a:rPr>
              <a:t>Fokus pada ceruk pasar</a:t>
            </a:r>
          </a:p>
          <a:p>
            <a:pPr eaLnBrk="1" hangingPunct="1">
              <a:lnSpc>
                <a:spcPct val="80000"/>
              </a:lnSpc>
              <a:buFontTx/>
              <a:buChar char="•"/>
            </a:pPr>
            <a:r>
              <a:rPr lang="en-US" altLang="en-US" b="1">
                <a:cs typeface="Times New Roman" panose="02020603050405020304" pitchFamily="18" charset="0"/>
              </a:rPr>
              <a:t>Memperkuat keakraban dengan pelanggan dan pemasok</a:t>
            </a:r>
          </a:p>
        </p:txBody>
      </p:sp>
      <p:sp>
        <p:nvSpPr>
          <p:cNvPr id="15363" name="Rectangle 1027"/>
          <p:cNvSpPr>
            <a:spLocks noChangeArrowheads="1"/>
          </p:cNvSpPr>
          <p:nvPr/>
        </p:nvSpPr>
        <p:spPr bwMode="auto">
          <a:xfrm>
            <a:off x="457200" y="1600200"/>
            <a:ext cx="822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b="1">
                <a:solidFill>
                  <a:srgbClr val="9F0F10"/>
                </a:solidFill>
                <a:cs typeface="Times New Roman" panose="02020603050405020304" pitchFamily="18" charset="0"/>
              </a:rPr>
              <a:t>Strategi Sistem Informasi terkait Daya Kompetitif</a:t>
            </a:r>
          </a:p>
        </p:txBody>
      </p:sp>
      <p:sp>
        <p:nvSpPr>
          <p:cNvPr id="15364" name="Text Box 1032"/>
          <p:cNvSpPr txBox="1">
            <a:spLocks noChangeArrowheads="1"/>
          </p:cNvSpPr>
          <p:nvPr/>
        </p:nvSpPr>
        <p:spPr bwMode="auto">
          <a:xfrm>
            <a:off x="1905000" y="1066800"/>
            <a:ext cx="701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Using Information Systems to Achieve Competitive Advantage</a:t>
            </a:r>
          </a:p>
        </p:txBody>
      </p:sp>
      <p:sp>
        <p:nvSpPr>
          <p:cNvPr id="97289" name="Rectangle 103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614172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additive="base">
                                        <p:cTn id="7" dur="500" fill="hold"/>
                                        <p:tgtEl>
                                          <p:spTgt spid="972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7282">
                                            <p:txEl>
                                              <p:pRg st="1" end="1"/>
                                            </p:txEl>
                                          </p:spTgt>
                                        </p:tgtEl>
                                        <p:attrNameLst>
                                          <p:attrName>style.visibility</p:attrName>
                                        </p:attrNameLst>
                                      </p:cBhvr>
                                      <p:to>
                                        <p:strVal val="visible"/>
                                      </p:to>
                                    </p:set>
                                    <p:anim calcmode="lin" valueType="num">
                                      <p:cBhvr additive="base">
                                        <p:cTn id="13" dur="500" fill="hold"/>
                                        <p:tgtEl>
                                          <p:spTgt spid="9728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97282">
                                            <p:txEl>
                                              <p:pRg st="2" end="2"/>
                                            </p:txEl>
                                          </p:spTgt>
                                        </p:tgtEl>
                                        <p:attrNameLst>
                                          <p:attrName>style.visibility</p:attrName>
                                        </p:attrNameLst>
                                      </p:cBhvr>
                                      <p:to>
                                        <p:strVal val="visible"/>
                                      </p:to>
                                    </p:set>
                                    <p:anim calcmode="lin" valueType="num">
                                      <p:cBhvr additive="base">
                                        <p:cTn id="19" dur="500" fill="hold"/>
                                        <p:tgtEl>
                                          <p:spTgt spid="9728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97282">
                                            <p:txEl>
                                              <p:pRg st="3" end="3"/>
                                            </p:txEl>
                                          </p:spTgt>
                                        </p:tgtEl>
                                        <p:attrNameLst>
                                          <p:attrName>style.visibility</p:attrName>
                                        </p:attrNameLst>
                                      </p:cBhvr>
                                      <p:to>
                                        <p:strVal val="visible"/>
                                      </p:to>
                                    </p:set>
                                    <p:anim calcmode="lin" valueType="num">
                                      <p:cBhvr additive="base">
                                        <p:cTn id="25" dur="500" fill="hold"/>
                                        <p:tgtEl>
                                          <p:spTgt spid="9728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2">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63871" fill="hold"/>
                                        <p:tgtEl>
                                          <p:spTgt spid="2"/>
                                        </p:tgtEl>
                                      </p:cBhvr>
                                    </p:cmd>
                                  </p:childTnLst>
                                </p:cTn>
                              </p:par>
                            </p:childTnLst>
                          </p:cTn>
                        </p:par>
                      </p:childTnLst>
                    </p:cTn>
                  </p:par>
                </p:childTnLst>
              </p:cTn>
              <p:nextCondLst>
                <p:cond evt="onClick" delay="0">
                  <p:tgtEl>
                    <p:spTgt spid="2"/>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97282"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762000" y="2590800"/>
            <a:ext cx="8077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0000"/>
              </a:lnSpc>
              <a:buFontTx/>
              <a:buChar char="•"/>
            </a:pPr>
            <a:endParaRPr lang="en-US" altLang="en-US" b="1">
              <a:cs typeface="Times New Roman" panose="02020603050405020304" pitchFamily="18" charset="0"/>
            </a:endParaRPr>
          </a:p>
        </p:txBody>
      </p:sp>
      <p:sp>
        <p:nvSpPr>
          <p:cNvPr id="16387" name="Text Box 1032"/>
          <p:cNvSpPr txBox="1">
            <a:spLocks noChangeArrowheads="1"/>
          </p:cNvSpPr>
          <p:nvPr/>
        </p:nvSpPr>
        <p:spPr bwMode="auto">
          <a:xfrm>
            <a:off x="1905000" y="1066800"/>
            <a:ext cx="701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Using Information Systems to Achieve Competitive Advantage</a:t>
            </a:r>
          </a:p>
        </p:txBody>
      </p:sp>
      <p:sp>
        <p:nvSpPr>
          <p:cNvPr id="97289" name="Rectangle 103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graphicFrame>
        <p:nvGraphicFramePr>
          <p:cNvPr id="2" name="Table 1"/>
          <p:cNvGraphicFramePr>
            <a:graphicFrameLocks noGrp="1"/>
          </p:cNvGraphicFramePr>
          <p:nvPr>
            <p:extLst>
              <p:ext uri="{D42A27DB-BD31-4B8C-83A1-F6EECF244321}">
                <p14:modId xmlns:p14="http://schemas.microsoft.com/office/powerpoint/2010/main" val="2294909175"/>
              </p:ext>
            </p:extLst>
          </p:nvPr>
        </p:nvGraphicFramePr>
        <p:xfrm>
          <a:off x="762000" y="2098675"/>
          <a:ext cx="8153400" cy="4302479"/>
        </p:xfrm>
        <a:graphic>
          <a:graphicData uri="http://schemas.openxmlformats.org/drawingml/2006/table">
            <a:tbl>
              <a:tblPr firstRow="1" bandRow="1">
                <a:tableStyleId>{FABFCF23-3B69-468F-B69F-88F6DE6A72F2}</a:tableStyleId>
              </a:tblPr>
              <a:tblGrid>
                <a:gridCol w="2032000">
                  <a:extLst>
                    <a:ext uri="{9D8B030D-6E8A-4147-A177-3AD203B41FA5}">
                      <a16:colId xmlns:a16="http://schemas.microsoft.com/office/drawing/2014/main" val="20000"/>
                    </a:ext>
                  </a:extLst>
                </a:gridCol>
                <a:gridCol w="4216400">
                  <a:extLst>
                    <a:ext uri="{9D8B030D-6E8A-4147-A177-3AD203B41FA5}">
                      <a16:colId xmlns:a16="http://schemas.microsoft.com/office/drawing/2014/main" val="20001"/>
                    </a:ext>
                  </a:extLst>
                </a:gridCol>
                <a:gridCol w="1905000">
                  <a:extLst>
                    <a:ext uri="{9D8B030D-6E8A-4147-A177-3AD203B41FA5}">
                      <a16:colId xmlns:a16="http://schemas.microsoft.com/office/drawing/2014/main" val="20002"/>
                    </a:ext>
                  </a:extLst>
                </a:gridCol>
              </a:tblGrid>
              <a:tr h="370703">
                <a:tc>
                  <a:txBody>
                    <a:bodyPr/>
                    <a:lstStyle/>
                    <a:p>
                      <a:pPr algn="ctr"/>
                      <a:r>
                        <a:rPr lang="en-US" sz="1800" b="1" dirty="0" err="1" smtClean="0"/>
                        <a:t>Strategi</a:t>
                      </a:r>
                      <a:endParaRPr lang="en-US" sz="1800" b="1" dirty="0"/>
                    </a:p>
                  </a:txBody>
                  <a:tcPr marT="45702" marB="45702"/>
                </a:tc>
                <a:tc>
                  <a:txBody>
                    <a:bodyPr/>
                    <a:lstStyle/>
                    <a:p>
                      <a:pPr algn="ctr"/>
                      <a:r>
                        <a:rPr lang="en-US" sz="1800" b="1" dirty="0" err="1" smtClean="0"/>
                        <a:t>Penjelasan</a:t>
                      </a:r>
                      <a:endParaRPr lang="en-US" sz="1800" b="1" dirty="0"/>
                    </a:p>
                  </a:txBody>
                  <a:tcPr marT="45702" marB="45702"/>
                </a:tc>
                <a:tc>
                  <a:txBody>
                    <a:bodyPr/>
                    <a:lstStyle/>
                    <a:p>
                      <a:pPr algn="ctr"/>
                      <a:r>
                        <a:rPr lang="en-US" sz="1800" b="1" dirty="0" err="1" smtClean="0"/>
                        <a:t>Contoh</a:t>
                      </a:r>
                      <a:r>
                        <a:rPr lang="en-US" sz="1800" b="1" dirty="0" smtClean="0"/>
                        <a:t> </a:t>
                      </a:r>
                      <a:endParaRPr lang="en-US" sz="1800" b="1" dirty="0"/>
                    </a:p>
                  </a:txBody>
                  <a:tcPr marT="45702" marB="45702"/>
                </a:tc>
                <a:extLst>
                  <a:ext uri="{0D108BD9-81ED-4DB2-BD59-A6C34878D82A}">
                    <a16:rowId xmlns:a16="http://schemas.microsoft.com/office/drawing/2014/main" val="10000"/>
                  </a:ext>
                </a:extLst>
              </a:tr>
              <a:tr h="1188575">
                <a:tc>
                  <a:txBody>
                    <a:bodyPr/>
                    <a:lstStyle/>
                    <a:p>
                      <a:r>
                        <a:rPr lang="en-US" sz="1800" dirty="0" err="1" smtClean="0"/>
                        <a:t>Kepemimpinan</a:t>
                      </a:r>
                      <a:r>
                        <a:rPr lang="en-US" sz="1800" dirty="0" smtClean="0"/>
                        <a:t> </a:t>
                      </a:r>
                      <a:r>
                        <a:rPr lang="en-US" sz="1800" dirty="0" err="1" smtClean="0"/>
                        <a:t>biaya</a:t>
                      </a:r>
                      <a:r>
                        <a:rPr lang="en-US" sz="1800" dirty="0" smtClean="0"/>
                        <a:t> </a:t>
                      </a:r>
                      <a:r>
                        <a:rPr lang="en-US" sz="1800" dirty="0" err="1" smtClean="0"/>
                        <a:t>rendah</a:t>
                      </a:r>
                      <a:endParaRPr lang="en-US" sz="1800" dirty="0"/>
                    </a:p>
                  </a:txBody>
                  <a:tcPr marT="45702" marB="45702"/>
                </a:tc>
                <a:tc>
                  <a:txBody>
                    <a:bodyPr/>
                    <a:lstStyle/>
                    <a:p>
                      <a:r>
                        <a:rPr lang="en-US" sz="1800" dirty="0" err="1" smtClean="0"/>
                        <a:t>Menggunakan</a:t>
                      </a:r>
                      <a:r>
                        <a:rPr lang="en-US" sz="1800" dirty="0" smtClean="0"/>
                        <a:t> </a:t>
                      </a:r>
                      <a:r>
                        <a:rPr lang="en-US" sz="1800" dirty="0" err="1" smtClean="0"/>
                        <a:t>sistem</a:t>
                      </a:r>
                      <a:r>
                        <a:rPr lang="en-US" sz="1800" dirty="0" smtClean="0"/>
                        <a:t> </a:t>
                      </a:r>
                      <a:r>
                        <a:rPr lang="en-US" sz="1800" dirty="0" err="1" smtClean="0"/>
                        <a:t>informasi</a:t>
                      </a:r>
                      <a:r>
                        <a:rPr lang="en-US" sz="1800" dirty="0" smtClean="0"/>
                        <a:t> </a:t>
                      </a:r>
                      <a:r>
                        <a:rPr lang="en-US" sz="1800" dirty="0" err="1" smtClean="0"/>
                        <a:t>untuk</a:t>
                      </a:r>
                      <a:r>
                        <a:rPr lang="en-US" sz="1800" baseline="0" dirty="0" smtClean="0"/>
                        <a:t> </a:t>
                      </a:r>
                      <a:r>
                        <a:rPr lang="en-US" sz="1800" baseline="0" dirty="0" err="1" smtClean="0"/>
                        <a:t>membuat</a:t>
                      </a:r>
                      <a:r>
                        <a:rPr lang="en-US" sz="1800" baseline="0" dirty="0" smtClean="0"/>
                        <a:t> </a:t>
                      </a:r>
                      <a:r>
                        <a:rPr lang="en-US" sz="1800" baseline="0" dirty="0" err="1" smtClean="0"/>
                        <a:t>produk</a:t>
                      </a:r>
                      <a:r>
                        <a:rPr lang="en-US" sz="1800" baseline="0" dirty="0" smtClean="0"/>
                        <a:t> </a:t>
                      </a:r>
                      <a:r>
                        <a:rPr lang="en-US" sz="1800" baseline="0" dirty="0" err="1" smtClean="0"/>
                        <a:t>dan</a:t>
                      </a:r>
                      <a:r>
                        <a:rPr lang="en-US" sz="1800" baseline="0" dirty="0" smtClean="0"/>
                        <a:t> </a:t>
                      </a:r>
                      <a:r>
                        <a:rPr lang="en-US" sz="1800" baseline="0" dirty="0" err="1" smtClean="0"/>
                        <a:t>jasa</a:t>
                      </a:r>
                      <a:r>
                        <a:rPr lang="en-US" sz="1800" baseline="0" dirty="0" smtClean="0"/>
                        <a:t> </a:t>
                      </a:r>
                      <a:r>
                        <a:rPr lang="en-US" sz="1800" baseline="0" dirty="0" err="1" smtClean="0"/>
                        <a:t>pada</a:t>
                      </a:r>
                      <a:r>
                        <a:rPr lang="en-US" sz="1800" baseline="0" dirty="0" smtClean="0"/>
                        <a:t> </a:t>
                      </a:r>
                      <a:r>
                        <a:rPr lang="en-US" sz="1800" baseline="0" dirty="0" err="1" smtClean="0"/>
                        <a:t>harga</a:t>
                      </a:r>
                      <a:r>
                        <a:rPr lang="en-US" sz="1800" baseline="0" dirty="0" smtClean="0"/>
                        <a:t> yang </a:t>
                      </a:r>
                      <a:r>
                        <a:rPr lang="en-US" sz="1800" baseline="0" dirty="0" err="1" smtClean="0"/>
                        <a:t>lebih</a:t>
                      </a:r>
                      <a:r>
                        <a:rPr lang="en-US" sz="1800" baseline="0" dirty="0" smtClean="0"/>
                        <a:t> </a:t>
                      </a:r>
                      <a:r>
                        <a:rPr lang="en-US" sz="1800" baseline="0" dirty="0" err="1" smtClean="0"/>
                        <a:t>rendah</a:t>
                      </a:r>
                      <a:r>
                        <a:rPr lang="en-US" sz="1800" baseline="0" dirty="0" smtClean="0"/>
                        <a:t> </a:t>
                      </a:r>
                      <a:r>
                        <a:rPr lang="en-US" sz="1800" baseline="0" dirty="0" err="1" smtClean="0"/>
                        <a:t>dari</a:t>
                      </a:r>
                      <a:r>
                        <a:rPr lang="en-US" sz="1800" baseline="0" dirty="0" smtClean="0"/>
                        <a:t> </a:t>
                      </a:r>
                      <a:r>
                        <a:rPr lang="en-US" sz="1800" baseline="0" dirty="0" err="1" smtClean="0"/>
                        <a:t>pesaing</a:t>
                      </a:r>
                      <a:r>
                        <a:rPr lang="en-US" sz="1800" baseline="0" dirty="0" smtClean="0"/>
                        <a:t> </a:t>
                      </a:r>
                      <a:r>
                        <a:rPr lang="en-US" sz="1800" baseline="0" dirty="0" err="1" smtClean="0"/>
                        <a:t>dengan</a:t>
                      </a:r>
                      <a:r>
                        <a:rPr lang="en-US" sz="1800" baseline="0" dirty="0" smtClean="0"/>
                        <a:t> </a:t>
                      </a:r>
                      <a:r>
                        <a:rPr lang="en-US" sz="1800" baseline="0" dirty="0" err="1" smtClean="0"/>
                        <a:t>peningkatan</a:t>
                      </a:r>
                      <a:r>
                        <a:rPr lang="en-US" sz="1800" baseline="0" dirty="0" smtClean="0"/>
                        <a:t> </a:t>
                      </a:r>
                      <a:r>
                        <a:rPr lang="en-US" sz="1800" baseline="0" dirty="0" err="1" smtClean="0"/>
                        <a:t>kualitas</a:t>
                      </a:r>
                      <a:r>
                        <a:rPr lang="en-US" sz="1800" baseline="0" dirty="0" smtClean="0"/>
                        <a:t> </a:t>
                      </a:r>
                      <a:r>
                        <a:rPr lang="en-US" sz="1800" baseline="0" dirty="0" err="1" smtClean="0"/>
                        <a:t>dan</a:t>
                      </a:r>
                      <a:r>
                        <a:rPr lang="en-US" sz="1800" baseline="0" dirty="0" smtClean="0"/>
                        <a:t> </a:t>
                      </a:r>
                      <a:r>
                        <a:rPr lang="en-US" sz="1800" baseline="0" dirty="0" err="1" smtClean="0"/>
                        <a:t>pelayanan</a:t>
                      </a:r>
                      <a:endParaRPr lang="en-US" sz="1800" dirty="0"/>
                    </a:p>
                  </a:txBody>
                  <a:tcPr marT="45702" marB="45702"/>
                </a:tc>
                <a:tc>
                  <a:txBody>
                    <a:bodyPr/>
                    <a:lstStyle/>
                    <a:p>
                      <a:r>
                        <a:rPr lang="en-US" sz="1800" dirty="0" smtClean="0"/>
                        <a:t>Wal-Mart</a:t>
                      </a:r>
                      <a:endParaRPr lang="en-US" sz="1800" dirty="0"/>
                    </a:p>
                  </a:txBody>
                  <a:tcPr marT="45702" marB="45702"/>
                </a:tc>
                <a:extLst>
                  <a:ext uri="{0D108BD9-81ED-4DB2-BD59-A6C34878D82A}">
                    <a16:rowId xmlns:a16="http://schemas.microsoft.com/office/drawing/2014/main" val="10001"/>
                  </a:ext>
                </a:extLst>
              </a:tr>
              <a:tr h="914282">
                <a:tc>
                  <a:txBody>
                    <a:bodyPr/>
                    <a:lstStyle/>
                    <a:p>
                      <a:r>
                        <a:rPr lang="en-US" sz="1800" dirty="0" err="1" smtClean="0"/>
                        <a:t>Diferensiasi</a:t>
                      </a:r>
                      <a:r>
                        <a:rPr lang="en-US" sz="1800" dirty="0" smtClean="0"/>
                        <a:t> </a:t>
                      </a:r>
                      <a:r>
                        <a:rPr lang="en-US" sz="1800" dirty="0" err="1" smtClean="0"/>
                        <a:t>produk</a:t>
                      </a:r>
                      <a:endParaRPr lang="en-US" sz="1800" dirty="0"/>
                    </a:p>
                  </a:txBody>
                  <a:tcPr marT="45702" marB="45702"/>
                </a:tc>
                <a:tc>
                  <a:txBody>
                    <a:bodyPr/>
                    <a:lstStyle/>
                    <a:p>
                      <a:r>
                        <a:rPr lang="en-US" sz="1800" dirty="0" err="1" smtClean="0"/>
                        <a:t>Menggunakan</a:t>
                      </a:r>
                      <a:r>
                        <a:rPr lang="en-US" sz="1800" dirty="0" smtClean="0"/>
                        <a:t> </a:t>
                      </a:r>
                      <a:r>
                        <a:rPr lang="en-US" sz="1800" dirty="0" err="1" smtClean="0"/>
                        <a:t>sistem</a:t>
                      </a:r>
                      <a:r>
                        <a:rPr lang="en-US" sz="1800" dirty="0" smtClean="0"/>
                        <a:t> </a:t>
                      </a:r>
                      <a:r>
                        <a:rPr lang="en-US" sz="1800" dirty="0" err="1" smtClean="0"/>
                        <a:t>informasi</a:t>
                      </a:r>
                      <a:r>
                        <a:rPr lang="en-US" sz="1800" dirty="0" smtClean="0"/>
                        <a:t> </a:t>
                      </a:r>
                      <a:r>
                        <a:rPr lang="en-US" sz="1800" dirty="0" err="1" smtClean="0"/>
                        <a:t>untuk</a:t>
                      </a:r>
                      <a:r>
                        <a:rPr lang="en-US" sz="1800" dirty="0" smtClean="0"/>
                        <a:t> </a:t>
                      </a:r>
                      <a:r>
                        <a:rPr lang="en-US" sz="1800" dirty="0" err="1" smtClean="0"/>
                        <a:t>membedakan</a:t>
                      </a:r>
                      <a:r>
                        <a:rPr lang="en-US" sz="1800" dirty="0" smtClean="0"/>
                        <a:t> </a:t>
                      </a:r>
                      <a:r>
                        <a:rPr lang="en-US" sz="1800" dirty="0" err="1" smtClean="0"/>
                        <a:t>produk</a:t>
                      </a:r>
                      <a:r>
                        <a:rPr lang="en-US" sz="1800" dirty="0" smtClean="0"/>
                        <a:t> </a:t>
                      </a:r>
                      <a:r>
                        <a:rPr lang="en-US" sz="1800" dirty="0" err="1" smtClean="0"/>
                        <a:t>dan</a:t>
                      </a:r>
                      <a:r>
                        <a:rPr lang="en-US" sz="1800" dirty="0" smtClean="0"/>
                        <a:t> </a:t>
                      </a:r>
                      <a:r>
                        <a:rPr lang="en-US" sz="1800" dirty="0" err="1" smtClean="0"/>
                        <a:t>mengadakan</a:t>
                      </a:r>
                      <a:r>
                        <a:rPr lang="en-US" sz="1800" baseline="0" dirty="0" smtClean="0"/>
                        <a:t> </a:t>
                      </a:r>
                      <a:r>
                        <a:rPr lang="en-US" sz="1800" baseline="0" dirty="0" err="1" smtClean="0"/>
                        <a:t>produk</a:t>
                      </a:r>
                      <a:r>
                        <a:rPr lang="en-US" sz="1800" baseline="0" dirty="0" smtClean="0"/>
                        <a:t> </a:t>
                      </a:r>
                      <a:r>
                        <a:rPr lang="en-US" sz="1800" baseline="0" dirty="0" err="1" smtClean="0"/>
                        <a:t>dan</a:t>
                      </a:r>
                      <a:r>
                        <a:rPr lang="en-US" sz="1800" baseline="0" dirty="0" smtClean="0"/>
                        <a:t> </a:t>
                      </a:r>
                      <a:r>
                        <a:rPr lang="en-US" sz="1800" baseline="0" dirty="0" err="1" smtClean="0"/>
                        <a:t>jasa</a:t>
                      </a:r>
                      <a:r>
                        <a:rPr lang="en-US" sz="1800" baseline="0" dirty="0" smtClean="0"/>
                        <a:t> </a:t>
                      </a:r>
                      <a:r>
                        <a:rPr lang="en-US" sz="1800" baseline="0" dirty="0" err="1" smtClean="0"/>
                        <a:t>baru</a:t>
                      </a:r>
                      <a:endParaRPr lang="en-US" sz="1800" dirty="0"/>
                    </a:p>
                  </a:txBody>
                  <a:tcPr marT="45702" marB="45702"/>
                </a:tc>
                <a:tc>
                  <a:txBody>
                    <a:bodyPr/>
                    <a:lstStyle/>
                    <a:p>
                      <a:r>
                        <a:rPr lang="en-US" sz="1800" dirty="0" smtClean="0"/>
                        <a:t>Google, eBay, Apple, </a:t>
                      </a:r>
                      <a:r>
                        <a:rPr lang="en-US" sz="1800" dirty="0" err="1" smtClean="0"/>
                        <a:t>Lands’End</a:t>
                      </a:r>
                      <a:endParaRPr lang="en-US" sz="1800" dirty="0"/>
                    </a:p>
                  </a:txBody>
                  <a:tcPr marT="45702" marB="45702"/>
                </a:tc>
                <a:extLst>
                  <a:ext uri="{0D108BD9-81ED-4DB2-BD59-A6C34878D82A}">
                    <a16:rowId xmlns:a16="http://schemas.microsoft.com/office/drawing/2014/main" val="10002"/>
                  </a:ext>
                </a:extLst>
              </a:tr>
              <a:tr h="914282">
                <a:tc>
                  <a:txBody>
                    <a:bodyPr/>
                    <a:lstStyle/>
                    <a:p>
                      <a:r>
                        <a:rPr lang="en-US" sz="1800" dirty="0" err="1" smtClean="0"/>
                        <a:t>Fokus</a:t>
                      </a:r>
                      <a:r>
                        <a:rPr lang="en-US" sz="1800" dirty="0" smtClean="0"/>
                        <a:t> </a:t>
                      </a:r>
                      <a:r>
                        <a:rPr lang="en-US" sz="1800" dirty="0" err="1" smtClean="0"/>
                        <a:t>pada</a:t>
                      </a:r>
                      <a:r>
                        <a:rPr lang="en-US" sz="1800" dirty="0" smtClean="0"/>
                        <a:t> </a:t>
                      </a:r>
                      <a:r>
                        <a:rPr lang="en-US" sz="1800" dirty="0" err="1" smtClean="0"/>
                        <a:t>peluang</a:t>
                      </a:r>
                      <a:r>
                        <a:rPr lang="en-US" sz="1800" dirty="0" smtClean="0"/>
                        <a:t> </a:t>
                      </a:r>
                      <a:r>
                        <a:rPr lang="en-US" sz="1800" dirty="0" err="1" smtClean="0"/>
                        <a:t>pasar</a:t>
                      </a:r>
                      <a:r>
                        <a:rPr lang="en-US" sz="1800" baseline="0" dirty="0" smtClean="0"/>
                        <a:t> </a:t>
                      </a:r>
                      <a:endParaRPr lang="en-US" sz="1800" dirty="0"/>
                    </a:p>
                  </a:txBody>
                  <a:tcPr marT="45702" marB="45702"/>
                </a:tc>
                <a:tc>
                  <a:txBody>
                    <a:bodyPr/>
                    <a:lstStyle/>
                    <a:p>
                      <a:r>
                        <a:rPr lang="en-US" sz="1800" dirty="0" err="1" smtClean="0"/>
                        <a:t>Menggunakan</a:t>
                      </a:r>
                      <a:r>
                        <a:rPr lang="en-US" sz="1800" dirty="0" smtClean="0"/>
                        <a:t> </a:t>
                      </a:r>
                      <a:r>
                        <a:rPr lang="en-US" sz="1800" dirty="0" err="1" smtClean="0"/>
                        <a:t>sistem</a:t>
                      </a:r>
                      <a:r>
                        <a:rPr lang="en-US" sz="1800" dirty="0" smtClean="0"/>
                        <a:t> </a:t>
                      </a:r>
                      <a:r>
                        <a:rPr lang="en-US" sz="1800" dirty="0" err="1" smtClean="0"/>
                        <a:t>informasi</a:t>
                      </a:r>
                      <a:r>
                        <a:rPr lang="en-US" sz="1800" dirty="0" smtClean="0"/>
                        <a:t> </a:t>
                      </a:r>
                      <a:r>
                        <a:rPr lang="en-US" sz="1800" dirty="0" err="1" smtClean="0"/>
                        <a:t>untuk</a:t>
                      </a:r>
                      <a:r>
                        <a:rPr lang="en-US" sz="1800" dirty="0" smtClean="0"/>
                        <a:t> </a:t>
                      </a:r>
                      <a:r>
                        <a:rPr lang="en-US" sz="1800" dirty="0" err="1" smtClean="0"/>
                        <a:t>memungkinkan</a:t>
                      </a:r>
                      <a:r>
                        <a:rPr lang="en-US" sz="1800" dirty="0" smtClean="0"/>
                        <a:t> </a:t>
                      </a:r>
                      <a:r>
                        <a:rPr lang="en-US" sz="1800" dirty="0" err="1" smtClean="0"/>
                        <a:t>strategi</a:t>
                      </a:r>
                      <a:r>
                        <a:rPr lang="en-US" sz="1800" dirty="0" smtClean="0"/>
                        <a:t> yang</a:t>
                      </a:r>
                      <a:r>
                        <a:rPr lang="en-US" sz="1800" baseline="0" dirty="0" smtClean="0"/>
                        <a:t> </a:t>
                      </a:r>
                      <a:r>
                        <a:rPr lang="en-US" sz="1800" baseline="0" dirty="0" err="1" smtClean="0"/>
                        <a:t>fokus</a:t>
                      </a:r>
                      <a:r>
                        <a:rPr lang="en-US" sz="1800" baseline="0" dirty="0" smtClean="0"/>
                        <a:t> </a:t>
                      </a:r>
                      <a:r>
                        <a:rPr lang="en-US" sz="1800" baseline="0" dirty="0" err="1" smtClean="0"/>
                        <a:t>pada</a:t>
                      </a:r>
                      <a:r>
                        <a:rPr lang="en-US" sz="1800" baseline="0" dirty="0" smtClean="0"/>
                        <a:t> </a:t>
                      </a:r>
                      <a:r>
                        <a:rPr lang="en-US" sz="1800" baseline="0" dirty="0" err="1" smtClean="0"/>
                        <a:t>peluang</a:t>
                      </a:r>
                      <a:r>
                        <a:rPr lang="en-US" sz="1800" baseline="0" dirty="0" smtClean="0"/>
                        <a:t> </a:t>
                      </a:r>
                      <a:r>
                        <a:rPr lang="en-US" sz="1800" baseline="0" dirty="0" err="1" smtClean="0"/>
                        <a:t>pasar</a:t>
                      </a:r>
                      <a:r>
                        <a:rPr lang="en-US" sz="1800" baseline="0" dirty="0" smtClean="0"/>
                        <a:t>, </a:t>
                      </a:r>
                      <a:r>
                        <a:rPr lang="en-US" sz="1800" baseline="0" dirty="0" err="1" smtClean="0"/>
                        <a:t>spesialisasi</a:t>
                      </a:r>
                      <a:endParaRPr lang="en-US" sz="1800" dirty="0"/>
                    </a:p>
                  </a:txBody>
                  <a:tcPr marT="45702" marB="45702"/>
                </a:tc>
                <a:tc>
                  <a:txBody>
                    <a:bodyPr/>
                    <a:lstStyle/>
                    <a:p>
                      <a:r>
                        <a:rPr lang="en-US" sz="1800" dirty="0" smtClean="0"/>
                        <a:t>Hilton Hotels, Harrah’s</a:t>
                      </a:r>
                      <a:endParaRPr lang="en-US" sz="1800" dirty="0"/>
                    </a:p>
                  </a:txBody>
                  <a:tcPr marT="45702" marB="45702"/>
                </a:tc>
                <a:extLst>
                  <a:ext uri="{0D108BD9-81ED-4DB2-BD59-A6C34878D82A}">
                    <a16:rowId xmlns:a16="http://schemas.microsoft.com/office/drawing/2014/main" val="10003"/>
                  </a:ext>
                </a:extLst>
              </a:tr>
              <a:tr h="914282">
                <a:tc>
                  <a:txBody>
                    <a:bodyPr/>
                    <a:lstStyle/>
                    <a:p>
                      <a:r>
                        <a:rPr lang="en-US" sz="1800" dirty="0" err="1" smtClean="0"/>
                        <a:t>Kedekatan</a:t>
                      </a:r>
                      <a:r>
                        <a:rPr lang="en-US" sz="1800" dirty="0" smtClean="0"/>
                        <a:t> </a:t>
                      </a:r>
                      <a:r>
                        <a:rPr lang="en-US" sz="1800" dirty="0" err="1" smtClean="0"/>
                        <a:t>pelanggan</a:t>
                      </a:r>
                      <a:r>
                        <a:rPr lang="en-US" sz="1800" dirty="0" smtClean="0"/>
                        <a:t> </a:t>
                      </a:r>
                      <a:r>
                        <a:rPr lang="en-US" sz="1800" dirty="0" err="1" smtClean="0"/>
                        <a:t>dan</a:t>
                      </a:r>
                      <a:r>
                        <a:rPr lang="en-US" sz="1800" dirty="0" smtClean="0"/>
                        <a:t> </a:t>
                      </a:r>
                      <a:r>
                        <a:rPr lang="en-US" sz="1800" dirty="0" err="1" smtClean="0"/>
                        <a:t>pemasok</a:t>
                      </a:r>
                      <a:endParaRPr lang="en-US" sz="1800" dirty="0"/>
                    </a:p>
                  </a:txBody>
                  <a:tcPr marT="45702" marB="45702"/>
                </a:tc>
                <a:tc>
                  <a:txBody>
                    <a:bodyPr/>
                    <a:lstStyle/>
                    <a:p>
                      <a:r>
                        <a:rPr lang="en-US" sz="1800" dirty="0" err="1" smtClean="0"/>
                        <a:t>Menggunakan</a:t>
                      </a:r>
                      <a:r>
                        <a:rPr lang="en-US" sz="1800" dirty="0" smtClean="0"/>
                        <a:t> </a:t>
                      </a:r>
                      <a:r>
                        <a:rPr lang="en-US" sz="1800" dirty="0" err="1" smtClean="0"/>
                        <a:t>sistem</a:t>
                      </a:r>
                      <a:r>
                        <a:rPr lang="en-US" sz="1800" dirty="0" smtClean="0"/>
                        <a:t> </a:t>
                      </a:r>
                      <a:r>
                        <a:rPr lang="en-US" sz="1800" dirty="0" err="1" smtClean="0"/>
                        <a:t>informasi</a:t>
                      </a:r>
                      <a:r>
                        <a:rPr lang="en-US" sz="1800" dirty="0" smtClean="0"/>
                        <a:t> </a:t>
                      </a:r>
                      <a:r>
                        <a:rPr lang="en-US" sz="1800" dirty="0" err="1" smtClean="0"/>
                        <a:t>untuk</a:t>
                      </a:r>
                      <a:r>
                        <a:rPr lang="en-US" sz="1800" dirty="0" smtClean="0"/>
                        <a:t> </a:t>
                      </a:r>
                      <a:r>
                        <a:rPr lang="en-US" sz="1800" dirty="0" err="1" smtClean="0"/>
                        <a:t>mengembangkan</a:t>
                      </a:r>
                      <a:r>
                        <a:rPr lang="en-US" sz="1800" dirty="0" smtClean="0"/>
                        <a:t> </a:t>
                      </a:r>
                      <a:r>
                        <a:rPr lang="en-US" sz="1800" dirty="0" err="1" smtClean="0"/>
                        <a:t>hubungan</a:t>
                      </a:r>
                      <a:r>
                        <a:rPr lang="en-US" sz="1800" dirty="0" smtClean="0"/>
                        <a:t> </a:t>
                      </a:r>
                      <a:r>
                        <a:rPr lang="en-US" sz="1800" dirty="0" err="1" smtClean="0"/>
                        <a:t>kuat</a:t>
                      </a:r>
                      <a:r>
                        <a:rPr lang="en-US" sz="1800" dirty="0" smtClean="0"/>
                        <a:t> </a:t>
                      </a:r>
                      <a:r>
                        <a:rPr lang="en-US" sz="1800" dirty="0" err="1" smtClean="0"/>
                        <a:t>dan</a:t>
                      </a:r>
                      <a:r>
                        <a:rPr lang="en-US" sz="1800" baseline="0" dirty="0" smtClean="0"/>
                        <a:t> </a:t>
                      </a:r>
                      <a:r>
                        <a:rPr lang="en-US" sz="1800" baseline="0" dirty="0" err="1" smtClean="0"/>
                        <a:t>kesetiaan</a:t>
                      </a:r>
                      <a:r>
                        <a:rPr lang="en-US" sz="1800" baseline="0" dirty="0" smtClean="0"/>
                        <a:t> </a:t>
                      </a:r>
                      <a:r>
                        <a:rPr lang="en-US" sz="1800" baseline="0" dirty="0" err="1" smtClean="0"/>
                        <a:t>pelanggan</a:t>
                      </a:r>
                      <a:r>
                        <a:rPr lang="en-US" sz="1800" baseline="0" dirty="0" smtClean="0"/>
                        <a:t> </a:t>
                      </a:r>
                      <a:r>
                        <a:rPr lang="en-US" sz="1800" baseline="0" dirty="0" err="1" smtClean="0"/>
                        <a:t>dan</a:t>
                      </a:r>
                      <a:r>
                        <a:rPr lang="en-US" sz="1800" baseline="0" dirty="0" smtClean="0"/>
                        <a:t> </a:t>
                      </a:r>
                      <a:r>
                        <a:rPr lang="en-US" sz="1800" baseline="0" dirty="0" err="1" smtClean="0"/>
                        <a:t>pemasok</a:t>
                      </a:r>
                      <a:endParaRPr lang="en-US" sz="1800" dirty="0"/>
                    </a:p>
                  </a:txBody>
                  <a:tcPr marT="45702" marB="45702"/>
                </a:tc>
                <a:tc>
                  <a:txBody>
                    <a:bodyPr/>
                    <a:lstStyle/>
                    <a:p>
                      <a:r>
                        <a:rPr lang="en-US" sz="1800" dirty="0" smtClean="0"/>
                        <a:t>Chrysler </a:t>
                      </a:r>
                      <a:r>
                        <a:rPr lang="en-US" sz="1800" dirty="0" err="1" smtClean="0"/>
                        <a:t>Corporatio</a:t>
                      </a:r>
                      <a:r>
                        <a:rPr lang="en-US" sz="1800" dirty="0" smtClean="0"/>
                        <a:t>, Amazon.com</a:t>
                      </a:r>
                      <a:endParaRPr lang="en-US" sz="1800" dirty="0"/>
                    </a:p>
                  </a:txBody>
                  <a:tcPr marT="45702" marB="45702"/>
                </a:tc>
                <a:extLst>
                  <a:ext uri="{0D108BD9-81ED-4DB2-BD59-A6C34878D82A}">
                    <a16:rowId xmlns:a16="http://schemas.microsoft.com/office/drawing/2014/main" val="10004"/>
                  </a:ext>
                </a:extLst>
              </a:tr>
            </a:tbl>
          </a:graphicData>
        </a:graphic>
      </p:graphicFrame>
      <p:sp>
        <p:nvSpPr>
          <p:cNvPr id="16413" name="Rectangle 1027"/>
          <p:cNvSpPr>
            <a:spLocks noChangeArrowheads="1"/>
          </p:cNvSpPr>
          <p:nvPr/>
        </p:nvSpPr>
        <p:spPr bwMode="auto">
          <a:xfrm>
            <a:off x="457200" y="1600200"/>
            <a:ext cx="822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b="1">
                <a:solidFill>
                  <a:srgbClr val="9F0F10"/>
                </a:solidFill>
                <a:cs typeface="Times New Roman" panose="02020603050405020304" pitchFamily="18" charset="0"/>
              </a:rPr>
              <a:t>4 Strategi dasar Kompetisi</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 y="5867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 y="525780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8200" y="4648200"/>
            <a:ext cx="609600" cy="609600"/>
          </a:xfrm>
          <a:prstGeom prst="rect">
            <a:avLst/>
          </a:prstGeom>
        </p:spPr>
      </p:pic>
      <p:pic>
        <p:nvPicPr>
          <p:cNvPr id="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38200" y="3945114"/>
            <a:ext cx="609600" cy="609600"/>
          </a:xfrm>
          <a:prstGeom prst="rect">
            <a:avLst/>
          </a:prstGeom>
        </p:spPr>
      </p:pic>
      <p:pic>
        <p:nvPicPr>
          <p:cNvPr id="7"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38200" y="3335514"/>
            <a:ext cx="609600" cy="609600"/>
          </a:xfrm>
          <a:prstGeom prst="rect">
            <a:avLst/>
          </a:prstGeom>
        </p:spPr>
      </p:pic>
      <p:pic>
        <p:nvPicPr>
          <p:cNvPr id="8"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838200" y="25908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additive="base">
                                        <p:cTn id="7" dur="500" fill="hold"/>
                                        <p:tgtEl>
                                          <p:spTgt spid="972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3"/>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0499" fill="hold"/>
                                        <p:tgtEl>
                                          <p:spTgt spid="3"/>
                                        </p:tgtEl>
                                      </p:cBhvr>
                                    </p:cmd>
                                  </p:childTnLst>
                                </p:cTn>
                              </p:par>
                            </p:childTnLst>
                          </p:cTn>
                        </p:par>
                      </p:childTnLst>
                    </p:cTn>
                  </p:par>
                </p:childTnLst>
              </p:cTn>
              <p:nextCondLst>
                <p:cond evt="onClick" delay="0">
                  <p:tgtEl>
                    <p:spTgt spid="3"/>
                  </p:tgtEl>
                </p:cond>
              </p:nextCondLst>
            </p:seq>
            <p:audio>
              <p:cMediaNode vol="80000">
                <p:cTn id="14" fill="hold" display="0">
                  <p:stCondLst>
                    <p:cond delay="indefinite"/>
                  </p:stCondLst>
                  <p:endCondLst>
                    <p:cond evt="onStopAudio" delay="0">
                      <p:tgtEl>
                        <p:sldTgt/>
                      </p:tgtEl>
                    </p:cond>
                  </p:endCondLst>
                </p:cTn>
                <p:tgtEl>
                  <p:spTgt spid="3"/>
                </p:tgtEl>
              </p:cMediaNode>
            </p:audi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63115"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28933" fill="hold"/>
                                        <p:tgtEl>
                                          <p:spTgt spid="5"/>
                                        </p:tgtEl>
                                      </p:cBhvr>
                                    </p:cmd>
                                  </p:childTnLst>
                                </p:cTn>
                              </p:par>
                            </p:childTnLst>
                          </p:cTn>
                        </p:par>
                      </p:childTnLst>
                    </p:cTn>
                  </p:par>
                </p:childTnLst>
              </p:cTn>
              <p:nextCondLst>
                <p:cond evt="onClick" delay="0">
                  <p:tgtEl>
                    <p:spTgt spid="5"/>
                  </p:tgtEl>
                </p:cond>
              </p:nextCondLst>
            </p:seq>
            <p:audio>
              <p:cMediaNode vol="80000">
                <p:cTn id="26" fill="hold" display="0">
                  <p:stCondLst>
                    <p:cond delay="indefinite"/>
                  </p:stCondLst>
                  <p:endCondLst>
                    <p:cond evt="onStopAudio" delay="0">
                      <p:tgtEl>
                        <p:sldTgt/>
                      </p:tgtEl>
                    </p:cond>
                  </p:endCondLst>
                </p:cTn>
                <p:tgtEl>
                  <p:spTgt spid="5"/>
                </p:tgtEl>
              </p:cMediaNode>
            </p:audio>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4369" fill="hold"/>
                                        <p:tgtEl>
                                          <p:spTgt spid="6"/>
                                        </p:tgtEl>
                                      </p:cBhvr>
                                    </p:cmd>
                                  </p:childTnLst>
                                </p:cTn>
                              </p:par>
                            </p:childTnLst>
                          </p:cTn>
                        </p:par>
                      </p:childTnLst>
                    </p:cTn>
                  </p:par>
                </p:childTnLst>
              </p:cTn>
              <p:nextCondLst>
                <p:cond evt="onClick" delay="0">
                  <p:tgtEl>
                    <p:spTgt spid="6"/>
                  </p:tgtEl>
                </p:cond>
              </p:nextCondLst>
            </p:seq>
            <p:audio>
              <p:cMediaNode vol="80000">
                <p:cTn id="32" fill="hold" display="0">
                  <p:stCondLst>
                    <p:cond delay="indefinite"/>
                  </p:stCondLst>
                  <p:endCondLst>
                    <p:cond evt="onStopAudio" delay="0">
                      <p:tgtEl>
                        <p:sldTgt/>
                      </p:tgtEl>
                    </p:cond>
                  </p:endCondLst>
                </p:cTn>
                <p:tgtEl>
                  <p:spTgt spid="6"/>
                </p:tgtEl>
              </p:cMediaNode>
            </p:audio>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64100" fill="hold"/>
                                        <p:tgtEl>
                                          <p:spTgt spid="7"/>
                                        </p:tgtEl>
                                      </p:cBhvr>
                                    </p:cmd>
                                  </p:childTnLst>
                                </p:cTn>
                              </p:par>
                            </p:childTnLst>
                          </p:cTn>
                        </p:par>
                      </p:childTnLst>
                    </p:cTn>
                  </p:par>
                </p:childTnLst>
              </p:cTn>
              <p:nextCondLst>
                <p:cond evt="onClick" delay="0">
                  <p:tgtEl>
                    <p:spTgt spid="7"/>
                  </p:tgtEl>
                </p:cond>
              </p:nextCondLst>
            </p:seq>
            <p:audio>
              <p:cMediaNode vol="80000">
                <p:cTn id="38" fill="hold" display="0">
                  <p:stCondLst>
                    <p:cond delay="indefinite"/>
                  </p:stCondLst>
                  <p:endCondLst>
                    <p:cond evt="onStopAudio" delay="0">
                      <p:tgtEl>
                        <p:sldTgt/>
                      </p:tgtEl>
                    </p:cond>
                  </p:endCondLst>
                </p:cTn>
                <p:tgtEl>
                  <p:spTgt spid="7"/>
                </p:tgtEl>
              </p:cMediaNode>
            </p:audio>
            <p:seq concurrent="1" nextAc="seek">
              <p:cTn id="39" restart="whenNotActive" fill="hold" evtFilter="cancelBubble" nodeType="interactiveSeq">
                <p:stCondLst>
                  <p:cond evt="onClick" delay="0">
                    <p:tgtEl>
                      <p:spTgt spid="8"/>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37075" fill="hold"/>
                                        <p:tgtEl>
                                          <p:spTgt spid="8"/>
                                        </p:tgtEl>
                                      </p:cBhvr>
                                    </p:cmd>
                                  </p:childTnLst>
                                </p:cTn>
                              </p:par>
                            </p:childTnLst>
                          </p:cTn>
                        </p:par>
                      </p:childTnLst>
                    </p:cTn>
                  </p:par>
                </p:childTnLst>
              </p:cTn>
              <p:nextCondLst>
                <p:cond evt="onClick" delay="0">
                  <p:tgtEl>
                    <p:spTgt spid="8"/>
                  </p:tgtEl>
                </p:cond>
              </p:nextCondLst>
            </p:seq>
            <p:audio>
              <p:cMediaNode vol="80000">
                <p:cTn id="44" fill="hold" display="0">
                  <p:stCondLst>
                    <p:cond delay="indefinite"/>
                  </p:stCondLst>
                  <p:endCondLst>
                    <p:cond evt="onStopAudio" delay="0">
                      <p:tgtEl>
                        <p:sldTgt/>
                      </p:tgtEl>
                    </p:cond>
                  </p:endCondLst>
                </p:cTn>
                <p:tgtEl>
                  <p:spTgt spid="8"/>
                </p:tgtEl>
              </p:cMediaNode>
            </p:audio>
          </p:childTnLst>
        </p:cTn>
      </p:par>
    </p:tnLst>
    <p:bldLst>
      <p:bldP spid="97282"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7"/>
          <p:cNvSpPr>
            <a:spLocks noChangeArrowheads="1"/>
          </p:cNvSpPr>
          <p:nvPr/>
        </p:nvSpPr>
        <p:spPr bwMode="auto">
          <a:xfrm>
            <a:off x="457200" y="1600200"/>
            <a:ext cx="822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b="1">
                <a:solidFill>
                  <a:srgbClr val="9F0F10"/>
                </a:solidFill>
                <a:cs typeface="Times New Roman" panose="02020603050405020304" pitchFamily="18" charset="0"/>
              </a:rPr>
              <a:t>Dampak internet bagi keunggulan kompetitif</a:t>
            </a:r>
          </a:p>
        </p:txBody>
      </p:sp>
      <p:sp>
        <p:nvSpPr>
          <p:cNvPr id="17411" name="Text Box 1032"/>
          <p:cNvSpPr txBox="1">
            <a:spLocks noChangeArrowheads="1"/>
          </p:cNvSpPr>
          <p:nvPr/>
        </p:nvSpPr>
        <p:spPr bwMode="auto">
          <a:xfrm>
            <a:off x="1905000" y="1066800"/>
            <a:ext cx="701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Using Information Systems to Achieve Competitive Advantage</a:t>
            </a:r>
          </a:p>
        </p:txBody>
      </p:sp>
      <p:sp>
        <p:nvSpPr>
          <p:cNvPr id="97289" name="Rectangle 103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graphicFrame>
        <p:nvGraphicFramePr>
          <p:cNvPr id="2" name="Table 1"/>
          <p:cNvGraphicFramePr>
            <a:graphicFrameLocks noGrp="1"/>
          </p:cNvGraphicFramePr>
          <p:nvPr>
            <p:extLst>
              <p:ext uri="{D42A27DB-BD31-4B8C-83A1-F6EECF244321}">
                <p14:modId xmlns:p14="http://schemas.microsoft.com/office/powerpoint/2010/main" val="1615720954"/>
              </p:ext>
            </p:extLst>
          </p:nvPr>
        </p:nvGraphicFramePr>
        <p:xfrm>
          <a:off x="228600" y="2219325"/>
          <a:ext cx="8763000" cy="4029075"/>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6553200">
                  <a:extLst>
                    <a:ext uri="{9D8B030D-6E8A-4147-A177-3AD203B41FA5}">
                      <a16:colId xmlns:a16="http://schemas.microsoft.com/office/drawing/2014/main" val="20001"/>
                    </a:ext>
                  </a:extLst>
                </a:gridCol>
              </a:tblGrid>
              <a:tr h="370898">
                <a:tc>
                  <a:txBody>
                    <a:bodyPr/>
                    <a:lstStyle/>
                    <a:p>
                      <a:pPr algn="ctr"/>
                      <a:r>
                        <a:rPr lang="en-US" sz="1800" dirty="0" err="1" smtClean="0"/>
                        <a:t>Daya</a:t>
                      </a:r>
                      <a:r>
                        <a:rPr lang="en-US" sz="1800" dirty="0" smtClean="0"/>
                        <a:t> </a:t>
                      </a:r>
                      <a:r>
                        <a:rPr lang="en-US" sz="1800" dirty="0" err="1" smtClean="0"/>
                        <a:t>Kompetitif</a:t>
                      </a:r>
                      <a:endParaRPr lang="en-US" sz="1800" dirty="0"/>
                    </a:p>
                  </a:txBody>
                  <a:tcPr marT="45727" marB="45727"/>
                </a:tc>
                <a:tc>
                  <a:txBody>
                    <a:bodyPr/>
                    <a:lstStyle/>
                    <a:p>
                      <a:pPr algn="ctr"/>
                      <a:r>
                        <a:rPr lang="en-US" sz="1800" dirty="0" err="1" smtClean="0"/>
                        <a:t>Dampak</a:t>
                      </a:r>
                      <a:r>
                        <a:rPr lang="en-US" sz="1800" dirty="0" smtClean="0"/>
                        <a:t> Internet</a:t>
                      </a:r>
                      <a:endParaRPr lang="en-US" sz="1800" dirty="0"/>
                    </a:p>
                  </a:txBody>
                  <a:tcPr marT="45727" marB="45727"/>
                </a:tc>
                <a:extLst>
                  <a:ext uri="{0D108BD9-81ED-4DB2-BD59-A6C34878D82A}">
                    <a16:rowId xmlns:a16="http://schemas.microsoft.com/office/drawing/2014/main" val="10000"/>
                  </a:ext>
                </a:extLst>
              </a:tr>
              <a:tr h="548726">
                <a:tc>
                  <a:txBody>
                    <a:bodyPr/>
                    <a:lstStyle/>
                    <a:p>
                      <a:r>
                        <a:rPr lang="en-US" sz="1500" dirty="0" err="1" smtClean="0"/>
                        <a:t>Produk</a:t>
                      </a:r>
                      <a:r>
                        <a:rPr lang="en-US" sz="1500" dirty="0" smtClean="0"/>
                        <a:t> </a:t>
                      </a:r>
                      <a:r>
                        <a:rPr lang="en-US" sz="1500" dirty="0" err="1" smtClean="0"/>
                        <a:t>atau</a:t>
                      </a:r>
                      <a:r>
                        <a:rPr lang="en-US" sz="1500" dirty="0" smtClean="0"/>
                        <a:t> </a:t>
                      </a:r>
                      <a:r>
                        <a:rPr lang="en-US" sz="1500" dirty="0" err="1" smtClean="0"/>
                        <a:t>jasa</a:t>
                      </a:r>
                      <a:r>
                        <a:rPr lang="en-US" sz="1500" dirty="0" smtClean="0"/>
                        <a:t> </a:t>
                      </a:r>
                      <a:r>
                        <a:rPr lang="en-US" sz="1500" dirty="0" err="1" smtClean="0"/>
                        <a:t>pengganti</a:t>
                      </a:r>
                      <a:r>
                        <a:rPr lang="en-US" sz="1500" dirty="0" smtClean="0"/>
                        <a:t> </a:t>
                      </a:r>
                      <a:endParaRPr lang="en-US" sz="1500" dirty="0"/>
                    </a:p>
                  </a:txBody>
                  <a:tcPr marT="45727" marB="45727"/>
                </a:tc>
                <a:tc>
                  <a:txBody>
                    <a:bodyPr/>
                    <a:lstStyle/>
                    <a:p>
                      <a:r>
                        <a:rPr lang="en-US" sz="1500" dirty="0" err="1" smtClean="0"/>
                        <a:t>Memungkinkan</a:t>
                      </a:r>
                      <a:r>
                        <a:rPr lang="en-US" sz="1500" dirty="0" smtClean="0"/>
                        <a:t> </a:t>
                      </a:r>
                      <a:r>
                        <a:rPr lang="en-US" sz="1500" dirty="0" err="1" smtClean="0"/>
                        <a:t>produk</a:t>
                      </a:r>
                      <a:r>
                        <a:rPr lang="en-US" sz="1500" dirty="0" smtClean="0"/>
                        <a:t> </a:t>
                      </a:r>
                      <a:r>
                        <a:rPr lang="en-US" sz="1500" dirty="0" err="1" smtClean="0"/>
                        <a:t>baru</a:t>
                      </a:r>
                      <a:r>
                        <a:rPr lang="en-US" sz="1500" dirty="0" smtClean="0"/>
                        <a:t> </a:t>
                      </a:r>
                      <a:r>
                        <a:rPr lang="en-US" sz="1500" dirty="0" err="1" smtClean="0"/>
                        <a:t>untuk</a:t>
                      </a:r>
                      <a:r>
                        <a:rPr lang="en-US" sz="1500" dirty="0" smtClean="0"/>
                        <a:t> </a:t>
                      </a:r>
                      <a:r>
                        <a:rPr lang="en-US" sz="1500" dirty="0" err="1" smtClean="0"/>
                        <a:t>muncul</a:t>
                      </a:r>
                      <a:r>
                        <a:rPr lang="en-US" sz="1500" dirty="0" smtClean="0"/>
                        <a:t> </a:t>
                      </a:r>
                      <a:r>
                        <a:rPr lang="en-US" sz="1500" dirty="0" err="1" smtClean="0"/>
                        <a:t>dengan</a:t>
                      </a:r>
                      <a:r>
                        <a:rPr lang="en-US" sz="1500" dirty="0" smtClean="0"/>
                        <a:t> </a:t>
                      </a:r>
                      <a:r>
                        <a:rPr lang="en-US" sz="1500" dirty="0" err="1" smtClean="0"/>
                        <a:t>pendekatan</a:t>
                      </a:r>
                      <a:r>
                        <a:rPr lang="en-US" sz="1500" dirty="0" smtClean="0"/>
                        <a:t> </a:t>
                      </a:r>
                      <a:r>
                        <a:rPr lang="en-US" sz="1500" dirty="0" err="1" smtClean="0"/>
                        <a:t>baru</a:t>
                      </a:r>
                      <a:r>
                        <a:rPr lang="en-US" sz="1500" dirty="0" smtClean="0"/>
                        <a:t> </a:t>
                      </a:r>
                      <a:r>
                        <a:rPr lang="en-US" sz="1500" dirty="0" err="1" smtClean="0"/>
                        <a:t>untuk</a:t>
                      </a:r>
                      <a:r>
                        <a:rPr lang="en-US" sz="1500" dirty="0" smtClean="0"/>
                        <a:t> </a:t>
                      </a:r>
                      <a:r>
                        <a:rPr lang="en-US" sz="1500" dirty="0" err="1" smtClean="0"/>
                        <a:t>bertemu</a:t>
                      </a:r>
                      <a:r>
                        <a:rPr lang="en-US" sz="1500" dirty="0" smtClean="0"/>
                        <a:t> </a:t>
                      </a:r>
                      <a:r>
                        <a:rPr lang="en-US" sz="1500" dirty="0" err="1" smtClean="0"/>
                        <a:t>dan</a:t>
                      </a:r>
                      <a:r>
                        <a:rPr lang="en-US" sz="1500" dirty="0" smtClean="0"/>
                        <a:t> </a:t>
                      </a:r>
                      <a:r>
                        <a:rPr lang="en-US" sz="1500" dirty="0" err="1" smtClean="0"/>
                        <a:t>memenuhi</a:t>
                      </a:r>
                      <a:r>
                        <a:rPr lang="en-US" sz="1500" dirty="0" smtClean="0"/>
                        <a:t> </a:t>
                      </a:r>
                      <a:r>
                        <a:rPr lang="en-US" sz="1500" dirty="0" err="1" smtClean="0"/>
                        <a:t>kebutuhan</a:t>
                      </a:r>
                      <a:r>
                        <a:rPr lang="en-US" sz="1500" dirty="0" smtClean="0"/>
                        <a:t> </a:t>
                      </a:r>
                      <a:r>
                        <a:rPr lang="en-US" sz="1500" dirty="0" err="1" smtClean="0"/>
                        <a:t>serta</a:t>
                      </a:r>
                      <a:r>
                        <a:rPr lang="en-US" sz="1500" dirty="0" smtClean="0"/>
                        <a:t> </a:t>
                      </a:r>
                      <a:r>
                        <a:rPr lang="en-US" sz="1500" dirty="0" err="1" smtClean="0"/>
                        <a:t>melakukan</a:t>
                      </a:r>
                      <a:r>
                        <a:rPr lang="en-US" sz="1500" dirty="0" smtClean="0"/>
                        <a:t> </a:t>
                      </a:r>
                      <a:r>
                        <a:rPr lang="en-US" sz="1500" dirty="0" err="1" smtClean="0"/>
                        <a:t>fungsi-fungsi</a:t>
                      </a:r>
                      <a:endParaRPr lang="en-US" sz="1500" dirty="0"/>
                    </a:p>
                  </a:txBody>
                  <a:tcPr marT="45727" marB="45727"/>
                </a:tc>
                <a:extLst>
                  <a:ext uri="{0D108BD9-81ED-4DB2-BD59-A6C34878D82A}">
                    <a16:rowId xmlns:a16="http://schemas.microsoft.com/office/drawing/2014/main" val="10001"/>
                  </a:ext>
                </a:extLst>
              </a:tr>
              <a:tr h="548726">
                <a:tc>
                  <a:txBody>
                    <a:bodyPr/>
                    <a:lstStyle/>
                    <a:p>
                      <a:r>
                        <a:rPr lang="en-US" sz="1500" dirty="0" err="1" smtClean="0"/>
                        <a:t>Kekuatan</a:t>
                      </a:r>
                      <a:r>
                        <a:rPr lang="en-US" sz="1500" dirty="0" smtClean="0"/>
                        <a:t> </a:t>
                      </a:r>
                      <a:r>
                        <a:rPr lang="en-US" sz="1500" dirty="0" err="1" smtClean="0"/>
                        <a:t>tawar</a:t>
                      </a:r>
                      <a:r>
                        <a:rPr lang="en-US" sz="1500" dirty="0" smtClean="0"/>
                        <a:t> </a:t>
                      </a:r>
                      <a:r>
                        <a:rPr lang="en-US" sz="1500" dirty="0" err="1" smtClean="0"/>
                        <a:t>menawar</a:t>
                      </a:r>
                      <a:r>
                        <a:rPr lang="en-US" sz="1500" dirty="0" smtClean="0"/>
                        <a:t> </a:t>
                      </a:r>
                      <a:r>
                        <a:rPr lang="en-US" sz="1500" dirty="0" err="1" smtClean="0"/>
                        <a:t>pelanggan</a:t>
                      </a:r>
                      <a:endParaRPr lang="en-US" sz="1500" dirty="0"/>
                    </a:p>
                  </a:txBody>
                  <a:tcPr marT="45727" marB="45727"/>
                </a:tc>
                <a:tc>
                  <a:txBody>
                    <a:bodyPr/>
                    <a:lstStyle/>
                    <a:p>
                      <a:r>
                        <a:rPr lang="en-US" sz="1500" dirty="0" err="1" smtClean="0"/>
                        <a:t>Ketersediaan</a:t>
                      </a:r>
                      <a:r>
                        <a:rPr lang="en-US" sz="1500" dirty="0" smtClean="0"/>
                        <a:t> </a:t>
                      </a:r>
                      <a:r>
                        <a:rPr lang="en-US" sz="1500" dirty="0" err="1" smtClean="0"/>
                        <a:t>harga</a:t>
                      </a:r>
                      <a:r>
                        <a:rPr lang="en-US" sz="1500" dirty="0" smtClean="0"/>
                        <a:t> </a:t>
                      </a:r>
                      <a:r>
                        <a:rPr lang="en-US" sz="1500" dirty="0" err="1" smtClean="0"/>
                        <a:t>dan</a:t>
                      </a:r>
                      <a:r>
                        <a:rPr lang="en-US" sz="1500" dirty="0" smtClean="0"/>
                        <a:t> </a:t>
                      </a:r>
                      <a:r>
                        <a:rPr lang="en-US" sz="1500" dirty="0" err="1" smtClean="0"/>
                        <a:t>informasi</a:t>
                      </a:r>
                      <a:r>
                        <a:rPr lang="en-US" sz="1500" dirty="0" smtClean="0"/>
                        <a:t> </a:t>
                      </a:r>
                      <a:r>
                        <a:rPr lang="en-US" sz="1500" dirty="0" err="1" smtClean="0"/>
                        <a:t>produk</a:t>
                      </a:r>
                      <a:r>
                        <a:rPr lang="en-US" sz="1500" dirty="0" smtClean="0"/>
                        <a:t> </a:t>
                      </a:r>
                      <a:r>
                        <a:rPr lang="en-US" sz="1500" dirty="0" err="1" smtClean="0"/>
                        <a:t>secara</a:t>
                      </a:r>
                      <a:r>
                        <a:rPr lang="en-US" sz="1500" dirty="0" smtClean="0"/>
                        <a:t> global</a:t>
                      </a:r>
                      <a:r>
                        <a:rPr lang="en-US" sz="1500" baseline="0" dirty="0" smtClean="0"/>
                        <a:t> </a:t>
                      </a:r>
                      <a:r>
                        <a:rPr lang="en-US" sz="1500" baseline="0" dirty="0" err="1" smtClean="0"/>
                        <a:t>menggeser</a:t>
                      </a:r>
                      <a:r>
                        <a:rPr lang="en-US" sz="1500" baseline="0" dirty="0" smtClean="0"/>
                        <a:t> </a:t>
                      </a:r>
                      <a:r>
                        <a:rPr lang="en-US" sz="1500" baseline="0" dirty="0" err="1" smtClean="0"/>
                        <a:t>daya</a:t>
                      </a:r>
                      <a:r>
                        <a:rPr lang="en-US" sz="1500" baseline="0" dirty="0" smtClean="0"/>
                        <a:t> </a:t>
                      </a:r>
                      <a:r>
                        <a:rPr lang="en-US" sz="1500" baseline="0" dirty="0" err="1" smtClean="0"/>
                        <a:t>tawar</a:t>
                      </a:r>
                      <a:r>
                        <a:rPr lang="en-US" sz="1500" baseline="0" dirty="0" smtClean="0"/>
                        <a:t> </a:t>
                      </a:r>
                      <a:r>
                        <a:rPr lang="en-US" sz="1500" baseline="0" dirty="0" err="1" smtClean="0"/>
                        <a:t>kepada</a:t>
                      </a:r>
                      <a:r>
                        <a:rPr lang="en-US" sz="1500" baseline="0" dirty="0" smtClean="0"/>
                        <a:t> </a:t>
                      </a:r>
                      <a:r>
                        <a:rPr lang="en-US" sz="1500" baseline="0" dirty="0" err="1" smtClean="0"/>
                        <a:t>pelanggan</a:t>
                      </a:r>
                      <a:endParaRPr lang="en-US" sz="1500" dirty="0"/>
                    </a:p>
                  </a:txBody>
                  <a:tcPr marT="45727" marB="45727"/>
                </a:tc>
                <a:extLst>
                  <a:ext uri="{0D108BD9-81ED-4DB2-BD59-A6C34878D82A}">
                    <a16:rowId xmlns:a16="http://schemas.microsoft.com/office/drawing/2014/main" val="10002"/>
                  </a:ext>
                </a:extLst>
              </a:tr>
              <a:tr h="1005999">
                <a:tc>
                  <a:txBody>
                    <a:bodyPr/>
                    <a:lstStyle/>
                    <a:p>
                      <a:r>
                        <a:rPr lang="en-US" sz="1500" dirty="0" err="1" smtClean="0"/>
                        <a:t>Kekuatan</a:t>
                      </a:r>
                      <a:r>
                        <a:rPr lang="en-US" sz="1500" dirty="0" smtClean="0"/>
                        <a:t> </a:t>
                      </a:r>
                      <a:r>
                        <a:rPr lang="en-US" sz="1500" dirty="0" err="1" smtClean="0"/>
                        <a:t>tawar</a:t>
                      </a:r>
                      <a:r>
                        <a:rPr lang="en-US" sz="1500" dirty="0" smtClean="0"/>
                        <a:t> </a:t>
                      </a:r>
                      <a:r>
                        <a:rPr lang="en-US" sz="1500" dirty="0" err="1" smtClean="0"/>
                        <a:t>menawar</a:t>
                      </a:r>
                      <a:r>
                        <a:rPr lang="en-US" sz="1500" dirty="0" smtClean="0"/>
                        <a:t> </a:t>
                      </a:r>
                      <a:r>
                        <a:rPr lang="en-US" sz="1500" dirty="0" err="1" smtClean="0"/>
                        <a:t>pemasok</a:t>
                      </a:r>
                      <a:endParaRPr lang="en-US" sz="1500" dirty="0"/>
                    </a:p>
                  </a:txBody>
                  <a:tcPr marT="45727" marB="45727"/>
                </a:tc>
                <a:tc>
                  <a:txBody>
                    <a:bodyPr/>
                    <a:lstStyle/>
                    <a:p>
                      <a:r>
                        <a:rPr lang="en-US" sz="1500" dirty="0" err="1" smtClean="0"/>
                        <a:t>Pengadaaan</a:t>
                      </a:r>
                      <a:r>
                        <a:rPr lang="en-US" sz="1500" dirty="0" smtClean="0"/>
                        <a:t> </a:t>
                      </a:r>
                      <a:r>
                        <a:rPr lang="en-US" sz="1500" dirty="0" err="1" smtClean="0"/>
                        <a:t>melalui</a:t>
                      </a:r>
                      <a:r>
                        <a:rPr lang="en-US" sz="1500" dirty="0" smtClean="0"/>
                        <a:t> internet </a:t>
                      </a:r>
                      <a:r>
                        <a:rPr lang="en-US" sz="1500" dirty="0" err="1" smtClean="0"/>
                        <a:t>cenderung</a:t>
                      </a:r>
                      <a:r>
                        <a:rPr lang="en-US" sz="1500" dirty="0" smtClean="0"/>
                        <a:t> </a:t>
                      </a:r>
                      <a:r>
                        <a:rPr lang="en-US" sz="1500" dirty="0" err="1" smtClean="0"/>
                        <a:t>meningkatkan</a:t>
                      </a:r>
                      <a:r>
                        <a:rPr lang="en-US" sz="1500" dirty="0" smtClean="0"/>
                        <a:t> </a:t>
                      </a:r>
                      <a:r>
                        <a:rPr lang="en-US" sz="1500" dirty="0" err="1" smtClean="0"/>
                        <a:t>kekuatan</a:t>
                      </a:r>
                      <a:r>
                        <a:rPr lang="en-US" sz="1500" dirty="0" smtClean="0"/>
                        <a:t> </a:t>
                      </a:r>
                      <a:r>
                        <a:rPr lang="en-US" sz="1500" dirty="0" err="1" smtClean="0"/>
                        <a:t>tawar</a:t>
                      </a:r>
                      <a:r>
                        <a:rPr lang="en-US" sz="1500" dirty="0" smtClean="0"/>
                        <a:t> </a:t>
                      </a:r>
                      <a:r>
                        <a:rPr lang="en-US" sz="1500" dirty="0" err="1" smtClean="0"/>
                        <a:t>atas</a:t>
                      </a:r>
                      <a:r>
                        <a:rPr lang="en-US" sz="1500" dirty="0" smtClean="0"/>
                        <a:t> </a:t>
                      </a:r>
                      <a:r>
                        <a:rPr lang="en-US" sz="1500" dirty="0" err="1" smtClean="0"/>
                        <a:t>pemasok</a:t>
                      </a:r>
                      <a:r>
                        <a:rPr lang="en-US" sz="1500" dirty="0" smtClean="0"/>
                        <a:t>, </a:t>
                      </a:r>
                      <a:r>
                        <a:rPr lang="en-US" sz="1500" dirty="0" err="1" smtClean="0"/>
                        <a:t>pemasok</a:t>
                      </a:r>
                      <a:r>
                        <a:rPr lang="en-US" sz="1500" baseline="0" dirty="0" smtClean="0"/>
                        <a:t> </a:t>
                      </a:r>
                      <a:r>
                        <a:rPr lang="en-US" sz="1500" baseline="0" dirty="0" err="1" smtClean="0"/>
                        <a:t>dapat</a:t>
                      </a:r>
                      <a:r>
                        <a:rPr lang="en-US" sz="1500" baseline="0" dirty="0" smtClean="0"/>
                        <a:t> </a:t>
                      </a:r>
                      <a:r>
                        <a:rPr lang="en-US" sz="1500" baseline="0" dirty="0" err="1" smtClean="0"/>
                        <a:t>juga</a:t>
                      </a:r>
                      <a:r>
                        <a:rPr lang="en-US" sz="1500" baseline="0" dirty="0" smtClean="0"/>
                        <a:t> </a:t>
                      </a:r>
                      <a:r>
                        <a:rPr lang="en-US" sz="1500" baseline="0" dirty="0" err="1" smtClean="0"/>
                        <a:t>mendapat</a:t>
                      </a:r>
                      <a:r>
                        <a:rPr lang="en-US" sz="1500" baseline="0" dirty="0" smtClean="0"/>
                        <a:t> </a:t>
                      </a:r>
                      <a:r>
                        <a:rPr lang="en-US" sz="1500" baseline="0" dirty="0" err="1" smtClean="0"/>
                        <a:t>keuntungan</a:t>
                      </a:r>
                      <a:r>
                        <a:rPr lang="en-US" sz="1500" baseline="0" dirty="0" smtClean="0"/>
                        <a:t> </a:t>
                      </a:r>
                      <a:r>
                        <a:rPr lang="en-US" sz="1500" baseline="0" dirty="0" err="1" smtClean="0"/>
                        <a:t>dari</a:t>
                      </a:r>
                      <a:r>
                        <a:rPr lang="en-US" sz="1500" baseline="0" dirty="0" smtClean="0"/>
                        <a:t> </a:t>
                      </a:r>
                      <a:r>
                        <a:rPr lang="en-US" sz="1500" baseline="0" dirty="0" err="1" smtClean="0"/>
                        <a:t>berkurangnya</a:t>
                      </a:r>
                      <a:r>
                        <a:rPr lang="en-US" sz="1500" baseline="0" dirty="0" smtClean="0"/>
                        <a:t> </a:t>
                      </a:r>
                      <a:r>
                        <a:rPr lang="en-US" sz="1500" baseline="0" dirty="0" err="1" smtClean="0"/>
                        <a:t>hambatan</a:t>
                      </a:r>
                      <a:r>
                        <a:rPr lang="en-US" sz="1500" baseline="0" dirty="0" smtClean="0"/>
                        <a:t> </a:t>
                      </a:r>
                      <a:r>
                        <a:rPr lang="en-US" sz="1500" baseline="0" dirty="0" err="1" smtClean="0"/>
                        <a:t>untuk</a:t>
                      </a:r>
                      <a:r>
                        <a:rPr lang="en-US" sz="1500" baseline="0" dirty="0" smtClean="0"/>
                        <a:t> </a:t>
                      </a:r>
                      <a:r>
                        <a:rPr lang="en-US" sz="1500" baseline="0" dirty="0" err="1" smtClean="0"/>
                        <a:t>masuk</a:t>
                      </a:r>
                      <a:r>
                        <a:rPr lang="en-US" sz="1500" baseline="0" dirty="0" smtClean="0"/>
                        <a:t> </a:t>
                      </a:r>
                      <a:r>
                        <a:rPr lang="en-US" sz="1500" baseline="0" dirty="0" err="1" smtClean="0"/>
                        <a:t>pasar</a:t>
                      </a:r>
                      <a:r>
                        <a:rPr lang="en-US" sz="1500" baseline="0" dirty="0" smtClean="0"/>
                        <a:t> </a:t>
                      </a:r>
                      <a:r>
                        <a:rPr lang="en-US" sz="1500" baseline="0" dirty="0" err="1" smtClean="0"/>
                        <a:t>dan</a:t>
                      </a:r>
                      <a:r>
                        <a:rPr lang="en-US" sz="1500" baseline="0" dirty="0" smtClean="0"/>
                        <a:t> </a:t>
                      </a:r>
                      <a:r>
                        <a:rPr lang="en-US" sz="1500" baseline="0" dirty="0" err="1" smtClean="0"/>
                        <a:t>dari</a:t>
                      </a:r>
                      <a:r>
                        <a:rPr lang="en-US" sz="1500" baseline="0" dirty="0" smtClean="0"/>
                        <a:t> </a:t>
                      </a:r>
                      <a:r>
                        <a:rPr lang="en-US" sz="1500" baseline="0" dirty="0" err="1" smtClean="0"/>
                        <a:t>kehancuran</a:t>
                      </a:r>
                      <a:r>
                        <a:rPr lang="en-US" sz="1500" baseline="0" dirty="0" smtClean="0"/>
                        <a:t> distributor </a:t>
                      </a:r>
                      <a:r>
                        <a:rPr lang="en-US" sz="1500" baseline="0" dirty="0" err="1" smtClean="0"/>
                        <a:t>dan</a:t>
                      </a:r>
                      <a:r>
                        <a:rPr lang="en-US" sz="1500" baseline="0" dirty="0" smtClean="0"/>
                        <a:t>  </a:t>
                      </a:r>
                      <a:r>
                        <a:rPr lang="en-US" sz="1500" baseline="0" dirty="0" err="1" smtClean="0"/>
                        <a:t>perantara</a:t>
                      </a:r>
                      <a:r>
                        <a:rPr lang="en-US" sz="1500" baseline="0" dirty="0" smtClean="0"/>
                        <a:t> lain yang </a:t>
                      </a:r>
                      <a:r>
                        <a:rPr lang="en-US" sz="1500" baseline="0" dirty="0" err="1" smtClean="0"/>
                        <a:t>berdiri</a:t>
                      </a:r>
                      <a:r>
                        <a:rPr lang="en-US" sz="1500" baseline="0" dirty="0" smtClean="0"/>
                        <a:t> </a:t>
                      </a:r>
                      <a:r>
                        <a:rPr lang="en-US" sz="1500" baseline="0" dirty="0" err="1" smtClean="0"/>
                        <a:t>diantara</a:t>
                      </a:r>
                      <a:r>
                        <a:rPr lang="en-US" sz="1500" baseline="0" dirty="0" smtClean="0"/>
                        <a:t> </a:t>
                      </a:r>
                      <a:r>
                        <a:rPr lang="en-US" sz="1500" baseline="0" dirty="0" err="1" smtClean="0"/>
                        <a:t>mereka</a:t>
                      </a:r>
                      <a:r>
                        <a:rPr lang="en-US" sz="1500" baseline="0" dirty="0" smtClean="0"/>
                        <a:t> </a:t>
                      </a:r>
                      <a:r>
                        <a:rPr lang="en-US" sz="1500" baseline="0" dirty="0" err="1" smtClean="0"/>
                        <a:t>dan</a:t>
                      </a:r>
                      <a:r>
                        <a:rPr lang="en-US" sz="1500" baseline="0" dirty="0" smtClean="0"/>
                        <a:t> </a:t>
                      </a:r>
                      <a:r>
                        <a:rPr lang="en-US" sz="1500" baseline="0" dirty="0" err="1" smtClean="0"/>
                        <a:t>pengguna</a:t>
                      </a:r>
                      <a:r>
                        <a:rPr lang="en-US" sz="1500" baseline="0" dirty="0" smtClean="0"/>
                        <a:t> </a:t>
                      </a:r>
                      <a:r>
                        <a:rPr lang="en-US" sz="1500" baseline="0" dirty="0" err="1" smtClean="0"/>
                        <a:t>mereka</a:t>
                      </a:r>
                      <a:endParaRPr lang="en-US" sz="1500" dirty="0"/>
                    </a:p>
                  </a:txBody>
                  <a:tcPr marT="45727" marB="45727"/>
                </a:tc>
                <a:extLst>
                  <a:ext uri="{0D108BD9-81ED-4DB2-BD59-A6C34878D82A}">
                    <a16:rowId xmlns:a16="http://schemas.microsoft.com/office/drawing/2014/main" val="10003"/>
                  </a:ext>
                </a:extLst>
              </a:tr>
              <a:tr h="777363">
                <a:tc>
                  <a:txBody>
                    <a:bodyPr/>
                    <a:lstStyle/>
                    <a:p>
                      <a:r>
                        <a:rPr lang="en-US" sz="1500" dirty="0" err="1" smtClean="0"/>
                        <a:t>Ancaman</a:t>
                      </a:r>
                      <a:r>
                        <a:rPr lang="en-US" sz="1500" dirty="0" smtClean="0"/>
                        <a:t> </a:t>
                      </a:r>
                      <a:r>
                        <a:rPr lang="en-US" sz="1500" dirty="0" err="1" smtClean="0"/>
                        <a:t>pendatang</a:t>
                      </a:r>
                      <a:r>
                        <a:rPr lang="en-US" sz="1500" dirty="0" smtClean="0"/>
                        <a:t> </a:t>
                      </a:r>
                      <a:r>
                        <a:rPr lang="en-US" sz="1500" dirty="0" err="1" smtClean="0"/>
                        <a:t>baru</a:t>
                      </a:r>
                      <a:endParaRPr lang="en-US" sz="1500" dirty="0"/>
                    </a:p>
                  </a:txBody>
                  <a:tcPr marT="45727" marB="45727"/>
                </a:tc>
                <a:tc>
                  <a:txBody>
                    <a:bodyPr/>
                    <a:lstStyle/>
                    <a:p>
                      <a:r>
                        <a:rPr lang="en-US" sz="1500" dirty="0" smtClean="0"/>
                        <a:t>Internet </a:t>
                      </a:r>
                      <a:r>
                        <a:rPr lang="en-US" sz="1500" dirty="0" err="1" smtClean="0"/>
                        <a:t>mengurangi</a:t>
                      </a:r>
                      <a:r>
                        <a:rPr lang="en-US" sz="1500" dirty="0" smtClean="0"/>
                        <a:t> </a:t>
                      </a:r>
                      <a:r>
                        <a:rPr lang="en-US" sz="1500" dirty="0" err="1" smtClean="0"/>
                        <a:t>hambatan</a:t>
                      </a:r>
                      <a:r>
                        <a:rPr lang="en-US" sz="1500" dirty="0" smtClean="0"/>
                        <a:t> </a:t>
                      </a:r>
                      <a:r>
                        <a:rPr lang="en-US" sz="1500" dirty="0" err="1" smtClean="0"/>
                        <a:t>untuk</a:t>
                      </a:r>
                      <a:r>
                        <a:rPr lang="en-US" sz="1500" dirty="0" smtClean="0"/>
                        <a:t> </a:t>
                      </a:r>
                      <a:r>
                        <a:rPr lang="en-US" sz="1500" dirty="0" err="1" smtClean="0"/>
                        <a:t>masuk</a:t>
                      </a:r>
                      <a:r>
                        <a:rPr lang="en-US" sz="1500" dirty="0" smtClean="0"/>
                        <a:t> </a:t>
                      </a:r>
                      <a:r>
                        <a:rPr lang="en-US" sz="1500" dirty="0" err="1" smtClean="0"/>
                        <a:t>seperti</a:t>
                      </a:r>
                      <a:r>
                        <a:rPr lang="en-US" sz="1500" dirty="0" smtClean="0"/>
                        <a:t> </a:t>
                      </a:r>
                      <a:r>
                        <a:rPr lang="en-US" sz="1500" dirty="0" err="1" smtClean="0"/>
                        <a:t>kebutuhan</a:t>
                      </a:r>
                      <a:r>
                        <a:rPr lang="en-US" sz="1500" baseline="0" dirty="0" smtClean="0"/>
                        <a:t> </a:t>
                      </a:r>
                      <a:r>
                        <a:rPr lang="en-US" sz="1500" baseline="0" dirty="0" err="1" smtClean="0"/>
                        <a:t>untuk</a:t>
                      </a:r>
                      <a:r>
                        <a:rPr lang="en-US" sz="1500" baseline="0" dirty="0" smtClean="0"/>
                        <a:t> </a:t>
                      </a:r>
                      <a:r>
                        <a:rPr lang="en-US" sz="1500" baseline="0" dirty="0" err="1" smtClean="0"/>
                        <a:t>tenaga</a:t>
                      </a:r>
                      <a:r>
                        <a:rPr lang="en-US" sz="1500" baseline="0" dirty="0" smtClean="0"/>
                        <a:t> </a:t>
                      </a:r>
                      <a:r>
                        <a:rPr lang="en-US" sz="1500" baseline="0" dirty="0" err="1" smtClean="0"/>
                        <a:t>pemasaran</a:t>
                      </a:r>
                      <a:r>
                        <a:rPr lang="en-US" sz="1500" baseline="0" dirty="0" smtClean="0"/>
                        <a:t>, </a:t>
                      </a:r>
                      <a:r>
                        <a:rPr lang="en-US" sz="1500" baseline="0" dirty="0" err="1" smtClean="0"/>
                        <a:t>akses</a:t>
                      </a:r>
                      <a:r>
                        <a:rPr lang="en-US" sz="1500" baseline="0" dirty="0" smtClean="0"/>
                        <a:t> </a:t>
                      </a:r>
                      <a:r>
                        <a:rPr lang="en-US" sz="1500" baseline="0" dirty="0" err="1" smtClean="0"/>
                        <a:t>ke</a:t>
                      </a:r>
                      <a:r>
                        <a:rPr lang="en-US" sz="1500" baseline="0" dirty="0" smtClean="0"/>
                        <a:t> </a:t>
                      </a:r>
                      <a:r>
                        <a:rPr lang="en-US" sz="1500" baseline="0" dirty="0" err="1" smtClean="0"/>
                        <a:t>saluran</a:t>
                      </a:r>
                      <a:r>
                        <a:rPr lang="en-US" sz="1500" baseline="0" dirty="0" smtClean="0"/>
                        <a:t> </a:t>
                      </a:r>
                      <a:r>
                        <a:rPr lang="en-US" sz="1500" baseline="0" dirty="0" err="1" smtClean="0"/>
                        <a:t>dan</a:t>
                      </a:r>
                      <a:r>
                        <a:rPr lang="en-US" sz="1500" baseline="0" dirty="0" smtClean="0"/>
                        <a:t> </a:t>
                      </a:r>
                      <a:r>
                        <a:rPr lang="en-US" sz="1500" baseline="0" dirty="0" err="1" smtClean="0"/>
                        <a:t>aset</a:t>
                      </a:r>
                      <a:r>
                        <a:rPr lang="en-US" sz="1500" baseline="0" dirty="0" smtClean="0"/>
                        <a:t> </a:t>
                      </a:r>
                      <a:r>
                        <a:rPr lang="en-US" sz="1500" baseline="0" dirty="0" err="1" smtClean="0"/>
                        <a:t>fisik</a:t>
                      </a:r>
                      <a:r>
                        <a:rPr lang="en-US" sz="1500" baseline="0" dirty="0" smtClean="0"/>
                        <a:t>, </a:t>
                      </a:r>
                      <a:r>
                        <a:rPr lang="en-US" sz="1500" baseline="0" dirty="0" err="1" smtClean="0"/>
                        <a:t>menyediakan</a:t>
                      </a:r>
                      <a:r>
                        <a:rPr lang="en-US" sz="1500" baseline="0" dirty="0" smtClean="0"/>
                        <a:t> </a:t>
                      </a:r>
                      <a:r>
                        <a:rPr lang="en-US" sz="1500" baseline="0" dirty="0" err="1" smtClean="0"/>
                        <a:t>teknologi</a:t>
                      </a:r>
                      <a:r>
                        <a:rPr lang="en-US" sz="1500" baseline="0" dirty="0" smtClean="0"/>
                        <a:t> </a:t>
                      </a:r>
                      <a:r>
                        <a:rPr lang="en-US" sz="1500" baseline="0" dirty="0" err="1" smtClean="0"/>
                        <a:t>untuk</a:t>
                      </a:r>
                      <a:r>
                        <a:rPr lang="en-US" sz="1500" baseline="0" dirty="0" smtClean="0"/>
                        <a:t> </a:t>
                      </a:r>
                      <a:r>
                        <a:rPr lang="en-US" sz="1500" baseline="0" dirty="0" err="1" smtClean="0"/>
                        <a:t>menjalankan</a:t>
                      </a:r>
                      <a:r>
                        <a:rPr lang="en-US" sz="1500" baseline="0" dirty="0" smtClean="0"/>
                        <a:t> proses </a:t>
                      </a:r>
                      <a:r>
                        <a:rPr lang="en-US" sz="1500" baseline="0" dirty="0" err="1" smtClean="0"/>
                        <a:t>bisnis</a:t>
                      </a:r>
                      <a:r>
                        <a:rPr lang="en-US" sz="1500" baseline="0" dirty="0" smtClean="0"/>
                        <a:t> yang </a:t>
                      </a:r>
                      <a:r>
                        <a:rPr lang="en-US" sz="1500" baseline="0" dirty="0" err="1" smtClean="0"/>
                        <a:t>membuat</a:t>
                      </a:r>
                      <a:r>
                        <a:rPr lang="en-US" sz="1500" baseline="0" dirty="0" smtClean="0"/>
                        <a:t> </a:t>
                      </a:r>
                      <a:r>
                        <a:rPr lang="en-US" sz="1500" baseline="0" dirty="0" err="1" smtClean="0"/>
                        <a:t>hal-hal</a:t>
                      </a:r>
                      <a:r>
                        <a:rPr lang="en-US" sz="1500" baseline="0" dirty="0" smtClean="0"/>
                        <a:t> lain </a:t>
                      </a:r>
                      <a:r>
                        <a:rPr lang="en-US" sz="1500" baseline="0" dirty="0" err="1" smtClean="0"/>
                        <a:t>lebih</a:t>
                      </a:r>
                      <a:r>
                        <a:rPr lang="en-US" sz="1500" baseline="0" dirty="0" smtClean="0"/>
                        <a:t> </a:t>
                      </a:r>
                      <a:r>
                        <a:rPr lang="en-US" sz="1500" baseline="0" dirty="0" err="1" smtClean="0"/>
                        <a:t>mudah</a:t>
                      </a:r>
                      <a:r>
                        <a:rPr lang="en-US" sz="1500" baseline="0" dirty="0" smtClean="0"/>
                        <a:t> </a:t>
                      </a:r>
                      <a:r>
                        <a:rPr lang="en-US" sz="1500" baseline="0" dirty="0" err="1" smtClean="0"/>
                        <a:t>untuk</a:t>
                      </a:r>
                      <a:r>
                        <a:rPr lang="en-US" sz="1500" baseline="0" dirty="0" smtClean="0"/>
                        <a:t> </a:t>
                      </a:r>
                      <a:r>
                        <a:rPr lang="en-US" sz="1500" baseline="0" dirty="0" err="1" smtClean="0"/>
                        <a:t>dilakukan</a:t>
                      </a:r>
                      <a:endParaRPr lang="en-US" sz="1500" dirty="0"/>
                    </a:p>
                  </a:txBody>
                  <a:tcPr marT="45727" marB="45727"/>
                </a:tc>
                <a:extLst>
                  <a:ext uri="{0D108BD9-81ED-4DB2-BD59-A6C34878D82A}">
                    <a16:rowId xmlns:a16="http://schemas.microsoft.com/office/drawing/2014/main" val="10004"/>
                  </a:ext>
                </a:extLst>
              </a:tr>
              <a:tr h="777363">
                <a:tc>
                  <a:txBody>
                    <a:bodyPr/>
                    <a:lstStyle/>
                    <a:p>
                      <a:r>
                        <a:rPr lang="en-US" sz="1500" dirty="0" err="1" smtClean="0"/>
                        <a:t>Posisi</a:t>
                      </a:r>
                      <a:r>
                        <a:rPr lang="en-US" sz="1500" dirty="0" smtClean="0"/>
                        <a:t> </a:t>
                      </a:r>
                      <a:r>
                        <a:rPr lang="en-US" sz="1500" dirty="0" err="1" smtClean="0"/>
                        <a:t>dan</a:t>
                      </a:r>
                      <a:r>
                        <a:rPr lang="en-US" sz="1500" dirty="0" smtClean="0"/>
                        <a:t> </a:t>
                      </a:r>
                      <a:r>
                        <a:rPr lang="en-US" sz="1500" dirty="0" err="1" smtClean="0"/>
                        <a:t>persaingan</a:t>
                      </a:r>
                      <a:r>
                        <a:rPr lang="en-US" sz="1500" dirty="0" smtClean="0"/>
                        <a:t> </a:t>
                      </a:r>
                      <a:r>
                        <a:rPr lang="en-US" sz="1500" dirty="0" err="1" smtClean="0"/>
                        <a:t>antara</a:t>
                      </a:r>
                      <a:r>
                        <a:rPr lang="en-US" sz="1500" dirty="0" smtClean="0"/>
                        <a:t> </a:t>
                      </a:r>
                      <a:r>
                        <a:rPr lang="en-US" sz="1500" dirty="0" err="1" smtClean="0"/>
                        <a:t>pesaing</a:t>
                      </a:r>
                      <a:r>
                        <a:rPr lang="en-US" sz="1500" dirty="0" smtClean="0"/>
                        <a:t> yang </a:t>
                      </a:r>
                      <a:r>
                        <a:rPr lang="en-US" sz="1500" dirty="0" err="1" smtClean="0"/>
                        <a:t>ada</a:t>
                      </a:r>
                      <a:endParaRPr lang="en-US" sz="1500" dirty="0"/>
                    </a:p>
                  </a:txBody>
                  <a:tcPr marT="45727" marB="45727"/>
                </a:tc>
                <a:tc>
                  <a:txBody>
                    <a:bodyPr/>
                    <a:lstStyle/>
                    <a:p>
                      <a:r>
                        <a:rPr lang="en-US" sz="1500" dirty="0" err="1" smtClean="0"/>
                        <a:t>Memperluas</a:t>
                      </a:r>
                      <a:r>
                        <a:rPr lang="en-US" sz="1500" dirty="0" smtClean="0"/>
                        <a:t> </a:t>
                      </a:r>
                      <a:r>
                        <a:rPr lang="en-US" sz="1500" dirty="0" err="1" smtClean="0"/>
                        <a:t>pasar</a:t>
                      </a:r>
                      <a:r>
                        <a:rPr lang="en-US" sz="1500" dirty="0" smtClean="0"/>
                        <a:t> </a:t>
                      </a:r>
                      <a:r>
                        <a:rPr lang="en-US" sz="1500" dirty="0" err="1" smtClean="0"/>
                        <a:t>geografis</a:t>
                      </a:r>
                      <a:r>
                        <a:rPr lang="en-US" sz="1500" dirty="0" smtClean="0"/>
                        <a:t>, </a:t>
                      </a:r>
                      <a:r>
                        <a:rPr lang="en-US" sz="1500" dirty="0" err="1" smtClean="0"/>
                        <a:t>meningkatkan</a:t>
                      </a:r>
                      <a:r>
                        <a:rPr lang="en-US" sz="1500" dirty="0" smtClean="0"/>
                        <a:t> </a:t>
                      </a:r>
                      <a:r>
                        <a:rPr lang="en-US" sz="1500" dirty="0" err="1" smtClean="0"/>
                        <a:t>jumlah</a:t>
                      </a:r>
                      <a:r>
                        <a:rPr lang="en-US" sz="1500" dirty="0" smtClean="0"/>
                        <a:t> </a:t>
                      </a:r>
                      <a:r>
                        <a:rPr lang="en-US" sz="1500" dirty="0" err="1" smtClean="0"/>
                        <a:t>pesaing</a:t>
                      </a:r>
                      <a:r>
                        <a:rPr lang="en-US" sz="1500" baseline="0" dirty="0" smtClean="0"/>
                        <a:t> </a:t>
                      </a:r>
                      <a:r>
                        <a:rPr lang="en-US" sz="1500" baseline="0" dirty="0" err="1" smtClean="0"/>
                        <a:t>dan</a:t>
                      </a:r>
                      <a:r>
                        <a:rPr lang="en-US" sz="1500" baseline="0" dirty="0" smtClean="0"/>
                        <a:t> </a:t>
                      </a:r>
                      <a:r>
                        <a:rPr lang="en-US" sz="1500" baseline="0" dirty="0" err="1" smtClean="0"/>
                        <a:t>mengurangi</a:t>
                      </a:r>
                      <a:r>
                        <a:rPr lang="en-US" sz="1500" baseline="0" dirty="0" smtClean="0"/>
                        <a:t> </a:t>
                      </a:r>
                      <a:r>
                        <a:rPr lang="en-US" sz="1500" baseline="0" dirty="0" err="1" smtClean="0"/>
                        <a:t>perbedaan</a:t>
                      </a:r>
                      <a:r>
                        <a:rPr lang="en-US" sz="1500" baseline="0" dirty="0" smtClean="0"/>
                        <a:t> </a:t>
                      </a:r>
                      <a:r>
                        <a:rPr lang="en-US" sz="1500" baseline="0" dirty="0" err="1" smtClean="0"/>
                        <a:t>antara</a:t>
                      </a:r>
                      <a:r>
                        <a:rPr lang="en-US" sz="1500" baseline="0" dirty="0" smtClean="0"/>
                        <a:t> </a:t>
                      </a:r>
                      <a:r>
                        <a:rPr lang="en-US" sz="1500" baseline="0" dirty="0" err="1" smtClean="0"/>
                        <a:t>pesaing</a:t>
                      </a:r>
                      <a:r>
                        <a:rPr lang="en-US" sz="1500" baseline="0" dirty="0" smtClean="0"/>
                        <a:t>, </a:t>
                      </a:r>
                      <a:r>
                        <a:rPr lang="en-US" sz="1500" baseline="0" dirty="0" err="1" smtClean="0"/>
                        <a:t>membuatnya</a:t>
                      </a:r>
                      <a:r>
                        <a:rPr lang="en-US" sz="1500" baseline="0" dirty="0" smtClean="0"/>
                        <a:t> </a:t>
                      </a:r>
                      <a:r>
                        <a:rPr lang="en-US" sz="1500" baseline="0" dirty="0" err="1" smtClean="0"/>
                        <a:t>lebih</a:t>
                      </a:r>
                      <a:r>
                        <a:rPr lang="en-US" sz="1500" baseline="0" dirty="0" smtClean="0"/>
                        <a:t> </a:t>
                      </a:r>
                      <a:r>
                        <a:rPr lang="en-US" sz="1500" baseline="0" dirty="0" err="1" smtClean="0"/>
                        <a:t>sulit</a:t>
                      </a:r>
                      <a:r>
                        <a:rPr lang="en-US" sz="1500" baseline="0" dirty="0" smtClean="0"/>
                        <a:t> </a:t>
                      </a:r>
                      <a:r>
                        <a:rPr lang="en-US" sz="1500" baseline="0" dirty="0" err="1" smtClean="0"/>
                        <a:t>untuk</a:t>
                      </a:r>
                      <a:r>
                        <a:rPr lang="en-US" sz="1500" baseline="0" dirty="0" smtClean="0"/>
                        <a:t> </a:t>
                      </a:r>
                      <a:r>
                        <a:rPr lang="en-US" sz="1500" baseline="0" dirty="0" err="1" smtClean="0"/>
                        <a:t>mempertahankan</a:t>
                      </a:r>
                      <a:r>
                        <a:rPr lang="en-US" sz="1500" baseline="0" dirty="0" smtClean="0"/>
                        <a:t> </a:t>
                      </a:r>
                      <a:r>
                        <a:rPr lang="en-US" sz="1500" baseline="0" dirty="0" err="1" smtClean="0"/>
                        <a:t>keuntungan</a:t>
                      </a:r>
                      <a:r>
                        <a:rPr lang="en-US" sz="1500" baseline="0" dirty="0" smtClean="0"/>
                        <a:t> </a:t>
                      </a:r>
                      <a:r>
                        <a:rPr lang="en-US" sz="1500" baseline="0" dirty="0" err="1" smtClean="0"/>
                        <a:t>operasional</a:t>
                      </a:r>
                      <a:r>
                        <a:rPr lang="en-US" sz="1500" baseline="0" dirty="0" smtClean="0"/>
                        <a:t>, </a:t>
                      </a:r>
                      <a:r>
                        <a:rPr lang="en-US" sz="1500" baseline="0" dirty="0" err="1" smtClean="0"/>
                        <a:t>menempatkan</a:t>
                      </a:r>
                      <a:r>
                        <a:rPr lang="en-US" sz="1500" baseline="0" dirty="0" smtClean="0"/>
                        <a:t> </a:t>
                      </a:r>
                      <a:r>
                        <a:rPr lang="en-US" sz="1500" baseline="0" dirty="0" err="1" smtClean="0"/>
                        <a:t>tekanan</a:t>
                      </a:r>
                      <a:r>
                        <a:rPr lang="en-US" sz="1500" baseline="0" dirty="0" smtClean="0"/>
                        <a:t> </a:t>
                      </a:r>
                      <a:r>
                        <a:rPr lang="en-US" sz="1500" baseline="0" dirty="0" err="1" smtClean="0"/>
                        <a:t>untuk</a:t>
                      </a:r>
                      <a:r>
                        <a:rPr lang="en-US" sz="1500" baseline="0" dirty="0" smtClean="0"/>
                        <a:t> </a:t>
                      </a:r>
                      <a:r>
                        <a:rPr lang="en-US" sz="1500" baseline="0" dirty="0" err="1" smtClean="0"/>
                        <a:t>bersaing</a:t>
                      </a:r>
                      <a:r>
                        <a:rPr lang="en-US" sz="1500" baseline="0" dirty="0" smtClean="0"/>
                        <a:t> </a:t>
                      </a:r>
                      <a:r>
                        <a:rPr lang="en-US" sz="1500" baseline="0" dirty="0" err="1" smtClean="0"/>
                        <a:t>pada</a:t>
                      </a:r>
                      <a:r>
                        <a:rPr lang="en-US" sz="1500" baseline="0" dirty="0" smtClean="0"/>
                        <a:t> </a:t>
                      </a:r>
                      <a:r>
                        <a:rPr lang="en-US" sz="1500" baseline="0" dirty="0" err="1" smtClean="0"/>
                        <a:t>harga</a:t>
                      </a:r>
                      <a:r>
                        <a:rPr lang="en-US" sz="1500" baseline="0" dirty="0" smtClean="0"/>
                        <a:t>.</a:t>
                      </a:r>
                      <a:endParaRPr lang="en-US" sz="1500" dirty="0"/>
                    </a:p>
                  </a:txBody>
                  <a:tcPr marT="45727" marB="45727"/>
                </a:tc>
                <a:extLst>
                  <a:ext uri="{0D108BD9-81ED-4DB2-BD59-A6C34878D82A}">
                    <a16:rowId xmlns:a16="http://schemas.microsoft.com/office/drawing/2014/main" val="10005"/>
                  </a:ext>
                </a:extLst>
              </a:tr>
            </a:tbl>
          </a:graphicData>
        </a:graphic>
      </p:graphicFrame>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6800" y="60960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066800" y="5455920"/>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1028700" y="48768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1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6441"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620"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3"/>
          <p:cNvSpPr>
            <a:spLocks noGrp="1" noChangeArrowheads="1"/>
          </p:cNvSpPr>
          <p:nvPr>
            <p:ph type="body" idx="1"/>
          </p:nvPr>
        </p:nvSpPr>
        <p:spPr bwMode="auto">
          <a:xfrm>
            <a:off x="685800" y="2286000"/>
            <a:ext cx="7772400" cy="16764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defRPr/>
            </a:pPr>
            <a:r>
              <a:rPr lang="id-ID" sz="2400" dirty="0" smtClean="0"/>
              <a:t>Jelaskan dampak Positif dan Negatif yang ditimbulkan oleh penggunaan TI pada Organisasi dari segi :</a:t>
            </a:r>
          </a:p>
          <a:p>
            <a:pPr marL="901700" indent="-457200">
              <a:buFont typeface="+mj-lt"/>
              <a:buAutoNum type="arabicPeriod"/>
              <a:defRPr/>
            </a:pPr>
            <a:r>
              <a:rPr lang="id-ID" sz="2400" dirty="0" smtClean="0"/>
              <a:t>Kekuatan tawar menawar pembeli</a:t>
            </a:r>
          </a:p>
          <a:p>
            <a:pPr marL="901700" indent="-457200">
              <a:buFont typeface="+mj-lt"/>
              <a:buAutoNum type="arabicPeriod"/>
              <a:defRPr/>
            </a:pPr>
            <a:r>
              <a:rPr lang="id-ID" sz="2400" dirty="0" smtClean="0"/>
              <a:t>Kekuatan tawar menawar pemasok</a:t>
            </a:r>
          </a:p>
          <a:p>
            <a:pPr marL="901700" indent="-457200">
              <a:buFont typeface="+mj-lt"/>
              <a:buAutoNum type="arabicPeriod"/>
              <a:defRPr/>
            </a:pPr>
            <a:r>
              <a:rPr lang="id-ID" sz="2400" dirty="0" smtClean="0"/>
              <a:t>Ancaman dari pendatang baru</a:t>
            </a:r>
          </a:p>
          <a:p>
            <a:pPr marL="901700" indent="-457200">
              <a:buFont typeface="+mj-lt"/>
              <a:buAutoNum type="arabicPeriod"/>
              <a:defRPr/>
            </a:pPr>
            <a:r>
              <a:rPr lang="id-ID" sz="2400" dirty="0" smtClean="0"/>
              <a:t>Ancaman produk </a:t>
            </a:r>
            <a:r>
              <a:rPr lang="id-ID" sz="2400" dirty="0" smtClean="0"/>
              <a:t>pengganti</a:t>
            </a:r>
            <a:endParaRPr lang="id-ID" sz="2400" dirty="0" smtClean="0"/>
          </a:p>
        </p:txBody>
      </p:sp>
      <p:sp>
        <p:nvSpPr>
          <p:cNvPr id="18435" name="Text Box 14"/>
          <p:cNvSpPr txBox="1">
            <a:spLocks noChangeArrowheads="1"/>
          </p:cNvSpPr>
          <p:nvPr/>
        </p:nvSpPr>
        <p:spPr bwMode="auto">
          <a:xfrm>
            <a:off x="1905000" y="1066800"/>
            <a:ext cx="5715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dirty="0">
                <a:cs typeface="Times New Roman" panose="02020603050405020304" pitchFamily="18" charset="0"/>
              </a:rPr>
              <a:t>T</a:t>
            </a:r>
            <a:r>
              <a:rPr lang="id-ID" altLang="en-US" sz="1600" b="1" dirty="0">
                <a:cs typeface="Times New Roman" panose="02020603050405020304" pitchFamily="18" charset="0"/>
              </a:rPr>
              <a:t>ugas </a:t>
            </a:r>
            <a:r>
              <a:rPr lang="en-US" altLang="en-US" sz="1600" b="1" dirty="0" err="1" smtClean="0">
                <a:cs typeface="Times New Roman" panose="02020603050405020304" pitchFamily="18" charset="0"/>
              </a:rPr>
              <a:t>Mandiri</a:t>
            </a:r>
            <a:r>
              <a:rPr lang="en-US" altLang="en-US" sz="1600" b="1" dirty="0" smtClean="0">
                <a:cs typeface="Times New Roman" panose="02020603050405020304" pitchFamily="18" charset="0"/>
              </a:rPr>
              <a:t> 3</a:t>
            </a:r>
            <a:endParaRPr lang="en-US" altLang="en-US" sz="1600" b="1" dirty="0">
              <a:cs typeface="Times New Roman" panose="02020603050405020304" pitchFamily="18" charset="0"/>
            </a:endParaRPr>
          </a:p>
        </p:txBody>
      </p:sp>
      <p:sp>
        <p:nvSpPr>
          <p:cNvPr id="18436" name="Rectangle 16"/>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dirty="0">
                <a:effectLst>
                  <a:outerShdw blurRad="38100" dist="38100" dir="2700000" algn="tl">
                    <a:srgbClr val="C0C0C0"/>
                  </a:outerShdw>
                </a:effectLst>
                <a:latin typeface="Arial" charset="0"/>
              </a:rPr>
              <a:t>Management Information Systems</a:t>
            </a:r>
          </a:p>
          <a:p>
            <a:pPr algn="ctr">
              <a:defRPr/>
            </a:pPr>
            <a:r>
              <a:rPr lang="en-US" sz="1600" b="1" dirty="0">
                <a:effectLst>
                  <a:outerShdw blurRad="38100" dist="38100" dir="2700000" algn="tl">
                    <a:srgbClr val="C0C0C0"/>
                  </a:outerShdw>
                </a:effectLst>
                <a:latin typeface="Arial" charset="0"/>
              </a:rPr>
              <a:t>Chapter 3 Information Systems, Organizations, and Strategy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 y="5867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77240" y="524256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1448"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3"/>
          <p:cNvSpPr txBox="1">
            <a:spLocks noChangeArrowheads="1"/>
          </p:cNvSpPr>
          <p:nvPr/>
        </p:nvSpPr>
        <p:spPr bwMode="auto">
          <a:xfrm>
            <a:off x="2886075" y="1066800"/>
            <a:ext cx="32670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LEARNING OBJECTIVES</a:t>
            </a:r>
          </a:p>
        </p:txBody>
      </p:sp>
      <p:sp>
        <p:nvSpPr>
          <p:cNvPr id="3077" name="Rectangle 5"/>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sp>
        <p:nvSpPr>
          <p:cNvPr id="3079" name="Rectangle 7"/>
          <p:cNvSpPr>
            <a:spLocks noChangeArrowheads="1"/>
          </p:cNvSpPr>
          <p:nvPr/>
        </p:nvSpPr>
        <p:spPr bwMode="auto">
          <a:xfrm>
            <a:off x="685800" y="16764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457200" indent="-4572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20000"/>
              </a:spcBef>
              <a:buFont typeface="Times New Roman" panose="02020603050405020304" pitchFamily="18" charset="0"/>
              <a:buAutoNum type="arabicPeriod"/>
            </a:pPr>
            <a:r>
              <a:rPr lang="en-US" altLang="en-US" sz="2000" b="1"/>
              <a:t>Fitur-fitur apa saja dari organisasi yang perlu diketahui oleh para maanjer dalam menyukseskan pembangunan dan penggunaan sistem informasi dan apa dampak dari sistem informasi bagi organisasi ?</a:t>
            </a:r>
          </a:p>
          <a:p>
            <a:pPr eaLnBrk="1" hangingPunct="1">
              <a:spcBef>
                <a:spcPct val="20000"/>
              </a:spcBef>
              <a:buFont typeface="Times New Roman" panose="02020603050405020304" pitchFamily="18" charset="0"/>
              <a:buAutoNum type="arabicPeriod"/>
            </a:pPr>
            <a:r>
              <a:rPr lang="en-US" altLang="en-US" sz="2000" b="1">
                <a:cs typeface="Times New Roman" panose="02020603050405020304" pitchFamily="18" charset="0"/>
              </a:rPr>
              <a:t>Bagaimana model daya kompetitive porter membantu perusahaan dalam mengembangkan strategi kompetitive dengan menggunakan sistem informasi ?</a:t>
            </a:r>
          </a:p>
          <a:p>
            <a:pPr eaLnBrk="1" hangingPunct="1">
              <a:spcBef>
                <a:spcPct val="20000"/>
              </a:spcBef>
              <a:buFont typeface="Times New Roman" panose="02020603050405020304" pitchFamily="18" charset="0"/>
              <a:buAutoNum type="arabicPeriod"/>
            </a:pPr>
            <a:r>
              <a:rPr lang="en-US" altLang="en-US" sz="2000" b="1">
                <a:cs typeface="Times New Roman" panose="02020603050405020304" pitchFamily="18" charset="0"/>
              </a:rPr>
              <a:t>Bagaimana model rantai nilai dan mdel nilai web membantu organisasi bisnis dalam mengidentifikasikan kesempatan dalam menerapkan aplikasi strategi sistem informasi</a:t>
            </a:r>
          </a:p>
          <a:p>
            <a:pPr eaLnBrk="1" hangingPunct="1">
              <a:spcBef>
                <a:spcPct val="20000"/>
              </a:spcBef>
              <a:buFont typeface="Times New Roman" panose="02020603050405020304" pitchFamily="18" charset="0"/>
              <a:buAutoNum type="arabicPeriod"/>
            </a:pPr>
            <a:r>
              <a:rPr lang="en-US" altLang="en-US" sz="2000" b="1">
                <a:cs typeface="Times New Roman" panose="02020603050405020304" pitchFamily="18" charset="0"/>
              </a:rPr>
              <a:t>Bagaimana sistem informasi membantu organisasi bisnis dalam menggunakan kompetensi inti (daya saing utama) dan strategi berbasis jaringan secara terpadu guna mencapai keunggulan kompetitive ?</a:t>
            </a:r>
          </a:p>
          <a:p>
            <a:pPr eaLnBrk="1" hangingPunct="1">
              <a:spcBef>
                <a:spcPct val="20000"/>
              </a:spcBef>
              <a:buFont typeface="Times New Roman" panose="02020603050405020304" pitchFamily="18" charset="0"/>
              <a:buAutoNum type="arabicPeriod"/>
            </a:pPr>
            <a:endParaRPr lang="en-US" altLang="en-US" sz="2000" b="1">
              <a:cs typeface="Times New Roman" panose="02020603050405020304" pitchFamily="18"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9">
                                            <p:txEl>
                                              <p:pRg st="0" end="0"/>
                                            </p:txEl>
                                          </p:spTgt>
                                        </p:tgtEl>
                                        <p:attrNameLst>
                                          <p:attrName>style.visibility</p:attrName>
                                        </p:attrNameLst>
                                      </p:cBhvr>
                                      <p:to>
                                        <p:strVal val="visible"/>
                                      </p:to>
                                    </p:set>
                                    <p:anim calcmode="lin" valueType="num">
                                      <p:cBhvr additive="base">
                                        <p:cTn id="7" dur="500" fill="hold"/>
                                        <p:tgtEl>
                                          <p:spTgt spid="30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9">
                                            <p:txEl>
                                              <p:pRg st="1" end="1"/>
                                            </p:txEl>
                                          </p:spTgt>
                                        </p:tgtEl>
                                        <p:attrNameLst>
                                          <p:attrName>style.visibility</p:attrName>
                                        </p:attrNameLst>
                                      </p:cBhvr>
                                      <p:to>
                                        <p:strVal val="visible"/>
                                      </p:to>
                                    </p:set>
                                    <p:anim calcmode="lin" valueType="num">
                                      <p:cBhvr additive="base">
                                        <p:cTn id="13" dur="500" fill="hold"/>
                                        <p:tgtEl>
                                          <p:spTgt spid="30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9">
                                            <p:txEl>
                                              <p:pRg st="2" end="2"/>
                                            </p:txEl>
                                          </p:spTgt>
                                        </p:tgtEl>
                                        <p:attrNameLst>
                                          <p:attrName>style.visibility</p:attrName>
                                        </p:attrNameLst>
                                      </p:cBhvr>
                                      <p:to>
                                        <p:strVal val="visible"/>
                                      </p:to>
                                    </p:set>
                                    <p:anim calcmode="lin" valueType="num">
                                      <p:cBhvr additive="base">
                                        <p:cTn id="19" dur="500" fill="hold"/>
                                        <p:tgtEl>
                                          <p:spTgt spid="30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079">
                                            <p:txEl>
                                              <p:pRg st="3" end="3"/>
                                            </p:txEl>
                                          </p:spTgt>
                                        </p:tgtEl>
                                        <p:attrNameLst>
                                          <p:attrName>style.visibility</p:attrName>
                                        </p:attrNameLst>
                                      </p:cBhvr>
                                      <p:to>
                                        <p:strVal val="visible"/>
                                      </p:to>
                                    </p:set>
                                    <p:anim calcmode="lin" valueType="num">
                                      <p:cBhvr additive="base">
                                        <p:cTn id="25" dur="500" fill="hold"/>
                                        <p:tgtEl>
                                          <p:spTgt spid="30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79">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5"/>
          <p:cNvSpPr txBox="1">
            <a:spLocks noChangeArrowheads="1"/>
          </p:cNvSpPr>
          <p:nvPr/>
        </p:nvSpPr>
        <p:spPr bwMode="auto">
          <a:xfrm>
            <a:off x="1600200" y="1066800"/>
            <a:ext cx="7543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t>Akankan Strategi Teknologi SEARS Berjalan pada Saat Ini ?</a:t>
            </a:r>
          </a:p>
        </p:txBody>
      </p:sp>
      <p:sp>
        <p:nvSpPr>
          <p:cNvPr id="6147" name="Rectangle 9"/>
          <p:cNvSpPr>
            <a:spLocks noGrp="1" noChangeArrowheads="1"/>
          </p:cNvSpPr>
          <p:nvPr>
            <p:ph type="body" idx="1"/>
          </p:nvPr>
        </p:nvSpPr>
        <p:spPr bwMode="auto">
          <a:xfrm>
            <a:off x="457200" y="1524000"/>
            <a:ext cx="82296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110000"/>
              </a:lnSpc>
            </a:pPr>
            <a:r>
              <a:rPr lang="en-US" altLang="en-US" sz="2200" b="1" smtClean="0">
                <a:solidFill>
                  <a:srgbClr val="A50021"/>
                </a:solidFill>
                <a:latin typeface="Arial" panose="020B0604020202020204" pitchFamily="34" charset="0"/>
              </a:rPr>
              <a:t>Problem:</a:t>
            </a:r>
            <a:r>
              <a:rPr lang="en-US" altLang="en-US" sz="2200" b="1" smtClean="0">
                <a:latin typeface="Arial" panose="020B0604020202020204" pitchFamily="34" charset="0"/>
              </a:rPr>
              <a:t> Kehilangan Pangsa Pasar</a:t>
            </a:r>
          </a:p>
          <a:p>
            <a:pPr eaLnBrk="1" hangingPunct="1">
              <a:lnSpc>
                <a:spcPct val="110000"/>
              </a:lnSpc>
            </a:pPr>
            <a:r>
              <a:rPr lang="en-US" altLang="en-US" sz="2200" b="1" smtClean="0">
                <a:solidFill>
                  <a:srgbClr val="A50021"/>
                </a:solidFill>
                <a:latin typeface="Arial" panose="020B0604020202020204" pitchFamily="34" charset="0"/>
              </a:rPr>
              <a:t>Solutions: </a:t>
            </a:r>
            <a:r>
              <a:rPr lang="en-US" altLang="en-US" sz="2200" b="1" smtClean="0">
                <a:latin typeface="Arial" panose="020B0604020202020204" pitchFamily="34" charset="0"/>
              </a:rPr>
              <a:t>Mulai dari mengubah strategi lama ke strategi Teknologi yang baru sampai dengan penggunaan teknologi secara intensive dan penggalian data pelanggan</a:t>
            </a:r>
          </a:p>
          <a:p>
            <a:pPr eaLnBrk="1" hangingPunct="1">
              <a:lnSpc>
                <a:spcPct val="110000"/>
              </a:lnSpc>
            </a:pPr>
            <a:r>
              <a:rPr lang="en-US" altLang="en-US" sz="2200" b="1" smtClean="0">
                <a:latin typeface="Arial" panose="020B0604020202020204" pitchFamily="34" charset="0"/>
              </a:rPr>
              <a:t>Sebuah program </a:t>
            </a:r>
            <a:r>
              <a:rPr lang="en-US" altLang="en-US" sz="2200" b="1" i="1" smtClean="0">
                <a:solidFill>
                  <a:srgbClr val="FF0000"/>
                </a:solidFill>
                <a:latin typeface="Arial" panose="020B0604020202020204" pitchFamily="34" charset="0"/>
              </a:rPr>
              <a:t>shop your way reward</a:t>
            </a:r>
            <a:r>
              <a:rPr lang="en-US" altLang="en-US" sz="2200" b="1" smtClean="0">
                <a:solidFill>
                  <a:srgbClr val="FF0000"/>
                </a:solidFill>
                <a:latin typeface="Arial" panose="020B0604020202020204" pitchFamily="34" charset="0"/>
              </a:rPr>
              <a:t> </a:t>
            </a:r>
            <a:r>
              <a:rPr lang="en-US" altLang="en-US" sz="2200" b="1" smtClean="0">
                <a:latin typeface="Arial" panose="020B0604020202020204" pitchFamily="34" charset="0"/>
              </a:rPr>
              <a:t>(belanja sesukamu)           penawaran gratis yang royal untuk pembelian berulang</a:t>
            </a:r>
          </a:p>
          <a:p>
            <a:pPr eaLnBrk="1" hangingPunct="1">
              <a:lnSpc>
                <a:spcPct val="110000"/>
              </a:lnSpc>
            </a:pPr>
            <a:r>
              <a:rPr lang="en-US" altLang="en-US" sz="2000" b="1" smtClean="0">
                <a:latin typeface="Arial" panose="020B0604020202020204" pitchFamily="34" charset="0"/>
              </a:rPr>
              <a:t>Para pekerja menggunakan ipad dan ipod untuk mengkases tanggapan dari pelanggan dan memeriksa apakah ada cukup persediaan barang.</a:t>
            </a:r>
          </a:p>
          <a:p>
            <a:pPr eaLnBrk="1" hangingPunct="1">
              <a:lnSpc>
                <a:spcPct val="110000"/>
              </a:lnSpc>
            </a:pPr>
            <a:r>
              <a:rPr lang="en-US" altLang="en-US" sz="2000" b="1" smtClean="0">
                <a:latin typeface="Arial" panose="020B0604020202020204" pitchFamily="34" charset="0"/>
              </a:rPr>
              <a:t>Namun program ini sama dengan yang telah dilakukan oleh perusahaan TARGET dan MACY’S dll.</a:t>
            </a:r>
          </a:p>
          <a:p>
            <a:pPr eaLnBrk="1" hangingPunct="1">
              <a:lnSpc>
                <a:spcPct val="90000"/>
              </a:lnSpc>
              <a:buFontTx/>
              <a:buNone/>
            </a:pPr>
            <a:endParaRPr lang="en-US" altLang="en-US" sz="2200" b="1" smtClean="0">
              <a:latin typeface="Arial" panose="020B0604020202020204" pitchFamily="34" charset="0"/>
            </a:endParaRPr>
          </a:p>
          <a:p>
            <a:pPr eaLnBrk="1" hangingPunct="1">
              <a:lnSpc>
                <a:spcPct val="90000"/>
              </a:lnSpc>
              <a:buFontTx/>
              <a:buNone/>
            </a:pPr>
            <a:endParaRPr lang="en-US" altLang="en-US" sz="2800" smtClean="0"/>
          </a:p>
          <a:p>
            <a:pPr eaLnBrk="1" hangingPunct="1">
              <a:lnSpc>
                <a:spcPct val="90000"/>
              </a:lnSpc>
              <a:buFontTx/>
              <a:buNone/>
            </a:pPr>
            <a:endParaRPr lang="en-US" altLang="en-US" sz="2800" smtClean="0"/>
          </a:p>
          <a:p>
            <a:pPr eaLnBrk="1" hangingPunct="1">
              <a:lnSpc>
                <a:spcPct val="90000"/>
              </a:lnSpc>
              <a:buFontTx/>
              <a:buNone/>
            </a:pPr>
            <a:endParaRPr lang="en-US" altLang="en-US" sz="2800" smtClean="0"/>
          </a:p>
          <a:p>
            <a:pPr eaLnBrk="1" hangingPunct="1">
              <a:lnSpc>
                <a:spcPct val="90000"/>
              </a:lnSpc>
              <a:buFontTx/>
              <a:buNone/>
            </a:pPr>
            <a:endParaRPr lang="en-US" altLang="en-US" sz="2800" smtClean="0"/>
          </a:p>
          <a:p>
            <a:pPr eaLnBrk="1" hangingPunct="1">
              <a:lnSpc>
                <a:spcPct val="90000"/>
              </a:lnSpc>
            </a:pPr>
            <a:endParaRPr lang="en-US" altLang="en-US" sz="2800" smtClean="0"/>
          </a:p>
        </p:txBody>
      </p:sp>
      <p:sp>
        <p:nvSpPr>
          <p:cNvPr id="61452" name="Rectangle 12"/>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cxnSp>
        <p:nvCxnSpPr>
          <p:cNvPr id="3" name="Straight Arrow Connector 2"/>
          <p:cNvCxnSpPr/>
          <p:nvPr/>
        </p:nvCxnSpPr>
        <p:spPr>
          <a:xfrm>
            <a:off x="2514600" y="4191000"/>
            <a:ext cx="6096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6049963"/>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2000" y="5440363"/>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77240" y="4922203"/>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99919"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5476" fill="hold"/>
                                        <p:tgtEl>
                                          <p:spTgt spid="5"/>
                                        </p:tgtEl>
                                      </p:cBhvr>
                                    </p:cmd>
                                  </p:childTnLst>
                                </p:cTn>
                              </p:par>
                            </p:childTnLst>
                          </p:cTn>
                        </p:par>
                      </p:childTnLst>
                    </p:cTn>
                  </p:par>
                </p:childTnLst>
              </p:cTn>
              <p:nextCondLst>
                <p:cond evt="onClick" delay="0">
                  <p:tgtEl>
                    <p:spTgt spid="5"/>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Organizations and Information Systems</a:t>
            </a:r>
          </a:p>
        </p:txBody>
      </p:sp>
      <p:sp>
        <p:nvSpPr>
          <p:cNvPr id="10246" name="Rectangle 6"/>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
              </a:spcBef>
              <a:buFontTx/>
              <a:buChar char="•"/>
            </a:pPr>
            <a:r>
              <a:rPr lang="en-US" altLang="en-US" sz="2200" b="1">
                <a:cs typeface="Times New Roman" panose="02020603050405020304" pitchFamily="18" charset="0"/>
              </a:rPr>
              <a:t>Sistem informasi dan organisasi </a:t>
            </a:r>
            <a:r>
              <a:rPr lang="en-US" altLang="en-US" sz="2200" b="1">
                <a:solidFill>
                  <a:srgbClr val="FF0000"/>
                </a:solidFill>
                <a:cs typeface="Times New Roman" panose="02020603050405020304" pitchFamily="18" charset="0"/>
              </a:rPr>
              <a:t>saling mempengaruhi </a:t>
            </a:r>
            <a:r>
              <a:rPr lang="en-US" altLang="en-US" sz="2200" b="1">
                <a:cs typeface="Times New Roman" panose="02020603050405020304" pitchFamily="18" charset="0"/>
              </a:rPr>
              <a:t>satu sama lain</a:t>
            </a:r>
          </a:p>
          <a:p>
            <a:pPr eaLnBrk="1" hangingPunct="1">
              <a:spcBef>
                <a:spcPct val="5000"/>
              </a:spcBef>
              <a:buFontTx/>
              <a:buChar char="•"/>
            </a:pPr>
            <a:r>
              <a:rPr lang="en-US" altLang="en-US" sz="2200" b="1">
                <a:solidFill>
                  <a:srgbClr val="FF0000"/>
                </a:solidFill>
                <a:cs typeface="Times New Roman" panose="02020603050405020304" pitchFamily="18" charset="0"/>
              </a:rPr>
              <a:t>Sistem informasi dibangun oleh manajer </a:t>
            </a:r>
            <a:r>
              <a:rPr lang="en-US" altLang="en-US" sz="2200" b="1">
                <a:cs typeface="Times New Roman" panose="02020603050405020304" pitchFamily="18" charset="0"/>
              </a:rPr>
              <a:t>untuk melayani kepentingan perusahaan</a:t>
            </a:r>
          </a:p>
          <a:p>
            <a:pPr eaLnBrk="1" hangingPunct="1">
              <a:spcBef>
                <a:spcPct val="5000"/>
              </a:spcBef>
              <a:buFontTx/>
              <a:buChar char="•"/>
            </a:pPr>
            <a:r>
              <a:rPr lang="en-US" altLang="en-US" sz="2200" b="1">
                <a:cs typeface="Times New Roman" panose="02020603050405020304" pitchFamily="18" charset="0"/>
              </a:rPr>
              <a:t>Pada saat bersamaan, organisasi harus </a:t>
            </a:r>
            <a:r>
              <a:rPr lang="en-US" altLang="en-US" sz="2200" b="1">
                <a:solidFill>
                  <a:srgbClr val="FF0000"/>
                </a:solidFill>
                <a:cs typeface="Times New Roman" panose="02020603050405020304" pitchFamily="18" charset="0"/>
              </a:rPr>
              <a:t>waspada sekaligus terbuka</a:t>
            </a:r>
            <a:r>
              <a:rPr lang="en-US" altLang="en-US" sz="2200" b="1">
                <a:cs typeface="Times New Roman" panose="02020603050405020304" pitchFamily="18" charset="0"/>
              </a:rPr>
              <a:t> terhadap  pengaruh sistem informasi untuk mendapatkan manfaat dari teknologi baru.</a:t>
            </a:r>
          </a:p>
          <a:p>
            <a:pPr eaLnBrk="1" hangingPunct="1">
              <a:spcBef>
                <a:spcPct val="5000"/>
              </a:spcBef>
              <a:buFontTx/>
              <a:buChar char="•"/>
            </a:pPr>
            <a:r>
              <a:rPr lang="en-US" altLang="en-US" sz="2200" b="1">
                <a:cs typeface="Times New Roman" panose="02020603050405020304" pitchFamily="18" charset="0"/>
              </a:rPr>
              <a:t>Interaksi antara teknologi informasi dengan organisasi begitu umit dan dipengaruhi oleh banyaknya faktor diantaranya </a:t>
            </a:r>
            <a:r>
              <a:rPr lang="en-US" altLang="en-US" sz="2200" b="1">
                <a:solidFill>
                  <a:srgbClr val="FF0000"/>
                </a:solidFill>
                <a:cs typeface="Times New Roman" panose="02020603050405020304" pitchFamily="18" charset="0"/>
              </a:rPr>
              <a:t>struktur organisai, proses bisnis, politik, budaya, lingkungan sekitar dan keputusan manajemen</a:t>
            </a:r>
          </a:p>
          <a:p>
            <a:pPr eaLnBrk="1" hangingPunct="1">
              <a:spcBef>
                <a:spcPct val="5000"/>
              </a:spcBef>
              <a:buFontTx/>
              <a:buChar char="•"/>
            </a:pPr>
            <a:endParaRPr lang="en-US" altLang="en-US" sz="2200" b="1">
              <a:cs typeface="Times New Roman" panose="02020603050405020304" pitchFamily="18" charset="0"/>
            </a:endParaRPr>
          </a:p>
        </p:txBody>
      </p:sp>
      <p:sp>
        <p:nvSpPr>
          <p:cNvPr id="10253" name="Rectangle 1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62000" y="60198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62000" y="5275729"/>
            <a:ext cx="609600" cy="609600"/>
          </a:xfrm>
          <a:prstGeom prst="rect">
            <a:avLst/>
          </a:prstGeom>
        </p:spPr>
      </p:pic>
      <p:pic>
        <p:nvPicPr>
          <p:cNvPr id="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8"/>
          <a:stretch>
            <a:fillRect/>
          </a:stretch>
        </p:blipFill>
        <p:spPr>
          <a:xfrm>
            <a:off x="-721659" y="4531658"/>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1" end="1"/>
                                            </p:txEl>
                                          </p:spTgt>
                                        </p:tgtEl>
                                        <p:attrNameLst>
                                          <p:attrName>style.visibility</p:attrName>
                                        </p:attrNameLst>
                                      </p:cBhvr>
                                      <p:to>
                                        <p:strVal val="visible"/>
                                      </p:to>
                                    </p:set>
                                    <p:anim calcmode="lin" valueType="num">
                                      <p:cBhvr additive="base">
                                        <p:cTn id="13" dur="500" fill="hold"/>
                                        <p:tgtEl>
                                          <p:spTgt spid="1024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2" end="2"/>
                                            </p:txEl>
                                          </p:spTgt>
                                        </p:tgtEl>
                                        <p:attrNameLst>
                                          <p:attrName>style.visibility</p:attrName>
                                        </p:attrNameLst>
                                      </p:cBhvr>
                                      <p:to>
                                        <p:strVal val="visible"/>
                                      </p:to>
                                    </p:set>
                                    <p:anim calcmode="lin" valueType="num">
                                      <p:cBhvr additive="base">
                                        <p:cTn id="19"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246">
                                            <p:txEl>
                                              <p:pRg st="3" end="3"/>
                                            </p:txEl>
                                          </p:spTgt>
                                        </p:tgtEl>
                                        <p:attrNameLst>
                                          <p:attrName>style.visibility</p:attrName>
                                        </p:attrNameLst>
                                      </p:cBhvr>
                                      <p:to>
                                        <p:strVal val="visible"/>
                                      </p:to>
                                    </p:set>
                                    <p:anim calcmode="lin" valueType="num">
                                      <p:cBhvr additive="base">
                                        <p:cTn id="25"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3" end="3"/>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6348" fill="hold"/>
                                        <p:tgtEl>
                                          <p:spTgt spid="3"/>
                                        </p:tgtEl>
                                      </p:cBhvr>
                                    </p:cmd>
                                  </p:childTnLst>
                                </p:cTn>
                              </p:par>
                            </p:childTnLst>
                          </p:cTn>
                        </p:par>
                      </p:childTnLst>
                    </p:cTn>
                  </p:par>
                </p:childTnLst>
              </p:cTn>
              <p:nextCondLst>
                <p:cond evt="onClick" delay="0">
                  <p:tgtEl>
                    <p:spTgt spid="3"/>
                  </p:tgtEl>
                </p:cond>
              </p:nextCondLst>
            </p:seq>
            <p:audio>
              <p:cMediaNode vol="80000">
                <p:cTn id="32" fill="hold" display="0">
                  <p:stCondLst>
                    <p:cond delay="indefinite"/>
                  </p:stCondLst>
                  <p:endCondLst>
                    <p:cond evt="onStopAudio" delay="0">
                      <p:tgtEl>
                        <p:sldTgt/>
                      </p:tgtEl>
                    </p:cond>
                  </p:endCondLst>
                </p:cTn>
                <p:tgtEl>
                  <p:spTgt spid="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9622" fill="hold"/>
                                        <p:tgtEl>
                                          <p:spTgt spid="4"/>
                                        </p:tgtEl>
                                      </p:cBhvr>
                                    </p:cmd>
                                  </p:childTnLst>
                                </p:cTn>
                              </p:par>
                            </p:childTnLst>
                          </p:cTn>
                        </p:par>
                      </p:childTnLst>
                    </p:cTn>
                  </p:par>
                </p:childTnLst>
              </p:cTn>
              <p:nextCondLst>
                <p:cond evt="onClick" delay="0">
                  <p:tgtEl>
                    <p:spTgt spid="4"/>
                  </p:tgtEl>
                </p:cond>
              </p:nextCondLst>
            </p:seq>
            <p:audio>
              <p:cMediaNode vol="80000">
                <p:cTn id="38" fill="hold" display="0">
                  <p:stCondLst>
                    <p:cond delay="indefinite"/>
                  </p:stCondLst>
                  <p:endCondLst>
                    <p:cond evt="onStopAudio" delay="0">
                      <p:tgtEl>
                        <p:sldTgt/>
                      </p:tgtEl>
                    </p:cond>
                  </p:endCondLst>
                </p:cTn>
                <p:tgtEl>
                  <p:spTgt spid="4"/>
                </p:tgtEl>
              </p:cMediaNode>
            </p:audio>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41441" fill="hold"/>
                                        <p:tgtEl>
                                          <p:spTgt spid="5"/>
                                        </p:tgtEl>
                                      </p:cBhvr>
                                    </p:cmd>
                                  </p:childTnLst>
                                </p:cTn>
                              </p:par>
                            </p:childTnLst>
                          </p:cTn>
                        </p:par>
                      </p:childTnLst>
                    </p:cTn>
                  </p:par>
                </p:childTnLst>
              </p:cTn>
              <p:nextCondLst>
                <p:cond evt="onClick" delay="0">
                  <p:tgtEl>
                    <p:spTgt spid="5"/>
                  </p:tgtEl>
                </p:cond>
              </p:nextCondLst>
            </p:seq>
            <p:audio>
              <p:cMediaNode vol="80000">
                <p:cTn id="44" fill="hold" display="0">
                  <p:stCondLst>
                    <p:cond delay="indefinite"/>
                  </p:stCondLst>
                  <p:endCondLst>
                    <p:cond evt="onStopAudio" delay="0">
                      <p:tgtEl>
                        <p:sldTgt/>
                      </p:tgtEl>
                    </p:cond>
                  </p:endCondLst>
                </p:cTn>
                <p:tgtEl>
                  <p:spTgt spid="5"/>
                </p:tgtEl>
              </p:cMediaNode>
            </p:audio>
          </p:childTnLst>
        </p:cTn>
      </p:par>
    </p:tnLst>
    <p:bldLst>
      <p:bldP spid="10246"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685800" y="1612900"/>
            <a:ext cx="77724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defRPr/>
            </a:pPr>
            <a:r>
              <a:rPr lang="en-US" b="1" dirty="0" err="1">
                <a:solidFill>
                  <a:srgbClr val="9F0F10"/>
                </a:solidFill>
                <a:effectLst>
                  <a:outerShdw blurRad="38100" dist="38100" dir="2700000" algn="tl">
                    <a:srgbClr val="C0C0C0"/>
                  </a:outerShdw>
                </a:effectLst>
                <a:latin typeface="Arial" charset="0"/>
                <a:cs typeface="Times New Roman" pitchFamily="18" charset="0"/>
              </a:rPr>
              <a:t>Hubungan</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dua</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arah</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antara</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teknologi</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informasi</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dengan</a:t>
            </a:r>
            <a:r>
              <a:rPr lang="en-US" b="1" dirty="0">
                <a:solidFill>
                  <a:srgbClr val="9F0F10"/>
                </a:solidFill>
                <a:effectLst>
                  <a:outerShdw blurRad="38100" dist="38100" dir="2700000" algn="tl">
                    <a:srgbClr val="C0C0C0"/>
                  </a:outerShdw>
                </a:effectLst>
                <a:latin typeface="Arial" charset="0"/>
                <a:cs typeface="Times New Roman" pitchFamily="18" charset="0"/>
              </a:rPr>
              <a:t> </a:t>
            </a:r>
            <a:r>
              <a:rPr lang="en-US" b="1" dirty="0" err="1">
                <a:solidFill>
                  <a:srgbClr val="9F0F10"/>
                </a:solidFill>
                <a:effectLst>
                  <a:outerShdw blurRad="38100" dist="38100" dir="2700000" algn="tl">
                    <a:srgbClr val="C0C0C0"/>
                  </a:outerShdw>
                </a:effectLst>
                <a:latin typeface="Arial" charset="0"/>
                <a:cs typeface="Times New Roman" pitchFamily="18" charset="0"/>
              </a:rPr>
              <a:t>organisasi</a:t>
            </a:r>
            <a:endParaRPr lang="en-US" b="1" dirty="0">
              <a:solidFill>
                <a:srgbClr val="9F0F10"/>
              </a:solidFill>
              <a:effectLst>
                <a:outerShdw blurRad="38100" dist="38100" dir="2700000" algn="tl">
                  <a:srgbClr val="C0C0C0"/>
                </a:outerShdw>
              </a:effectLst>
              <a:latin typeface="Arial" charset="0"/>
              <a:cs typeface="Times New Roman" pitchFamily="18" charset="0"/>
            </a:endParaRPr>
          </a:p>
        </p:txBody>
      </p:sp>
      <p:sp>
        <p:nvSpPr>
          <p:cNvPr id="8195" name="Text Box 3"/>
          <p:cNvSpPr txBox="1">
            <a:spLocks noChangeArrowheads="1"/>
          </p:cNvSpPr>
          <p:nvPr/>
        </p:nvSpPr>
        <p:spPr bwMode="auto">
          <a:xfrm>
            <a:off x="3905250" y="6096000"/>
            <a:ext cx="1276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r>
              <a:rPr lang="en-US" altLang="en-US" sz="1800" b="1"/>
              <a:t>Figure 3-1</a:t>
            </a:r>
          </a:p>
        </p:txBody>
      </p:sp>
      <p:sp>
        <p:nvSpPr>
          <p:cNvPr id="8196" name="Text Box 4"/>
          <p:cNvSpPr txBox="1">
            <a:spLocks noChangeArrowheads="1"/>
          </p:cNvSpPr>
          <p:nvPr/>
        </p:nvSpPr>
        <p:spPr bwMode="auto">
          <a:xfrm>
            <a:off x="0" y="5181600"/>
            <a:ext cx="23622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Hubungan dua arah yang kompleks ini ditengahi oleh banyak faktor, bukan keputusan yang dibuat atau tidak dibuat manajer. Faktor lain yang menengahi hubungan mencakup budaya organisasi, struktur, politi, proses bisnis dan lingkungan bisnis.</a:t>
            </a:r>
          </a:p>
        </p:txBody>
      </p:sp>
      <p:sp>
        <p:nvSpPr>
          <p:cNvPr id="8197" name="Text Box 5"/>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Organizations and Information Systems</a:t>
            </a:r>
          </a:p>
        </p:txBody>
      </p:sp>
      <p:sp>
        <p:nvSpPr>
          <p:cNvPr id="99336" name="Rectangle 8"/>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8199" name="Picture 9" descr="C:\My Documents\MIS10\Compositing\Chapter-03\Fig-3-01.tif"/>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2362200" y="2701925"/>
            <a:ext cx="44958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838200" y="6157913"/>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838200" y="54864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838200" y="4845844"/>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838200" y="4236244"/>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838200" y="3524390"/>
            <a:ext cx="609600" cy="609600"/>
          </a:xfrm>
          <a:prstGeom prst="rect">
            <a:avLst/>
          </a:prstGeom>
        </p:spPr>
      </p:pic>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838200" y="2863663"/>
            <a:ext cx="609600" cy="609600"/>
          </a:xfrm>
          <a:prstGeom prst="rect">
            <a:avLst/>
          </a:prstGeom>
        </p:spPr>
      </p:pic>
      <p:pic>
        <p:nvPicPr>
          <p:cNvPr id="9"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838200" y="2202936"/>
            <a:ext cx="609600" cy="609600"/>
          </a:xfrm>
          <a:prstGeom prst="rect">
            <a:avLst/>
          </a:prstGeom>
        </p:spPr>
      </p:pic>
      <p:pic>
        <p:nvPicPr>
          <p:cNvPr id="11"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838200" y="156238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23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450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7627"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2604"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75431" fill="hold"/>
                                        <p:tgtEl>
                                          <p:spTgt spid="6"/>
                                        </p:tgtEl>
                                      </p:cBhvr>
                                    </p:cmd>
                                  </p:childTnLst>
                                </p:cTn>
                              </p:par>
                            </p:childTnLst>
                          </p:cTn>
                        </p:par>
                      </p:childTnLst>
                    </p:cTn>
                  </p:par>
                </p:childTnLst>
              </p:cTn>
              <p:nextCondLst>
                <p:cond evt="onClick" delay="0">
                  <p:tgtEl>
                    <p:spTgt spid="6"/>
                  </p:tgtEl>
                </p:cond>
              </p:nextCondLst>
            </p:seq>
            <p:audio>
              <p:cMediaNode vol="80000">
                <p:cTn id="31" fill="hold" display="0">
                  <p:stCondLst>
                    <p:cond delay="indefinite"/>
                  </p:stCondLst>
                  <p:endCondLst>
                    <p:cond evt="onStopAudio" delay="0">
                      <p:tgtEl>
                        <p:sldTgt/>
                      </p:tgtEl>
                    </p:cond>
                  </p:endCondLst>
                </p:cTn>
                <p:tgtEl>
                  <p:spTgt spid="6"/>
                </p:tgtEl>
              </p:cMediaNode>
            </p:audio>
            <p:seq concurrent="1" nextAc="seek">
              <p:cTn id="32" restart="whenNotActive" fill="hold" evtFilter="cancelBubble" nodeType="interactiveSeq">
                <p:stCondLst>
                  <p:cond evt="onClick" delay="0">
                    <p:tgtEl>
                      <p:spTgt spid="7"/>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54560" fill="hold"/>
                                        <p:tgtEl>
                                          <p:spTgt spid="7"/>
                                        </p:tgtEl>
                                      </p:cBhvr>
                                    </p:cmd>
                                  </p:childTnLst>
                                </p:cTn>
                              </p:par>
                            </p:childTnLst>
                          </p:cTn>
                        </p:par>
                      </p:childTnLst>
                    </p:cTn>
                  </p:par>
                </p:childTnLst>
              </p:cTn>
              <p:nextCondLst>
                <p:cond evt="onClick" delay="0">
                  <p:tgtEl>
                    <p:spTgt spid="7"/>
                  </p:tgtEl>
                </p:cond>
              </p:nextCondLst>
            </p:seq>
            <p:audio>
              <p:cMediaNode vol="80000">
                <p:cTn id="37" fill="hold" display="0">
                  <p:stCondLst>
                    <p:cond delay="indefinite"/>
                  </p:stCondLst>
                  <p:endCondLst>
                    <p:cond evt="onStopAudio" delay="0">
                      <p:tgtEl>
                        <p:sldTgt/>
                      </p:tgtEl>
                    </p:cond>
                  </p:endCondLst>
                </p:cTn>
                <p:tgtEl>
                  <p:spTgt spid="7"/>
                </p:tgtEl>
              </p:cMediaNode>
            </p:audio>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9359" fill="hold"/>
                                        <p:tgtEl>
                                          <p:spTgt spid="9"/>
                                        </p:tgtEl>
                                      </p:cBhvr>
                                    </p:cmd>
                                  </p:childTnLst>
                                </p:cTn>
                              </p:par>
                            </p:childTnLst>
                          </p:cTn>
                        </p:par>
                      </p:childTnLst>
                    </p:cTn>
                  </p:par>
                </p:childTnLst>
              </p:cTn>
              <p:nextCondLst>
                <p:cond evt="onClick" delay="0">
                  <p:tgtEl>
                    <p:spTgt spid="9"/>
                  </p:tgtEl>
                </p:cond>
              </p:nextCondLst>
            </p:seq>
            <p:audio>
              <p:cMediaNode vol="80000">
                <p:cTn id="43" fill="hold" display="0">
                  <p:stCondLst>
                    <p:cond delay="indefinite"/>
                  </p:stCondLst>
                  <p:endCondLst>
                    <p:cond evt="onStopAudio" delay="0">
                      <p:tgtEl>
                        <p:sldTgt/>
                      </p:tgtEl>
                    </p:cond>
                  </p:endCondLst>
                </p:cTn>
                <p:tgtEl>
                  <p:spTgt spid="9"/>
                </p:tgtEl>
              </p:cMediaNode>
            </p:audio>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72434" fill="hold"/>
                                        <p:tgtEl>
                                          <p:spTgt spid="11"/>
                                        </p:tgtEl>
                                      </p:cBhvr>
                                    </p:cmd>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2133600" y="10668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Organizations and Information Systems</a:t>
            </a:r>
          </a:p>
        </p:txBody>
      </p:sp>
      <p:sp>
        <p:nvSpPr>
          <p:cNvPr id="10246" name="Rectangle 6"/>
          <p:cNvSpPr>
            <a:spLocks noChangeArrowheads="1"/>
          </p:cNvSpPr>
          <p:nvPr/>
        </p:nvSpPr>
        <p:spPr bwMode="auto">
          <a:xfrm>
            <a:off x="457200" y="1676400"/>
            <a:ext cx="84582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spcBef>
                <a:spcPct val="5000"/>
              </a:spcBef>
              <a:defRPr/>
            </a:pPr>
            <a:r>
              <a:rPr lang="en-US" sz="2200" b="1" dirty="0" err="1">
                <a:solidFill>
                  <a:srgbClr val="FF0000"/>
                </a:solidFill>
                <a:latin typeface="Arial" charset="0"/>
                <a:cs typeface="Times New Roman" pitchFamily="18" charset="0"/>
              </a:rPr>
              <a:t>Ciri</a:t>
            </a:r>
            <a:r>
              <a:rPr lang="en-US" sz="2200" b="1" dirty="0">
                <a:solidFill>
                  <a:srgbClr val="FF0000"/>
                </a:solidFill>
                <a:latin typeface="Arial" charset="0"/>
                <a:cs typeface="Times New Roman" pitchFamily="18" charset="0"/>
              </a:rPr>
              <a:t> </a:t>
            </a:r>
            <a:r>
              <a:rPr lang="en-US" sz="2200" b="1" dirty="0" err="1">
                <a:solidFill>
                  <a:srgbClr val="FF0000"/>
                </a:solidFill>
                <a:latin typeface="Arial" charset="0"/>
                <a:cs typeface="Times New Roman" pitchFamily="18" charset="0"/>
              </a:rPr>
              <a:t>ciri</a:t>
            </a:r>
            <a:r>
              <a:rPr lang="en-US" sz="2200" b="1" dirty="0">
                <a:solidFill>
                  <a:srgbClr val="FF0000"/>
                </a:solidFill>
                <a:latin typeface="Arial" charset="0"/>
                <a:cs typeface="Times New Roman" pitchFamily="18" charset="0"/>
              </a:rPr>
              <a:t> </a:t>
            </a:r>
            <a:r>
              <a:rPr lang="en-US" sz="2200" b="1" dirty="0" err="1">
                <a:solidFill>
                  <a:srgbClr val="FF0000"/>
                </a:solidFill>
                <a:latin typeface="Arial" charset="0"/>
                <a:cs typeface="Times New Roman" pitchFamily="18" charset="0"/>
              </a:rPr>
              <a:t>organisasi</a:t>
            </a:r>
            <a:r>
              <a:rPr lang="en-US" sz="2200" b="1" dirty="0">
                <a:solidFill>
                  <a:srgbClr val="FF0000"/>
                </a:solidFill>
                <a:latin typeface="Arial" charset="0"/>
                <a:cs typeface="Times New Roman" pitchFamily="18" charset="0"/>
              </a:rPr>
              <a:t> Modern</a:t>
            </a:r>
          </a:p>
          <a:p>
            <a:pPr eaLnBrk="1" hangingPunct="1">
              <a:spcBef>
                <a:spcPct val="5000"/>
              </a:spcBef>
              <a:defRPr/>
            </a:pP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Organisasi</a:t>
            </a:r>
            <a:r>
              <a:rPr lang="en-US" sz="2000" b="1" dirty="0">
                <a:latin typeface="Arial" charset="0"/>
                <a:cs typeface="Times New Roman" pitchFamily="18" charset="0"/>
              </a:rPr>
              <a:t> </a:t>
            </a:r>
            <a:r>
              <a:rPr lang="en-US" sz="2000" b="1" dirty="0" err="1">
                <a:latin typeface="Arial" charset="0"/>
                <a:cs typeface="Times New Roman" pitchFamily="18" charset="0"/>
              </a:rPr>
              <a:t>menyusun</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spesialisasi</a:t>
            </a:r>
            <a:r>
              <a:rPr lang="en-US" sz="2000" b="1" dirty="0">
                <a:latin typeface="Arial" charset="0"/>
                <a:cs typeface="Times New Roman" pitchFamily="18" charset="0"/>
              </a:rPr>
              <a:t> </a:t>
            </a:r>
            <a:r>
              <a:rPr lang="en-US" sz="2000" b="1" dirty="0" err="1">
                <a:latin typeface="Arial" charset="0"/>
                <a:cs typeface="Times New Roman" pitchFamily="18" charset="0"/>
              </a:rPr>
              <a:t>dalam</a:t>
            </a:r>
            <a:r>
              <a:rPr lang="en-US" sz="2000" b="1" dirty="0">
                <a:latin typeface="Arial" charset="0"/>
                <a:cs typeface="Times New Roman" pitchFamily="18" charset="0"/>
              </a:rPr>
              <a:t> </a:t>
            </a:r>
            <a:r>
              <a:rPr lang="en-US" sz="2000" b="1" dirty="0" err="1">
                <a:latin typeface="Arial" charset="0"/>
                <a:cs typeface="Times New Roman" pitchFamily="18" charset="0"/>
              </a:rPr>
              <a:t>sebuah</a:t>
            </a:r>
            <a:r>
              <a:rPr lang="en-US" sz="2000" b="1" dirty="0">
                <a:latin typeface="Arial" charset="0"/>
                <a:cs typeface="Times New Roman" pitchFamily="18" charset="0"/>
              </a:rPr>
              <a:t> </a:t>
            </a:r>
            <a:r>
              <a:rPr lang="en-US" sz="2000" b="1" dirty="0" err="1">
                <a:latin typeface="Arial" charset="0"/>
                <a:cs typeface="Times New Roman" pitchFamily="18" charset="0"/>
              </a:rPr>
              <a:t>hierarki</a:t>
            </a:r>
            <a:r>
              <a:rPr lang="en-US" sz="2000" b="1" dirty="0">
                <a:latin typeface="Arial" charset="0"/>
                <a:cs typeface="Times New Roman" pitchFamily="18" charset="0"/>
              </a:rPr>
              <a:t> </a:t>
            </a:r>
            <a:r>
              <a:rPr lang="en-US" sz="2000" b="1" dirty="0" err="1">
                <a:latin typeface="Arial" charset="0"/>
                <a:cs typeface="Times New Roman" pitchFamily="18" charset="0"/>
              </a:rPr>
              <a:t>kewenangan</a:t>
            </a: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Berfokus</a:t>
            </a:r>
            <a:r>
              <a:rPr lang="en-US" sz="2000" b="1" dirty="0">
                <a:latin typeface="Arial" charset="0"/>
                <a:cs typeface="Times New Roman" pitchFamily="18" charset="0"/>
              </a:rPr>
              <a:t> </a:t>
            </a:r>
            <a:r>
              <a:rPr lang="en-US" sz="2000" b="1" dirty="0" err="1">
                <a:latin typeface="Arial" charset="0"/>
                <a:cs typeface="Times New Roman" pitchFamily="18" charset="0"/>
              </a:rPr>
              <a:t>pada</a:t>
            </a:r>
            <a:r>
              <a:rPr lang="en-US" sz="2000" b="1" dirty="0">
                <a:latin typeface="Arial" charset="0"/>
                <a:cs typeface="Times New Roman" pitchFamily="18" charset="0"/>
              </a:rPr>
              <a:t> </a:t>
            </a:r>
            <a:r>
              <a:rPr lang="en-US" sz="2000" b="1" dirty="0" err="1">
                <a:latin typeface="Arial" charset="0"/>
                <a:cs typeface="Times New Roman" pitchFamily="18" charset="0"/>
              </a:rPr>
              <a:t>prinsip</a:t>
            </a:r>
            <a:r>
              <a:rPr lang="en-US" sz="2000" b="1" dirty="0">
                <a:latin typeface="Arial" charset="0"/>
                <a:cs typeface="Times New Roman" pitchFamily="18" charset="0"/>
              </a:rPr>
              <a:t> </a:t>
            </a:r>
            <a:r>
              <a:rPr lang="en-US" sz="2000" b="1" dirty="0" err="1">
                <a:latin typeface="Arial" charset="0"/>
                <a:cs typeface="Times New Roman" pitchFamily="18" charset="0"/>
              </a:rPr>
              <a:t>memaksimalkan</a:t>
            </a:r>
            <a:r>
              <a:rPr lang="en-US" sz="2000" b="1" dirty="0">
                <a:latin typeface="Arial" charset="0"/>
                <a:cs typeface="Times New Roman" pitchFamily="18" charset="0"/>
              </a:rPr>
              <a:t> </a:t>
            </a:r>
            <a:r>
              <a:rPr lang="en-US" sz="2000" b="1" dirty="0">
                <a:solidFill>
                  <a:srgbClr val="FF0000"/>
                </a:solidFill>
                <a:latin typeface="Arial" charset="0"/>
                <a:cs typeface="Times New Roman" pitchFamily="18" charset="0"/>
              </a:rPr>
              <a:t>output </a:t>
            </a:r>
            <a:r>
              <a:rPr lang="en-US" sz="2000" b="1" dirty="0" err="1">
                <a:solidFill>
                  <a:srgbClr val="FF0000"/>
                </a:solidFill>
                <a:latin typeface="Arial" charset="0"/>
                <a:cs typeface="Times New Roman" pitchFamily="18" charset="0"/>
              </a:rPr>
              <a:t>dengan</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menggunakan</a:t>
            </a:r>
            <a:r>
              <a:rPr lang="en-US" sz="2000" b="1" dirty="0">
                <a:solidFill>
                  <a:srgbClr val="FF0000"/>
                </a:solidFill>
                <a:latin typeface="Arial" charset="0"/>
                <a:cs typeface="Times New Roman" pitchFamily="18" charset="0"/>
              </a:rPr>
              <a:t> input yang </a:t>
            </a:r>
            <a:r>
              <a:rPr lang="en-US" sz="2000" b="1" dirty="0" err="1">
                <a:solidFill>
                  <a:srgbClr val="FF0000"/>
                </a:solidFill>
                <a:latin typeface="Arial" charset="0"/>
                <a:cs typeface="Times New Roman" pitchFamily="18" charset="0"/>
              </a:rPr>
              <a:t>terbatas</a:t>
            </a: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Menggunakan</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rutinitas</a:t>
            </a:r>
            <a:r>
              <a:rPr lang="en-US" sz="2000" b="1" dirty="0">
                <a:latin typeface="Arial" charset="0"/>
                <a:cs typeface="Times New Roman" pitchFamily="18" charset="0"/>
              </a:rPr>
              <a:t> (SOP) </a:t>
            </a:r>
            <a:r>
              <a:rPr lang="en-US" sz="2000" b="1" dirty="0" err="1">
                <a:latin typeface="Arial" charset="0"/>
                <a:cs typeface="Times New Roman" pitchFamily="18" charset="0"/>
              </a:rPr>
              <a:t>dan</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sekumpulan</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rutinitas</a:t>
            </a:r>
            <a:r>
              <a:rPr lang="en-US" sz="2000" b="1" dirty="0">
                <a:solidFill>
                  <a:srgbClr val="FF0000"/>
                </a:solidFill>
                <a:latin typeface="Arial" charset="0"/>
                <a:cs typeface="Times New Roman" pitchFamily="18" charset="0"/>
              </a:rPr>
              <a:t> </a:t>
            </a:r>
            <a:r>
              <a:rPr lang="en-US" sz="2000" b="1" dirty="0">
                <a:latin typeface="Arial" charset="0"/>
                <a:cs typeface="Times New Roman" pitchFamily="18" charset="0"/>
              </a:rPr>
              <a:t>(Proses </a:t>
            </a:r>
            <a:r>
              <a:rPr lang="en-US" sz="2000" b="1" dirty="0" err="1">
                <a:latin typeface="Arial" charset="0"/>
                <a:cs typeface="Times New Roman" pitchFamily="18" charset="0"/>
              </a:rPr>
              <a:t>bisnis</a:t>
            </a:r>
            <a:r>
              <a:rPr lang="en-US" sz="2000" b="1" dirty="0">
                <a:latin typeface="Arial" charset="0"/>
                <a:cs typeface="Times New Roman" pitchFamily="18" charset="0"/>
              </a:rPr>
              <a:t>)</a:t>
            </a:r>
          </a:p>
          <a:p>
            <a:pPr marL="342900" indent="-342900" eaLnBrk="1" hangingPunct="1">
              <a:spcBef>
                <a:spcPct val="5000"/>
              </a:spcBef>
              <a:buFontTx/>
              <a:buChar char="•"/>
              <a:defRPr/>
            </a:pPr>
            <a:r>
              <a:rPr lang="en-US" sz="2000" b="1" dirty="0">
                <a:latin typeface="Arial" charset="0"/>
                <a:cs typeface="Times New Roman" pitchFamily="18" charset="0"/>
              </a:rPr>
              <a:t>Para </a:t>
            </a:r>
            <a:r>
              <a:rPr lang="en-US" sz="2000" b="1" dirty="0" err="1">
                <a:latin typeface="Arial" charset="0"/>
                <a:cs typeface="Times New Roman" pitchFamily="18" charset="0"/>
              </a:rPr>
              <a:t>manajer</a:t>
            </a:r>
            <a:r>
              <a:rPr lang="en-US" sz="2000" b="1" dirty="0">
                <a:latin typeface="Arial" charset="0"/>
                <a:cs typeface="Times New Roman" pitchFamily="18" charset="0"/>
              </a:rPr>
              <a:t> </a:t>
            </a:r>
            <a:r>
              <a:rPr lang="en-US" sz="2000" b="1" dirty="0" err="1">
                <a:latin typeface="Arial" charset="0"/>
                <a:cs typeface="Times New Roman" pitchFamily="18" charset="0"/>
              </a:rPr>
              <a:t>bekerja</a:t>
            </a:r>
            <a:r>
              <a:rPr lang="en-US" sz="2000" b="1" dirty="0">
                <a:latin typeface="Arial" charset="0"/>
                <a:cs typeface="Times New Roman" pitchFamily="18" charset="0"/>
              </a:rPr>
              <a:t> </a:t>
            </a:r>
            <a:r>
              <a:rPr lang="en-US" sz="2000" b="1" dirty="0" err="1">
                <a:latin typeface="Arial" charset="0"/>
                <a:cs typeface="Times New Roman" pitchFamily="18" charset="0"/>
              </a:rPr>
              <a:t>dengan</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politik</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organisasi</a:t>
            </a: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Menaungi</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budaya</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organisasi</a:t>
            </a:r>
            <a:r>
              <a:rPr lang="en-US" sz="2000" b="1" dirty="0">
                <a:solidFill>
                  <a:srgbClr val="FF0000"/>
                </a:solidFill>
                <a:latin typeface="Arial" charset="0"/>
                <a:cs typeface="Times New Roman" pitchFamily="18" charset="0"/>
              </a:rPr>
              <a:t> </a:t>
            </a:r>
            <a:r>
              <a:rPr lang="en-US" sz="2000" b="1" dirty="0" err="1">
                <a:latin typeface="Arial" charset="0"/>
                <a:cs typeface="Times New Roman" pitchFamily="18" charset="0"/>
              </a:rPr>
              <a:t>sebagai</a:t>
            </a:r>
            <a:r>
              <a:rPr lang="en-US" sz="2000" b="1" dirty="0">
                <a:latin typeface="Arial" charset="0"/>
                <a:cs typeface="Times New Roman" pitchFamily="18" charset="0"/>
              </a:rPr>
              <a:t> </a:t>
            </a:r>
            <a:r>
              <a:rPr lang="en-US" sz="2000" b="1" dirty="0" err="1">
                <a:latin typeface="Arial" charset="0"/>
                <a:cs typeface="Times New Roman" pitchFamily="18" charset="0"/>
              </a:rPr>
              <a:t>cara</a:t>
            </a:r>
            <a:r>
              <a:rPr lang="en-US" sz="2000" b="1" dirty="0">
                <a:latin typeface="Arial" charset="0"/>
                <a:cs typeface="Times New Roman" pitchFamily="18" charset="0"/>
              </a:rPr>
              <a:t> </a:t>
            </a:r>
            <a:r>
              <a:rPr lang="en-US" sz="2000" b="1" dirty="0" err="1">
                <a:latin typeface="Arial" charset="0"/>
                <a:cs typeface="Times New Roman" pitchFamily="18" charset="0"/>
              </a:rPr>
              <a:t>utama</a:t>
            </a:r>
            <a:r>
              <a:rPr lang="en-US" sz="2000" b="1" dirty="0">
                <a:latin typeface="Arial" charset="0"/>
                <a:cs typeface="Times New Roman" pitchFamily="18" charset="0"/>
              </a:rPr>
              <a:t> </a:t>
            </a:r>
            <a:r>
              <a:rPr lang="en-US" sz="2000" b="1" dirty="0" err="1">
                <a:latin typeface="Arial" charset="0"/>
                <a:cs typeface="Times New Roman" pitchFamily="18" charset="0"/>
              </a:rPr>
              <a:t>organisasi</a:t>
            </a:r>
            <a:r>
              <a:rPr lang="en-US" sz="2000" b="1" dirty="0">
                <a:latin typeface="Arial" charset="0"/>
                <a:cs typeface="Times New Roman" pitchFamily="18" charset="0"/>
              </a:rPr>
              <a:t> </a:t>
            </a:r>
            <a:r>
              <a:rPr lang="en-US" sz="2000" b="1" dirty="0" err="1">
                <a:latin typeface="Arial" charset="0"/>
                <a:cs typeface="Times New Roman" pitchFamily="18" charset="0"/>
              </a:rPr>
              <a:t>dalam</a:t>
            </a:r>
            <a:r>
              <a:rPr lang="en-US" sz="2000" b="1" dirty="0">
                <a:latin typeface="Arial" charset="0"/>
                <a:cs typeface="Times New Roman" pitchFamily="18" charset="0"/>
              </a:rPr>
              <a:t> </a:t>
            </a:r>
            <a:r>
              <a:rPr lang="en-US" sz="2000" b="1" dirty="0" err="1">
                <a:latin typeface="Arial" charset="0"/>
                <a:cs typeface="Times New Roman" pitchFamily="18" charset="0"/>
              </a:rPr>
              <a:t>menghasilkan</a:t>
            </a:r>
            <a:r>
              <a:rPr lang="en-US" sz="2000" b="1" dirty="0">
                <a:latin typeface="Arial" charset="0"/>
                <a:cs typeface="Times New Roman" pitchFamily="18" charset="0"/>
              </a:rPr>
              <a:t> </a:t>
            </a:r>
            <a:r>
              <a:rPr lang="en-US" sz="2000" b="1" dirty="0" err="1">
                <a:latin typeface="Arial" charset="0"/>
                <a:cs typeface="Times New Roman" pitchFamily="18" charset="0"/>
              </a:rPr>
              <a:t>nilai</a:t>
            </a: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Organisasi</a:t>
            </a:r>
            <a:r>
              <a:rPr lang="en-US" sz="2000" b="1" dirty="0">
                <a:latin typeface="Arial" charset="0"/>
                <a:cs typeface="Times New Roman" pitchFamily="18" charset="0"/>
              </a:rPr>
              <a:t> </a:t>
            </a:r>
            <a:r>
              <a:rPr lang="en-US" sz="2000" b="1" dirty="0" err="1">
                <a:latin typeface="Arial" charset="0"/>
                <a:cs typeface="Times New Roman" pitchFamily="18" charset="0"/>
              </a:rPr>
              <a:t>berada</a:t>
            </a:r>
            <a:r>
              <a:rPr lang="en-US" sz="2000" b="1" dirty="0">
                <a:latin typeface="Arial" charset="0"/>
                <a:cs typeface="Times New Roman" pitchFamily="18" charset="0"/>
              </a:rPr>
              <a:t> di </a:t>
            </a:r>
            <a:r>
              <a:rPr lang="en-US" sz="2000" b="1" dirty="0" err="1">
                <a:latin typeface="Arial" charset="0"/>
                <a:cs typeface="Times New Roman" pitchFamily="18" charset="0"/>
              </a:rPr>
              <a:t>dalam</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lingkungan</a:t>
            </a:r>
            <a:r>
              <a:rPr lang="en-US" sz="2000" b="1" dirty="0">
                <a:latin typeface="Arial" charset="0"/>
                <a:cs typeface="Times New Roman" pitchFamily="18" charset="0"/>
              </a:rPr>
              <a:t> </a:t>
            </a:r>
            <a:r>
              <a:rPr lang="en-US" sz="2000" b="1" dirty="0" err="1">
                <a:latin typeface="Arial" charset="0"/>
                <a:cs typeface="Times New Roman" pitchFamily="18" charset="0"/>
              </a:rPr>
              <a:t>tempat</a:t>
            </a:r>
            <a:r>
              <a:rPr lang="en-US" sz="2000" b="1" dirty="0">
                <a:latin typeface="Arial" charset="0"/>
                <a:cs typeface="Times New Roman" pitchFamily="18" charset="0"/>
              </a:rPr>
              <a:t> </a:t>
            </a:r>
            <a:r>
              <a:rPr lang="en-US" sz="2000" b="1" dirty="0" err="1">
                <a:latin typeface="Arial" charset="0"/>
                <a:cs typeface="Times New Roman" pitchFamily="18" charset="0"/>
              </a:rPr>
              <a:t>mereka</a:t>
            </a:r>
            <a:r>
              <a:rPr lang="en-US" sz="2000" b="1" dirty="0">
                <a:latin typeface="Arial" charset="0"/>
                <a:cs typeface="Times New Roman" pitchFamily="18" charset="0"/>
              </a:rPr>
              <a:t> </a:t>
            </a:r>
            <a:r>
              <a:rPr lang="en-US" sz="2000" b="1" dirty="0" err="1">
                <a:latin typeface="Arial" charset="0"/>
                <a:cs typeface="Times New Roman" pitchFamily="18" charset="0"/>
              </a:rPr>
              <a:t>memperoleh</a:t>
            </a:r>
            <a:r>
              <a:rPr lang="en-US" sz="2000" b="1" dirty="0">
                <a:latin typeface="Arial" charset="0"/>
                <a:cs typeface="Times New Roman" pitchFamily="18" charset="0"/>
              </a:rPr>
              <a:t> </a:t>
            </a:r>
            <a:r>
              <a:rPr lang="en-US" sz="2000" b="1" dirty="0" err="1">
                <a:latin typeface="Arial" charset="0"/>
                <a:cs typeface="Times New Roman" pitchFamily="18" charset="0"/>
              </a:rPr>
              <a:t>sumberdaya</a:t>
            </a:r>
            <a:r>
              <a:rPr lang="en-US" sz="2000" b="1" dirty="0">
                <a:latin typeface="Arial" charset="0"/>
                <a:cs typeface="Times New Roman" pitchFamily="18" charset="0"/>
              </a:rPr>
              <a:t> </a:t>
            </a:r>
            <a:r>
              <a:rPr lang="en-US" sz="2000" b="1" dirty="0" err="1">
                <a:latin typeface="Arial" charset="0"/>
                <a:cs typeface="Times New Roman" pitchFamily="18" charset="0"/>
              </a:rPr>
              <a:t>dan</a:t>
            </a:r>
            <a:r>
              <a:rPr lang="en-US" sz="2000" b="1" dirty="0">
                <a:latin typeface="Arial" charset="0"/>
                <a:cs typeface="Times New Roman" pitchFamily="18" charset="0"/>
              </a:rPr>
              <a:t> </a:t>
            </a:r>
            <a:r>
              <a:rPr lang="en-US" sz="2000" b="1" dirty="0" err="1">
                <a:latin typeface="Arial" charset="0"/>
                <a:cs typeface="Times New Roman" pitchFamily="18" charset="0"/>
              </a:rPr>
              <a:t>menyediakan</a:t>
            </a:r>
            <a:r>
              <a:rPr lang="en-US" sz="2000" b="1" dirty="0">
                <a:latin typeface="Arial" charset="0"/>
                <a:cs typeface="Times New Roman" pitchFamily="18" charset="0"/>
              </a:rPr>
              <a:t> </a:t>
            </a:r>
            <a:r>
              <a:rPr lang="en-US" sz="2000" b="1" dirty="0" err="1">
                <a:latin typeface="Arial" charset="0"/>
                <a:cs typeface="Times New Roman" pitchFamily="18" charset="0"/>
              </a:rPr>
              <a:t>hasil</a:t>
            </a:r>
            <a:r>
              <a:rPr lang="en-US" sz="2000" b="1" dirty="0">
                <a:latin typeface="Arial" charset="0"/>
                <a:cs typeface="Times New Roman" pitchFamily="18" charset="0"/>
              </a:rPr>
              <a:t> </a:t>
            </a:r>
            <a:r>
              <a:rPr lang="en-US" sz="2000" b="1" dirty="0" err="1">
                <a:latin typeface="Arial" charset="0"/>
                <a:cs typeface="Times New Roman" pitchFamily="18" charset="0"/>
              </a:rPr>
              <a:t>akhir</a:t>
            </a:r>
            <a:r>
              <a:rPr lang="en-US" sz="2000" b="1" dirty="0">
                <a:latin typeface="Arial" charset="0"/>
                <a:cs typeface="Times New Roman" pitchFamily="18" charset="0"/>
              </a:rPr>
              <a:t> </a:t>
            </a:r>
            <a:r>
              <a:rPr lang="en-US" sz="2000" b="1" dirty="0" err="1">
                <a:latin typeface="Arial" charset="0"/>
                <a:cs typeface="Times New Roman" pitchFamily="18" charset="0"/>
              </a:rPr>
              <a:t>berupa</a:t>
            </a:r>
            <a:r>
              <a:rPr lang="en-US" sz="2000" b="1" dirty="0">
                <a:latin typeface="Arial" charset="0"/>
                <a:cs typeface="Times New Roman" pitchFamily="18" charset="0"/>
              </a:rPr>
              <a:t> </a:t>
            </a:r>
            <a:r>
              <a:rPr lang="en-US" sz="2000" b="1" dirty="0" err="1">
                <a:latin typeface="Arial" charset="0"/>
                <a:cs typeface="Times New Roman" pitchFamily="18" charset="0"/>
              </a:rPr>
              <a:t>barang</a:t>
            </a:r>
            <a:r>
              <a:rPr lang="en-US" sz="2000" b="1" dirty="0">
                <a:latin typeface="Arial" charset="0"/>
                <a:cs typeface="Times New Roman" pitchFamily="18" charset="0"/>
              </a:rPr>
              <a:t> </a:t>
            </a:r>
            <a:r>
              <a:rPr lang="en-US" sz="2000" b="1" dirty="0" err="1">
                <a:latin typeface="Arial" charset="0"/>
                <a:cs typeface="Times New Roman" pitchFamily="18" charset="0"/>
              </a:rPr>
              <a:t>dan</a:t>
            </a:r>
            <a:r>
              <a:rPr lang="en-US" sz="2000" b="1" dirty="0">
                <a:latin typeface="Arial" charset="0"/>
                <a:cs typeface="Times New Roman" pitchFamily="18" charset="0"/>
              </a:rPr>
              <a:t> </a:t>
            </a:r>
            <a:r>
              <a:rPr lang="en-US" sz="2000" b="1" dirty="0" err="1">
                <a:latin typeface="Arial" charset="0"/>
                <a:cs typeface="Times New Roman" pitchFamily="18" charset="0"/>
              </a:rPr>
              <a:t>jasa</a:t>
            </a: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Memiliki</a:t>
            </a:r>
            <a:r>
              <a:rPr lang="en-US" sz="2000" b="1" dirty="0">
                <a:latin typeface="Arial" charset="0"/>
                <a:cs typeface="Times New Roman" pitchFamily="18" charset="0"/>
              </a:rPr>
              <a:t> </a:t>
            </a:r>
            <a:r>
              <a:rPr lang="en-US" sz="2000" b="1" dirty="0" err="1">
                <a:latin typeface="Arial" charset="0"/>
                <a:cs typeface="Times New Roman" pitchFamily="18" charset="0"/>
              </a:rPr>
              <a:t>struktur</a:t>
            </a:r>
            <a:r>
              <a:rPr lang="en-US" sz="2000" b="1" dirty="0">
                <a:latin typeface="Arial" charset="0"/>
                <a:cs typeface="Times New Roman" pitchFamily="18" charset="0"/>
              </a:rPr>
              <a:t> </a:t>
            </a:r>
            <a:r>
              <a:rPr lang="en-US" sz="2000" b="1" dirty="0" err="1">
                <a:latin typeface="Arial" charset="0"/>
                <a:cs typeface="Times New Roman" pitchFamily="18" charset="0"/>
              </a:rPr>
              <a:t>organisasi</a:t>
            </a:r>
            <a:endParaRPr lang="en-US" sz="2000" b="1" dirty="0">
              <a:latin typeface="Arial" charset="0"/>
              <a:cs typeface="Times New Roman" pitchFamily="18" charset="0"/>
            </a:endParaRPr>
          </a:p>
          <a:p>
            <a:pPr marL="342900" indent="-342900" eaLnBrk="1" hangingPunct="1">
              <a:spcBef>
                <a:spcPct val="5000"/>
              </a:spcBef>
              <a:buFontTx/>
              <a:buChar char="•"/>
              <a:defRPr/>
            </a:pPr>
            <a:endParaRPr lang="en-US" sz="2000" b="1" dirty="0">
              <a:latin typeface="Arial" charset="0"/>
              <a:cs typeface="Times New Roman" pitchFamily="18" charset="0"/>
            </a:endParaRPr>
          </a:p>
          <a:p>
            <a:pPr marL="342900" indent="-342900" eaLnBrk="1" hangingPunct="1">
              <a:spcBef>
                <a:spcPct val="5000"/>
              </a:spcBef>
              <a:buFontTx/>
              <a:buChar char="•"/>
              <a:defRPr/>
            </a:pPr>
            <a:endParaRPr lang="en-US" sz="2000" b="1" dirty="0">
              <a:latin typeface="Arial" charset="0"/>
              <a:cs typeface="Times New Roman" pitchFamily="18" charset="0"/>
            </a:endParaRPr>
          </a:p>
        </p:txBody>
      </p:sp>
      <p:sp>
        <p:nvSpPr>
          <p:cNvPr id="10253" name="Rectangle 1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90600" y="6261847"/>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246">
                                            <p:txEl>
                                              <p:pRg st="0" end="0"/>
                                            </p:txEl>
                                          </p:spTgt>
                                        </p:tgtEl>
                                        <p:attrNameLst>
                                          <p:attrName>style.visibility</p:attrName>
                                        </p:attrNameLst>
                                      </p:cBhvr>
                                      <p:to>
                                        <p:strVal val="visible"/>
                                      </p:to>
                                    </p:set>
                                    <p:anim calcmode="lin" valueType="num">
                                      <p:cBhvr additive="base">
                                        <p:cTn id="7" dur="500" fill="hold"/>
                                        <p:tgtEl>
                                          <p:spTgt spid="1024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246">
                                            <p:txEl>
                                              <p:pRg st="2" end="2"/>
                                            </p:txEl>
                                          </p:spTgt>
                                        </p:tgtEl>
                                        <p:attrNameLst>
                                          <p:attrName>style.visibility</p:attrName>
                                        </p:attrNameLst>
                                      </p:cBhvr>
                                      <p:to>
                                        <p:strVal val="visible"/>
                                      </p:to>
                                    </p:set>
                                    <p:anim calcmode="lin" valueType="num">
                                      <p:cBhvr additive="base">
                                        <p:cTn id="13" dur="500" fill="hold"/>
                                        <p:tgtEl>
                                          <p:spTgt spid="1024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246">
                                            <p:txEl>
                                              <p:pRg st="3" end="3"/>
                                            </p:txEl>
                                          </p:spTgt>
                                        </p:tgtEl>
                                        <p:attrNameLst>
                                          <p:attrName>style.visibility</p:attrName>
                                        </p:attrNameLst>
                                      </p:cBhvr>
                                      <p:to>
                                        <p:strVal val="visible"/>
                                      </p:to>
                                    </p:set>
                                    <p:anim calcmode="lin" valueType="num">
                                      <p:cBhvr additive="base">
                                        <p:cTn id="19" dur="500" fill="hold"/>
                                        <p:tgtEl>
                                          <p:spTgt spid="1024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246">
                                            <p:txEl>
                                              <p:pRg st="4" end="4"/>
                                            </p:txEl>
                                          </p:spTgt>
                                        </p:tgtEl>
                                        <p:attrNameLst>
                                          <p:attrName>style.visibility</p:attrName>
                                        </p:attrNameLst>
                                      </p:cBhvr>
                                      <p:to>
                                        <p:strVal val="visible"/>
                                      </p:to>
                                    </p:set>
                                    <p:anim calcmode="lin" valueType="num">
                                      <p:cBhvr additive="base">
                                        <p:cTn id="25" dur="500" fill="hold"/>
                                        <p:tgtEl>
                                          <p:spTgt spid="1024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6">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0246">
                                            <p:txEl>
                                              <p:pRg st="5" end="5"/>
                                            </p:txEl>
                                          </p:spTgt>
                                        </p:tgtEl>
                                        <p:attrNameLst>
                                          <p:attrName>style.visibility</p:attrName>
                                        </p:attrNameLst>
                                      </p:cBhvr>
                                      <p:to>
                                        <p:strVal val="visible"/>
                                      </p:to>
                                    </p:set>
                                    <p:anim calcmode="lin" valueType="num">
                                      <p:cBhvr additive="base">
                                        <p:cTn id="31" dur="500" fill="hold"/>
                                        <p:tgtEl>
                                          <p:spTgt spid="1024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246">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0246">
                                            <p:txEl>
                                              <p:pRg st="6" end="6"/>
                                            </p:txEl>
                                          </p:spTgt>
                                        </p:tgtEl>
                                        <p:attrNameLst>
                                          <p:attrName>style.visibility</p:attrName>
                                        </p:attrNameLst>
                                      </p:cBhvr>
                                      <p:to>
                                        <p:strVal val="visible"/>
                                      </p:to>
                                    </p:set>
                                    <p:anim calcmode="lin" valueType="num">
                                      <p:cBhvr additive="base">
                                        <p:cTn id="37" dur="500" fill="hold"/>
                                        <p:tgtEl>
                                          <p:spTgt spid="1024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246">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0246">
                                            <p:txEl>
                                              <p:pRg st="7" end="7"/>
                                            </p:txEl>
                                          </p:spTgt>
                                        </p:tgtEl>
                                        <p:attrNameLst>
                                          <p:attrName>style.visibility</p:attrName>
                                        </p:attrNameLst>
                                      </p:cBhvr>
                                      <p:to>
                                        <p:strVal val="visible"/>
                                      </p:to>
                                    </p:set>
                                    <p:anim calcmode="lin" valueType="num">
                                      <p:cBhvr additive="base">
                                        <p:cTn id="43" dur="500" fill="hold"/>
                                        <p:tgtEl>
                                          <p:spTgt spid="1024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246">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10246">
                                            <p:txEl>
                                              <p:pRg st="8" end="8"/>
                                            </p:txEl>
                                          </p:spTgt>
                                        </p:tgtEl>
                                        <p:attrNameLst>
                                          <p:attrName>style.visibility</p:attrName>
                                        </p:attrNameLst>
                                      </p:cBhvr>
                                      <p:to>
                                        <p:strVal val="visible"/>
                                      </p:to>
                                    </p:set>
                                    <p:anim calcmode="lin" valueType="num">
                                      <p:cBhvr additive="base">
                                        <p:cTn id="49" dur="500" fill="hold"/>
                                        <p:tgtEl>
                                          <p:spTgt spid="1024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246">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2"/>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8871" fill="hold"/>
                                        <p:tgtEl>
                                          <p:spTgt spid="2"/>
                                        </p:tgtEl>
                                      </p:cBhvr>
                                    </p:cmd>
                                  </p:childTnLst>
                                </p:cTn>
                              </p:par>
                            </p:childTnLst>
                          </p:cTn>
                        </p:par>
                      </p:childTnLst>
                    </p:cTn>
                  </p:par>
                </p:childTnLst>
              </p:cTn>
              <p:nextCondLst>
                <p:cond evt="onClick" delay="0">
                  <p:tgtEl>
                    <p:spTgt spid="2"/>
                  </p:tgtEl>
                </p:cond>
              </p:nextCondLst>
            </p:seq>
            <p:audio>
              <p:cMediaNode vol="80000">
                <p:cTn id="56" fill="hold" display="0">
                  <p:stCondLst>
                    <p:cond delay="indefinite"/>
                  </p:stCondLst>
                  <p:endCondLst>
                    <p:cond evt="onStopAudio" delay="0">
                      <p:tgtEl>
                        <p:sldTgt/>
                      </p:tgtEl>
                    </p:cond>
                  </p:endCondLst>
                </p:cTn>
                <p:tgtEl>
                  <p:spTgt spid="2"/>
                </p:tgtEl>
              </p:cMediaNode>
            </p:audio>
          </p:childTnLst>
        </p:cTn>
      </p:par>
    </p:tnLst>
    <p:bldLst>
      <p:bldP spid="10246" grpId="0" build="p"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4"/>
          <p:cNvSpPr txBox="1">
            <a:spLocks noChangeArrowheads="1"/>
          </p:cNvSpPr>
          <p:nvPr/>
        </p:nvSpPr>
        <p:spPr bwMode="auto">
          <a:xfrm>
            <a:off x="1905000" y="939800"/>
            <a:ext cx="701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Bagaimana Dampak Sistem Informasi bagi Organisasi dan Perusahaan Bisnis</a:t>
            </a:r>
          </a:p>
        </p:txBody>
      </p:sp>
      <p:sp>
        <p:nvSpPr>
          <p:cNvPr id="12306" name="Rectangle 18"/>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sp>
        <p:nvSpPr>
          <p:cNvPr id="12308" name="Rectangle 20"/>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spcBef>
                <a:spcPct val="5000"/>
              </a:spcBef>
              <a:defRPr/>
            </a:pPr>
            <a:r>
              <a:rPr lang="en-US" b="1" dirty="0" err="1">
                <a:solidFill>
                  <a:srgbClr val="FF0000"/>
                </a:solidFill>
                <a:latin typeface="Arial" charset="0"/>
                <a:cs typeface="Times New Roman" pitchFamily="18" charset="0"/>
              </a:rPr>
              <a:t>Dampak</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Ekonomi</a:t>
            </a:r>
            <a:endParaRPr lang="en-US" b="1" dirty="0">
              <a:solidFill>
                <a:srgbClr val="FF0000"/>
              </a:solidFill>
              <a:latin typeface="Arial" charset="0"/>
              <a:cs typeface="Times New Roman" pitchFamily="18" charset="0"/>
            </a:endParaRPr>
          </a:p>
          <a:p>
            <a:pPr eaLnBrk="1" hangingPunct="1">
              <a:spcBef>
                <a:spcPct val="5000"/>
              </a:spcBef>
              <a:defRPr/>
            </a:pP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a:latin typeface="Arial" charset="0"/>
                <a:cs typeface="Times New Roman" pitchFamily="18" charset="0"/>
              </a:rPr>
              <a:t>TI </a:t>
            </a:r>
            <a:r>
              <a:rPr lang="en-US" sz="2000" b="1" dirty="0" err="1">
                <a:latin typeface="Arial" charset="0"/>
                <a:cs typeface="Times New Roman" pitchFamily="18" charset="0"/>
              </a:rPr>
              <a:t>mengubah</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biaya</a:t>
            </a:r>
            <a:r>
              <a:rPr lang="en-US" sz="2000" b="1" dirty="0">
                <a:solidFill>
                  <a:srgbClr val="FF0000"/>
                </a:solidFill>
                <a:latin typeface="Arial" charset="0"/>
                <a:cs typeface="Times New Roman" pitchFamily="18" charset="0"/>
              </a:rPr>
              <a:t> modal </a:t>
            </a:r>
            <a:r>
              <a:rPr lang="en-US" sz="2000" b="1" dirty="0" err="1">
                <a:solidFill>
                  <a:srgbClr val="FF0000"/>
                </a:solidFill>
                <a:latin typeface="Arial" charset="0"/>
                <a:cs typeface="Times New Roman" pitchFamily="18" charset="0"/>
              </a:rPr>
              <a:t>dan</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biaya</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informasi</a:t>
            </a:r>
            <a:r>
              <a:rPr lang="en-US" sz="2000" b="1" dirty="0">
                <a:solidFill>
                  <a:srgbClr val="FF0000"/>
                </a:solidFill>
                <a:latin typeface="Arial" charset="0"/>
                <a:cs typeface="Times New Roman" pitchFamily="18" charset="0"/>
              </a:rPr>
              <a:t> </a:t>
            </a:r>
            <a:r>
              <a:rPr lang="en-US" sz="2000" b="1" dirty="0">
                <a:latin typeface="Arial" charset="0"/>
                <a:cs typeface="Times New Roman" pitchFamily="18" charset="0"/>
              </a:rPr>
              <a:t>yang </a:t>
            </a:r>
            <a:r>
              <a:rPr lang="en-US" sz="2000" b="1" dirty="0" err="1">
                <a:latin typeface="Arial" charset="0"/>
                <a:cs typeface="Times New Roman" pitchFamily="18" charset="0"/>
              </a:rPr>
              <a:t>bersifat</a:t>
            </a:r>
            <a:r>
              <a:rPr lang="en-US" sz="2000" b="1" dirty="0">
                <a:latin typeface="Arial" charset="0"/>
                <a:cs typeface="Times New Roman" pitchFamily="18" charset="0"/>
              </a:rPr>
              <a:t> </a:t>
            </a:r>
            <a:r>
              <a:rPr lang="en-US" sz="2000" b="1" dirty="0" err="1">
                <a:latin typeface="Arial" charset="0"/>
                <a:cs typeface="Times New Roman" pitchFamily="18" charset="0"/>
              </a:rPr>
              <a:t>relatif</a:t>
            </a:r>
            <a:r>
              <a:rPr lang="en-US" sz="2000" b="1" dirty="0">
                <a:latin typeface="Arial" charset="0"/>
                <a:cs typeface="Times New Roman" pitchFamily="18" charset="0"/>
              </a:rPr>
              <a:t>/</a:t>
            </a:r>
            <a:r>
              <a:rPr lang="en-US" sz="2000" b="1" dirty="0" err="1">
                <a:latin typeface="Arial" charset="0"/>
                <a:cs typeface="Times New Roman" pitchFamily="18" charset="0"/>
              </a:rPr>
              <a:t>tidak</a:t>
            </a:r>
            <a:r>
              <a:rPr lang="en-US" sz="2000" b="1" dirty="0">
                <a:latin typeface="Arial" charset="0"/>
                <a:cs typeface="Times New Roman" pitchFamily="18" charset="0"/>
              </a:rPr>
              <a:t> </a:t>
            </a:r>
            <a:r>
              <a:rPr lang="en-US" sz="2000" b="1" dirty="0" err="1">
                <a:latin typeface="Arial" charset="0"/>
                <a:cs typeface="Times New Roman" pitchFamily="18" charset="0"/>
              </a:rPr>
              <a:t>langsung</a:t>
            </a:r>
            <a:r>
              <a:rPr lang="en-US" sz="2000" b="1" dirty="0">
                <a:latin typeface="Arial" charset="0"/>
                <a:cs typeface="Times New Roman" pitchFamily="18" charset="0"/>
              </a:rPr>
              <a:t>/</a:t>
            </a:r>
            <a:r>
              <a:rPr lang="en-US" sz="2000" b="1" dirty="0" err="1">
                <a:latin typeface="Arial" charset="0"/>
                <a:cs typeface="Times New Roman" pitchFamily="18" charset="0"/>
              </a:rPr>
              <a:t>bergantung</a:t>
            </a:r>
            <a:r>
              <a:rPr lang="en-US" sz="2000" b="1" dirty="0">
                <a:latin typeface="Arial" charset="0"/>
                <a:cs typeface="Times New Roman" pitchFamily="18" charset="0"/>
              </a:rPr>
              <a:t> </a:t>
            </a:r>
            <a:r>
              <a:rPr lang="en-US" sz="2000" b="1" dirty="0" err="1">
                <a:latin typeface="Arial" charset="0"/>
                <a:cs typeface="Times New Roman" pitchFamily="18" charset="0"/>
              </a:rPr>
              <a:t>kondisi</a:t>
            </a:r>
            <a:r>
              <a:rPr lang="en-US" sz="2000" b="1" dirty="0">
                <a:latin typeface="Arial" charset="0"/>
                <a:cs typeface="Times New Roman" pitchFamily="18" charset="0"/>
              </a:rPr>
              <a:t> </a:t>
            </a:r>
            <a:r>
              <a:rPr lang="en-US" sz="2000" b="1" dirty="0" err="1">
                <a:latin typeface="Arial" charset="0"/>
                <a:cs typeface="Times New Roman" pitchFamily="18" charset="0"/>
              </a:rPr>
              <a:t>tertentu</a:t>
            </a: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err="1">
                <a:latin typeface="Arial" charset="0"/>
                <a:cs typeface="Times New Roman" pitchFamily="18" charset="0"/>
              </a:rPr>
              <a:t>Sistem</a:t>
            </a:r>
            <a:r>
              <a:rPr lang="en-US" sz="2000" b="1" dirty="0">
                <a:latin typeface="Arial" charset="0"/>
                <a:cs typeface="Times New Roman" pitchFamily="18" charset="0"/>
              </a:rPr>
              <a:t> </a:t>
            </a:r>
            <a:r>
              <a:rPr lang="en-US" sz="2000" b="1" dirty="0" err="1">
                <a:latin typeface="Arial" charset="0"/>
                <a:cs typeface="Times New Roman" pitchFamily="18" charset="0"/>
              </a:rPr>
              <a:t>informasi</a:t>
            </a:r>
            <a:r>
              <a:rPr lang="en-US" sz="2000" b="1" dirty="0">
                <a:latin typeface="Arial" charset="0"/>
                <a:cs typeface="Times New Roman" pitchFamily="18" charset="0"/>
              </a:rPr>
              <a:t> </a:t>
            </a:r>
            <a:r>
              <a:rPr lang="en-US" sz="2000" b="1" dirty="0" err="1">
                <a:latin typeface="Arial" charset="0"/>
                <a:cs typeface="Times New Roman" pitchFamily="18" charset="0"/>
              </a:rPr>
              <a:t>dapat</a:t>
            </a:r>
            <a:r>
              <a:rPr lang="en-US" sz="2000" b="1" dirty="0">
                <a:latin typeface="Arial" charset="0"/>
                <a:cs typeface="Times New Roman" pitchFamily="18" charset="0"/>
              </a:rPr>
              <a:t> </a:t>
            </a:r>
            <a:r>
              <a:rPr lang="en-US" sz="2000" b="1" dirty="0" err="1">
                <a:latin typeface="Arial" charset="0"/>
                <a:cs typeface="Times New Roman" pitchFamily="18" charset="0"/>
              </a:rPr>
              <a:t>dipandang</a:t>
            </a:r>
            <a:r>
              <a:rPr lang="en-US" sz="2000" b="1" dirty="0">
                <a:latin typeface="Arial" charset="0"/>
                <a:cs typeface="Times New Roman" pitchFamily="18" charset="0"/>
              </a:rPr>
              <a:t> </a:t>
            </a:r>
            <a:r>
              <a:rPr lang="en-US" sz="2000" b="1" dirty="0" err="1">
                <a:latin typeface="Arial" charset="0"/>
                <a:cs typeface="Times New Roman" pitchFamily="18" charset="0"/>
              </a:rPr>
              <a:t>sebagai</a:t>
            </a:r>
            <a:r>
              <a:rPr lang="en-US" sz="2000" b="1" dirty="0">
                <a:latin typeface="Arial" charset="0"/>
                <a:cs typeface="Times New Roman" pitchFamily="18" charset="0"/>
              </a:rPr>
              <a:t> </a:t>
            </a:r>
            <a:r>
              <a:rPr lang="en-US" sz="2000" b="1" dirty="0" err="1">
                <a:latin typeface="Arial" charset="0"/>
                <a:cs typeface="Times New Roman" pitchFamily="18" charset="0"/>
              </a:rPr>
              <a:t>faktor</a:t>
            </a:r>
            <a:r>
              <a:rPr lang="en-US" sz="2000" b="1" dirty="0">
                <a:latin typeface="Arial" charset="0"/>
                <a:cs typeface="Times New Roman" pitchFamily="18" charset="0"/>
              </a:rPr>
              <a:t> </a:t>
            </a:r>
            <a:r>
              <a:rPr lang="en-US" sz="2000" b="1" dirty="0" err="1">
                <a:latin typeface="Arial" charset="0"/>
                <a:cs typeface="Times New Roman" pitchFamily="18" charset="0"/>
              </a:rPr>
              <a:t>produksi</a:t>
            </a:r>
            <a:r>
              <a:rPr lang="en-US" sz="2000" b="1" dirty="0">
                <a:latin typeface="Arial" charset="0"/>
                <a:cs typeface="Times New Roman" pitchFamily="18" charset="0"/>
              </a:rPr>
              <a:t> yang </a:t>
            </a:r>
            <a:r>
              <a:rPr lang="en-US" sz="2000" b="1" dirty="0" err="1">
                <a:latin typeface="Arial" charset="0"/>
                <a:cs typeface="Times New Roman" pitchFamily="18" charset="0"/>
              </a:rPr>
              <a:t>menggantikan</a:t>
            </a:r>
            <a:r>
              <a:rPr lang="en-US" sz="2000" b="1" dirty="0">
                <a:latin typeface="Arial" charset="0"/>
                <a:cs typeface="Times New Roman" pitchFamily="18" charset="0"/>
              </a:rPr>
              <a:t> </a:t>
            </a:r>
            <a:r>
              <a:rPr lang="en-US" sz="2000" b="1" dirty="0">
                <a:solidFill>
                  <a:srgbClr val="FF0000"/>
                </a:solidFill>
                <a:latin typeface="Arial" charset="0"/>
                <a:cs typeface="Times New Roman" pitchFamily="18" charset="0"/>
              </a:rPr>
              <a:t>modal </a:t>
            </a:r>
            <a:r>
              <a:rPr lang="en-US" sz="2000" b="1" dirty="0" err="1">
                <a:solidFill>
                  <a:srgbClr val="FF0000"/>
                </a:solidFill>
                <a:latin typeface="Arial" charset="0"/>
                <a:cs typeface="Times New Roman" pitchFamily="18" charset="0"/>
              </a:rPr>
              <a:t>dan</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tenaga</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kerja</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tradisional</a:t>
            </a: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a:latin typeface="Arial" charset="0"/>
                <a:cs typeface="Times New Roman" pitchFamily="18" charset="0"/>
              </a:rPr>
              <a:t>TI </a:t>
            </a:r>
            <a:r>
              <a:rPr lang="en-US" sz="2000" b="1" dirty="0" err="1">
                <a:latin typeface="Arial" charset="0"/>
                <a:cs typeface="Times New Roman" pitchFamily="18" charset="0"/>
              </a:rPr>
              <a:t>mempengaruhi</a:t>
            </a:r>
            <a:r>
              <a:rPr lang="en-US" sz="2000" b="1" dirty="0">
                <a:latin typeface="Arial" charset="0"/>
                <a:cs typeface="Times New Roman" pitchFamily="18" charset="0"/>
              </a:rPr>
              <a:t> </a:t>
            </a:r>
            <a:r>
              <a:rPr lang="en-US" sz="2000" b="1" dirty="0" err="1">
                <a:latin typeface="Arial" charset="0"/>
                <a:cs typeface="Times New Roman" pitchFamily="18" charset="0"/>
              </a:rPr>
              <a:t>biaya</a:t>
            </a:r>
            <a:r>
              <a:rPr lang="en-US" sz="2000" b="1" dirty="0">
                <a:latin typeface="Arial" charset="0"/>
                <a:cs typeface="Times New Roman" pitchFamily="18" charset="0"/>
              </a:rPr>
              <a:t> </a:t>
            </a:r>
            <a:r>
              <a:rPr lang="en-US" sz="2000" b="1" dirty="0" err="1">
                <a:latin typeface="Arial" charset="0"/>
                <a:cs typeface="Times New Roman" pitchFamily="18" charset="0"/>
              </a:rPr>
              <a:t>dan</a:t>
            </a:r>
            <a:r>
              <a:rPr lang="en-US" sz="2000" b="1" dirty="0">
                <a:latin typeface="Arial" charset="0"/>
                <a:cs typeface="Times New Roman" pitchFamily="18" charset="0"/>
              </a:rPr>
              <a:t> </a:t>
            </a:r>
            <a:r>
              <a:rPr lang="en-US" sz="2000" b="1" dirty="0" err="1">
                <a:latin typeface="Arial" charset="0"/>
                <a:cs typeface="Times New Roman" pitchFamily="18" charset="0"/>
              </a:rPr>
              <a:t>kualitas</a:t>
            </a:r>
            <a:r>
              <a:rPr lang="en-US" sz="2000" b="1" dirty="0">
                <a:latin typeface="Arial" charset="0"/>
                <a:cs typeface="Times New Roman" pitchFamily="18" charset="0"/>
              </a:rPr>
              <a:t> </a:t>
            </a:r>
            <a:r>
              <a:rPr lang="en-US" sz="2000" b="1" dirty="0" err="1">
                <a:latin typeface="Arial" charset="0"/>
                <a:cs typeface="Times New Roman" pitchFamily="18" charset="0"/>
              </a:rPr>
              <a:t>informasi</a:t>
            </a:r>
            <a:r>
              <a:rPr lang="en-US" sz="2000" b="1" dirty="0">
                <a:latin typeface="Arial" charset="0"/>
                <a:cs typeface="Times New Roman" pitchFamily="18" charset="0"/>
              </a:rPr>
              <a:t> </a:t>
            </a:r>
            <a:r>
              <a:rPr lang="en-US" sz="2000" b="1" dirty="0" err="1">
                <a:latin typeface="Arial" charset="0"/>
                <a:cs typeface="Times New Roman" pitchFamily="18" charset="0"/>
              </a:rPr>
              <a:t>serta</a:t>
            </a:r>
            <a:r>
              <a:rPr lang="en-US" sz="2000" b="1" dirty="0">
                <a:latin typeface="Arial" charset="0"/>
                <a:cs typeface="Times New Roman" pitchFamily="18" charset="0"/>
              </a:rPr>
              <a:t> </a:t>
            </a:r>
            <a:r>
              <a:rPr lang="en-US" sz="2000" b="1" dirty="0" err="1">
                <a:latin typeface="Arial" charset="0"/>
                <a:cs typeface="Times New Roman" pitchFamily="18" charset="0"/>
              </a:rPr>
              <a:t>mengubah</a:t>
            </a:r>
            <a:r>
              <a:rPr lang="en-US" sz="2000" b="1" dirty="0">
                <a:latin typeface="Arial" charset="0"/>
                <a:cs typeface="Times New Roman" pitchFamily="18" charset="0"/>
              </a:rPr>
              <a:t> </a:t>
            </a:r>
            <a:r>
              <a:rPr lang="en-US" sz="2000" b="1" dirty="0" err="1">
                <a:latin typeface="Arial" charset="0"/>
                <a:cs typeface="Times New Roman" pitchFamily="18" charset="0"/>
              </a:rPr>
              <a:t>nilai</a:t>
            </a:r>
            <a:r>
              <a:rPr lang="en-US" sz="2000" b="1" dirty="0">
                <a:latin typeface="Arial" charset="0"/>
                <a:cs typeface="Times New Roman" pitchFamily="18" charset="0"/>
              </a:rPr>
              <a:t> </a:t>
            </a:r>
            <a:r>
              <a:rPr lang="en-US" sz="2000" b="1" dirty="0" err="1">
                <a:latin typeface="Arial" charset="0"/>
                <a:cs typeface="Times New Roman" pitchFamily="18" charset="0"/>
              </a:rPr>
              <a:t>ekonomis</a:t>
            </a:r>
            <a:r>
              <a:rPr lang="en-US" sz="2000" b="1" dirty="0">
                <a:latin typeface="Arial" charset="0"/>
                <a:cs typeface="Times New Roman" pitchFamily="18" charset="0"/>
              </a:rPr>
              <a:t> </a:t>
            </a:r>
            <a:r>
              <a:rPr lang="en-US" sz="2000" b="1" dirty="0" err="1">
                <a:latin typeface="Arial" charset="0"/>
                <a:cs typeface="Times New Roman" pitchFamily="18" charset="0"/>
              </a:rPr>
              <a:t>suatu</a:t>
            </a:r>
            <a:r>
              <a:rPr lang="en-US" sz="2000" b="1" dirty="0">
                <a:latin typeface="Arial" charset="0"/>
                <a:cs typeface="Times New Roman" pitchFamily="18" charset="0"/>
              </a:rPr>
              <a:t> </a:t>
            </a:r>
            <a:r>
              <a:rPr lang="en-US" sz="2000" b="1" dirty="0" err="1">
                <a:latin typeface="Arial" charset="0"/>
                <a:cs typeface="Times New Roman" pitchFamily="18" charset="0"/>
              </a:rPr>
              <a:t>informasi</a:t>
            </a:r>
            <a:endParaRPr lang="en-US" sz="2000" b="1" dirty="0">
              <a:latin typeface="Arial" charset="0"/>
              <a:cs typeface="Times New Roman" pitchFamily="18" charset="0"/>
            </a:endParaRPr>
          </a:p>
          <a:p>
            <a:pPr marL="342900" indent="-342900" eaLnBrk="1" hangingPunct="1">
              <a:spcBef>
                <a:spcPct val="5000"/>
              </a:spcBef>
              <a:buFontTx/>
              <a:buChar char="•"/>
              <a:defRPr/>
            </a:pPr>
            <a:r>
              <a:rPr lang="en-US" sz="2000" b="1" dirty="0">
                <a:latin typeface="Arial" charset="0"/>
                <a:cs typeface="Times New Roman" pitchFamily="18" charset="0"/>
              </a:rPr>
              <a:t>TI </a:t>
            </a:r>
            <a:r>
              <a:rPr lang="en-US" sz="2000" b="1" dirty="0" err="1">
                <a:latin typeface="Arial" charset="0"/>
                <a:cs typeface="Times New Roman" pitchFamily="18" charset="0"/>
              </a:rPr>
              <a:t>terutama</a:t>
            </a:r>
            <a:r>
              <a:rPr lang="en-US" sz="2000" b="1" dirty="0">
                <a:latin typeface="Arial" charset="0"/>
                <a:cs typeface="Times New Roman" pitchFamily="18" charset="0"/>
              </a:rPr>
              <a:t> </a:t>
            </a:r>
            <a:r>
              <a:rPr lang="en-US" sz="2000" b="1" dirty="0" err="1">
                <a:latin typeface="Arial" charset="0"/>
                <a:cs typeface="Times New Roman" pitchFamily="18" charset="0"/>
              </a:rPr>
              <a:t>penggunaan</a:t>
            </a:r>
            <a:r>
              <a:rPr lang="en-US" sz="2000" b="1" dirty="0">
                <a:latin typeface="Arial" charset="0"/>
                <a:cs typeface="Times New Roman" pitchFamily="18" charset="0"/>
              </a:rPr>
              <a:t> </a:t>
            </a:r>
            <a:r>
              <a:rPr lang="en-US" sz="2000" b="1" dirty="0" err="1">
                <a:latin typeface="Arial" charset="0"/>
                <a:cs typeface="Times New Roman" pitchFamily="18" charset="0"/>
              </a:rPr>
              <a:t>jaringan</a:t>
            </a:r>
            <a:r>
              <a:rPr lang="en-US" sz="2000" b="1" dirty="0">
                <a:latin typeface="Arial" charset="0"/>
                <a:cs typeface="Times New Roman" pitchFamily="18" charset="0"/>
              </a:rPr>
              <a:t> </a:t>
            </a:r>
            <a:r>
              <a:rPr lang="en-US" sz="2000" b="1" dirty="0" err="1">
                <a:latin typeface="Arial" charset="0"/>
                <a:cs typeface="Times New Roman" pitchFamily="18" charset="0"/>
              </a:rPr>
              <a:t>dapat</a:t>
            </a:r>
            <a:r>
              <a:rPr lang="en-US" sz="2000" b="1" dirty="0">
                <a:latin typeface="Arial" charset="0"/>
                <a:cs typeface="Times New Roman" pitchFamily="18" charset="0"/>
              </a:rPr>
              <a:t> </a:t>
            </a:r>
            <a:r>
              <a:rPr lang="en-US" sz="2000" b="1" dirty="0" err="1">
                <a:latin typeface="Arial" charset="0"/>
                <a:cs typeface="Times New Roman" pitchFamily="18" charset="0"/>
              </a:rPr>
              <a:t>membantu</a:t>
            </a:r>
            <a:r>
              <a:rPr lang="en-US" sz="2000" b="1" dirty="0">
                <a:latin typeface="Arial" charset="0"/>
                <a:cs typeface="Times New Roman" pitchFamily="18" charset="0"/>
              </a:rPr>
              <a:t> </a:t>
            </a:r>
            <a:r>
              <a:rPr lang="en-US" sz="2000" b="1" dirty="0" err="1">
                <a:latin typeface="Arial" charset="0"/>
                <a:cs typeface="Times New Roman" pitchFamily="18" charset="0"/>
              </a:rPr>
              <a:t>perusahaan</a:t>
            </a:r>
            <a:r>
              <a:rPr lang="en-US" sz="2000" b="1" dirty="0">
                <a:latin typeface="Arial" charset="0"/>
                <a:cs typeface="Times New Roman" pitchFamily="18" charset="0"/>
              </a:rPr>
              <a:t> </a:t>
            </a:r>
            <a:r>
              <a:rPr lang="en-US" sz="2000" b="1" dirty="0" err="1">
                <a:latin typeface="Arial" charset="0"/>
                <a:cs typeface="Times New Roman" pitchFamily="18" charset="0"/>
              </a:rPr>
              <a:t>dalam</a:t>
            </a:r>
            <a:r>
              <a:rPr lang="en-US" sz="2000" b="1" dirty="0">
                <a:latin typeface="Arial" charset="0"/>
                <a:cs typeface="Times New Roman" pitchFamily="18" charset="0"/>
              </a:rPr>
              <a:t> </a:t>
            </a:r>
            <a:r>
              <a:rPr lang="en-US" sz="2000" b="1" dirty="0" err="1">
                <a:latin typeface="Arial" charset="0"/>
                <a:cs typeface="Times New Roman" pitchFamily="18" charset="0"/>
              </a:rPr>
              <a:t>menekankan</a:t>
            </a:r>
            <a:r>
              <a:rPr lang="en-US" sz="2000" b="1" dirty="0">
                <a:latin typeface="Arial" charset="0"/>
                <a:cs typeface="Times New Roman" pitchFamily="18" charset="0"/>
              </a:rPr>
              <a:t> </a:t>
            </a:r>
            <a:r>
              <a:rPr lang="en-US" sz="2000" b="1" dirty="0" err="1">
                <a:latin typeface="Arial" charset="0"/>
                <a:cs typeface="Times New Roman" pitchFamily="18" charset="0"/>
              </a:rPr>
              <a:t>biaya</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partisipasi</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pasar</a:t>
            </a:r>
            <a:r>
              <a:rPr lang="en-US" sz="2000" b="1" dirty="0">
                <a:solidFill>
                  <a:srgbClr val="FF0000"/>
                </a:solidFill>
                <a:latin typeface="Arial" charset="0"/>
                <a:cs typeface="Times New Roman" pitchFamily="18" charset="0"/>
              </a:rPr>
              <a:t> </a:t>
            </a:r>
            <a:r>
              <a:rPr lang="en-US" sz="2000" b="1" dirty="0">
                <a:latin typeface="Arial" charset="0"/>
                <a:cs typeface="Times New Roman" pitchFamily="18" charset="0"/>
              </a:rPr>
              <a:t>(</a:t>
            </a:r>
            <a:r>
              <a:rPr lang="en-US" sz="2000" b="1" dirty="0" err="1">
                <a:latin typeface="Arial" charset="0"/>
                <a:cs typeface="Times New Roman" pitchFamily="18" charset="0"/>
              </a:rPr>
              <a:t>biaya</a:t>
            </a:r>
            <a:r>
              <a:rPr lang="en-US" sz="2000" b="1" dirty="0">
                <a:latin typeface="Arial" charset="0"/>
                <a:cs typeface="Times New Roman" pitchFamily="18" charset="0"/>
              </a:rPr>
              <a:t> </a:t>
            </a:r>
            <a:r>
              <a:rPr lang="en-US" sz="2000" b="1" dirty="0" err="1">
                <a:latin typeface="Arial" charset="0"/>
                <a:cs typeface="Times New Roman" pitchFamily="18" charset="0"/>
              </a:rPr>
              <a:t>transaksi</a:t>
            </a:r>
            <a:r>
              <a:rPr lang="en-US" sz="2000" b="1" dirty="0">
                <a:latin typeface="Arial" charset="0"/>
                <a:cs typeface="Times New Roman" pitchFamily="18" charset="0"/>
              </a:rPr>
              <a:t>)</a:t>
            </a:r>
          </a:p>
          <a:p>
            <a:pPr marL="342900" indent="-342900" eaLnBrk="1" hangingPunct="1">
              <a:spcBef>
                <a:spcPct val="5000"/>
              </a:spcBef>
              <a:buFontTx/>
              <a:buChar char="•"/>
              <a:defRPr/>
            </a:pPr>
            <a:r>
              <a:rPr lang="en-US" sz="2000" b="1" dirty="0">
                <a:latin typeface="Arial" charset="0"/>
                <a:cs typeface="Times New Roman" pitchFamily="18" charset="0"/>
              </a:rPr>
              <a:t>TI </a:t>
            </a:r>
            <a:r>
              <a:rPr lang="en-US" sz="2000" b="1" dirty="0" err="1">
                <a:latin typeface="Arial" charset="0"/>
                <a:cs typeface="Times New Roman" pitchFamily="18" charset="0"/>
              </a:rPr>
              <a:t>daat</a:t>
            </a:r>
            <a:r>
              <a:rPr lang="en-US" sz="2000" b="1" dirty="0">
                <a:latin typeface="Arial" charset="0"/>
                <a:cs typeface="Times New Roman" pitchFamily="18" charset="0"/>
              </a:rPr>
              <a:t> </a:t>
            </a:r>
            <a:r>
              <a:rPr lang="en-US" sz="2000" b="1" dirty="0" err="1">
                <a:latin typeface="Arial" charset="0"/>
                <a:cs typeface="Times New Roman" pitchFamily="18" charset="0"/>
              </a:rPr>
              <a:t>mengurangi</a:t>
            </a:r>
            <a:r>
              <a:rPr lang="en-US" sz="2000" b="1" dirty="0">
                <a:latin typeface="Arial" charset="0"/>
                <a:cs typeface="Times New Roman" pitchFamily="18" charset="0"/>
              </a:rPr>
              <a:t> </a:t>
            </a:r>
            <a:r>
              <a:rPr lang="en-US" sz="2000" b="1" dirty="0" err="1">
                <a:latin typeface="Arial" charset="0"/>
                <a:cs typeface="Times New Roman" pitchFamily="18" charset="0"/>
              </a:rPr>
              <a:t>biaya</a:t>
            </a:r>
            <a:r>
              <a:rPr lang="en-US" sz="2000" b="1" dirty="0">
                <a:latin typeface="Arial" charset="0"/>
                <a:cs typeface="Times New Roman" pitchFamily="18" charset="0"/>
              </a:rPr>
              <a:t> </a:t>
            </a:r>
            <a:r>
              <a:rPr lang="en-US" sz="2000" b="1" dirty="0">
                <a:solidFill>
                  <a:srgbClr val="FF0000"/>
                </a:solidFill>
                <a:latin typeface="Arial" charset="0"/>
                <a:cs typeface="Times New Roman" pitchFamily="18" charset="0"/>
              </a:rPr>
              <a:t>internal </a:t>
            </a:r>
            <a:r>
              <a:rPr lang="en-US" sz="2000" b="1" dirty="0" err="1">
                <a:solidFill>
                  <a:srgbClr val="FF0000"/>
                </a:solidFill>
                <a:latin typeface="Arial" charset="0"/>
                <a:cs typeface="Times New Roman" pitchFamily="18" charset="0"/>
              </a:rPr>
              <a:t>manajemen</a:t>
            </a: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a:latin typeface="Arial" charset="0"/>
                <a:cs typeface="Times New Roman" pitchFamily="18" charset="0"/>
              </a:rPr>
              <a:t>TI </a:t>
            </a:r>
            <a:r>
              <a:rPr lang="en-US" sz="2000" b="1" dirty="0" err="1">
                <a:latin typeface="Arial" charset="0"/>
                <a:cs typeface="Times New Roman" pitchFamily="18" charset="0"/>
              </a:rPr>
              <a:t>mengurangi</a:t>
            </a:r>
            <a:r>
              <a:rPr lang="en-US" sz="2000" b="1" dirty="0">
                <a:latin typeface="Arial" charset="0"/>
                <a:cs typeface="Times New Roman" pitchFamily="18" charset="0"/>
              </a:rPr>
              <a:t> </a:t>
            </a:r>
            <a:r>
              <a:rPr lang="en-US" sz="2000" b="1" dirty="0" err="1">
                <a:latin typeface="Arial" charset="0"/>
                <a:cs typeface="Times New Roman" pitchFamily="18" charset="0"/>
              </a:rPr>
              <a:t>biaya</a:t>
            </a:r>
            <a:r>
              <a:rPr lang="en-US" sz="2000" b="1" dirty="0">
                <a:latin typeface="Arial" charset="0"/>
                <a:cs typeface="Times New Roman" pitchFamily="18" charset="0"/>
              </a:rPr>
              <a:t> </a:t>
            </a:r>
            <a:r>
              <a:rPr lang="en-US" sz="2000" b="1" dirty="0" err="1">
                <a:latin typeface="Arial" charset="0"/>
                <a:cs typeface="Times New Roman" pitchFamily="18" charset="0"/>
              </a:rPr>
              <a:t>perolehan</a:t>
            </a:r>
            <a:r>
              <a:rPr lang="en-US" sz="2000" b="1" dirty="0">
                <a:latin typeface="Arial" charset="0"/>
                <a:cs typeface="Times New Roman" pitchFamily="18" charset="0"/>
              </a:rPr>
              <a:t> </a:t>
            </a:r>
            <a:r>
              <a:rPr lang="en-US" sz="2000" b="1" dirty="0" err="1">
                <a:latin typeface="Arial" charset="0"/>
                <a:cs typeface="Times New Roman" pitchFamily="18" charset="0"/>
              </a:rPr>
              <a:t>dan</a:t>
            </a:r>
            <a:r>
              <a:rPr lang="en-US" sz="2000" b="1" dirty="0">
                <a:latin typeface="Arial" charset="0"/>
                <a:cs typeface="Times New Roman" pitchFamily="18" charset="0"/>
              </a:rPr>
              <a:t> analysis </a:t>
            </a:r>
            <a:r>
              <a:rPr lang="en-US" sz="2000" b="1" dirty="0" err="1">
                <a:latin typeface="Arial" charset="0"/>
                <a:cs typeface="Times New Roman" pitchFamily="18" charset="0"/>
              </a:rPr>
              <a:t>informasi</a:t>
            </a:r>
            <a:r>
              <a:rPr lang="en-US" sz="2000" b="1" dirty="0">
                <a:latin typeface="Arial" charset="0"/>
                <a:cs typeface="Times New Roman" pitchFamily="18" charset="0"/>
              </a:rPr>
              <a:t> </a:t>
            </a:r>
            <a:r>
              <a:rPr lang="en-US" sz="2000" b="1" dirty="0" err="1">
                <a:latin typeface="Arial" charset="0"/>
                <a:cs typeface="Times New Roman" pitchFamily="18" charset="0"/>
              </a:rPr>
              <a:t>dalam</a:t>
            </a:r>
            <a:r>
              <a:rPr lang="en-US" sz="2000" b="1" dirty="0">
                <a:latin typeface="Arial" charset="0"/>
                <a:cs typeface="Times New Roman" pitchFamily="18" charset="0"/>
              </a:rPr>
              <a:t> </a:t>
            </a:r>
            <a:r>
              <a:rPr lang="en-US" sz="2000" b="1" dirty="0" err="1">
                <a:latin typeface="Arial" charset="0"/>
                <a:cs typeface="Times New Roman" pitchFamily="18" charset="0"/>
              </a:rPr>
              <a:t>mengurangi</a:t>
            </a:r>
            <a:r>
              <a:rPr lang="en-US" sz="2000" b="1" dirty="0">
                <a:latin typeface="Arial" charset="0"/>
                <a:cs typeface="Times New Roman" pitchFamily="18" charset="0"/>
              </a:rPr>
              <a:t> </a:t>
            </a:r>
            <a:r>
              <a:rPr lang="en-US" sz="2000" b="1" dirty="0" err="1">
                <a:solidFill>
                  <a:srgbClr val="FF0000"/>
                </a:solidFill>
                <a:latin typeface="Arial" charset="0"/>
                <a:cs typeface="Times New Roman" pitchFamily="18" charset="0"/>
              </a:rPr>
              <a:t>biaya</a:t>
            </a:r>
            <a:r>
              <a:rPr lang="en-US" sz="2000" b="1" dirty="0">
                <a:solidFill>
                  <a:srgbClr val="FF0000"/>
                </a:solidFill>
                <a:latin typeface="Arial" charset="0"/>
                <a:cs typeface="Times New Roman" pitchFamily="18" charset="0"/>
              </a:rPr>
              <a:t> </a:t>
            </a:r>
            <a:r>
              <a:rPr lang="en-US" sz="2000" b="1" dirty="0" err="1">
                <a:solidFill>
                  <a:srgbClr val="FF0000"/>
                </a:solidFill>
                <a:latin typeface="Arial" charset="0"/>
                <a:cs typeface="Times New Roman" pitchFamily="18" charset="0"/>
              </a:rPr>
              <a:t>agen</a:t>
            </a:r>
            <a:endParaRPr lang="en-US" sz="2000" b="1" dirty="0">
              <a:solidFill>
                <a:srgbClr val="FF0000"/>
              </a:solidFill>
              <a:latin typeface="Arial" charset="0"/>
              <a:cs typeface="Times New Roman" pitchFamily="18"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66800" y="28194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057835" y="2182906"/>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057835" y="1492624"/>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057835" y="883024"/>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057835" y="273424"/>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08">
                                            <p:txEl>
                                              <p:pRg st="0" end="0"/>
                                            </p:txEl>
                                          </p:spTgt>
                                        </p:tgtEl>
                                        <p:attrNameLst>
                                          <p:attrName>style.visibility</p:attrName>
                                        </p:attrNameLst>
                                      </p:cBhvr>
                                      <p:to>
                                        <p:strVal val="visible"/>
                                      </p:to>
                                    </p:set>
                                    <p:anim calcmode="lin" valueType="num">
                                      <p:cBhvr additive="base">
                                        <p:cTn id="7" dur="500" fill="hold"/>
                                        <p:tgtEl>
                                          <p:spTgt spid="123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308">
                                            <p:txEl>
                                              <p:pRg st="2" end="2"/>
                                            </p:txEl>
                                          </p:spTgt>
                                        </p:tgtEl>
                                        <p:attrNameLst>
                                          <p:attrName>style.visibility</p:attrName>
                                        </p:attrNameLst>
                                      </p:cBhvr>
                                      <p:to>
                                        <p:strVal val="visible"/>
                                      </p:to>
                                    </p:set>
                                    <p:anim calcmode="lin" valueType="num">
                                      <p:cBhvr additive="base">
                                        <p:cTn id="13" dur="500" fill="hold"/>
                                        <p:tgtEl>
                                          <p:spTgt spid="1230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0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308">
                                            <p:txEl>
                                              <p:pRg st="3" end="3"/>
                                            </p:txEl>
                                          </p:spTgt>
                                        </p:tgtEl>
                                        <p:attrNameLst>
                                          <p:attrName>style.visibility</p:attrName>
                                        </p:attrNameLst>
                                      </p:cBhvr>
                                      <p:to>
                                        <p:strVal val="visible"/>
                                      </p:to>
                                    </p:set>
                                    <p:anim calcmode="lin" valueType="num">
                                      <p:cBhvr additive="base">
                                        <p:cTn id="19" dur="500" fill="hold"/>
                                        <p:tgtEl>
                                          <p:spTgt spid="1230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30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2308">
                                            <p:txEl>
                                              <p:pRg st="4" end="4"/>
                                            </p:txEl>
                                          </p:spTgt>
                                        </p:tgtEl>
                                        <p:attrNameLst>
                                          <p:attrName>style.visibility</p:attrName>
                                        </p:attrNameLst>
                                      </p:cBhvr>
                                      <p:to>
                                        <p:strVal val="visible"/>
                                      </p:to>
                                    </p:set>
                                    <p:anim calcmode="lin" valueType="num">
                                      <p:cBhvr additive="base">
                                        <p:cTn id="25" dur="500" fill="hold"/>
                                        <p:tgtEl>
                                          <p:spTgt spid="1230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308">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2308">
                                            <p:txEl>
                                              <p:pRg st="5" end="5"/>
                                            </p:txEl>
                                          </p:spTgt>
                                        </p:tgtEl>
                                        <p:attrNameLst>
                                          <p:attrName>style.visibility</p:attrName>
                                        </p:attrNameLst>
                                      </p:cBhvr>
                                      <p:to>
                                        <p:strVal val="visible"/>
                                      </p:to>
                                    </p:set>
                                    <p:anim calcmode="lin" valueType="num">
                                      <p:cBhvr additive="base">
                                        <p:cTn id="31" dur="500" fill="hold"/>
                                        <p:tgtEl>
                                          <p:spTgt spid="1230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308">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2308">
                                            <p:txEl>
                                              <p:pRg st="6" end="6"/>
                                            </p:txEl>
                                          </p:spTgt>
                                        </p:tgtEl>
                                        <p:attrNameLst>
                                          <p:attrName>style.visibility</p:attrName>
                                        </p:attrNameLst>
                                      </p:cBhvr>
                                      <p:to>
                                        <p:strVal val="visible"/>
                                      </p:to>
                                    </p:set>
                                    <p:anim calcmode="lin" valueType="num">
                                      <p:cBhvr additive="base">
                                        <p:cTn id="37" dur="500" fill="hold"/>
                                        <p:tgtEl>
                                          <p:spTgt spid="1230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308">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2308">
                                            <p:txEl>
                                              <p:pRg st="7" end="7"/>
                                            </p:txEl>
                                          </p:spTgt>
                                        </p:tgtEl>
                                        <p:attrNameLst>
                                          <p:attrName>style.visibility</p:attrName>
                                        </p:attrNameLst>
                                      </p:cBhvr>
                                      <p:to>
                                        <p:strVal val="visible"/>
                                      </p:to>
                                    </p:set>
                                    <p:anim calcmode="lin" valueType="num">
                                      <p:cBhvr additive="base">
                                        <p:cTn id="43" dur="500" fill="hold"/>
                                        <p:tgtEl>
                                          <p:spTgt spid="1230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308">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4526" fill="hold"/>
                                        <p:tgtEl>
                                          <p:spTgt spid="2"/>
                                        </p:tgtEl>
                                      </p:cBhvr>
                                    </p:cmd>
                                  </p:childTnLst>
                                </p:cTn>
                              </p:par>
                            </p:childTnLst>
                          </p:cTn>
                        </p:par>
                      </p:childTnLst>
                    </p:cTn>
                  </p:par>
                </p:childTnLst>
              </p:cTn>
              <p:nextCondLst>
                <p:cond evt="onClick" delay="0">
                  <p:tgtEl>
                    <p:spTgt spid="2"/>
                  </p:tgtEl>
                </p:cond>
              </p:nextCondLst>
            </p:seq>
            <p:audio>
              <p:cMediaNode vol="80000">
                <p:cTn id="50" fill="hold" display="0">
                  <p:stCondLst>
                    <p:cond delay="indefinite"/>
                  </p:stCondLst>
                  <p:endCondLst>
                    <p:cond evt="onStopAudio" delay="0">
                      <p:tgtEl>
                        <p:sldTgt/>
                      </p:tgtEl>
                    </p:cond>
                  </p:endCondLst>
                </p:cTn>
                <p:tgtEl>
                  <p:spTgt spid="2"/>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72147"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38376"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19345" fill="hold"/>
                                        <p:tgtEl>
                                          <p:spTgt spid="5"/>
                                        </p:tgtEl>
                                      </p:cBhvr>
                                    </p:cmd>
                                  </p:childTnLst>
                                </p:cTn>
                              </p:par>
                            </p:childTnLst>
                          </p:cTn>
                        </p:par>
                      </p:childTnLst>
                    </p:cTn>
                  </p:par>
                </p:childTnLst>
              </p:cTn>
              <p:nextCondLst>
                <p:cond evt="onClick" delay="0">
                  <p:tgtEl>
                    <p:spTgt spid="5"/>
                  </p:tgtEl>
                </p:cond>
              </p:nextCondLst>
            </p:seq>
            <p:audio>
              <p:cMediaNode vol="80000">
                <p:cTn id="68" fill="hold" display="0">
                  <p:stCondLst>
                    <p:cond delay="indefinite"/>
                  </p:stCondLst>
                  <p:endCondLst>
                    <p:cond evt="onStopAudio" delay="0">
                      <p:tgtEl>
                        <p:sldTgt/>
                      </p:tgtEl>
                    </p:cond>
                  </p:endCondLst>
                </p:cTn>
                <p:tgtEl>
                  <p:spTgt spid="5"/>
                </p:tgtEl>
              </p:cMediaNode>
            </p:audio>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20460" fill="hold"/>
                                        <p:tgtEl>
                                          <p:spTgt spid="6"/>
                                        </p:tgtEl>
                                      </p:cBhvr>
                                    </p:cmd>
                                  </p:childTnLst>
                                </p:cTn>
                              </p:par>
                            </p:childTnLst>
                          </p:cTn>
                        </p:par>
                      </p:childTnLst>
                    </p:cTn>
                  </p:par>
                </p:childTnLst>
              </p:cTn>
              <p:nextCondLst>
                <p:cond evt="onClick" delay="0">
                  <p:tgtEl>
                    <p:spTgt spid="6"/>
                  </p:tgtEl>
                </p:cond>
              </p:nextCondLst>
            </p:seq>
            <p:audio>
              <p:cMediaNode vol="80000">
                <p:cTn id="74" fill="hold" display="0">
                  <p:stCondLst>
                    <p:cond delay="indefinite"/>
                  </p:stCondLst>
                  <p:endCondLst>
                    <p:cond evt="onStopAudio" delay="0">
                      <p:tgtEl>
                        <p:sldTgt/>
                      </p:tgtEl>
                    </p:cond>
                  </p:endCondLst>
                </p:cTn>
                <p:tgtEl>
                  <p:spTgt spid="6"/>
                </p:tgtEl>
              </p:cMediaNode>
            </p:audio>
          </p:childTnLst>
        </p:cTn>
      </p:par>
    </p:tnLst>
    <p:bldLst>
      <p:bldP spid="12308"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4"/>
          <p:cNvSpPr txBox="1">
            <a:spLocks noChangeArrowheads="1"/>
          </p:cNvSpPr>
          <p:nvPr/>
        </p:nvSpPr>
        <p:spPr bwMode="auto">
          <a:xfrm>
            <a:off x="1905000" y="939800"/>
            <a:ext cx="701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Bagaimana Dampak Sistem Informasi bagi Organisasi dan Perusahaan Bisnis</a:t>
            </a:r>
          </a:p>
        </p:txBody>
      </p:sp>
      <p:sp>
        <p:nvSpPr>
          <p:cNvPr id="12306" name="Rectangle 18"/>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sp>
        <p:nvSpPr>
          <p:cNvPr id="12308" name="Rectangle 20"/>
          <p:cNvSpPr>
            <a:spLocks noChangeArrowheads="1"/>
          </p:cNvSpPr>
          <p:nvPr/>
        </p:nvSpPr>
        <p:spPr bwMode="auto">
          <a:xfrm>
            <a:off x="457200" y="1981200"/>
            <a:ext cx="84582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p>
            <a:pPr eaLnBrk="1" hangingPunct="1">
              <a:spcBef>
                <a:spcPct val="5000"/>
              </a:spcBef>
              <a:defRPr/>
            </a:pPr>
            <a:r>
              <a:rPr lang="en-US" b="1" dirty="0" err="1">
                <a:solidFill>
                  <a:srgbClr val="FF0000"/>
                </a:solidFill>
                <a:latin typeface="Arial" charset="0"/>
                <a:cs typeface="Times New Roman" pitchFamily="18" charset="0"/>
              </a:rPr>
              <a:t>Dampak</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bagi</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Struktur</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dan</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Perilaku</a:t>
            </a:r>
            <a:r>
              <a:rPr lang="en-US" b="1" dirty="0">
                <a:solidFill>
                  <a:srgbClr val="FF0000"/>
                </a:solidFill>
                <a:latin typeface="Arial" charset="0"/>
                <a:cs typeface="Times New Roman" pitchFamily="18" charset="0"/>
              </a:rPr>
              <a:t> </a:t>
            </a:r>
            <a:r>
              <a:rPr lang="en-US" b="1" dirty="0" err="1">
                <a:solidFill>
                  <a:srgbClr val="FF0000"/>
                </a:solidFill>
                <a:latin typeface="Arial" charset="0"/>
                <a:cs typeface="Times New Roman" pitchFamily="18" charset="0"/>
              </a:rPr>
              <a:t>Organisasi</a:t>
            </a:r>
            <a:endParaRPr lang="en-US" b="1" dirty="0">
              <a:solidFill>
                <a:srgbClr val="FF0000"/>
              </a:solidFill>
              <a:latin typeface="Arial" charset="0"/>
              <a:cs typeface="Times New Roman" pitchFamily="18" charset="0"/>
            </a:endParaRPr>
          </a:p>
          <a:p>
            <a:pPr eaLnBrk="1" hangingPunct="1">
              <a:spcBef>
                <a:spcPct val="5000"/>
              </a:spcBef>
              <a:defRPr/>
            </a:pPr>
            <a:endParaRPr lang="en-US" sz="2000" b="1" dirty="0">
              <a:solidFill>
                <a:srgbClr val="FF0000"/>
              </a:solidFill>
              <a:latin typeface="Arial" charset="0"/>
              <a:cs typeface="Times New Roman" pitchFamily="18" charset="0"/>
            </a:endParaRPr>
          </a:p>
          <a:p>
            <a:pPr marL="342900" indent="-342900" eaLnBrk="1" hangingPunct="1">
              <a:spcBef>
                <a:spcPct val="5000"/>
              </a:spcBef>
              <a:buFontTx/>
              <a:buChar char="•"/>
              <a:defRPr/>
            </a:pPr>
            <a:r>
              <a:rPr lang="en-US" sz="2000" b="1" dirty="0">
                <a:latin typeface="Arial" charset="0"/>
                <a:cs typeface="Times New Roman" pitchFamily="18" charset="0"/>
              </a:rPr>
              <a:t>IT </a:t>
            </a:r>
            <a:r>
              <a:rPr lang="en-US" sz="2000" b="1" dirty="0" err="1">
                <a:latin typeface="Arial" charset="0"/>
                <a:cs typeface="Times New Roman" pitchFamily="18" charset="0"/>
              </a:rPr>
              <a:t>meratakan</a:t>
            </a:r>
            <a:r>
              <a:rPr lang="en-US" sz="2000" b="1" dirty="0">
                <a:latin typeface="Arial" charset="0"/>
                <a:cs typeface="Times New Roman" pitchFamily="18" charset="0"/>
              </a:rPr>
              <a:t> </a:t>
            </a:r>
            <a:r>
              <a:rPr lang="en-US" sz="2000" b="1" dirty="0" err="1">
                <a:latin typeface="Arial" charset="0"/>
                <a:cs typeface="Times New Roman" pitchFamily="18" charset="0"/>
              </a:rPr>
              <a:t>organisasi</a:t>
            </a:r>
            <a:endParaRPr lang="en-US" sz="2000" b="1" dirty="0">
              <a:latin typeface="Arial" charset="0"/>
              <a:cs typeface="Times New Roman" pitchFamily="18" charset="0"/>
            </a:endParaRPr>
          </a:p>
          <a:p>
            <a:pPr marL="342900" indent="-342900" eaLnBrk="1" hangingPunct="1">
              <a:spcBef>
                <a:spcPct val="5000"/>
              </a:spcBef>
              <a:buFontTx/>
              <a:buChar char="•"/>
              <a:defRPr/>
            </a:pPr>
            <a:endParaRPr lang="en-US" sz="2000" b="1" dirty="0">
              <a:solidFill>
                <a:srgbClr val="FF0000"/>
              </a:solidFill>
              <a:latin typeface="Arial" charset="0"/>
              <a:cs typeface="Times New Roman" pitchFamily="18" charset="0"/>
            </a:endParaRPr>
          </a:p>
        </p:txBody>
      </p:sp>
      <p:pic>
        <p:nvPicPr>
          <p:cNvPr id="12293" name="Picture 8" descr="C:\My Documents\MIS10\Compositing\Chapter-03\Fig-3-08.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9225" y="3162300"/>
            <a:ext cx="4117975"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 Box 4"/>
          <p:cNvSpPr txBox="1">
            <a:spLocks noChangeArrowheads="1"/>
          </p:cNvSpPr>
          <p:nvPr/>
        </p:nvSpPr>
        <p:spPr bwMode="auto">
          <a:xfrm>
            <a:off x="1600200" y="4705350"/>
            <a:ext cx="19050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spcBef>
                <a:spcPct val="50000"/>
              </a:spcBef>
            </a:pPr>
            <a:r>
              <a:rPr lang="en-US" altLang="en-US" sz="900" b="1"/>
              <a:t>Sistem informasi dapat mengurangi jumlah tingkatan dalam organisasi dengan memberikan informasi kepada para manajer untuk mengawasi sejumlah besar karyawan dan memberikan wewenang lebih besar untuk mengambil keputusan kepada karyawan tingkat lebih rendah.</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0" y="6248400"/>
            <a:ext cx="609600" cy="609600"/>
          </a:xfrm>
          <a:prstGeom prst="rect">
            <a:avLst/>
          </a:prstGeom>
        </p:spPr>
      </p:pic>
      <p:pic>
        <p:nvPicPr>
          <p:cNvPr id="4"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62000" y="56388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308">
                                            <p:txEl>
                                              <p:pRg st="0" end="0"/>
                                            </p:txEl>
                                          </p:spTgt>
                                        </p:tgtEl>
                                        <p:attrNameLst>
                                          <p:attrName>style.visibility</p:attrName>
                                        </p:attrNameLst>
                                      </p:cBhvr>
                                      <p:to>
                                        <p:strVal val="visible"/>
                                      </p:to>
                                    </p:set>
                                    <p:anim calcmode="lin" valueType="num">
                                      <p:cBhvr additive="base">
                                        <p:cTn id="7" dur="500" fill="hold"/>
                                        <p:tgtEl>
                                          <p:spTgt spid="1230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30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308">
                                            <p:txEl>
                                              <p:pRg st="2" end="2"/>
                                            </p:txEl>
                                          </p:spTgt>
                                        </p:tgtEl>
                                        <p:attrNameLst>
                                          <p:attrName>style.visibility</p:attrName>
                                        </p:attrNameLst>
                                      </p:cBhvr>
                                      <p:to>
                                        <p:strVal val="visible"/>
                                      </p:to>
                                    </p:set>
                                    <p:anim calcmode="lin" valueType="num">
                                      <p:cBhvr additive="base">
                                        <p:cTn id="13" dur="500" fill="hold"/>
                                        <p:tgtEl>
                                          <p:spTgt spid="1230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308">
                                            <p:txEl>
                                              <p:pRg st="2" end="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54235" fill="hold"/>
                                        <p:tgtEl>
                                          <p:spTgt spid="2"/>
                                        </p:tgtEl>
                                      </p:cBhvr>
                                    </p:cmd>
                                  </p:childTnLst>
                                </p:cTn>
                              </p:par>
                            </p:childTnLst>
                          </p:cTn>
                        </p:par>
                      </p:childTnLst>
                    </p:cTn>
                  </p:par>
                </p:childTnLst>
              </p:cTn>
              <p:nextCondLst>
                <p:cond evt="onClick" delay="0">
                  <p:tgtEl>
                    <p:spTgt spid="2"/>
                  </p:tgtEl>
                </p:cond>
              </p:nextCondLst>
            </p:seq>
            <p:audio>
              <p:cMediaNode vol="80000">
                <p:cTn id="20" fill="hold" display="0">
                  <p:stCondLst>
                    <p:cond delay="indefinite"/>
                  </p:stCondLst>
                  <p:endCondLst>
                    <p:cond evt="onStopAudio" delay="0">
                      <p:tgtEl>
                        <p:sldTgt/>
                      </p:tgtEl>
                    </p:cond>
                  </p:endCondLst>
                </p:cTn>
                <p:tgtEl>
                  <p:spTgt spid="2"/>
                </p:tgtEl>
              </p:cMediaNode>
            </p:audio>
            <p:seq concurrent="1" nextAc="seek">
              <p:cTn id="21" restart="whenNotActive" fill="hold" evtFilter="cancelBubble" nodeType="interactiveSeq">
                <p:stCondLst>
                  <p:cond evt="onClick" delay="0">
                    <p:tgtEl>
                      <p:spTgt spid="4"/>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57426" fill="hold"/>
                                        <p:tgtEl>
                                          <p:spTgt spid="4"/>
                                        </p:tgtEl>
                                      </p:cBhvr>
                                    </p:cmd>
                                  </p:childTnLst>
                                </p:cTn>
                              </p:par>
                            </p:childTnLst>
                          </p:cTn>
                        </p:par>
                      </p:childTnLst>
                    </p:cTn>
                  </p:par>
                </p:childTnLst>
              </p:cTn>
              <p:nextCondLst>
                <p:cond evt="onClick" delay="0">
                  <p:tgtEl>
                    <p:spTgt spid="4"/>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12308"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026"/>
          <p:cNvSpPr>
            <a:spLocks noChangeArrowheads="1"/>
          </p:cNvSpPr>
          <p:nvPr/>
        </p:nvSpPr>
        <p:spPr bwMode="auto">
          <a:xfrm>
            <a:off x="304800" y="2057400"/>
            <a:ext cx="85344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1313" indent="-342900">
              <a:defRPr sz="2400">
                <a:solidFill>
                  <a:schemeClr val="tx1"/>
                </a:solidFill>
                <a:latin typeface="Arial" panose="020B0604020202020204" pitchFamily="34" charset="0"/>
              </a:defRPr>
            </a:lvl1pPr>
            <a:lvl2pPr marL="800100" indent="-342900">
              <a:defRPr sz="2400">
                <a:solidFill>
                  <a:schemeClr val="tx1"/>
                </a:solidFill>
                <a:latin typeface="Arial" panose="020B0604020202020204" pitchFamily="34" charset="0"/>
              </a:defRPr>
            </a:lvl2pPr>
            <a:lvl3pPr marL="798513" indent="-3429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eaLnBrk="1" hangingPunct="1">
              <a:lnSpc>
                <a:spcPct val="80000"/>
              </a:lnSpc>
              <a:buFont typeface="Arial" panose="020B0604020202020204" pitchFamily="34" charset="0"/>
              <a:buChar char="•"/>
            </a:pPr>
            <a:r>
              <a:rPr lang="en-US" altLang="en-US" sz="2200" b="1" dirty="0">
                <a:latin typeface="calibri" panose="020F0502020204030204" pitchFamily="34" charset="0"/>
                <a:cs typeface="calibri" panose="020F0502020204030204" pitchFamily="34" charset="0"/>
              </a:rPr>
              <a:t>Competitive advantage </a:t>
            </a:r>
            <a:r>
              <a:rPr lang="id-ID" altLang="en-US" sz="2200" b="1" dirty="0">
                <a:latin typeface="calibri" panose="020F0502020204030204" pitchFamily="34" charset="0"/>
                <a:cs typeface="calibri" panose="020F0502020204030204" pitchFamily="34" charset="0"/>
              </a:rPr>
              <a:t>– </a:t>
            </a:r>
            <a:r>
              <a:rPr lang="id-ID" altLang="en-US" sz="2200" b="1" dirty="0">
                <a:solidFill>
                  <a:srgbClr val="FF0000"/>
                </a:solidFill>
                <a:latin typeface="calibri" panose="020F0502020204030204" pitchFamily="34" charset="0"/>
                <a:cs typeface="calibri" panose="020F0502020204030204" pitchFamily="34" charset="0"/>
              </a:rPr>
              <a:t>mengacu pada penggunaan informasi untuk mendapatkan pengungkitan di dalam pasar</a:t>
            </a:r>
            <a:r>
              <a:rPr lang="en-US" altLang="en-US" sz="2200" b="1" dirty="0">
                <a:solidFill>
                  <a:srgbClr val="FF0000"/>
                </a:solidFill>
                <a:latin typeface="calibri" panose="020F0502020204030204" pitchFamily="34" charset="0"/>
                <a:cs typeface="calibri" panose="020F0502020204030204" pitchFamily="34" charset="0"/>
              </a:rPr>
              <a:t>.</a:t>
            </a:r>
          </a:p>
          <a:p>
            <a:pPr eaLnBrk="1" hangingPunct="1">
              <a:lnSpc>
                <a:spcPct val="80000"/>
              </a:lnSpc>
              <a:buFont typeface="Arial" panose="020B0604020202020204" pitchFamily="34" charset="0"/>
              <a:buChar char="•"/>
            </a:pPr>
            <a:endParaRPr lang="en-US" altLang="en-US" sz="800" b="1" dirty="0">
              <a:solidFill>
                <a:srgbClr val="FF0000"/>
              </a:solidFill>
              <a:latin typeface="calibri" panose="020F0502020204030204" pitchFamily="34" charset="0"/>
              <a:cs typeface="calibri" panose="020F0502020204030204" pitchFamily="34" charset="0"/>
            </a:endParaRPr>
          </a:p>
          <a:p>
            <a:pPr lvl="2" eaLnBrk="1" hangingPunct="1">
              <a:lnSpc>
                <a:spcPct val="80000"/>
              </a:lnSpc>
              <a:buFont typeface="Arial" panose="020B0604020202020204" pitchFamily="34" charset="0"/>
              <a:buChar char="•"/>
            </a:pPr>
            <a:r>
              <a:rPr lang="id-ID" altLang="en-US" sz="1800" b="1" dirty="0">
                <a:latin typeface="calibri" panose="020F0502020204030204" pitchFamily="34" charset="0"/>
                <a:cs typeface="calibri" panose="020F0502020204030204" pitchFamily="34" charset="0"/>
              </a:rPr>
              <a:t>Menggunakan sumberdaya virtual sekaligus juga fisik dalam memenuhi tujuan2 strategis perusahaan</a:t>
            </a:r>
            <a:r>
              <a:rPr lang="en-US" altLang="en-US" sz="1800" b="1" dirty="0">
                <a:latin typeface="calibri" panose="020F0502020204030204" pitchFamily="34" charset="0"/>
                <a:cs typeface="calibri" panose="020F0502020204030204" pitchFamily="34" charset="0"/>
              </a:rPr>
              <a:t>.</a:t>
            </a:r>
          </a:p>
          <a:p>
            <a:pPr lvl="2" eaLnBrk="1" hangingPunct="1">
              <a:lnSpc>
                <a:spcPct val="80000"/>
              </a:lnSpc>
              <a:buFont typeface="Arial" panose="020B0604020202020204" pitchFamily="34" charset="0"/>
              <a:buChar char="•"/>
            </a:pPr>
            <a:endParaRPr lang="en-US" altLang="en-US" sz="1600" b="1" dirty="0">
              <a:latin typeface="calibri" panose="020F0502020204030204" pitchFamily="34" charset="0"/>
              <a:cs typeface="calibri" panose="020F0502020204030204" pitchFamily="34" charset="0"/>
            </a:endParaRPr>
          </a:p>
          <a:p>
            <a:pPr eaLnBrk="1" hangingPunct="1">
              <a:lnSpc>
                <a:spcPct val="80000"/>
              </a:lnSpc>
              <a:buFontTx/>
              <a:buChar char="•"/>
            </a:pPr>
            <a:r>
              <a:rPr lang="en-US" altLang="en-US" sz="2200" b="1" dirty="0">
                <a:latin typeface="calibri" panose="020F0502020204030204" pitchFamily="34" charset="0"/>
                <a:cs typeface="calibri" panose="020F0502020204030204" pitchFamily="34" charset="0"/>
              </a:rPr>
              <a:t>Perusahaan yang </a:t>
            </a:r>
            <a:r>
              <a:rPr lang="en-US" altLang="en-US" sz="2200" b="1" dirty="0" err="1">
                <a:latin typeface="calibri" panose="020F0502020204030204" pitchFamily="34" charset="0"/>
                <a:cs typeface="calibri" panose="020F0502020204030204" pitchFamily="34" charset="0"/>
              </a:rPr>
              <a:t>memiliki</a:t>
            </a:r>
            <a:r>
              <a:rPr lang="en-US" altLang="en-US" sz="2200" b="1" dirty="0">
                <a:latin typeface="calibri" panose="020F0502020204030204" pitchFamily="34" charset="0"/>
                <a:cs typeface="calibri" panose="020F0502020204030204" pitchFamily="34" charset="0"/>
              </a:rPr>
              <a:t> </a:t>
            </a:r>
            <a:r>
              <a:rPr lang="en-US" altLang="en-US" sz="2200" b="1" dirty="0" err="1">
                <a:solidFill>
                  <a:srgbClr val="FF0000"/>
                </a:solidFill>
                <a:latin typeface="calibri" panose="020F0502020204030204" pitchFamily="34" charset="0"/>
                <a:cs typeface="calibri" panose="020F0502020204030204" pitchFamily="34" charset="0"/>
              </a:rPr>
              <a:t>kinerja</a:t>
            </a:r>
            <a:r>
              <a:rPr lang="en-US" altLang="en-US" sz="2200" b="1" dirty="0">
                <a:solidFill>
                  <a:srgbClr val="FF0000"/>
                </a:solidFill>
                <a:latin typeface="calibri" panose="020F0502020204030204" pitchFamily="34" charset="0"/>
                <a:cs typeface="calibri" panose="020F0502020204030204" pitchFamily="34" charset="0"/>
              </a:rPr>
              <a:t> yang </a:t>
            </a:r>
            <a:r>
              <a:rPr lang="en-US" altLang="en-US" sz="2200" b="1" dirty="0" err="1">
                <a:solidFill>
                  <a:srgbClr val="FF0000"/>
                </a:solidFill>
                <a:latin typeface="calibri" panose="020F0502020204030204" pitchFamily="34" charset="0"/>
                <a:cs typeface="calibri" panose="020F0502020204030204" pitchFamily="34" charset="0"/>
              </a:rPr>
              <a:t>lebih</a:t>
            </a:r>
            <a:r>
              <a:rPr lang="en-US" altLang="en-US" sz="2200" b="1" dirty="0">
                <a:solidFill>
                  <a:srgbClr val="FF0000"/>
                </a:solidFill>
                <a:latin typeface="calibri" panose="020F0502020204030204" pitchFamily="34" charset="0"/>
                <a:cs typeface="calibri" panose="020F0502020204030204" pitchFamily="34" charset="0"/>
              </a:rPr>
              <a:t> </a:t>
            </a:r>
            <a:r>
              <a:rPr lang="en-US" altLang="en-US" sz="2200" b="1" dirty="0" err="1">
                <a:solidFill>
                  <a:srgbClr val="FF0000"/>
                </a:solidFill>
                <a:latin typeface="calibri" panose="020F0502020204030204" pitchFamily="34" charset="0"/>
                <a:cs typeface="calibri" panose="020F0502020204030204" pitchFamily="34" charset="0"/>
              </a:rPr>
              <a:t>baik</a:t>
            </a:r>
            <a:r>
              <a:rPr lang="en-US" altLang="en-US" sz="2200" b="1" dirty="0">
                <a:solidFill>
                  <a:srgbClr val="FF0000"/>
                </a:solidFill>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dibanding</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pesaingnya</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dianggap</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memiliki</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keunggulan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kompetitif</a:t>
            </a:r>
            <a:endParaRPr lang="en-US" altLang="en-US" sz="2200" b="1" dirty="0">
              <a:latin typeface="calibri" panose="020F0502020204030204" pitchFamily="34" charset="0"/>
              <a:cs typeface="calibri" panose="020F0502020204030204" pitchFamily="34" charset="0"/>
            </a:endParaRPr>
          </a:p>
          <a:p>
            <a:pPr eaLnBrk="1" hangingPunct="1">
              <a:lnSpc>
                <a:spcPct val="80000"/>
              </a:lnSpc>
            </a:pPr>
            <a:endParaRPr lang="en-US" altLang="en-US" sz="1100" b="1" dirty="0">
              <a:latin typeface="calibri" panose="020F0502020204030204" pitchFamily="34" charset="0"/>
              <a:cs typeface="calibri" panose="020F0502020204030204" pitchFamily="34" charset="0"/>
            </a:endParaRPr>
          </a:p>
          <a:p>
            <a:pPr lvl="1" eaLnBrk="1" hangingPunct="1">
              <a:lnSpc>
                <a:spcPct val="80000"/>
              </a:lnSpc>
              <a:buFontTx/>
              <a:buChar char="•"/>
            </a:pPr>
            <a:r>
              <a:rPr lang="en-US" altLang="en-US" sz="1800" b="1" dirty="0" err="1">
                <a:latin typeface="calibri" panose="020F0502020204030204" pitchFamily="34" charset="0"/>
                <a:cs typeface="calibri" panose="020F0502020204030204" pitchFamily="34" charset="0"/>
              </a:rPr>
              <a:t>Otomotif</a:t>
            </a:r>
            <a:r>
              <a:rPr lang="id-ID" altLang="en-US" sz="1800" b="1" dirty="0">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 : </a:t>
            </a:r>
            <a:r>
              <a:rPr lang="en-US" altLang="en-US" sz="1800" b="1" i="1" dirty="0" err="1">
                <a:latin typeface="calibri" panose="020F0502020204030204" pitchFamily="34" charset="0"/>
                <a:cs typeface="calibri" panose="020F0502020204030204" pitchFamily="34" charset="0"/>
              </a:rPr>
              <a:t>toyota</a:t>
            </a:r>
            <a:endParaRPr lang="en-US" altLang="en-US" sz="1800" b="1" i="1" dirty="0">
              <a:latin typeface="calibri" panose="020F0502020204030204" pitchFamily="34" charset="0"/>
              <a:cs typeface="calibri" panose="020F0502020204030204" pitchFamily="34" charset="0"/>
            </a:endParaRPr>
          </a:p>
          <a:p>
            <a:pPr lvl="1" eaLnBrk="1" hangingPunct="1">
              <a:lnSpc>
                <a:spcPct val="80000"/>
              </a:lnSpc>
              <a:buFontTx/>
              <a:buChar char="•"/>
            </a:pPr>
            <a:r>
              <a:rPr lang="en-US" altLang="en-US" sz="1800" b="1" dirty="0" err="1">
                <a:latin typeface="calibri" panose="020F0502020204030204" pitchFamily="34" charset="0"/>
                <a:cs typeface="calibri" panose="020F0502020204030204" pitchFamily="34" charset="0"/>
              </a:rPr>
              <a:t>Ritel</a:t>
            </a:r>
            <a:r>
              <a:rPr lang="en-US" altLang="en-US" sz="1800" b="1" dirty="0">
                <a:latin typeface="calibri" panose="020F0502020204030204" pitchFamily="34" charset="0"/>
                <a:cs typeface="calibri" panose="020F0502020204030204" pitchFamily="34" charset="0"/>
              </a:rPr>
              <a:t> online : </a:t>
            </a:r>
            <a:r>
              <a:rPr lang="en-US" altLang="en-US" sz="1800" b="1" i="1" dirty="0">
                <a:latin typeface="calibri" panose="020F0502020204030204" pitchFamily="34" charset="0"/>
                <a:cs typeface="calibri" panose="020F0502020204030204" pitchFamily="34" charset="0"/>
              </a:rPr>
              <a:t>amazon</a:t>
            </a:r>
          </a:p>
          <a:p>
            <a:pPr lvl="1" eaLnBrk="1" hangingPunct="1">
              <a:lnSpc>
                <a:spcPct val="80000"/>
              </a:lnSpc>
              <a:buFontTx/>
              <a:buChar char="•"/>
            </a:pPr>
            <a:r>
              <a:rPr lang="en-US" altLang="en-US" sz="1800" b="1" dirty="0" err="1">
                <a:latin typeface="calibri" panose="020F0502020204030204" pitchFamily="34" charset="0"/>
                <a:cs typeface="calibri" panose="020F0502020204030204" pitchFamily="34" charset="0"/>
              </a:rPr>
              <a:t>Ritel</a:t>
            </a:r>
            <a:r>
              <a:rPr lang="en-US" altLang="en-US" sz="1800" b="1" dirty="0">
                <a:latin typeface="calibri" panose="020F0502020204030204" pitchFamily="34" charset="0"/>
                <a:cs typeface="calibri" panose="020F0502020204030204" pitchFamily="34" charset="0"/>
              </a:rPr>
              <a:t>	</a:t>
            </a:r>
            <a:r>
              <a:rPr lang="id-ID" altLang="en-US" sz="1800" b="1" dirty="0">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 </a:t>
            </a:r>
            <a:r>
              <a:rPr lang="en-US" altLang="en-US" sz="1800" b="1" i="1" dirty="0" err="1">
                <a:latin typeface="calibri" panose="020F0502020204030204" pitchFamily="34" charset="0"/>
                <a:cs typeface="calibri" panose="020F0502020204030204" pitchFamily="34" charset="0"/>
              </a:rPr>
              <a:t>walmart</a:t>
            </a:r>
            <a:endParaRPr lang="en-US" altLang="en-US" sz="1800" b="1" i="1" dirty="0">
              <a:latin typeface="calibri" panose="020F0502020204030204" pitchFamily="34" charset="0"/>
              <a:cs typeface="calibri" panose="020F0502020204030204" pitchFamily="34" charset="0"/>
            </a:endParaRPr>
          </a:p>
          <a:p>
            <a:pPr lvl="1" eaLnBrk="1" hangingPunct="1">
              <a:lnSpc>
                <a:spcPct val="80000"/>
              </a:lnSpc>
              <a:buFontTx/>
              <a:buChar char="•"/>
            </a:pPr>
            <a:r>
              <a:rPr lang="en-US" altLang="en-US" sz="1800" b="1" dirty="0">
                <a:latin typeface="calibri" panose="020F0502020204030204" pitchFamily="34" charset="0"/>
                <a:cs typeface="calibri" panose="020F0502020204030204" pitchFamily="34" charset="0"/>
              </a:rPr>
              <a:t>Music</a:t>
            </a:r>
            <a:r>
              <a:rPr lang="id-ID" altLang="en-US" sz="1800" b="1" dirty="0">
                <a:latin typeface="calibri" panose="020F0502020204030204" pitchFamily="34" charset="0"/>
                <a:cs typeface="calibri" panose="020F0502020204030204" pitchFamily="34" charset="0"/>
              </a:rPr>
              <a:t>          </a:t>
            </a:r>
            <a:r>
              <a:rPr lang="en-US" altLang="en-US" sz="1800" b="1" dirty="0">
                <a:latin typeface="calibri" panose="020F0502020204030204" pitchFamily="34" charset="0"/>
                <a:cs typeface="calibri" panose="020F0502020204030204" pitchFamily="34" charset="0"/>
              </a:rPr>
              <a:t> : </a:t>
            </a:r>
            <a:r>
              <a:rPr lang="en-US" altLang="en-US" sz="1800" b="1" i="1" dirty="0">
                <a:latin typeface="calibri" panose="020F0502020204030204" pitchFamily="34" charset="0"/>
                <a:cs typeface="calibri" panose="020F0502020204030204" pitchFamily="34" charset="0"/>
              </a:rPr>
              <a:t>apple’s </a:t>
            </a:r>
            <a:r>
              <a:rPr lang="en-US" altLang="en-US" sz="1800" b="1" i="1" dirty="0" err="1">
                <a:latin typeface="calibri" panose="020F0502020204030204" pitchFamily="34" charset="0"/>
                <a:cs typeface="calibri" panose="020F0502020204030204" pitchFamily="34" charset="0"/>
              </a:rPr>
              <a:t>iTune</a:t>
            </a:r>
            <a:endParaRPr lang="en-US" altLang="en-US" sz="1800" b="1" i="1" dirty="0">
              <a:latin typeface="calibri" panose="020F0502020204030204" pitchFamily="34" charset="0"/>
              <a:cs typeface="calibri" panose="020F0502020204030204" pitchFamily="34" charset="0"/>
            </a:endParaRPr>
          </a:p>
          <a:p>
            <a:pPr lvl="1" eaLnBrk="1" hangingPunct="1">
              <a:lnSpc>
                <a:spcPct val="80000"/>
              </a:lnSpc>
              <a:buFontTx/>
              <a:buChar char="•"/>
            </a:pPr>
            <a:r>
              <a:rPr lang="en-US" altLang="en-US" sz="1800" b="1" dirty="0" err="1">
                <a:latin typeface="calibri" panose="020F0502020204030204" pitchFamily="34" charset="0"/>
                <a:cs typeface="calibri" panose="020F0502020204030204" pitchFamily="34" charset="0"/>
              </a:rPr>
              <a:t>Mesin</a:t>
            </a:r>
            <a:r>
              <a:rPr lang="en-US" altLang="en-US" sz="1800" b="1" dirty="0">
                <a:latin typeface="calibri" panose="020F0502020204030204" pitchFamily="34" charset="0"/>
                <a:cs typeface="calibri" panose="020F0502020204030204" pitchFamily="34" charset="0"/>
              </a:rPr>
              <a:t> </a:t>
            </a:r>
            <a:r>
              <a:rPr lang="en-US" altLang="en-US" sz="1800" b="1" dirty="0" err="1">
                <a:latin typeface="calibri" panose="020F0502020204030204" pitchFamily="34" charset="0"/>
                <a:cs typeface="calibri" panose="020F0502020204030204" pitchFamily="34" charset="0"/>
              </a:rPr>
              <a:t>pencari</a:t>
            </a:r>
            <a:r>
              <a:rPr lang="en-US" altLang="en-US" sz="1800" b="1" dirty="0">
                <a:latin typeface="calibri" panose="020F0502020204030204" pitchFamily="34" charset="0"/>
                <a:cs typeface="calibri" panose="020F0502020204030204" pitchFamily="34" charset="0"/>
              </a:rPr>
              <a:t> : </a:t>
            </a:r>
            <a:r>
              <a:rPr lang="en-US" altLang="en-US" sz="1800" b="1" i="1" dirty="0">
                <a:latin typeface="calibri" panose="020F0502020204030204" pitchFamily="34" charset="0"/>
                <a:cs typeface="calibri" panose="020F0502020204030204" pitchFamily="34" charset="0"/>
              </a:rPr>
              <a:t>google</a:t>
            </a:r>
          </a:p>
          <a:p>
            <a:pPr eaLnBrk="1" hangingPunct="1">
              <a:lnSpc>
                <a:spcPct val="80000"/>
              </a:lnSpc>
              <a:buFontTx/>
              <a:buChar char="•"/>
            </a:pPr>
            <a:endParaRPr lang="en-US" altLang="en-US" sz="1600" b="1" dirty="0">
              <a:latin typeface="calibri" panose="020F0502020204030204" pitchFamily="34" charset="0"/>
              <a:cs typeface="calibri" panose="020F0502020204030204" pitchFamily="34" charset="0"/>
            </a:endParaRPr>
          </a:p>
          <a:p>
            <a:pPr eaLnBrk="1" hangingPunct="1">
              <a:lnSpc>
                <a:spcPct val="80000"/>
              </a:lnSpc>
              <a:buFontTx/>
              <a:buChar char="•"/>
            </a:pPr>
            <a:r>
              <a:rPr lang="en-US" altLang="en-US" sz="2200" b="1" dirty="0">
                <a:latin typeface="calibri" panose="020F0502020204030204" pitchFamily="34" charset="0"/>
                <a:cs typeface="calibri" panose="020F0502020204030204" pitchFamily="34" charset="0"/>
              </a:rPr>
              <a:t>Model yang paling </a:t>
            </a:r>
            <a:r>
              <a:rPr lang="en-US" altLang="en-US" sz="2200" b="1" dirty="0" err="1">
                <a:latin typeface="calibri" panose="020F0502020204030204" pitchFamily="34" charset="0"/>
                <a:cs typeface="calibri" panose="020F0502020204030204" pitchFamily="34" charset="0"/>
              </a:rPr>
              <a:t>umum</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digunakan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dalam</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memahami</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keunggulan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kompetitif</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perusahaan</a:t>
            </a:r>
            <a:r>
              <a:rPr lang="en-US" altLang="en-US" sz="2200" b="1" dirty="0">
                <a:latin typeface="calibri" panose="020F0502020204030204" pitchFamily="34" charset="0"/>
                <a:cs typeface="calibri" panose="020F0502020204030204" pitchFamily="34" charset="0"/>
              </a:rPr>
              <a:t> </a:t>
            </a:r>
            <a:r>
              <a:rPr lang="en-US" altLang="en-US" sz="2200" b="1" dirty="0" err="1">
                <a:latin typeface="calibri" panose="020F0502020204030204" pitchFamily="34" charset="0"/>
                <a:cs typeface="calibri" panose="020F0502020204030204" pitchFamily="34" charset="0"/>
              </a:rPr>
              <a:t>adalah</a:t>
            </a:r>
            <a:r>
              <a:rPr lang="en-US" altLang="en-US" sz="2200" b="1" dirty="0">
                <a:latin typeface="calibri" panose="020F0502020204030204" pitchFamily="34" charset="0"/>
                <a:cs typeface="calibri" panose="020F0502020204030204" pitchFamily="34" charset="0"/>
              </a:rPr>
              <a:t> </a:t>
            </a:r>
            <a:r>
              <a:rPr lang="en-US" altLang="en-US" sz="2200" b="1" dirty="0">
                <a:solidFill>
                  <a:srgbClr val="FF0000"/>
                </a:solidFill>
                <a:latin typeface="calibri" panose="020F0502020204030204" pitchFamily="34" charset="0"/>
                <a:cs typeface="calibri" panose="020F0502020204030204" pitchFamily="34" charset="0"/>
              </a:rPr>
              <a:t>model </a:t>
            </a:r>
            <a:r>
              <a:rPr lang="en-US" altLang="en-US" sz="2200" b="1" dirty="0" err="1">
                <a:solidFill>
                  <a:srgbClr val="FF0000"/>
                </a:solidFill>
                <a:latin typeface="calibri" panose="020F0502020204030204" pitchFamily="34" charset="0"/>
                <a:cs typeface="calibri" panose="020F0502020204030204" pitchFamily="34" charset="0"/>
              </a:rPr>
              <a:t>daya</a:t>
            </a:r>
            <a:r>
              <a:rPr lang="en-US" altLang="en-US" sz="2200" b="1" dirty="0">
                <a:solidFill>
                  <a:srgbClr val="FF0000"/>
                </a:solidFill>
                <a:latin typeface="calibri" panose="020F0502020204030204" pitchFamily="34" charset="0"/>
                <a:cs typeface="calibri" panose="020F0502020204030204" pitchFamily="34" charset="0"/>
              </a:rPr>
              <a:t> </a:t>
            </a:r>
            <a:r>
              <a:rPr lang="en-US" altLang="en-US" sz="2200" b="1" dirty="0" err="1">
                <a:solidFill>
                  <a:srgbClr val="FF0000"/>
                </a:solidFill>
                <a:latin typeface="calibri" panose="020F0502020204030204" pitchFamily="34" charset="0"/>
                <a:cs typeface="calibri" panose="020F0502020204030204" pitchFamily="34" charset="0"/>
              </a:rPr>
              <a:t>kompetitif</a:t>
            </a:r>
            <a:endParaRPr lang="en-US" altLang="en-US" sz="2200" b="1" dirty="0">
              <a:solidFill>
                <a:srgbClr val="FF0000"/>
              </a:solidFill>
              <a:latin typeface="calibri" panose="020F0502020204030204" pitchFamily="34" charset="0"/>
              <a:cs typeface="calibri" panose="020F0502020204030204" pitchFamily="34" charset="0"/>
            </a:endParaRPr>
          </a:p>
        </p:txBody>
      </p:sp>
      <p:sp>
        <p:nvSpPr>
          <p:cNvPr id="13315" name="Text Box 1032"/>
          <p:cNvSpPr txBox="1">
            <a:spLocks noChangeArrowheads="1"/>
          </p:cNvSpPr>
          <p:nvPr/>
        </p:nvSpPr>
        <p:spPr bwMode="auto">
          <a:xfrm>
            <a:off x="1905000" y="914400"/>
            <a:ext cx="70104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a:spcBef>
                <a:spcPct val="50000"/>
              </a:spcBef>
            </a:pPr>
            <a:r>
              <a:rPr lang="en-US" altLang="en-US" sz="1600" b="1">
                <a:cs typeface="Times New Roman" panose="02020603050405020304" pitchFamily="18" charset="0"/>
              </a:rPr>
              <a:t>Menggunakan Sistem Informasi untuk Mencapai Keunggulan Kompetitif</a:t>
            </a:r>
          </a:p>
        </p:txBody>
      </p:sp>
      <p:sp>
        <p:nvSpPr>
          <p:cNvPr id="97289" name="Rectangle 1033"/>
          <p:cNvSpPr>
            <a:spLocks noChangeArrowheads="1"/>
          </p:cNvSpPr>
          <p:nvPr/>
        </p:nvSpPr>
        <p:spPr bwMode="auto">
          <a:xfrm>
            <a:off x="1447800" y="200025"/>
            <a:ext cx="76962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p>
            <a:pPr algn="ctr">
              <a:defRPr/>
            </a:pPr>
            <a:r>
              <a:rPr lang="en-US" sz="2000" b="1">
                <a:effectLst>
                  <a:outerShdw blurRad="38100" dist="38100" dir="2700000" algn="tl">
                    <a:srgbClr val="C0C0C0"/>
                  </a:outerShdw>
                </a:effectLst>
                <a:latin typeface="Arial" charset="0"/>
              </a:rPr>
              <a:t>Management Information Systems</a:t>
            </a:r>
          </a:p>
          <a:p>
            <a:pPr algn="ctr">
              <a:defRPr/>
            </a:pPr>
            <a:r>
              <a:rPr lang="en-US" sz="1600" b="1">
                <a:effectLst>
                  <a:outerShdw blurRad="38100" dist="38100" dir="2700000" algn="tl">
                    <a:srgbClr val="C0C0C0"/>
                  </a:outerShdw>
                </a:effectLst>
                <a:latin typeface="Arial" charset="0"/>
              </a:rPr>
              <a:t>Chapter 3 Information Systems, Organizations, and Strategy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 y="6172200"/>
            <a:ext cx="609600" cy="609600"/>
          </a:xfrm>
          <a:prstGeom prst="rect">
            <a:avLst/>
          </a:prstGeom>
        </p:spPr>
      </p:pic>
      <p:pic>
        <p:nvPicPr>
          <p:cNvPr id="3"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 y="5105400"/>
            <a:ext cx="609600" cy="609600"/>
          </a:xfrm>
          <a:prstGeom prst="rect">
            <a:avLst/>
          </a:prstGeom>
        </p:spPr>
      </p:pic>
      <p:pic>
        <p:nvPicPr>
          <p:cNvPr id="4"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838200" y="4343400"/>
            <a:ext cx="609600" cy="609600"/>
          </a:xfrm>
          <a:prstGeom prst="rect">
            <a:avLst/>
          </a:prstGeom>
        </p:spPr>
      </p:pic>
      <p:pic>
        <p:nvPicPr>
          <p:cNvPr id="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849406" y="3733800"/>
            <a:ext cx="609600" cy="609600"/>
          </a:xfrm>
          <a:prstGeom prst="rect">
            <a:avLst/>
          </a:prstGeom>
        </p:spPr>
      </p:pic>
      <p:pic>
        <p:nvPicPr>
          <p:cNvPr id="6"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838200" y="3124200"/>
            <a:ext cx="609600" cy="609600"/>
          </a:xfrm>
          <a:prstGeom prst="rect">
            <a:avLst/>
          </a:prstGeom>
        </p:spPr>
      </p:pic>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4"/>
          <a:stretch>
            <a:fillRect/>
          </a:stretch>
        </p:blipFill>
        <p:spPr>
          <a:xfrm>
            <a:off x="-828115" y="2438400"/>
            <a:ext cx="609600" cy="609600"/>
          </a:xfrm>
          <a:prstGeom prst="rect">
            <a:avLst/>
          </a:prstGeom>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7282">
                                            <p:txEl>
                                              <p:pRg st="0" end="0"/>
                                            </p:txEl>
                                          </p:spTgt>
                                        </p:tgtEl>
                                        <p:attrNameLst>
                                          <p:attrName>style.visibility</p:attrName>
                                        </p:attrNameLst>
                                      </p:cBhvr>
                                      <p:to>
                                        <p:strVal val="visible"/>
                                      </p:to>
                                    </p:set>
                                    <p:anim calcmode="lin" valueType="num">
                                      <p:cBhvr additive="base">
                                        <p:cTn id="7" dur="500" fill="hold"/>
                                        <p:tgtEl>
                                          <p:spTgt spid="9728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2">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7282">
                                            <p:txEl>
                                              <p:pRg st="2" end="2"/>
                                            </p:txEl>
                                          </p:spTgt>
                                        </p:tgtEl>
                                        <p:attrNameLst>
                                          <p:attrName>style.visibility</p:attrName>
                                        </p:attrNameLst>
                                      </p:cBhvr>
                                      <p:to>
                                        <p:strVal val="visible"/>
                                      </p:to>
                                    </p:set>
                                    <p:anim calcmode="lin" valueType="num">
                                      <p:cBhvr additive="base">
                                        <p:cTn id="11" dur="500" fill="hold"/>
                                        <p:tgtEl>
                                          <p:spTgt spid="9728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728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97282">
                                            <p:txEl>
                                              <p:pRg st="4" end="4"/>
                                            </p:txEl>
                                          </p:spTgt>
                                        </p:tgtEl>
                                        <p:attrNameLst>
                                          <p:attrName>style.visibility</p:attrName>
                                        </p:attrNameLst>
                                      </p:cBhvr>
                                      <p:to>
                                        <p:strVal val="visible"/>
                                      </p:to>
                                    </p:set>
                                    <p:anim calcmode="lin" valueType="num">
                                      <p:cBhvr additive="base">
                                        <p:cTn id="17" dur="500" fill="hold"/>
                                        <p:tgtEl>
                                          <p:spTgt spid="9728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7282">
                                            <p:txEl>
                                              <p:pRg st="4" end="4"/>
                                            </p:txEl>
                                          </p:spTgt>
                                        </p:tgtEl>
                                        <p:attrNameLst>
                                          <p:attrName>ppt_y</p:attrName>
                                        </p:attrNameLst>
                                      </p:cBhvr>
                                      <p:tavLst>
                                        <p:tav tm="0">
                                          <p:val>
                                            <p:strVal val="0-#ppt_h/2"/>
                                          </p:val>
                                        </p:tav>
                                        <p:tav tm="100000">
                                          <p:val>
                                            <p:strVal val="#ppt_y"/>
                                          </p:val>
                                        </p:tav>
                                      </p:tavLst>
                                    </p:anim>
                                  </p:childTnLst>
                                </p:cTn>
                              </p:par>
                              <p:par>
                                <p:cTn id="19" presetID="2" presetClass="entr" presetSubtype="1" fill="hold" grpId="0" nodeType="withEffect">
                                  <p:stCondLst>
                                    <p:cond delay="0"/>
                                  </p:stCondLst>
                                  <p:childTnLst>
                                    <p:set>
                                      <p:cBhvr>
                                        <p:cTn id="20" dur="1" fill="hold">
                                          <p:stCondLst>
                                            <p:cond delay="0"/>
                                          </p:stCondLst>
                                        </p:cTn>
                                        <p:tgtEl>
                                          <p:spTgt spid="97282">
                                            <p:txEl>
                                              <p:pRg st="6" end="6"/>
                                            </p:txEl>
                                          </p:spTgt>
                                        </p:tgtEl>
                                        <p:attrNameLst>
                                          <p:attrName>style.visibility</p:attrName>
                                        </p:attrNameLst>
                                      </p:cBhvr>
                                      <p:to>
                                        <p:strVal val="visible"/>
                                      </p:to>
                                    </p:set>
                                    <p:anim calcmode="lin" valueType="num">
                                      <p:cBhvr additive="base">
                                        <p:cTn id="21" dur="500" fill="hold"/>
                                        <p:tgtEl>
                                          <p:spTgt spid="9728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97282">
                                            <p:txEl>
                                              <p:pRg st="6" end="6"/>
                                            </p:txEl>
                                          </p:spTgt>
                                        </p:tgtEl>
                                        <p:attrNameLst>
                                          <p:attrName>ppt_y</p:attrName>
                                        </p:attrNameLst>
                                      </p:cBhvr>
                                      <p:tavLst>
                                        <p:tav tm="0">
                                          <p:val>
                                            <p:strVal val="0-#ppt_h/2"/>
                                          </p:val>
                                        </p:tav>
                                        <p:tav tm="100000">
                                          <p:val>
                                            <p:strVal val="#ppt_y"/>
                                          </p:val>
                                        </p:tav>
                                      </p:tavLst>
                                    </p:anim>
                                  </p:childTnLst>
                                </p:cTn>
                              </p:par>
                              <p:par>
                                <p:cTn id="23" presetID="2" presetClass="entr" presetSubtype="1" fill="hold" grpId="0" nodeType="withEffect">
                                  <p:stCondLst>
                                    <p:cond delay="0"/>
                                  </p:stCondLst>
                                  <p:childTnLst>
                                    <p:set>
                                      <p:cBhvr>
                                        <p:cTn id="24" dur="1" fill="hold">
                                          <p:stCondLst>
                                            <p:cond delay="0"/>
                                          </p:stCondLst>
                                        </p:cTn>
                                        <p:tgtEl>
                                          <p:spTgt spid="97282">
                                            <p:txEl>
                                              <p:pRg st="7" end="7"/>
                                            </p:txEl>
                                          </p:spTgt>
                                        </p:tgtEl>
                                        <p:attrNameLst>
                                          <p:attrName>style.visibility</p:attrName>
                                        </p:attrNameLst>
                                      </p:cBhvr>
                                      <p:to>
                                        <p:strVal val="visible"/>
                                      </p:to>
                                    </p:set>
                                    <p:anim calcmode="lin" valueType="num">
                                      <p:cBhvr additive="base">
                                        <p:cTn id="25" dur="500" fill="hold"/>
                                        <p:tgtEl>
                                          <p:spTgt spid="97282">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7282">
                                            <p:txEl>
                                              <p:pRg st="7" end="7"/>
                                            </p:txEl>
                                          </p:spTgt>
                                        </p:tgtEl>
                                        <p:attrNameLst>
                                          <p:attrName>ppt_y</p:attrName>
                                        </p:attrNameLst>
                                      </p:cBhvr>
                                      <p:tavLst>
                                        <p:tav tm="0">
                                          <p:val>
                                            <p:strVal val="0-#ppt_h/2"/>
                                          </p:val>
                                        </p:tav>
                                        <p:tav tm="100000">
                                          <p:val>
                                            <p:strVal val="#ppt_y"/>
                                          </p:val>
                                        </p:tav>
                                      </p:tavLst>
                                    </p:anim>
                                  </p:childTnLst>
                                </p:cTn>
                              </p:par>
                              <p:par>
                                <p:cTn id="27" presetID="2" presetClass="entr" presetSubtype="1" fill="hold" grpId="0" nodeType="withEffect">
                                  <p:stCondLst>
                                    <p:cond delay="0"/>
                                  </p:stCondLst>
                                  <p:childTnLst>
                                    <p:set>
                                      <p:cBhvr>
                                        <p:cTn id="28" dur="1" fill="hold">
                                          <p:stCondLst>
                                            <p:cond delay="0"/>
                                          </p:stCondLst>
                                        </p:cTn>
                                        <p:tgtEl>
                                          <p:spTgt spid="97282">
                                            <p:txEl>
                                              <p:pRg st="8" end="8"/>
                                            </p:txEl>
                                          </p:spTgt>
                                        </p:tgtEl>
                                        <p:attrNameLst>
                                          <p:attrName>style.visibility</p:attrName>
                                        </p:attrNameLst>
                                      </p:cBhvr>
                                      <p:to>
                                        <p:strVal val="visible"/>
                                      </p:to>
                                    </p:set>
                                    <p:anim calcmode="lin" valueType="num">
                                      <p:cBhvr additive="base">
                                        <p:cTn id="29" dur="500" fill="hold"/>
                                        <p:tgtEl>
                                          <p:spTgt spid="97282">
                                            <p:txEl>
                                              <p:pRg st="8" end="8"/>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7282">
                                            <p:txEl>
                                              <p:pRg st="8" end="8"/>
                                            </p:txEl>
                                          </p:spTgt>
                                        </p:tgtEl>
                                        <p:attrNameLst>
                                          <p:attrName>ppt_y</p:attrName>
                                        </p:attrNameLst>
                                      </p:cBhvr>
                                      <p:tavLst>
                                        <p:tav tm="0">
                                          <p:val>
                                            <p:strVal val="0-#ppt_h/2"/>
                                          </p:val>
                                        </p:tav>
                                        <p:tav tm="100000">
                                          <p:val>
                                            <p:strVal val="#ppt_y"/>
                                          </p:val>
                                        </p:tav>
                                      </p:tavLst>
                                    </p:anim>
                                  </p:childTnLst>
                                </p:cTn>
                              </p:par>
                              <p:par>
                                <p:cTn id="31" presetID="2" presetClass="entr" presetSubtype="1" fill="hold" grpId="0" nodeType="withEffect">
                                  <p:stCondLst>
                                    <p:cond delay="0"/>
                                  </p:stCondLst>
                                  <p:childTnLst>
                                    <p:set>
                                      <p:cBhvr>
                                        <p:cTn id="32" dur="1" fill="hold">
                                          <p:stCondLst>
                                            <p:cond delay="0"/>
                                          </p:stCondLst>
                                        </p:cTn>
                                        <p:tgtEl>
                                          <p:spTgt spid="97282">
                                            <p:txEl>
                                              <p:pRg st="9" end="9"/>
                                            </p:txEl>
                                          </p:spTgt>
                                        </p:tgtEl>
                                        <p:attrNameLst>
                                          <p:attrName>style.visibility</p:attrName>
                                        </p:attrNameLst>
                                      </p:cBhvr>
                                      <p:to>
                                        <p:strVal val="visible"/>
                                      </p:to>
                                    </p:set>
                                    <p:anim calcmode="lin" valueType="num">
                                      <p:cBhvr additive="base">
                                        <p:cTn id="33" dur="500" fill="hold"/>
                                        <p:tgtEl>
                                          <p:spTgt spid="97282">
                                            <p:txEl>
                                              <p:pRg st="9" end="9"/>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97282">
                                            <p:txEl>
                                              <p:pRg st="9" end="9"/>
                                            </p:txEl>
                                          </p:spTgt>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 fill="hold">
                                          <p:stCondLst>
                                            <p:cond delay="0"/>
                                          </p:stCondLst>
                                        </p:cTn>
                                        <p:tgtEl>
                                          <p:spTgt spid="97282">
                                            <p:txEl>
                                              <p:pRg st="10" end="10"/>
                                            </p:txEl>
                                          </p:spTgt>
                                        </p:tgtEl>
                                        <p:attrNameLst>
                                          <p:attrName>style.visibility</p:attrName>
                                        </p:attrNameLst>
                                      </p:cBhvr>
                                      <p:to>
                                        <p:strVal val="visible"/>
                                      </p:to>
                                    </p:set>
                                    <p:anim calcmode="lin" valueType="num">
                                      <p:cBhvr additive="base">
                                        <p:cTn id="37" dur="500" fill="hold"/>
                                        <p:tgtEl>
                                          <p:spTgt spid="9728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7282">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97282">
                                            <p:txEl>
                                              <p:pRg st="12" end="12"/>
                                            </p:txEl>
                                          </p:spTgt>
                                        </p:tgtEl>
                                        <p:attrNameLst>
                                          <p:attrName>style.visibility</p:attrName>
                                        </p:attrNameLst>
                                      </p:cBhvr>
                                      <p:to>
                                        <p:strVal val="visible"/>
                                      </p:to>
                                    </p:set>
                                    <p:anim calcmode="lin" valueType="num">
                                      <p:cBhvr additive="base">
                                        <p:cTn id="43" dur="500" fill="hold"/>
                                        <p:tgtEl>
                                          <p:spTgt spid="9728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7282">
                                            <p:txEl>
                                              <p:pRg st="12" end="12"/>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3159" fill="hold"/>
                                        <p:tgtEl>
                                          <p:spTgt spid="2"/>
                                        </p:tgtEl>
                                      </p:cBhvr>
                                    </p:cmd>
                                  </p:childTnLst>
                                </p:cTn>
                              </p:par>
                            </p:childTnLst>
                          </p:cTn>
                        </p:par>
                      </p:childTnLst>
                    </p:cTn>
                  </p:par>
                </p:childTnLst>
              </p:cTn>
              <p:nextCondLst>
                <p:cond evt="onClick" delay="0">
                  <p:tgtEl>
                    <p:spTgt spid="2"/>
                  </p:tgtEl>
                </p:cond>
              </p:nextCondLst>
            </p:seq>
            <p:audio>
              <p:cMediaNode vol="80000">
                <p:cTn id="50" fill="hold" display="0">
                  <p:stCondLst>
                    <p:cond delay="indefinite"/>
                  </p:stCondLst>
                  <p:endCondLst>
                    <p:cond evt="onStopAudio" delay="0">
                      <p:tgtEl>
                        <p:sldTgt/>
                      </p:tgtEl>
                    </p:cond>
                  </p:endCondLst>
                </p:cTn>
                <p:tgtEl>
                  <p:spTgt spid="2"/>
                </p:tgtEl>
              </p:cMediaNode>
            </p:audio>
            <p:seq concurrent="1" nextAc="seek">
              <p:cTn id="51" restart="whenNotActive" fill="hold" evtFilter="cancelBubble" nodeType="interactiveSeq">
                <p:stCondLst>
                  <p:cond evt="onClick" delay="0">
                    <p:tgtEl>
                      <p:spTgt spid="3"/>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48891" fill="hold"/>
                                        <p:tgtEl>
                                          <p:spTgt spid="3"/>
                                        </p:tgtEl>
                                      </p:cBhvr>
                                    </p:cmd>
                                  </p:childTnLst>
                                </p:cTn>
                              </p:par>
                            </p:childTnLst>
                          </p:cTn>
                        </p:par>
                      </p:childTnLst>
                    </p:cTn>
                  </p:par>
                </p:childTnLst>
              </p:cTn>
              <p:nextCondLst>
                <p:cond evt="onClick" delay="0">
                  <p:tgtEl>
                    <p:spTgt spid="3"/>
                  </p:tgtEl>
                </p:cond>
              </p:nextCondLst>
            </p:seq>
            <p:audio>
              <p:cMediaNode vol="80000">
                <p:cTn id="56" fill="hold" display="0">
                  <p:stCondLst>
                    <p:cond delay="indefinite"/>
                  </p:stCondLst>
                  <p:endCondLst>
                    <p:cond evt="onStopAudio" delay="0">
                      <p:tgtEl>
                        <p:sldTgt/>
                      </p:tgtEl>
                    </p:cond>
                  </p:endCondLst>
                </p:cTn>
                <p:tgtEl>
                  <p:spTgt spid="3"/>
                </p:tgtEl>
              </p:cMediaNode>
            </p:audio>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08890" fill="hold"/>
                                        <p:tgtEl>
                                          <p:spTgt spid="4"/>
                                        </p:tgtEl>
                                      </p:cBhvr>
                                    </p:cmd>
                                  </p:childTnLst>
                                </p:cTn>
                              </p:par>
                            </p:childTnLst>
                          </p:cTn>
                        </p:par>
                      </p:childTnLst>
                    </p:cTn>
                  </p:par>
                </p:childTnLst>
              </p:cTn>
              <p:nextCondLst>
                <p:cond evt="onClick" delay="0">
                  <p:tgtEl>
                    <p:spTgt spid="4"/>
                  </p:tgtEl>
                </p:cond>
              </p:nextCondLst>
            </p:seq>
            <p:audio>
              <p:cMediaNode vol="80000">
                <p:cTn id="62" fill="hold" display="0">
                  <p:stCondLst>
                    <p:cond delay="indefinite"/>
                  </p:stCondLst>
                  <p:endCondLst>
                    <p:cond evt="onStopAudio" delay="0">
                      <p:tgtEl>
                        <p:sldTgt/>
                      </p:tgtEl>
                    </p:cond>
                  </p:endCondLst>
                </p:cTn>
                <p:tgtEl>
                  <p:spTgt spid="4"/>
                </p:tgtEl>
              </p:cMediaNode>
            </p:audio>
            <p:seq concurrent="1" nextAc="seek">
              <p:cTn id="63" restart="whenNotActive" fill="hold" evtFilter="cancelBubble" nodeType="interactiveSeq">
                <p:stCondLst>
                  <p:cond evt="onClick" delay="0">
                    <p:tgtEl>
                      <p:spTgt spid="5"/>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43540" fill="hold"/>
                                        <p:tgtEl>
                                          <p:spTgt spid="5"/>
                                        </p:tgtEl>
                                      </p:cBhvr>
                                    </p:cmd>
                                  </p:childTnLst>
                                </p:cTn>
                              </p:par>
                            </p:childTnLst>
                          </p:cTn>
                        </p:par>
                      </p:childTnLst>
                    </p:cTn>
                  </p:par>
                </p:childTnLst>
              </p:cTn>
              <p:nextCondLst>
                <p:cond evt="onClick" delay="0">
                  <p:tgtEl>
                    <p:spTgt spid="5"/>
                  </p:tgtEl>
                </p:cond>
              </p:nextCondLst>
            </p:seq>
            <p:audio>
              <p:cMediaNode vol="80000">
                <p:cTn id="68" fill="hold" display="0">
                  <p:stCondLst>
                    <p:cond delay="indefinite"/>
                  </p:stCondLst>
                  <p:endCondLst>
                    <p:cond evt="onStopAudio" delay="0">
                      <p:tgtEl>
                        <p:sldTgt/>
                      </p:tgtEl>
                    </p:cond>
                  </p:endCondLst>
                </p:cTn>
                <p:tgtEl>
                  <p:spTgt spid="5"/>
                </p:tgtEl>
              </p:cMediaNode>
            </p:audio>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 presetClass="mediacall" presetSubtype="0" fill="hold" nodeType="clickEffect">
                                  <p:stCondLst>
                                    <p:cond delay="0"/>
                                  </p:stCondLst>
                                  <p:childTnLst>
                                    <p:cmd type="call" cmd="playFrom(0.0)">
                                      <p:cBhvr>
                                        <p:cTn id="73" dur="120481" fill="hold"/>
                                        <p:tgtEl>
                                          <p:spTgt spid="6"/>
                                        </p:tgtEl>
                                      </p:cBhvr>
                                    </p:cmd>
                                  </p:childTnLst>
                                </p:cTn>
                              </p:par>
                            </p:childTnLst>
                          </p:cTn>
                        </p:par>
                      </p:childTnLst>
                    </p:cTn>
                  </p:par>
                </p:childTnLst>
              </p:cTn>
              <p:nextCondLst>
                <p:cond evt="onClick" delay="0">
                  <p:tgtEl>
                    <p:spTgt spid="6"/>
                  </p:tgtEl>
                </p:cond>
              </p:nextCondLst>
            </p:seq>
            <p:audio>
              <p:cMediaNode vol="80000">
                <p:cTn id="74" fill="hold" display="0">
                  <p:stCondLst>
                    <p:cond delay="indefinite"/>
                  </p:stCondLst>
                  <p:endCondLst>
                    <p:cond evt="onStopAudio" delay="0">
                      <p:tgtEl>
                        <p:sldTgt/>
                      </p:tgtEl>
                    </p:cond>
                  </p:endCondLst>
                </p:cTn>
                <p:tgtEl>
                  <p:spTgt spid="6"/>
                </p:tgtEl>
              </p:cMediaNode>
            </p:audio>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1" presetClass="mediacall" presetSubtype="0" fill="hold" nodeType="clickEffect">
                                  <p:stCondLst>
                                    <p:cond delay="0"/>
                                  </p:stCondLst>
                                  <p:childTnLst>
                                    <p:cmd type="call" cmd="playFrom(0.0)">
                                      <p:cBhvr>
                                        <p:cTn id="79" dur="68887" fill="hold"/>
                                        <p:tgtEl>
                                          <p:spTgt spid="7"/>
                                        </p:tgtEl>
                                      </p:cBhvr>
                                    </p:cmd>
                                  </p:childTnLst>
                                </p:cTn>
                              </p:par>
                            </p:childTnLst>
                          </p:cTn>
                        </p:par>
                      </p:childTnLst>
                    </p:cTn>
                  </p:par>
                </p:childTnLst>
              </p:cTn>
              <p:nextCondLst>
                <p:cond evt="onClick" delay="0">
                  <p:tgtEl>
                    <p:spTgt spid="7"/>
                  </p:tgtEl>
                </p:cond>
              </p:nextCondLst>
            </p:seq>
            <p:audio>
              <p:cMediaNode vol="80000">
                <p:cTn id="80" fill="hold" display="0">
                  <p:stCondLst>
                    <p:cond delay="indefinite"/>
                  </p:stCondLst>
                  <p:endCondLst>
                    <p:cond evt="onStopAudio" delay="0">
                      <p:tgtEl>
                        <p:sldTgt/>
                      </p:tgtEl>
                    </p:cond>
                  </p:endCondLst>
                </p:cTn>
                <p:tgtEl>
                  <p:spTgt spid="7"/>
                </p:tgtEl>
              </p:cMediaNode>
            </p:audio>
          </p:childTnLst>
        </p:cTn>
      </p:par>
    </p:tnLst>
    <p:bldLst>
      <p:bldP spid="97282" grpId="0" build="p" autoUpdateAnimBg="0"/>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3324</TotalTime>
  <Words>1402</Words>
  <Application>Microsoft Office PowerPoint</Application>
  <PresentationFormat>On-screen Show (4:3)</PresentationFormat>
  <Paragraphs>147</Paragraphs>
  <Slides>14</Slides>
  <Notes>2</Notes>
  <HiddenSlides>0</HiddenSlides>
  <MMClips>43</MMClips>
  <ScaleCrop>false</ScaleCrop>
  <HeadingPairs>
    <vt:vector size="8" baseType="variant">
      <vt:variant>
        <vt:lpstr>Fonts Used</vt:lpstr>
      </vt:variant>
      <vt:variant>
        <vt:i4>3</vt:i4>
      </vt:variant>
      <vt:variant>
        <vt:lpstr>Theme</vt:lpstr>
      </vt:variant>
      <vt:variant>
        <vt:i4>1</vt:i4>
      </vt:variant>
      <vt:variant>
        <vt:lpstr>Slide Titles</vt:lpstr>
      </vt:variant>
      <vt:variant>
        <vt:i4>14</vt:i4>
      </vt:variant>
      <vt:variant>
        <vt:lpstr>Custom Shows</vt:lpstr>
      </vt:variant>
      <vt:variant>
        <vt:i4>1</vt:i4>
      </vt:variant>
    </vt:vector>
  </HeadingPairs>
  <TitlesOfParts>
    <vt:vector size="19" baseType="lpstr">
      <vt:lpstr>Arial</vt:lpstr>
      <vt:lpstr>calibri</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Company>Azimuth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KL</dc:creator>
  <cp:lastModifiedBy>ThinkPad L440</cp:lastModifiedBy>
  <cp:revision>376</cp:revision>
  <dcterms:created xsi:type="dcterms:W3CDTF">2005-03-05T09:57:46Z</dcterms:created>
  <dcterms:modified xsi:type="dcterms:W3CDTF">2021-03-20T14:56:04Z</dcterms:modified>
</cp:coreProperties>
</file>