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F3685F71-8EFC-4E5F-B914-F7D58326A3DA}" type="datetimeFigureOut">
              <a:rPr lang="en-US" smtClean="0"/>
              <a:pPr/>
              <a:t>1/10/2021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7296A4F4-9AA7-4A17-9E01-1810B3FB13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685F71-8EFC-4E5F-B914-F7D58326A3DA}"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685F71-8EFC-4E5F-B914-F7D58326A3DA}"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3685F71-8EFC-4E5F-B914-F7D58326A3DA}"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3685F71-8EFC-4E5F-B914-F7D58326A3DA}" type="datetimeFigureOut">
              <a:rPr lang="en-US" smtClean="0"/>
              <a:pPr/>
              <a:t>1/10/2021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96A4F4-9AA7-4A17-9E01-1810B3FB13EF}"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685F71-8EFC-4E5F-B914-F7D58326A3DA}" type="datetimeFigureOut">
              <a:rPr lang="en-US" smtClean="0"/>
              <a:pPr/>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3685F71-8EFC-4E5F-B914-F7D58326A3DA}" type="datetimeFigureOut">
              <a:rPr lang="en-US" smtClean="0"/>
              <a:pPr/>
              <a:t>1/10/2021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F3685F71-8EFC-4E5F-B914-F7D58326A3DA}" type="datetimeFigureOut">
              <a:rPr lang="en-US" smtClean="0"/>
              <a:pPr/>
              <a:t>1/10/2021</a:t>
            </a:fld>
            <a:endParaRPr lang="en-US"/>
          </a:p>
        </p:txBody>
      </p:sp>
      <p:sp>
        <p:nvSpPr>
          <p:cNvPr id="8" name="Slide Number Placeholder 7"/>
          <p:cNvSpPr>
            <a:spLocks noGrp="1"/>
          </p:cNvSpPr>
          <p:nvPr>
            <p:ph type="sldNum" sz="quarter" idx="11"/>
          </p:nvPr>
        </p:nvSpPr>
        <p:spPr/>
        <p:txBody>
          <a:bodyPr/>
          <a:lstStyle/>
          <a:p>
            <a:fld id="{7296A4F4-9AA7-4A17-9E01-1810B3FB13EF}"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85F71-8EFC-4E5F-B914-F7D58326A3DA}" type="datetimeFigureOut">
              <a:rPr lang="en-US" smtClean="0"/>
              <a:pPr/>
              <a:t>1/10/2021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3685F71-8EFC-4E5F-B914-F7D58326A3DA}" type="datetimeFigureOut">
              <a:rPr lang="en-US" smtClean="0"/>
              <a:pPr/>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7296A4F4-9AA7-4A17-9E01-1810B3FB13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F3685F71-8EFC-4E5F-B914-F7D58326A3DA}" type="datetimeFigureOut">
              <a:rPr lang="en-US" smtClean="0"/>
              <a:pPr/>
              <a:t>1/10/2021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96A4F4-9AA7-4A17-9E01-1810B3FB13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F3685F71-8EFC-4E5F-B914-F7D58326A3DA}" type="datetimeFigureOut">
              <a:rPr lang="en-US" smtClean="0"/>
              <a:pPr/>
              <a:t>1/10/2021</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7296A4F4-9AA7-4A17-9E01-1810B3FB13E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124744"/>
            <a:ext cx="6480048" cy="2301240"/>
          </a:xfrm>
        </p:spPr>
        <p:txBody>
          <a:bodyPr>
            <a:normAutofit/>
          </a:bodyPr>
          <a:lstStyle/>
          <a:p>
            <a:pPr algn="ctr"/>
            <a:r>
              <a:rPr lang="en-US" sz="9600" dirty="0" smtClean="0"/>
              <a:t>Shell </a:t>
            </a:r>
            <a:endParaRPr lang="en-US" sz="9600" dirty="0"/>
          </a:p>
        </p:txBody>
      </p:sp>
      <p:sp>
        <p:nvSpPr>
          <p:cNvPr id="3" name="Subtitle 2"/>
          <p:cNvSpPr>
            <a:spLocks noGrp="1"/>
          </p:cNvSpPr>
          <p:nvPr>
            <p:ph type="subTitle" idx="1"/>
          </p:nvPr>
        </p:nvSpPr>
        <p:spPr>
          <a:xfrm>
            <a:off x="2123728" y="4797152"/>
            <a:ext cx="6480048" cy="1752600"/>
          </a:xfrm>
        </p:spPr>
        <p:txBody>
          <a:bodyPr/>
          <a:lstStyle/>
          <a:p>
            <a:r>
              <a:rPr lang="en-US" dirty="0" smtClean="0"/>
              <a:t>Mona </a:t>
            </a:r>
            <a:r>
              <a:rPr lang="en-US" dirty="0" err="1" smtClean="0"/>
              <a:t>Fronita</a:t>
            </a:r>
            <a:r>
              <a:rPr lang="en-US" dirty="0" smtClean="0"/>
              <a:t>, </a:t>
            </a:r>
            <a:r>
              <a:rPr lang="en-US" dirty="0" err="1" smtClean="0"/>
              <a:t>S.Kom</a:t>
            </a:r>
            <a:r>
              <a:rPr lang="en-US" dirty="0" smtClean="0"/>
              <a:t>., </a:t>
            </a:r>
            <a:r>
              <a:rPr lang="en-US" dirty="0" err="1" smtClean="0"/>
              <a:t>M.Kom</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971600" y="2420888"/>
            <a:ext cx="7200800" cy="3168352"/>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75"/>
              </a:spcBef>
              <a:spcAft>
                <a:spcPts val="1000"/>
              </a:spcAft>
              <a:buClrTx/>
              <a:buSzTx/>
              <a:buFontTx/>
              <a:buNone/>
              <a:tabLst/>
            </a:pPr>
            <a:r>
              <a:rPr kumimoji="0" lang="en-US" sz="2800" b="0" i="0" u="none" strike="noStrike" cap="none" normalizeH="0" baseline="0" dirty="0" smtClean="0">
                <a:ln>
                  <a:noFill/>
                </a:ln>
                <a:solidFill>
                  <a:srgbClr val="FFFF00"/>
                </a:solidFill>
                <a:effectLst/>
                <a:latin typeface="Courier New" pitchFamily="49" charset="0"/>
                <a:cs typeface="Arial" pitchFamily="34" charset="0"/>
              </a:rPr>
              <a:t>$ </a:t>
            </a:r>
            <a:r>
              <a:rPr kumimoji="0" lang="en-US" sz="2800" b="0" i="0" u="none" strike="noStrike" cap="none" normalizeH="0" baseline="0" dirty="0" err="1" smtClean="0">
                <a:ln>
                  <a:noFill/>
                </a:ln>
                <a:solidFill>
                  <a:srgbClr val="FFFF00"/>
                </a:solidFill>
                <a:effectLst/>
                <a:latin typeface="Courier New" pitchFamily="49" charset="0"/>
                <a:cs typeface="Arial" pitchFamily="34" charset="0"/>
              </a:rPr>
              <a:t>env</a:t>
            </a:r>
            <a:endParaRPr kumimoji="0" lang="en-US" sz="2800" b="0" i="0" u="none" strike="noStrike" cap="none" normalizeH="0" baseline="0" dirty="0" smtClean="0">
              <a:ln>
                <a:noFill/>
              </a:ln>
              <a:solidFill>
                <a:srgbClr val="FFFF00"/>
              </a:solidFill>
              <a:effectLst/>
              <a:latin typeface="Courier New" pitchFamily="49"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FFFF00"/>
              </a:solidFill>
              <a:effectLst/>
              <a:latin typeface="Courier New" pitchFamily="49" charset="0"/>
              <a:cs typeface="Arial" pitchFamily="34" charset="0"/>
            </a:endParaRP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smtClean="0">
                <a:ln>
                  <a:noFill/>
                </a:ln>
                <a:solidFill>
                  <a:srgbClr val="FFFF00"/>
                </a:solidFill>
                <a:effectLst/>
                <a:latin typeface="Courier New" pitchFamily="49"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FFFF00"/>
              </a:solidFill>
              <a:effectLst/>
              <a:latin typeface="Courier New" pitchFamily="49" charset="0"/>
              <a:cs typeface="Arial" pitchFamily="34" charset="0"/>
            </a:endParaRP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en-US" sz="2800" b="0" i="0" u="none" strike="noStrike" cap="none" normalizeH="0" baseline="0" dirty="0" smtClean="0">
                <a:ln>
                  <a:noFill/>
                </a:ln>
                <a:solidFill>
                  <a:srgbClr val="FFFF00"/>
                </a:solidFill>
                <a:effectLst/>
                <a:latin typeface="Courier New" pitchFamily="49" charset="0"/>
                <a:cs typeface="Arial" pitchFamily="34" charset="0"/>
              </a:rPr>
              <a:t>SHELL=/bin/bash</a:t>
            </a:r>
            <a:endParaRPr kumimoji="0" lang="en-US" sz="28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864096"/>
          </a:xfrm>
        </p:spPr>
        <p:txBody>
          <a:bodyPr>
            <a:normAutofit fontScale="90000"/>
          </a:bodyPr>
          <a:lstStyle/>
          <a:p>
            <a:pPr lvl="2" algn="ctr" rtl="0">
              <a:spcBef>
                <a:spcPct val="0"/>
              </a:spcBef>
            </a:pPr>
            <a:r>
              <a:rPr lang="id-ID" sz="3600" b="1" dirty="0"/>
              <a:t>Menjalankan Shell</a:t>
            </a:r>
            <a:r>
              <a:rPr lang="en-US" sz="3600" dirty="0"/>
              <a:t/>
            </a:r>
            <a:br>
              <a:rPr lang="en-US" sz="3600" dirty="0"/>
            </a:br>
            <a:r>
              <a:rPr lang="en-US" b="1" dirty="0"/>
              <a:t/>
            </a:r>
            <a:br>
              <a:rPr lang="en-US" b="1" dirty="0"/>
            </a:br>
            <a:endParaRPr lang="en-US" dirty="0"/>
          </a:p>
        </p:txBody>
      </p:sp>
      <p:sp>
        <p:nvSpPr>
          <p:cNvPr id="3" name="Content Placeholder 2"/>
          <p:cNvSpPr>
            <a:spLocks noGrp="1"/>
          </p:cNvSpPr>
          <p:nvPr>
            <p:ph idx="1"/>
          </p:nvPr>
        </p:nvSpPr>
        <p:spPr>
          <a:xfrm>
            <a:off x="457200" y="764704"/>
            <a:ext cx="8229600" cy="5361459"/>
          </a:xfrm>
        </p:spPr>
        <p:txBody>
          <a:bodyPr>
            <a:normAutofit/>
          </a:bodyPr>
          <a:lstStyle/>
          <a:p>
            <a:r>
              <a:rPr lang="id-ID" sz="2800" dirty="0" smtClean="0"/>
              <a:t>sebuah shell dapat dijalankan tanpa harus mengubah default shell-nya. Cara yang digunakan adalah dengan memanggil nama shell pada command prompt. Misalnya, user akan menggunakan shell sh, user tinggal menjalankan shell sh, user tinggal menjalankan sh sehingga prompt akan berubah sesuai dengan promt Bourne shell.</a:t>
            </a:r>
            <a:endParaRPr lang="en-US" sz="2800" dirty="0" smtClean="0"/>
          </a:p>
          <a:p>
            <a:r>
              <a:rPr lang="id-ID" sz="2800" dirty="0" smtClean="0"/>
              <a:t>Untuk keluar dan kembali ke shell default, ketik exit atau tekan </a:t>
            </a:r>
            <a:r>
              <a:rPr lang="id-ID" sz="2800" b="1" dirty="0" smtClean="0"/>
              <a:t>Ctrl + d.</a:t>
            </a:r>
            <a:endParaRPr lang="en-US" sz="2800" dirty="0" smtClean="0"/>
          </a:p>
          <a:p>
            <a:pPr>
              <a:buNone/>
            </a:pPr>
            <a:r>
              <a:rPr lang="id-ID" sz="2800" dirty="0" smtClean="0"/>
              <a:t>Contoh :</a:t>
            </a:r>
            <a:endParaRPr lang="en-US" sz="2800" dirty="0" smtClean="0"/>
          </a:p>
          <a:p>
            <a:pPr>
              <a:buNone/>
            </a:pPr>
            <a:endParaRPr lang="en-US" dirty="0"/>
          </a:p>
        </p:txBody>
      </p:sp>
      <p:sp>
        <p:nvSpPr>
          <p:cNvPr id="3074" name="Text Box 2"/>
          <p:cNvSpPr txBox="1">
            <a:spLocks noChangeArrowheads="1"/>
          </p:cNvSpPr>
          <p:nvPr/>
        </p:nvSpPr>
        <p:spPr bwMode="auto">
          <a:xfrm>
            <a:off x="1979712" y="5157192"/>
            <a:ext cx="6624736" cy="1584176"/>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75"/>
              </a:spcBef>
              <a:spcAft>
                <a:spcPts val="1000"/>
              </a:spcAft>
              <a:buClrTx/>
              <a:buSzTx/>
              <a:buFontTx/>
              <a:buNone/>
              <a:tabLst/>
            </a:pP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bash@praktikum</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 </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sh</a:t>
            </a:r>
            <a:endParaRPr kumimoji="0" lang="en-US" sz="2000" b="0" i="0" u="none" strike="noStrike" cap="none" normalizeH="0" baseline="0" dirty="0" smtClean="0">
              <a:ln>
                <a:noFill/>
              </a:ln>
              <a:solidFill>
                <a:srgbClr val="FFFF00"/>
              </a:solidFill>
              <a:effectLst/>
              <a:latin typeface="Courier New" pitchFamily="49" charset="0"/>
              <a:cs typeface="Arial" pitchFamily="34" charset="0"/>
            </a:endParaRPr>
          </a:p>
          <a:p>
            <a:pPr marL="457200" marR="0" lvl="1" indent="0" algn="l" defTabSz="914400" rtl="0" eaLnBrk="1" fontAlgn="base" latinLnBrk="0" hangingPunct="1">
              <a:lnSpc>
                <a:spcPct val="100000"/>
              </a:lnSpc>
              <a:spcBef>
                <a:spcPts val="17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Courier New" pitchFamily="49" charset="0"/>
                <a:cs typeface="Arial" pitchFamily="34" charset="0"/>
              </a:rPr>
              <a:t>$</a:t>
            </a:r>
          </a:p>
          <a:p>
            <a:pPr marL="457200" marR="0" lvl="1" indent="0" algn="l" defTabSz="914400" rtl="0" eaLnBrk="1" fontAlgn="base" latinLnBrk="0" hangingPunct="1">
              <a:lnSpc>
                <a:spcPct val="100000"/>
              </a:lnSpc>
              <a:spcBef>
                <a:spcPts val="17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Courier New" pitchFamily="49" charset="0"/>
                <a:cs typeface="Arial" pitchFamily="34" charset="0"/>
              </a:rPr>
              <a:t>$ exit</a:t>
            </a:r>
            <a:endParaRPr kumimoji="0" lang="en-US" sz="20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lang="id-ID" sz="3200" b="1" dirty="0"/>
              <a:t>Menjalankan Script Shell</a:t>
            </a:r>
            <a:r>
              <a:rPr lang="en-US" b="1" dirty="0"/>
              <a:t/>
            </a:r>
            <a:br>
              <a:rPr lang="en-US" b="1" dirty="0"/>
            </a:br>
            <a:endParaRPr lang="en-US" dirty="0"/>
          </a:p>
        </p:txBody>
      </p:sp>
      <p:sp>
        <p:nvSpPr>
          <p:cNvPr id="3" name="Content Placeholder 2"/>
          <p:cNvSpPr>
            <a:spLocks noGrp="1"/>
          </p:cNvSpPr>
          <p:nvPr>
            <p:ph idx="1"/>
          </p:nvPr>
        </p:nvSpPr>
        <p:spPr/>
        <p:txBody>
          <a:bodyPr/>
          <a:lstStyle/>
          <a:p>
            <a:r>
              <a:rPr lang="id-ID" dirty="0" smtClean="0"/>
              <a:t>Untuk menjalankan sebuah script shell, Ada dua cara yang digunakan untuk menjalankan sebuah shell script, yaitu</a:t>
            </a:r>
            <a:endParaRPr lang="en-US" dirty="0" smtClean="0"/>
          </a:p>
          <a:p>
            <a:pPr marL="514350" indent="-514350">
              <a:buFont typeface="+mj-lt"/>
              <a:buAutoNum type="alphaUcPeriod"/>
            </a:pPr>
            <a:r>
              <a:rPr lang="id-ID" dirty="0" smtClean="0"/>
              <a:t>Langsung runing dari file [dot]sh-nya.</a:t>
            </a:r>
            <a:endParaRPr lang="en-US" dirty="0" smtClean="0"/>
          </a:p>
          <a:p>
            <a:pPr marL="514350" indent="-514350">
              <a:buFont typeface="+mj-lt"/>
              <a:buAutoNum type="alphaUcPeriod"/>
            </a:pPr>
            <a:endParaRPr lang="en-US" dirty="0" smtClean="0"/>
          </a:p>
          <a:p>
            <a:pPr marL="514350" indent="-514350">
              <a:buFont typeface="+mj-lt"/>
              <a:buAutoNum type="alphaUcPeriod"/>
            </a:pPr>
            <a:r>
              <a:rPr lang="id-ID" dirty="0" smtClean="0"/>
              <a:t>Ubah Hak Aksesnya.</a:t>
            </a:r>
            <a:endParaRPr lang="en-US" dirty="0" smtClean="0"/>
          </a:p>
          <a:p>
            <a:endParaRPr lang="en-US" dirty="0" smtClean="0"/>
          </a:p>
          <a:p>
            <a:pPr>
              <a:buNone/>
            </a:pPr>
            <a:endParaRPr lang="en-US" dirty="0"/>
          </a:p>
        </p:txBody>
      </p:sp>
      <p:sp>
        <p:nvSpPr>
          <p:cNvPr id="4098" name="Text Box 2"/>
          <p:cNvSpPr txBox="1">
            <a:spLocks noChangeArrowheads="1"/>
          </p:cNvSpPr>
          <p:nvPr/>
        </p:nvSpPr>
        <p:spPr bwMode="auto">
          <a:xfrm>
            <a:off x="2339752" y="3717032"/>
            <a:ext cx="3384376" cy="504056"/>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88"/>
              </a:spcBef>
              <a:spcAft>
                <a:spcPts val="1000"/>
              </a:spcAft>
              <a:buClrTx/>
              <a:buSzTx/>
              <a:buFontTx/>
              <a:buNone/>
              <a:tabLst/>
            </a:pPr>
            <a:r>
              <a:rPr kumimoji="0" lang="en-US" sz="2400" b="0" i="0" u="none" strike="noStrike" cap="none" normalizeH="0" baseline="0" dirty="0" smtClean="0">
                <a:ln>
                  <a:noFill/>
                </a:ln>
                <a:solidFill>
                  <a:srgbClr val="FFFF00"/>
                </a:solidFill>
                <a:effectLst/>
                <a:latin typeface="Courier New" pitchFamily="49" charset="0"/>
                <a:cs typeface="Arial" pitchFamily="34" charset="0"/>
              </a:rPr>
              <a:t>$ bash hello.sh</a:t>
            </a:r>
            <a:endParaRPr kumimoji="0" lang="en-US" sz="2400" b="0" i="0" u="none" strike="noStrike" cap="none" normalizeH="0" baseline="0" dirty="0" smtClean="0">
              <a:ln>
                <a:noFill/>
              </a:ln>
              <a:solidFill>
                <a:srgbClr val="FFFF00"/>
              </a:solidFill>
              <a:effectLst/>
              <a:latin typeface="Arial" pitchFamily="34" charset="0"/>
              <a:cs typeface="Arial" pitchFamily="34" charset="0"/>
            </a:endParaRPr>
          </a:p>
        </p:txBody>
      </p:sp>
      <p:sp>
        <p:nvSpPr>
          <p:cNvPr id="4099" name="Text Box 3"/>
          <p:cNvSpPr txBox="1">
            <a:spLocks noChangeArrowheads="1"/>
          </p:cNvSpPr>
          <p:nvPr/>
        </p:nvSpPr>
        <p:spPr bwMode="auto">
          <a:xfrm>
            <a:off x="2483768" y="5157192"/>
            <a:ext cx="3168352" cy="504056"/>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50"/>
              </a:spcBef>
              <a:spcAft>
                <a:spcPts val="1000"/>
              </a:spcAft>
              <a:buClrTx/>
              <a:buSzTx/>
              <a:buFontTx/>
              <a:buNone/>
              <a:tabLst/>
            </a:pPr>
            <a:r>
              <a:rPr kumimoji="0" lang="en-US" sz="2400" b="0" i="0" u="none" strike="noStrike" cap="none" normalizeH="0" baseline="0" dirty="0" smtClean="0">
                <a:ln>
                  <a:noFill/>
                </a:ln>
                <a:solidFill>
                  <a:srgbClr val="FFFF00"/>
                </a:solidFill>
                <a:effectLst/>
                <a:latin typeface="Calibri" pitchFamily="34" charset="0"/>
                <a:cs typeface="Arial" pitchFamily="34" charset="0"/>
              </a:rPr>
              <a:t>$ </a:t>
            </a:r>
            <a:r>
              <a:rPr kumimoji="0" lang="en-US" sz="2400" b="0" i="0" u="none" strike="noStrike" cap="none" normalizeH="0" baseline="0" dirty="0" err="1" smtClean="0">
                <a:ln>
                  <a:noFill/>
                </a:ln>
                <a:solidFill>
                  <a:srgbClr val="FFFF00"/>
                </a:solidFill>
                <a:effectLst/>
                <a:latin typeface="Calibri" pitchFamily="34" charset="0"/>
                <a:cs typeface="Arial" pitchFamily="34" charset="0"/>
              </a:rPr>
              <a:t>chmod</a:t>
            </a:r>
            <a:r>
              <a:rPr kumimoji="0" lang="en-US" sz="2400" b="0" i="0" u="none" strike="noStrike" cap="none" normalizeH="0" baseline="0" dirty="0" smtClean="0">
                <a:ln>
                  <a:noFill/>
                </a:ln>
                <a:solidFill>
                  <a:srgbClr val="FFFF00"/>
                </a:solidFill>
                <a:effectLst/>
                <a:latin typeface="Calibri" pitchFamily="34" charset="0"/>
                <a:cs typeface="Arial" pitchFamily="34" charset="0"/>
              </a:rPr>
              <a:t> +x hello.sh</a:t>
            </a:r>
            <a:endParaRPr kumimoji="0" lang="en-US" sz="24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pPr lvl="1" algn="ctr"/>
            <a:r>
              <a:rPr lang="id-ID" sz="4000" b="1" dirty="0"/>
              <a:t>Variabel</a:t>
            </a:r>
            <a:r>
              <a:rPr lang="en-US" sz="4000" b="1" dirty="0"/>
              <a:t/>
            </a:r>
            <a:br>
              <a:rPr lang="en-US" sz="4000" b="1" dirty="0"/>
            </a:br>
            <a:endParaRPr lang="en-US" sz="4000" dirty="0"/>
          </a:p>
        </p:txBody>
      </p:sp>
      <p:sp>
        <p:nvSpPr>
          <p:cNvPr id="3" name="Content Placeholder 2"/>
          <p:cNvSpPr>
            <a:spLocks noGrp="1"/>
          </p:cNvSpPr>
          <p:nvPr>
            <p:ph idx="1"/>
          </p:nvPr>
        </p:nvSpPr>
        <p:spPr>
          <a:xfrm>
            <a:off x="179512" y="1052736"/>
            <a:ext cx="8640960" cy="5805264"/>
          </a:xfrm>
        </p:spPr>
        <p:txBody>
          <a:bodyPr>
            <a:normAutofit fontScale="40000" lnSpcReduction="20000"/>
          </a:bodyPr>
          <a:lstStyle/>
          <a:p>
            <a:pPr>
              <a:buNone/>
            </a:pPr>
            <a:r>
              <a:rPr lang="id-ID" sz="5100" dirty="0" smtClean="0"/>
              <a:t>Variabel adalah tempat atau nilai yang berfungsi untuk menyimpan sebuah data.</a:t>
            </a:r>
            <a:r>
              <a:rPr lang="en-US" sz="5100" dirty="0" smtClean="0"/>
              <a:t> </a:t>
            </a:r>
            <a:r>
              <a:rPr lang="id-ID" sz="5100" dirty="0" smtClean="0"/>
              <a:t>Shell memungkinkan user untuk membuat, mendefinisikan dan menghapus variabel.</a:t>
            </a:r>
            <a:endParaRPr lang="en-US" sz="5100" dirty="0" smtClean="0"/>
          </a:p>
          <a:p>
            <a:pPr marL="342900" lvl="2" indent="-342900">
              <a:buNone/>
            </a:pPr>
            <a:r>
              <a:rPr lang="id-ID" sz="5100" b="1" dirty="0" smtClean="0"/>
              <a:t>Macam-macam Variabel</a:t>
            </a:r>
            <a:endParaRPr lang="en-US" sz="5100" b="1" dirty="0" smtClean="0"/>
          </a:p>
          <a:p>
            <a:pPr marL="914400" lvl="0" indent="-914400">
              <a:buNone/>
            </a:pPr>
            <a:r>
              <a:rPr lang="en-US" sz="5100" b="1" dirty="0" smtClean="0"/>
              <a:t>1.   </a:t>
            </a:r>
            <a:r>
              <a:rPr lang="id-ID" sz="5100" b="1" dirty="0" smtClean="0"/>
              <a:t>Variabel Lokal</a:t>
            </a:r>
            <a:endParaRPr lang="en-US" sz="5100" dirty="0" smtClean="0"/>
          </a:p>
          <a:p>
            <a:pPr>
              <a:buNone/>
            </a:pPr>
            <a:r>
              <a:rPr lang="en-US" sz="5100" dirty="0" smtClean="0"/>
              <a:t>	</a:t>
            </a:r>
            <a:r>
              <a:rPr lang="id-ID" sz="5100" dirty="0" smtClean="0"/>
              <a:t>Variabel lokal adalah variabel yang nilainya langsung diisikan. Variabel yang ada hanya pada saat masih aktif, dan hanya dikenal di lingkungan itu sendiri, sehingga variabel lokal hanya berlaku pada lingkungan dimana variabel tersebut dibuat. Tipe nilai dari variabel ini bisa bermacam-macam, ada yang bertipe numerik dan ada juga yang bertipe karakter atau alphanumerik.</a:t>
            </a:r>
            <a:endParaRPr lang="en-US" sz="5100" dirty="0" smtClean="0"/>
          </a:p>
          <a:p>
            <a:pPr>
              <a:buNone/>
            </a:pPr>
            <a:r>
              <a:rPr lang="en-US" sz="5100" dirty="0" smtClean="0"/>
              <a:t>	</a:t>
            </a:r>
            <a:r>
              <a:rPr lang="id-ID" sz="5100" dirty="0" smtClean="0"/>
              <a:t>Di dalam memberikan nama sebuah varibel, yang harus diperhatikan adalah nama variabel berupa karakter alphanumeric atau bisa juga diawali dengan karakater garisbawah(_), setelah itu baru bisa diikuti dengan jenis karakter yang lain.</a:t>
            </a:r>
            <a:endParaRPr lang="en-US" sz="5100" dirty="0" smtClean="0"/>
          </a:p>
          <a:p>
            <a:pPr marL="342900" lvl="2" indent="-342900">
              <a:buNone/>
            </a:pPr>
            <a:endParaRPr lang="en-US" b="1" dirty="0" smtClean="0"/>
          </a:p>
          <a:p>
            <a:pPr>
              <a:buNone/>
            </a:pPr>
            <a:r>
              <a:rPr lang="en-US" dirty="0" smtClean="0"/>
              <a:t/>
            </a:r>
            <a:br>
              <a:rPr lang="en-US"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id-ID" dirty="0" smtClean="0"/>
              <a:t>Dalam pemrograman Shell tidak perlu memberikan jenis variabel karena hanya ada satu jenis yaitu tipe string. Contoh dalam penulisan variabel dan pemberian nilai dalam potongan program Shell sebagai berikut :</a:t>
            </a:r>
            <a:endParaRPr lang="en-US" dirty="0" smtClean="0"/>
          </a:p>
          <a:p>
            <a:pPr>
              <a:buNone/>
            </a:pPr>
            <a:r>
              <a:rPr lang="en-US" dirty="0" smtClean="0"/>
              <a:t/>
            </a:r>
            <a:br>
              <a:rPr lang="en-US" dirty="0" smtClean="0"/>
            </a:br>
            <a:endParaRPr lang="en-US" dirty="0"/>
          </a:p>
        </p:txBody>
      </p:sp>
      <p:pic>
        <p:nvPicPr>
          <p:cNvPr id="4" name="image5.png"/>
          <p:cNvPicPr/>
          <p:nvPr/>
        </p:nvPicPr>
        <p:blipFill>
          <a:blip r:embed="rId2" cstate="print"/>
          <a:stretch>
            <a:fillRect/>
          </a:stretch>
        </p:blipFill>
        <p:spPr>
          <a:xfrm>
            <a:off x="827584" y="332656"/>
            <a:ext cx="6984776" cy="1224136"/>
          </a:xfrm>
          <a:prstGeom prst="rect">
            <a:avLst/>
          </a:prstGeom>
        </p:spPr>
      </p:pic>
      <p:sp>
        <p:nvSpPr>
          <p:cNvPr id="5122" name="Text Box 2"/>
          <p:cNvSpPr txBox="1">
            <a:spLocks noChangeArrowheads="1"/>
          </p:cNvSpPr>
          <p:nvPr/>
        </p:nvSpPr>
        <p:spPr bwMode="auto">
          <a:xfrm>
            <a:off x="2123728" y="4481736"/>
            <a:ext cx="5544616" cy="2376264"/>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2540000" lvl="1" indent="0" algn="l" defTabSz="914400" rtl="0" eaLnBrk="1" fontAlgn="base" latinLnBrk="0" hangingPunct="1">
              <a:lnSpc>
                <a:spcPct val="100000"/>
              </a:lnSpc>
              <a:spcBef>
                <a:spcPts val="375"/>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ourier New" pitchFamily="49" charset="0"/>
                <a:cs typeface="Arial" pitchFamily="34" charset="0"/>
              </a:rPr>
              <a:t>#!/bin/bash HELLO=Hello function hello { local HELLO=World echo $HELLO</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a:buNone/>
            </a:pPr>
            <a:endParaRPr lang="en-US" dirty="0" smtClean="0"/>
          </a:p>
          <a:p>
            <a:pPr>
              <a:buNone/>
            </a:pPr>
            <a:r>
              <a:rPr lang="id-ID" dirty="0" smtClean="0"/>
              <a:t>Pada </a:t>
            </a:r>
            <a:r>
              <a:rPr lang="id-ID" dirty="0" smtClean="0"/>
              <a:t>potongan kode tersebut tanda ‘$’ apa makna tanda tersebut?</a:t>
            </a:r>
            <a:endParaRPr lang="en-US" dirty="0" smtClean="0"/>
          </a:p>
          <a:p>
            <a:pPr>
              <a:buNone/>
            </a:pPr>
            <a:endParaRPr lang="en-US" dirty="0"/>
          </a:p>
        </p:txBody>
      </p:sp>
      <p:sp>
        <p:nvSpPr>
          <p:cNvPr id="6146" name="Text Box 2"/>
          <p:cNvSpPr txBox="1">
            <a:spLocks noChangeArrowheads="1"/>
          </p:cNvSpPr>
          <p:nvPr/>
        </p:nvSpPr>
        <p:spPr bwMode="auto">
          <a:xfrm>
            <a:off x="539552" y="2420888"/>
            <a:ext cx="7488832" cy="1584176"/>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50"/>
              </a:spcBef>
              <a:spcAft>
                <a:spcPts val="1000"/>
              </a:spcAft>
              <a:buClrTx/>
              <a:buSzTx/>
              <a:buFontTx/>
              <a:buNone/>
              <a:tabLst/>
            </a:pPr>
            <a:r>
              <a:rPr kumimoji="0" lang="en-US" b="0" i="0" u="none" strike="noStrike" cap="none" normalizeH="0" baseline="0" dirty="0" err="1" smtClean="0">
                <a:ln>
                  <a:noFill/>
                </a:ln>
                <a:solidFill>
                  <a:srgbClr val="FFFF00"/>
                </a:solidFill>
                <a:effectLst/>
                <a:latin typeface="Calibri" pitchFamily="34" charset="0"/>
                <a:cs typeface="Arial" pitchFamily="34" charset="0"/>
              </a:rPr>
              <a:t>Tanda</a:t>
            </a:r>
            <a:r>
              <a:rPr kumimoji="0" lang="en-US" b="0" i="0" u="none" strike="noStrike" cap="none" normalizeH="0" baseline="0" dirty="0" smtClean="0">
                <a:ln>
                  <a:noFill/>
                </a:ln>
                <a:solidFill>
                  <a:srgbClr val="FFFF00"/>
                </a:solidFill>
                <a:effectLst/>
                <a:latin typeface="Calibri" pitchFamily="34" charset="0"/>
                <a:cs typeface="Arial" pitchFamily="34" charset="0"/>
              </a:rPr>
              <a:t> $ </a:t>
            </a:r>
            <a:r>
              <a:rPr kumimoji="0" lang="en-US" b="0" i="0" u="none" strike="noStrike" cap="none" normalizeH="0" baseline="0" dirty="0" err="1" smtClean="0">
                <a:ln>
                  <a:noFill/>
                </a:ln>
                <a:solidFill>
                  <a:srgbClr val="FFFF00"/>
                </a:solidFill>
                <a:effectLst/>
                <a:latin typeface="Calibri" pitchFamily="34" charset="0"/>
                <a:cs typeface="Arial" pitchFamily="34" charset="0"/>
              </a:rPr>
              <a:t>sebelum</a:t>
            </a:r>
            <a:r>
              <a:rPr kumimoji="0" lang="en-US" b="0" i="0" u="none" strike="noStrike" cap="none" normalizeH="0" baseline="0" dirty="0" smtClean="0">
                <a:ln>
                  <a:noFill/>
                </a:ln>
                <a:solidFill>
                  <a:srgbClr val="FFFF00"/>
                </a:solidFill>
                <a:effectLst/>
                <a:latin typeface="Calibri" pitchFamily="34" charset="0"/>
                <a:cs typeface="Arial" pitchFamily="34" charset="0"/>
              </a:rPr>
              <a:t> </a:t>
            </a:r>
            <a:r>
              <a:rPr kumimoji="0" lang="en-US" b="0" i="0" u="none" strike="noStrike" cap="none" normalizeH="0" baseline="0" dirty="0" err="1" smtClean="0">
                <a:ln>
                  <a:noFill/>
                </a:ln>
                <a:solidFill>
                  <a:srgbClr val="FFFF00"/>
                </a:solidFill>
                <a:effectLst/>
                <a:latin typeface="Calibri" pitchFamily="34" charset="0"/>
                <a:cs typeface="Arial" pitchFamily="34" charset="0"/>
              </a:rPr>
              <a:t>kata</a:t>
            </a:r>
            <a:r>
              <a:rPr kumimoji="0" lang="en-US" b="0" i="0" u="none" strike="noStrike" cap="none" normalizeH="0" baseline="0" dirty="0" smtClean="0">
                <a:ln>
                  <a:noFill/>
                </a:ln>
                <a:solidFill>
                  <a:srgbClr val="FFFF00"/>
                </a:solidFill>
                <a:effectLst/>
                <a:latin typeface="Calibri" pitchFamily="34" charset="0"/>
                <a:cs typeface="Arial" pitchFamily="34" charset="0"/>
              </a:rPr>
              <a:t> HELLO </a:t>
            </a:r>
            <a:r>
              <a:rPr kumimoji="0" lang="en-US" b="0" i="0" u="none" strike="noStrike" cap="none" normalizeH="0" baseline="0" dirty="0" err="1" smtClean="0">
                <a:ln>
                  <a:noFill/>
                </a:ln>
                <a:solidFill>
                  <a:srgbClr val="FFFF00"/>
                </a:solidFill>
                <a:effectLst/>
                <a:latin typeface="Calibri" pitchFamily="34" charset="0"/>
                <a:cs typeface="Arial" pitchFamily="34" charset="0"/>
              </a:rPr>
              <a:t>berguna</a:t>
            </a:r>
            <a:r>
              <a:rPr kumimoji="0" lang="en-US" b="0" i="0" u="none" strike="noStrike" cap="none" normalizeH="0" baseline="0" dirty="0" smtClean="0">
                <a:ln>
                  <a:noFill/>
                </a:ln>
                <a:solidFill>
                  <a:srgbClr val="FFFF00"/>
                </a:solidFill>
                <a:effectLst/>
                <a:latin typeface="Calibri" pitchFamily="34" charset="0"/>
                <a:cs typeface="Arial" pitchFamily="34" charset="0"/>
              </a:rPr>
              <a:t> </a:t>
            </a:r>
            <a:r>
              <a:rPr kumimoji="0" lang="en-US" b="0" i="0" u="none" strike="noStrike" cap="none" normalizeH="0" baseline="0" dirty="0" err="1" smtClean="0">
                <a:ln>
                  <a:noFill/>
                </a:ln>
                <a:solidFill>
                  <a:srgbClr val="FFFF00"/>
                </a:solidFill>
                <a:effectLst/>
                <a:latin typeface="Calibri" pitchFamily="34" charset="0"/>
                <a:cs typeface="Arial" pitchFamily="34" charset="0"/>
              </a:rPr>
              <a:t>untuk</a:t>
            </a:r>
            <a:r>
              <a:rPr kumimoji="0" lang="en-US" b="0" i="0" u="none" strike="noStrike" cap="none" normalizeH="0" baseline="0" dirty="0" smtClean="0">
                <a:ln>
                  <a:noFill/>
                </a:ln>
                <a:solidFill>
                  <a:srgbClr val="FFFF00"/>
                </a:solidFill>
                <a:effectLst/>
                <a:latin typeface="Calibri" pitchFamily="34" charset="0"/>
                <a:cs typeface="Arial" pitchFamily="34" charset="0"/>
              </a:rPr>
              <a:t> </a:t>
            </a:r>
            <a:r>
              <a:rPr kumimoji="0" lang="en-US" b="0" i="0" u="none" strike="noStrike" cap="none" normalizeH="0" baseline="0" dirty="0" err="1" smtClean="0">
                <a:ln>
                  <a:noFill/>
                </a:ln>
                <a:solidFill>
                  <a:srgbClr val="FFFF00"/>
                </a:solidFill>
                <a:effectLst/>
                <a:latin typeface="Calibri" pitchFamily="34" charset="0"/>
                <a:cs typeface="Arial" pitchFamily="34" charset="0"/>
              </a:rPr>
              <a:t>bisa</a:t>
            </a:r>
            <a:r>
              <a:rPr kumimoji="0" lang="en-US" b="0" i="0" u="none" strike="noStrike" cap="none" normalizeH="0" baseline="0" dirty="0" smtClean="0">
                <a:ln>
                  <a:noFill/>
                </a:ln>
                <a:solidFill>
                  <a:srgbClr val="FFFF00"/>
                </a:solidFill>
                <a:effectLst/>
                <a:latin typeface="Calibri" pitchFamily="34" charset="0"/>
                <a:cs typeface="Arial" pitchFamily="34" charset="0"/>
              </a:rPr>
              <a:t> </a:t>
            </a:r>
            <a:r>
              <a:rPr kumimoji="0" lang="en-US" b="0" i="0" u="none" strike="noStrike" cap="none" normalizeH="0" baseline="0" dirty="0" err="1" smtClean="0">
                <a:ln>
                  <a:noFill/>
                </a:ln>
                <a:solidFill>
                  <a:srgbClr val="FFFF00"/>
                </a:solidFill>
                <a:effectLst/>
                <a:latin typeface="Calibri" pitchFamily="34" charset="0"/>
                <a:cs typeface="Arial" pitchFamily="34" charset="0"/>
              </a:rPr>
              <a:t>mengakses</a:t>
            </a:r>
            <a:r>
              <a:rPr kumimoji="0" lang="en-US" b="0" i="0" u="none" strike="noStrike" cap="none" normalizeH="0" baseline="0" dirty="0" smtClean="0">
                <a:ln>
                  <a:noFill/>
                </a:ln>
                <a:solidFill>
                  <a:srgbClr val="FFFF00"/>
                </a:solidFill>
                <a:effectLst/>
                <a:latin typeface="Calibri" pitchFamily="34" charset="0"/>
                <a:cs typeface="Arial" pitchFamily="34" charset="0"/>
              </a:rPr>
              <a:t> </a:t>
            </a:r>
            <a:r>
              <a:rPr kumimoji="0" lang="en-US" b="0" i="0" u="none" strike="noStrike" cap="none" normalizeH="0" baseline="0" dirty="0" err="1" smtClean="0">
                <a:ln>
                  <a:noFill/>
                </a:ln>
                <a:solidFill>
                  <a:srgbClr val="FFFF00"/>
                </a:solidFill>
                <a:effectLst/>
                <a:latin typeface="Calibri" pitchFamily="34" charset="0"/>
                <a:cs typeface="Arial" pitchFamily="34" charset="0"/>
              </a:rPr>
              <a:t>nilai</a:t>
            </a:r>
            <a:r>
              <a:rPr kumimoji="0" lang="en-US" b="0" i="0" u="none" strike="noStrike" cap="none" normalizeH="0" baseline="0" dirty="0" smtClean="0">
                <a:ln>
                  <a:noFill/>
                </a:ln>
                <a:solidFill>
                  <a:srgbClr val="FFFF00"/>
                </a:solidFill>
                <a:effectLst/>
                <a:latin typeface="Calibri" pitchFamily="34" charset="0"/>
                <a:cs typeface="Arial" pitchFamily="34" charset="0"/>
              </a:rPr>
              <a:t> yang </a:t>
            </a:r>
            <a:r>
              <a:rPr kumimoji="0" lang="en-US" b="0" i="0" u="none" strike="noStrike" cap="none" normalizeH="0" baseline="0" dirty="0" err="1" smtClean="0">
                <a:ln>
                  <a:noFill/>
                </a:ln>
                <a:solidFill>
                  <a:srgbClr val="FFFF00"/>
                </a:solidFill>
                <a:effectLst/>
                <a:latin typeface="Calibri" pitchFamily="34" charset="0"/>
                <a:cs typeface="Arial" pitchFamily="34" charset="0"/>
              </a:rPr>
              <a:t>terdapat</a:t>
            </a:r>
            <a:r>
              <a:rPr kumimoji="0" lang="en-US" b="0" i="0" u="none" strike="noStrike" cap="none" normalizeH="0" baseline="0" dirty="0" smtClean="0">
                <a:ln>
                  <a:noFill/>
                </a:ln>
                <a:solidFill>
                  <a:srgbClr val="FFFF00"/>
                </a:solidFill>
                <a:effectLst/>
                <a:latin typeface="Calibri" pitchFamily="34" charset="0"/>
                <a:cs typeface="Arial" pitchFamily="34" charset="0"/>
              </a:rPr>
              <a:t> </a:t>
            </a:r>
            <a:r>
              <a:rPr kumimoji="0" lang="en-US" b="0" i="0" u="none" strike="noStrike" cap="none" normalizeH="0" baseline="0" dirty="0" err="1" smtClean="0">
                <a:ln>
                  <a:noFill/>
                </a:ln>
                <a:solidFill>
                  <a:srgbClr val="FFFF00"/>
                </a:solidFill>
                <a:effectLst/>
                <a:latin typeface="Calibri" pitchFamily="34" charset="0"/>
                <a:cs typeface="Arial" pitchFamily="34" charset="0"/>
              </a:rPr>
              <a:t>pada</a:t>
            </a:r>
            <a:r>
              <a:rPr kumimoji="0" lang="en-US" b="0" i="0" u="none" strike="noStrike" cap="none" normalizeH="0" baseline="0" dirty="0" smtClean="0">
                <a:ln>
                  <a:noFill/>
                </a:ln>
                <a:solidFill>
                  <a:srgbClr val="FFFF00"/>
                </a:solidFill>
                <a:effectLst/>
                <a:latin typeface="Calibri" pitchFamily="34" charset="0"/>
                <a:cs typeface="Arial" pitchFamily="34" charset="0"/>
              </a:rPr>
              <a:t> variable HELLO </a:t>
            </a:r>
            <a:r>
              <a:rPr kumimoji="0" lang="en-US" b="0" i="0" u="none" strike="noStrike" cap="none" normalizeH="0" baseline="0" dirty="0" err="1" smtClean="0">
                <a:ln>
                  <a:noFill/>
                </a:ln>
                <a:solidFill>
                  <a:srgbClr val="FFFF00"/>
                </a:solidFill>
                <a:effectLst/>
                <a:latin typeface="Calibri" pitchFamily="34" charset="0"/>
                <a:cs typeface="Arial" pitchFamily="34" charset="0"/>
              </a:rPr>
              <a:t>tersebut</a:t>
            </a:r>
            <a:r>
              <a:rPr kumimoji="0" lang="en-US" b="0" i="0" u="none" strike="noStrike" cap="none" normalizeH="0" baseline="0" dirty="0" smtClean="0">
                <a:ln>
                  <a:noFill/>
                </a:ln>
                <a:solidFill>
                  <a:srgbClr val="FFFF00"/>
                </a:solidFill>
                <a:effectLst/>
                <a:latin typeface="Calibri" pitchFamily="34" charset="0"/>
                <a:cs typeface="Arial" pitchFamily="34" charset="0"/>
              </a:rPr>
              <a:t>.</a:t>
            </a:r>
            <a:endParaRPr kumimoji="0" lang="en-US"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85000" lnSpcReduction="20000"/>
          </a:bodyPr>
          <a:lstStyle/>
          <a:p>
            <a:pPr lvl="0">
              <a:buNone/>
            </a:pPr>
            <a:r>
              <a:rPr lang="en-US" b="1" dirty="0" smtClean="0"/>
              <a:t>2.  </a:t>
            </a:r>
            <a:r>
              <a:rPr lang="id-ID" b="1" dirty="0" smtClean="0"/>
              <a:t>Variabel Environment </a:t>
            </a:r>
            <a:endParaRPr lang="en-US" dirty="0" smtClean="0"/>
          </a:p>
          <a:p>
            <a:r>
              <a:rPr lang="id-ID" sz="2600" dirty="0" smtClean="0"/>
              <a:t>Variabel Environment adalah variabel bawaan dari Shell itu sendiri, umumnya variabel ini berisi nilai-nilai yang merupakan konfigurasi standar dalam lingkungan program Shell</a:t>
            </a:r>
            <a:r>
              <a:rPr lang="en-US" sz="2600" dirty="0" smtClean="0"/>
              <a:t> </a:t>
            </a:r>
            <a:r>
              <a:rPr lang="id-ID" sz="2600" dirty="0" smtClean="0"/>
              <a:t>yang jika digunakan akan berdampak pada system. Aturan penulisan dari environment variable adalah semua nama variabel menggunakan huruf kapital. lingkup dari variabel environment adalah bersifat GLOBAL. Variabel Environment ini juga bisa berupa dari variabel lokal yang diekspor. Untuk mengganti variabel lingkungan digunakan perintah export.</a:t>
            </a:r>
            <a:endParaRPr lang="en-US" sz="2600" dirty="0" smtClean="0"/>
          </a:p>
          <a:p>
            <a:pPr>
              <a:buNone/>
            </a:pPr>
            <a:r>
              <a:rPr lang="id-ID" sz="2800" dirty="0" smtClean="0"/>
              <a:t>Contoh :</a:t>
            </a:r>
            <a:endParaRPr lang="en-US" sz="2800" dirty="0" smtClean="0"/>
          </a:p>
          <a:p>
            <a:pPr>
              <a:buNone/>
            </a:pPr>
            <a:r>
              <a:rPr lang="en-US" sz="2800" dirty="0" smtClean="0"/>
              <a:t>		LOGNAME=shell14 </a:t>
            </a:r>
          </a:p>
          <a:p>
            <a:pPr>
              <a:buNone/>
            </a:pPr>
            <a:r>
              <a:rPr lang="en-US" sz="2800" dirty="0" smtClean="0"/>
              <a:t>		SHELL=/bin/bash </a:t>
            </a:r>
          </a:p>
          <a:p>
            <a:pPr>
              <a:buNone/>
            </a:pPr>
            <a:r>
              <a:rPr lang="en-US" sz="2800" dirty="0" smtClean="0"/>
              <a:t>		HOME=/home/shell14</a:t>
            </a:r>
          </a:p>
          <a:p>
            <a:pPr>
              <a:buNone/>
            </a:pPr>
            <a:r>
              <a:rPr lang="en-US" sz="2800" dirty="0" smtClean="0"/>
              <a:t>		USER=shell14</a:t>
            </a:r>
          </a:p>
          <a:p>
            <a:pPr>
              <a:buNone/>
            </a:pPr>
            <a:r>
              <a:rPr lang="en-US" sz="2800" dirty="0" smtClean="0"/>
              <a:t/>
            </a:r>
            <a:br>
              <a:rPr lang="en-US" sz="2800" dirty="0" smtClean="0"/>
            </a:br>
            <a:endParaRPr lang="en-US" sz="2800" dirty="0" smtClean="0"/>
          </a:p>
          <a:p>
            <a:pPr>
              <a:buNone/>
            </a:pPr>
            <a:endParaRPr lang="en-US" sz="2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260648"/>
            <a:ext cx="8424936" cy="6597352"/>
          </a:xfrm>
        </p:spPr>
        <p:txBody>
          <a:bodyPr>
            <a:normAutofit/>
          </a:bodyPr>
          <a:lstStyle/>
          <a:p>
            <a:pPr>
              <a:buNone/>
            </a:pPr>
            <a:r>
              <a:rPr lang="id-ID" dirty="0" smtClean="0"/>
              <a:t>#</a:t>
            </a:r>
            <a:r>
              <a:rPr lang="id-ID" b="1" dirty="0" smtClean="0"/>
              <a:t> makna dari tiap baris dari contoh script diatas !</a:t>
            </a:r>
            <a:endParaRPr lang="en-US" b="1" dirty="0" smtClean="0"/>
          </a:p>
          <a:p>
            <a:pPr marL="342900" lvl="1" indent="-342900">
              <a:buNone/>
            </a:pPr>
            <a:r>
              <a:rPr lang="en-US" sz="2000" dirty="0" smtClean="0">
                <a:latin typeface="Trebuchet MS" pitchFamily="34" charset="0"/>
                <a:cs typeface="Arial" pitchFamily="34" charset="0"/>
              </a:rPr>
              <a:t>	LOGNAME=shell14 (</a:t>
            </a:r>
            <a:r>
              <a:rPr lang="en-US" sz="2000" dirty="0" err="1" smtClean="0">
                <a:latin typeface="Trebuchet MS" pitchFamily="34" charset="0"/>
                <a:cs typeface="Arial" pitchFamily="34" charset="0"/>
              </a:rPr>
              <a:t>variabel</a:t>
            </a:r>
            <a:r>
              <a:rPr lang="en-US" sz="2000" dirty="0" smtClean="0">
                <a:latin typeface="Trebuchet MS" pitchFamily="34" charset="0"/>
                <a:cs typeface="Arial" pitchFamily="34" charset="0"/>
              </a:rPr>
              <a:t> yang </a:t>
            </a:r>
            <a:r>
              <a:rPr lang="en-US" sz="2000" dirty="0" err="1" smtClean="0">
                <a:latin typeface="Trebuchet MS" pitchFamily="34" charset="0"/>
                <a:cs typeface="Arial" pitchFamily="34" charset="0"/>
              </a:rPr>
              <a:t>berisi</a:t>
            </a:r>
            <a:r>
              <a:rPr lang="en-US" sz="2000" dirty="0" smtClean="0">
                <a:latin typeface="Trebuchet MS" pitchFamily="34" charset="0"/>
                <a:cs typeface="Arial" pitchFamily="34" charset="0"/>
              </a:rPr>
              <a:t> </a:t>
            </a:r>
            <a:r>
              <a:rPr lang="en-US" sz="2000" dirty="0" err="1" smtClean="0">
                <a:latin typeface="Trebuchet MS" pitchFamily="34" charset="0"/>
                <a:cs typeface="Arial" pitchFamily="34" charset="0"/>
              </a:rPr>
              <a:t>nama</a:t>
            </a:r>
            <a:r>
              <a:rPr lang="en-US" sz="2000" dirty="0" smtClean="0">
                <a:latin typeface="Trebuchet MS" pitchFamily="34" charset="0"/>
                <a:cs typeface="Arial" pitchFamily="34" charset="0"/>
              </a:rPr>
              <a:t> login) SHELL=/bin/bash (</a:t>
            </a:r>
            <a:r>
              <a:rPr lang="en-US" sz="2000" dirty="0" err="1" smtClean="0">
                <a:latin typeface="Trebuchet MS" pitchFamily="34" charset="0"/>
                <a:cs typeface="Arial" pitchFamily="34" charset="0"/>
              </a:rPr>
              <a:t>variabel</a:t>
            </a:r>
            <a:r>
              <a:rPr lang="en-US" sz="2000" dirty="0" smtClean="0">
                <a:latin typeface="Trebuchet MS" pitchFamily="34" charset="0"/>
                <a:cs typeface="Arial" pitchFamily="34" charset="0"/>
              </a:rPr>
              <a:t> yang </a:t>
            </a:r>
            <a:r>
              <a:rPr lang="en-US" sz="2000" dirty="0" err="1" smtClean="0">
                <a:latin typeface="Trebuchet MS" pitchFamily="34" charset="0"/>
                <a:cs typeface="Arial" pitchFamily="34" charset="0"/>
              </a:rPr>
              <a:t>berisi</a:t>
            </a:r>
            <a:r>
              <a:rPr lang="en-US" sz="2000" dirty="0" smtClean="0">
                <a:latin typeface="Trebuchet MS" pitchFamily="34" charset="0"/>
                <a:cs typeface="Arial" pitchFamily="34" charset="0"/>
              </a:rPr>
              <a:t> </a:t>
            </a:r>
            <a:r>
              <a:rPr lang="en-US" sz="2000" dirty="0" err="1" smtClean="0">
                <a:latin typeface="Trebuchet MS" pitchFamily="34" charset="0"/>
                <a:cs typeface="Arial" pitchFamily="34" charset="0"/>
              </a:rPr>
              <a:t>nama</a:t>
            </a:r>
            <a:r>
              <a:rPr lang="en-US" sz="2000" dirty="0" smtClean="0">
                <a:latin typeface="Trebuchet MS" pitchFamily="34" charset="0"/>
                <a:cs typeface="Arial" pitchFamily="34" charset="0"/>
              </a:rPr>
              <a:t> shell yang </a:t>
            </a:r>
            <a:r>
              <a:rPr lang="en-US" sz="2000" dirty="0" err="1" smtClean="0">
                <a:latin typeface="Trebuchet MS" pitchFamily="34" charset="0"/>
                <a:cs typeface="Arial" pitchFamily="34" charset="0"/>
              </a:rPr>
              <a:t>aktif</a:t>
            </a:r>
            <a:r>
              <a:rPr lang="en-US" sz="2000" dirty="0" smtClean="0">
                <a:latin typeface="Trebuchet MS" pitchFamily="34" charset="0"/>
                <a:cs typeface="Arial" pitchFamily="34" charset="0"/>
              </a:rPr>
              <a:t>) HOME=/home/shell14 (</a:t>
            </a:r>
            <a:r>
              <a:rPr lang="en-US" sz="2000" dirty="0" err="1" smtClean="0">
                <a:latin typeface="Trebuchet MS" pitchFamily="34" charset="0"/>
                <a:cs typeface="Arial" pitchFamily="34" charset="0"/>
              </a:rPr>
              <a:t>variabel</a:t>
            </a:r>
            <a:r>
              <a:rPr lang="en-US" sz="2000" dirty="0" smtClean="0">
                <a:latin typeface="Trebuchet MS" pitchFamily="34" charset="0"/>
                <a:cs typeface="Arial" pitchFamily="34" charset="0"/>
              </a:rPr>
              <a:t> yang </a:t>
            </a:r>
            <a:r>
              <a:rPr lang="en-US" sz="2000" dirty="0" err="1" smtClean="0">
                <a:latin typeface="Trebuchet MS" pitchFamily="34" charset="0"/>
                <a:cs typeface="Arial" pitchFamily="34" charset="0"/>
              </a:rPr>
              <a:t>berisi</a:t>
            </a:r>
            <a:r>
              <a:rPr lang="en-US" sz="2000" dirty="0" smtClean="0">
                <a:latin typeface="Trebuchet MS" pitchFamily="34" charset="0"/>
                <a:cs typeface="Arial" pitchFamily="34" charset="0"/>
              </a:rPr>
              <a:t> </a:t>
            </a:r>
            <a:r>
              <a:rPr lang="en-US" sz="2000" dirty="0" err="1" smtClean="0">
                <a:latin typeface="Trebuchet MS" pitchFamily="34" charset="0"/>
                <a:cs typeface="Arial" pitchFamily="34" charset="0"/>
              </a:rPr>
              <a:t>nama</a:t>
            </a:r>
            <a:r>
              <a:rPr lang="en-US" sz="2000" dirty="0" smtClean="0">
                <a:latin typeface="Trebuchet MS" pitchFamily="34" charset="0"/>
                <a:cs typeface="Arial" pitchFamily="34" charset="0"/>
              </a:rPr>
              <a:t> </a:t>
            </a:r>
            <a:r>
              <a:rPr lang="en-US" sz="2000" dirty="0" err="1" smtClean="0">
                <a:latin typeface="Trebuchet MS" pitchFamily="34" charset="0"/>
                <a:cs typeface="Arial" pitchFamily="34" charset="0"/>
              </a:rPr>
              <a:t>direktori</a:t>
            </a:r>
            <a:r>
              <a:rPr lang="en-US" sz="2000" dirty="0" smtClean="0">
                <a:latin typeface="Trebuchet MS" pitchFamily="34" charset="0"/>
                <a:cs typeface="Arial" pitchFamily="34" charset="0"/>
              </a:rPr>
              <a:t> user) USER=shell14 (</a:t>
            </a:r>
            <a:r>
              <a:rPr lang="en-US" sz="2000" dirty="0" err="1" smtClean="0">
                <a:latin typeface="Trebuchet MS" pitchFamily="34" charset="0"/>
                <a:cs typeface="Arial" pitchFamily="34" charset="0"/>
              </a:rPr>
              <a:t>variabel</a:t>
            </a:r>
            <a:r>
              <a:rPr lang="en-US" sz="2000" dirty="0" smtClean="0">
                <a:latin typeface="Trebuchet MS" pitchFamily="34" charset="0"/>
                <a:cs typeface="Arial" pitchFamily="34" charset="0"/>
              </a:rPr>
              <a:t> yang </a:t>
            </a:r>
            <a:r>
              <a:rPr lang="en-US" sz="2000" dirty="0" err="1" smtClean="0">
                <a:latin typeface="Trebuchet MS" pitchFamily="34" charset="0"/>
                <a:cs typeface="Arial" pitchFamily="34" charset="0"/>
              </a:rPr>
              <a:t>berisi</a:t>
            </a:r>
            <a:r>
              <a:rPr lang="en-US" sz="2000" dirty="0" smtClean="0">
                <a:latin typeface="Trebuchet MS" pitchFamily="34" charset="0"/>
                <a:cs typeface="Arial" pitchFamily="34" charset="0"/>
              </a:rPr>
              <a:t> </a:t>
            </a:r>
            <a:r>
              <a:rPr lang="en-US" sz="2000" dirty="0" err="1" smtClean="0">
                <a:latin typeface="Trebuchet MS" pitchFamily="34" charset="0"/>
                <a:cs typeface="Arial" pitchFamily="34" charset="0"/>
              </a:rPr>
              <a:t>nama</a:t>
            </a:r>
            <a:r>
              <a:rPr lang="en-US" sz="2000" dirty="0" smtClean="0">
                <a:latin typeface="Trebuchet MS" pitchFamily="34" charset="0"/>
                <a:cs typeface="Arial" pitchFamily="34" charset="0"/>
              </a:rPr>
              <a:t> user)</a:t>
            </a:r>
          </a:p>
          <a:p>
            <a:pPr marL="342900" lvl="1" indent="-342900">
              <a:buNone/>
            </a:pPr>
            <a:r>
              <a:rPr lang="id-ID" dirty="0" smtClean="0"/>
              <a:t>Untuk mengetahui variabel apa saja yang ada dalam kelompok environment variable dapat digunakan perintah berikut</a:t>
            </a:r>
            <a:endParaRPr lang="en-US" dirty="0" smtClean="0"/>
          </a:p>
          <a:p>
            <a:pPr marL="342900" lvl="1" indent="-342900">
              <a:buNone/>
            </a:pPr>
            <a:endParaRPr lang="en-US" sz="2000" dirty="0" smtClean="0"/>
          </a:p>
          <a:p>
            <a:pPr marL="342900" lvl="1" indent="-342900">
              <a:buNone/>
            </a:pPr>
            <a:endParaRPr lang="en-US" sz="2000" dirty="0" smtClean="0"/>
          </a:p>
          <a:p>
            <a:pPr marL="342900" lvl="1" indent="-342900">
              <a:buNone/>
            </a:pPr>
            <a:r>
              <a:rPr lang="id-ID" dirty="0" smtClean="0"/>
              <a:t>Untuk merubah nilai dari variabel environment dapat dilakukan dengan menggunakan perintah sebagai berikut :</a:t>
            </a:r>
            <a:r>
              <a:rPr lang="en-US" dirty="0" smtClean="0"/>
              <a:t> </a:t>
            </a:r>
            <a:endParaRPr lang="en-US" sz="2000" dirty="0" smtClean="0"/>
          </a:p>
          <a:p>
            <a:pPr marL="342900" lvl="1" indent="-342900">
              <a:buNone/>
            </a:pPr>
            <a:endParaRPr lang="en-US" sz="2000" dirty="0" smtClean="0">
              <a:latin typeface="Arial" pitchFamily="34" charset="0"/>
              <a:cs typeface="Arial" pitchFamily="34" charset="0"/>
            </a:endParaRPr>
          </a:p>
          <a:p>
            <a:pPr>
              <a:buNone/>
            </a:pPr>
            <a:endParaRPr lang="en-US" b="1" dirty="0" smtClean="0"/>
          </a:p>
          <a:p>
            <a:pPr>
              <a:buNone/>
            </a:pPr>
            <a:endParaRPr lang="en-US" dirty="0"/>
          </a:p>
        </p:txBody>
      </p:sp>
      <p:sp>
        <p:nvSpPr>
          <p:cNvPr id="8195" name="Text Box 3"/>
          <p:cNvSpPr txBox="1">
            <a:spLocks noChangeArrowheads="1"/>
          </p:cNvSpPr>
          <p:nvPr/>
        </p:nvSpPr>
        <p:spPr bwMode="auto">
          <a:xfrm>
            <a:off x="1115616" y="3789040"/>
            <a:ext cx="3744416" cy="432048"/>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7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Courier New" pitchFamily="49" charset="0"/>
                <a:cs typeface="Arial" pitchFamily="34" charset="0"/>
              </a:rPr>
              <a:t>$ </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env</a:t>
            </a:r>
            <a:endParaRPr kumimoji="0" lang="en-US" sz="2000" b="0" i="0" u="none" strike="noStrike" cap="none" normalizeH="0" baseline="0" dirty="0" smtClean="0">
              <a:ln>
                <a:noFill/>
              </a:ln>
              <a:solidFill>
                <a:srgbClr val="FFFF00"/>
              </a:solidFill>
              <a:effectLst/>
              <a:latin typeface="Arial" pitchFamily="34" charset="0"/>
              <a:cs typeface="Arial" pitchFamily="34" charset="0"/>
            </a:endParaRPr>
          </a:p>
        </p:txBody>
      </p:sp>
      <p:sp>
        <p:nvSpPr>
          <p:cNvPr id="8196" name="Text Box 4"/>
          <p:cNvSpPr txBox="1">
            <a:spLocks noChangeArrowheads="1"/>
          </p:cNvSpPr>
          <p:nvPr/>
        </p:nvSpPr>
        <p:spPr bwMode="auto">
          <a:xfrm>
            <a:off x="2267744" y="5517232"/>
            <a:ext cx="5400600" cy="720080"/>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7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Courier New" pitchFamily="49" charset="0"/>
                <a:cs typeface="Arial" pitchFamily="34" charset="0"/>
              </a:rPr>
              <a:t>$ export LOGNAME=</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mrbee</a:t>
            </a:r>
            <a:endParaRPr kumimoji="0" lang="en-US" sz="20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363272" cy="6264696"/>
          </a:xfrm>
        </p:spPr>
        <p:txBody>
          <a:bodyPr/>
          <a:lstStyle/>
          <a:p>
            <a:pPr>
              <a:buNone/>
            </a:pPr>
            <a:r>
              <a:rPr lang="id-ID" sz="4400" dirty="0" smtClean="0"/>
              <a:t>Untuk melihat hasilnya dapat dilihat dengan menggunakan perintah :</a:t>
            </a:r>
            <a:endParaRPr lang="en-US" sz="4400" dirty="0" smtClean="0"/>
          </a:p>
          <a:p>
            <a:pPr>
              <a:buNone/>
            </a:pPr>
            <a:endParaRPr lang="en-US" sz="4400" dirty="0" smtClean="0"/>
          </a:p>
          <a:p>
            <a:pPr>
              <a:buNone/>
            </a:pPr>
            <a:r>
              <a:rPr lang="id-ID" sz="4400" dirty="0" smtClean="0"/>
              <a:t>Perintah Untuk menghapus variabel environment</a:t>
            </a:r>
            <a:endParaRPr lang="en-US" sz="4400" dirty="0" smtClean="0"/>
          </a:p>
          <a:p>
            <a:pPr>
              <a:buNone/>
            </a:pPr>
            <a:endParaRPr lang="en-US" dirty="0" smtClean="0"/>
          </a:p>
          <a:p>
            <a:pPr>
              <a:buNone/>
            </a:pPr>
            <a:endParaRPr lang="en-US" dirty="0"/>
          </a:p>
        </p:txBody>
      </p:sp>
      <p:sp>
        <p:nvSpPr>
          <p:cNvPr id="1028" name="Text Box 4"/>
          <p:cNvSpPr txBox="1">
            <a:spLocks noChangeArrowheads="1"/>
          </p:cNvSpPr>
          <p:nvPr/>
        </p:nvSpPr>
        <p:spPr bwMode="auto">
          <a:xfrm>
            <a:off x="1907704" y="2348880"/>
            <a:ext cx="4968552" cy="50405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72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Trebuchet MS" pitchFamily="34" charset="0"/>
                <a:cs typeface="Arial" pitchFamily="34" charset="0"/>
              </a:rPr>
              <a:t>$ </a:t>
            </a:r>
            <a:r>
              <a:rPr kumimoji="0" lang="en-US" sz="2000" b="0" i="0" u="none" strike="noStrike" cap="none" normalizeH="0" baseline="0" dirty="0" err="1" smtClean="0">
                <a:ln>
                  <a:noFill/>
                </a:ln>
                <a:solidFill>
                  <a:srgbClr val="FFFF00"/>
                </a:solidFill>
                <a:effectLst/>
                <a:latin typeface="Trebuchet MS" pitchFamily="34" charset="0"/>
                <a:cs typeface="Arial" pitchFamily="34" charset="0"/>
              </a:rPr>
              <a:t>env</a:t>
            </a:r>
            <a:r>
              <a:rPr kumimoji="0" lang="en-US" sz="2000" b="0" i="0" u="none" strike="noStrike" cap="none" normalizeH="0" baseline="0" dirty="0" smtClean="0">
                <a:ln>
                  <a:noFill/>
                </a:ln>
                <a:solidFill>
                  <a:srgbClr val="FFFF00"/>
                </a:solidFill>
                <a:effectLst/>
                <a:latin typeface="Trebuchet MS" pitchFamily="34" charset="0"/>
                <a:cs typeface="Arial" pitchFamily="34" charset="0"/>
              </a:rPr>
              <a:t> | </a:t>
            </a:r>
            <a:r>
              <a:rPr kumimoji="0" lang="en-US" sz="2000" b="0" i="0" u="none" strike="noStrike" cap="none" normalizeH="0" baseline="0" dirty="0" err="1" smtClean="0">
                <a:ln>
                  <a:noFill/>
                </a:ln>
                <a:solidFill>
                  <a:srgbClr val="FFFF00"/>
                </a:solidFill>
                <a:effectLst/>
                <a:latin typeface="Trebuchet MS" pitchFamily="34" charset="0"/>
                <a:cs typeface="Arial" pitchFamily="34" charset="0"/>
              </a:rPr>
              <a:t>grep</a:t>
            </a:r>
            <a:r>
              <a:rPr kumimoji="0" lang="en-US" sz="2000" b="0" i="0" u="none" strike="noStrike" cap="none" normalizeH="0" baseline="0" dirty="0" smtClean="0">
                <a:ln>
                  <a:noFill/>
                </a:ln>
                <a:solidFill>
                  <a:srgbClr val="FFFF00"/>
                </a:solidFill>
                <a:effectLst/>
                <a:latin typeface="Trebuchet MS" pitchFamily="34" charset="0"/>
                <a:cs typeface="Arial" pitchFamily="34" charset="0"/>
              </a:rPr>
              <a:t> “LOGNAME”</a:t>
            </a:r>
            <a:endParaRPr kumimoji="0" lang="en-US" sz="2000" b="0" i="0" u="none" strike="noStrike" cap="none" normalizeH="0" baseline="0" dirty="0" smtClean="0">
              <a:ln>
                <a:noFill/>
              </a:ln>
              <a:solidFill>
                <a:srgbClr val="FFFF00"/>
              </a:solidFill>
              <a:effectLst/>
              <a:latin typeface="Arial" pitchFamily="34" charset="0"/>
              <a:cs typeface="Arial" pitchFamily="34" charset="0"/>
            </a:endParaRPr>
          </a:p>
        </p:txBody>
      </p:sp>
      <p:sp>
        <p:nvSpPr>
          <p:cNvPr id="1031" name="Text Box 7"/>
          <p:cNvSpPr txBox="1">
            <a:spLocks noChangeArrowheads="1"/>
          </p:cNvSpPr>
          <p:nvPr/>
        </p:nvSpPr>
        <p:spPr bwMode="auto">
          <a:xfrm>
            <a:off x="2051720" y="4725144"/>
            <a:ext cx="5040560" cy="252028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72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Trebuchet MS" pitchFamily="34" charset="0"/>
                <a:cs typeface="Arial" pitchFamily="34" charset="0"/>
              </a:rPr>
              <a:t>$ unset LOGNAME</a:t>
            </a:r>
            <a:endParaRPr kumimoji="0" lang="en-US" sz="20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0"/>
            <a:ext cx="8712968" cy="6858000"/>
          </a:xfrm>
        </p:spPr>
        <p:txBody>
          <a:bodyPr/>
          <a:lstStyle/>
          <a:p>
            <a:pPr lvl="0">
              <a:buNone/>
            </a:pPr>
            <a:r>
              <a:rPr lang="en-US" b="1" dirty="0" smtClean="0"/>
              <a:t>3. </a:t>
            </a:r>
            <a:r>
              <a:rPr lang="id-ID" b="1" dirty="0" smtClean="0"/>
              <a:t>Variabel </a:t>
            </a:r>
            <a:r>
              <a:rPr lang="id-ID" b="1" dirty="0" smtClean="0"/>
              <a:t>shell</a:t>
            </a:r>
            <a:endParaRPr lang="en-US" b="1" dirty="0" smtClean="0"/>
          </a:p>
          <a:p>
            <a:pPr>
              <a:buNone/>
            </a:pPr>
            <a:r>
              <a:rPr lang="id-ID" sz="2800" dirty="0" smtClean="0"/>
              <a:t>Variabel shell adalah variabel yang ditetapkan oleh shell dan digunakan oleh shell agar berjalan dengan baik. Sebenarnya, variabel ini bisa dimasukkan dalam kategori variabel lingkungan. Contoh variabel ini adalah variabel default dari bash, misalnya</a:t>
            </a:r>
            <a:r>
              <a:rPr lang="id-ID" sz="2800" dirty="0" smtClean="0"/>
              <a:t>:</a:t>
            </a:r>
            <a:endParaRPr lang="en-US" sz="2800" dirty="0" smtClean="0"/>
          </a:p>
          <a:p>
            <a:pPr>
              <a:buNone/>
            </a:pPr>
            <a:endParaRPr lang="en-US" sz="2800" dirty="0" smtClean="0"/>
          </a:p>
          <a:p>
            <a:pPr>
              <a:buNone/>
            </a:pPr>
            <a:r>
              <a:rPr lang="id-ID" sz="2800" dirty="0" smtClean="0"/>
              <a:t>Shell juga memiliki variabel khusus yang terdiri sebuah karakter tunggal. Karakter tunggal yang memiliki makna dalam lingkungan Shell tersebut adalah :</a:t>
            </a:r>
            <a:endParaRPr lang="en-US" sz="2800" dirty="0" smtClean="0"/>
          </a:p>
          <a:p>
            <a:pPr>
              <a:buNone/>
            </a:pPr>
            <a:endParaRPr lang="en-US" sz="2800" dirty="0" smtClean="0"/>
          </a:p>
          <a:p>
            <a:pPr>
              <a:buNone/>
            </a:pPr>
            <a:endParaRPr lang="en-US" dirty="0"/>
          </a:p>
        </p:txBody>
      </p:sp>
      <p:sp>
        <p:nvSpPr>
          <p:cNvPr id="2050" name="Text Box 2"/>
          <p:cNvSpPr txBox="1">
            <a:spLocks noChangeArrowheads="1"/>
          </p:cNvSpPr>
          <p:nvPr/>
        </p:nvSpPr>
        <p:spPr bwMode="auto">
          <a:xfrm>
            <a:off x="2627784" y="3212976"/>
            <a:ext cx="5760640" cy="409575"/>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25"/>
              </a:spcBef>
              <a:spcAft>
                <a:spcPts val="1000"/>
              </a:spcAft>
              <a:buClrTx/>
              <a:buSzTx/>
              <a:buFontTx/>
              <a:buNone/>
              <a:tabLst/>
            </a:pPr>
            <a:r>
              <a:rPr kumimoji="0" lang="en-US" sz="2800" b="0" i="0" u="none" strike="noStrike" cap="none" normalizeH="0" baseline="0" dirty="0" smtClean="0">
                <a:ln>
                  <a:noFill/>
                </a:ln>
                <a:solidFill>
                  <a:schemeClr val="tx1"/>
                </a:solidFill>
                <a:effectLst/>
                <a:latin typeface="Courier New" pitchFamily="49" charset="0"/>
                <a:cs typeface="Arial" pitchFamily="34" charset="0"/>
              </a:rPr>
              <a:t>HOME, PWD, PS1 </a:t>
            </a:r>
            <a:r>
              <a:rPr kumimoji="0" lang="en-US" sz="2800" b="0" i="0" u="none" strike="noStrike" cap="none" normalizeH="0" baseline="0" dirty="0" err="1" smtClean="0">
                <a:ln>
                  <a:noFill/>
                </a:ln>
                <a:solidFill>
                  <a:schemeClr val="tx1"/>
                </a:solidFill>
                <a:effectLst/>
                <a:latin typeface="Courier New" pitchFamily="49" charset="0"/>
                <a:cs typeface="Arial" pitchFamily="34" charset="0"/>
              </a:rPr>
              <a:t>dan</a:t>
            </a:r>
            <a:r>
              <a:rPr kumimoji="0" lang="en-US" sz="2800" b="0" i="0" u="none" strike="noStrike" cap="none" normalizeH="0" baseline="0" dirty="0" smtClean="0">
                <a:ln>
                  <a:noFill/>
                </a:ln>
                <a:solidFill>
                  <a:schemeClr val="tx1"/>
                </a:solidFill>
                <a:effectLst/>
                <a:latin typeface="Courier New" pitchFamily="49" charset="0"/>
                <a:cs typeface="Arial" pitchFamily="34" charset="0"/>
              </a:rPr>
              <a:t> PS2.</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mage8.png"/>
          <p:cNvPicPr/>
          <p:nvPr/>
        </p:nvPicPr>
        <p:blipFill>
          <a:blip r:embed="rId2" cstate="print"/>
          <a:stretch>
            <a:fillRect/>
          </a:stretch>
        </p:blipFill>
        <p:spPr>
          <a:xfrm>
            <a:off x="2123728" y="5085184"/>
            <a:ext cx="6192688" cy="177281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Apa</a:t>
            </a:r>
            <a:r>
              <a:rPr lang="en-US" dirty="0" smtClean="0"/>
              <a:t> </a:t>
            </a:r>
            <a:r>
              <a:rPr lang="en-US" dirty="0" err="1" smtClean="0"/>
              <a:t>itu</a:t>
            </a:r>
            <a:r>
              <a:rPr lang="en-US" dirty="0" smtClean="0"/>
              <a:t> Shell</a:t>
            </a:r>
            <a:endParaRPr lang="en-US" dirty="0"/>
          </a:p>
        </p:txBody>
      </p:sp>
      <p:sp>
        <p:nvSpPr>
          <p:cNvPr id="3" name="Content Placeholder 2"/>
          <p:cNvSpPr>
            <a:spLocks noGrp="1"/>
          </p:cNvSpPr>
          <p:nvPr>
            <p:ph idx="1"/>
          </p:nvPr>
        </p:nvSpPr>
        <p:spPr/>
        <p:txBody>
          <a:bodyPr/>
          <a:lstStyle/>
          <a:p>
            <a:pPr>
              <a:buNone/>
            </a:pPr>
            <a:r>
              <a:rPr lang="en-US" dirty="0" smtClean="0"/>
              <a:t>Shell </a:t>
            </a:r>
            <a:r>
              <a:rPr lang="en-US" dirty="0" err="1" smtClean="0"/>
              <a:t>merupakan</a:t>
            </a:r>
            <a:r>
              <a:rPr lang="en-US" dirty="0" smtClean="0"/>
              <a:t> program (</a:t>
            </a:r>
            <a:r>
              <a:rPr lang="en-US" dirty="0" err="1" smtClean="0"/>
              <a:t>penerjemah</a:t>
            </a:r>
            <a:r>
              <a:rPr lang="en-US" dirty="0" smtClean="0"/>
              <a:t> </a:t>
            </a:r>
            <a:r>
              <a:rPr lang="en-US" dirty="0" err="1" smtClean="0"/>
              <a:t>perintah</a:t>
            </a:r>
            <a:r>
              <a:rPr lang="en-US" dirty="0" smtClean="0"/>
              <a:t>) yang </a:t>
            </a:r>
            <a:r>
              <a:rPr lang="en-US" dirty="0" err="1" smtClean="0"/>
              <a:t>menjembatani</a:t>
            </a:r>
            <a:r>
              <a:rPr lang="en-US" dirty="0" smtClean="0"/>
              <a:t> user </a:t>
            </a:r>
            <a:r>
              <a:rPr lang="en-US" dirty="0" err="1" smtClean="0"/>
              <a:t>dengan</a:t>
            </a:r>
            <a:r>
              <a:rPr lang="en-US" dirty="0" smtClean="0"/>
              <a:t> </a:t>
            </a:r>
            <a:r>
              <a:rPr lang="en-US" dirty="0" err="1" smtClean="0"/>
              <a:t>sistem</a:t>
            </a:r>
            <a:r>
              <a:rPr lang="en-US" dirty="0" smtClean="0"/>
              <a:t> </a:t>
            </a:r>
            <a:r>
              <a:rPr lang="en-US" dirty="0" err="1" smtClean="0"/>
              <a:t>operasi</a:t>
            </a:r>
            <a:r>
              <a:rPr lang="en-US" dirty="0" smtClean="0"/>
              <a:t> </a:t>
            </a:r>
            <a:r>
              <a:rPr lang="en-US" dirty="0" err="1" smtClean="0"/>
              <a:t>dalam</a:t>
            </a:r>
            <a:r>
              <a:rPr lang="en-US" dirty="0" smtClean="0"/>
              <a:t> </a:t>
            </a:r>
            <a:r>
              <a:rPr lang="en-US" dirty="0" err="1" smtClean="0"/>
              <a:t>hal</a:t>
            </a:r>
            <a:r>
              <a:rPr lang="en-US" dirty="0" smtClean="0"/>
              <a:t> </a:t>
            </a:r>
            <a:r>
              <a:rPr lang="en-US" dirty="0" err="1" smtClean="0"/>
              <a:t>ini</a:t>
            </a:r>
            <a:r>
              <a:rPr lang="en-US" dirty="0" smtClean="0"/>
              <a:t> kernel (</a:t>
            </a:r>
            <a:r>
              <a:rPr lang="en-US" dirty="0" err="1" smtClean="0"/>
              <a:t>inti</a:t>
            </a:r>
            <a:r>
              <a:rPr lang="en-US" dirty="0" smtClean="0"/>
              <a:t> </a:t>
            </a:r>
            <a:r>
              <a:rPr lang="en-US" dirty="0" err="1" smtClean="0"/>
              <a:t>sistem</a:t>
            </a:r>
            <a:r>
              <a:rPr lang="en-US" dirty="0" smtClean="0"/>
              <a:t> </a:t>
            </a:r>
            <a:r>
              <a:rPr lang="en-US" dirty="0" err="1" smtClean="0"/>
              <a:t>operasi</a:t>
            </a:r>
            <a:r>
              <a:rPr lang="en-US" dirty="0" smtClean="0"/>
              <a:t>).</a:t>
            </a:r>
          </a:p>
          <a:p>
            <a:pPr>
              <a:buNone/>
            </a:pPr>
            <a:r>
              <a:rPr lang="en-US" dirty="0" smtClean="0"/>
              <a:t>Shell </a:t>
            </a:r>
            <a:r>
              <a:rPr lang="en-US" dirty="0" err="1" smtClean="0"/>
              <a:t>memungkinkan</a:t>
            </a:r>
            <a:r>
              <a:rPr lang="en-US" dirty="0" smtClean="0"/>
              <a:t> user </a:t>
            </a:r>
            <a:r>
              <a:rPr lang="en-US" dirty="0" err="1" smtClean="0"/>
              <a:t>menyusun</a:t>
            </a:r>
            <a:r>
              <a:rPr lang="en-US" dirty="0" smtClean="0"/>
              <a:t> </a:t>
            </a:r>
            <a:r>
              <a:rPr lang="en-US" dirty="0" err="1" smtClean="0"/>
              <a:t>sekumpulan</a:t>
            </a:r>
            <a:r>
              <a:rPr lang="en-US" dirty="0" smtClean="0"/>
              <a:t> </a:t>
            </a:r>
            <a:r>
              <a:rPr lang="en-US" dirty="0" err="1" smtClean="0"/>
              <a:t>perintah</a:t>
            </a:r>
            <a:r>
              <a:rPr lang="en-US" dirty="0" smtClean="0"/>
              <a:t> </a:t>
            </a:r>
            <a:r>
              <a:rPr lang="en-US" dirty="0" err="1" smtClean="0"/>
              <a:t>pada</a:t>
            </a:r>
            <a:r>
              <a:rPr lang="en-US" dirty="0" smtClean="0"/>
              <a:t> </a:t>
            </a:r>
            <a:r>
              <a:rPr lang="en-US" dirty="0" err="1" smtClean="0"/>
              <a:t>sebuah</a:t>
            </a:r>
            <a:r>
              <a:rPr lang="en-US" dirty="0" smtClean="0"/>
              <a:t> </a:t>
            </a:r>
            <a:r>
              <a:rPr lang="en-US" dirty="0" err="1" smtClean="0"/>
              <a:t>atau</a:t>
            </a:r>
            <a:r>
              <a:rPr lang="en-US" dirty="0" smtClean="0"/>
              <a:t> </a:t>
            </a:r>
            <a:r>
              <a:rPr lang="en-US" dirty="0" err="1" smtClean="0"/>
              <a:t>beberapa</a:t>
            </a:r>
            <a:r>
              <a:rPr lang="en-US" dirty="0" smtClean="0"/>
              <a:t> file </a:t>
            </a:r>
            <a:r>
              <a:rPr lang="en-US" dirty="0" err="1" smtClean="0"/>
              <a:t>untuk</a:t>
            </a:r>
            <a:r>
              <a:rPr lang="en-US" dirty="0" smtClean="0"/>
              <a:t> </a:t>
            </a:r>
            <a:r>
              <a:rPr lang="en-US" dirty="0" err="1" smtClean="0"/>
              <a:t>dieksekusi</a:t>
            </a:r>
            <a:r>
              <a:rPr lang="en-US" dirty="0" smtClean="0"/>
              <a:t> </a:t>
            </a:r>
            <a:r>
              <a:rPr lang="en-US" dirty="0" err="1" smtClean="0"/>
              <a:t>sebagai</a:t>
            </a:r>
            <a:r>
              <a:rPr lang="en-US" dirty="0" smtClean="0"/>
              <a:t> program.</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8640"/>
            <a:ext cx="8748464" cy="5937523"/>
          </a:xfrm>
        </p:spPr>
        <p:txBody>
          <a:bodyPr/>
          <a:lstStyle/>
          <a:p>
            <a:pPr lvl="0">
              <a:buNone/>
            </a:pPr>
            <a:r>
              <a:rPr lang="en-US" b="1" dirty="0" smtClean="0"/>
              <a:t>4. </a:t>
            </a:r>
            <a:r>
              <a:rPr lang="id-ID" b="1" dirty="0" smtClean="0"/>
              <a:t>Variabel </a:t>
            </a:r>
            <a:r>
              <a:rPr lang="id-ID" b="1" dirty="0" smtClean="0"/>
              <a:t>Read-Only</a:t>
            </a:r>
            <a:endParaRPr lang="en-US" b="1" dirty="0" smtClean="0"/>
          </a:p>
          <a:p>
            <a:pPr>
              <a:buNone/>
            </a:pPr>
            <a:r>
              <a:rPr lang="en-US" dirty="0" smtClean="0"/>
              <a:t>	</a:t>
            </a:r>
            <a:r>
              <a:rPr lang="id-ID" dirty="0" smtClean="0"/>
              <a:t>Variabel </a:t>
            </a:r>
            <a:r>
              <a:rPr lang="id-ID" dirty="0" smtClean="0"/>
              <a:t>read-only adalah variabel yang mempunyai atribut read-only, artinya variabel itu tidak bisa diganti nilainya. Bahkan sebuah variabel tidak bisa dihapus dengan perintah unset jika sebuah variabel diberi atribut read-only. Contoh dari variabel read- only :</a:t>
            </a:r>
            <a:endParaRPr lang="en-US" dirty="0" smtClean="0"/>
          </a:p>
          <a:p>
            <a:pPr>
              <a:buNone/>
            </a:pPr>
            <a:endParaRPr lang="en-US" dirty="0"/>
          </a:p>
        </p:txBody>
      </p:sp>
      <p:sp>
        <p:nvSpPr>
          <p:cNvPr id="3075" name="Text Box 3"/>
          <p:cNvSpPr txBox="1">
            <a:spLocks noChangeArrowheads="1"/>
          </p:cNvSpPr>
          <p:nvPr/>
        </p:nvSpPr>
        <p:spPr bwMode="auto">
          <a:xfrm>
            <a:off x="251520" y="3717032"/>
            <a:ext cx="8892480" cy="2808312"/>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38"/>
              </a:spcBef>
              <a:spcAft>
                <a:spcPts val="1000"/>
              </a:spcAft>
              <a:buClrTx/>
              <a:buSzTx/>
              <a:buFontTx/>
              <a:buNone/>
              <a:tabLst/>
            </a:pPr>
            <a:r>
              <a:rPr kumimoji="0" lang="en-US" sz="2000" b="1" i="0" u="none" strike="noStrike" cap="none" normalizeH="0" baseline="0" dirty="0" smtClean="0">
                <a:ln>
                  <a:noFill/>
                </a:ln>
                <a:solidFill>
                  <a:srgbClr val="FFFF00"/>
                </a:solidFill>
                <a:effectLst/>
                <a:latin typeface="Courier New" pitchFamily="49" charset="0"/>
                <a:cs typeface="Arial" pitchFamily="34" charset="0"/>
              </a:rPr>
              <a:t>$</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word=</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Sisop</a:t>
            </a:r>
            <a:endParaRPr kumimoji="0" lang="en-US" sz="2000" b="0" i="0" u="none" strike="noStrike" cap="none" normalizeH="0" baseline="0" dirty="0" smtClean="0">
              <a:ln>
                <a:noFill/>
              </a:ln>
              <a:solidFill>
                <a:srgbClr val="FFFF00"/>
              </a:solidFill>
              <a:effectLst/>
              <a:latin typeface="Courier New" pitchFamily="49" charset="0"/>
              <a:cs typeface="Arial" pitchFamily="34" charset="0"/>
            </a:endParaRPr>
          </a:p>
          <a:p>
            <a:pPr marL="457200" marR="0" lvl="1" indent="0" algn="l" defTabSz="914400" rtl="0" eaLnBrk="1" fontAlgn="base" latinLnBrk="0" hangingPunct="1">
              <a:lnSpc>
                <a:spcPct val="100000"/>
              </a:lnSpc>
              <a:spcBef>
                <a:spcPts val="175"/>
              </a:spcBef>
              <a:spcAft>
                <a:spcPts val="1000"/>
              </a:spcAft>
              <a:buClrTx/>
              <a:buSzTx/>
              <a:buFontTx/>
              <a:buNone/>
              <a:tabLst/>
            </a:pPr>
            <a:r>
              <a:rPr kumimoji="0" lang="en-US" sz="2000" b="1" i="0" u="none" strike="noStrike" cap="none" normalizeH="0" baseline="0" dirty="0" smtClean="0">
                <a:ln>
                  <a:noFill/>
                </a:ln>
                <a:solidFill>
                  <a:srgbClr val="FFFF00"/>
                </a:solidFill>
                <a:effectLst/>
                <a:latin typeface="Courier New" pitchFamily="49" charset="0"/>
                <a:cs typeface="Arial" pitchFamily="34" charset="0"/>
              </a:rPr>
              <a:t>$</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readonly</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 word</a:t>
            </a:r>
          </a:p>
          <a:p>
            <a:pPr marL="457200" marR="6043613" lvl="1" indent="0" algn="l" defTabSz="914400" rtl="0" eaLnBrk="1" fontAlgn="base" latinLnBrk="0" hangingPunct="1">
              <a:lnSpc>
                <a:spcPct val="100000"/>
              </a:lnSpc>
              <a:spcBef>
                <a:spcPts val="188"/>
              </a:spcBef>
              <a:spcAft>
                <a:spcPts val="1000"/>
              </a:spcAft>
              <a:buClrTx/>
              <a:buSzTx/>
              <a:buFontTx/>
              <a:buNone/>
              <a:tabLst/>
            </a:pPr>
            <a:r>
              <a:rPr kumimoji="0" lang="en-US" sz="2000" b="1" i="0" u="none" strike="noStrike" cap="none" normalizeH="0" baseline="0" dirty="0" smtClean="0">
                <a:ln>
                  <a:noFill/>
                </a:ln>
                <a:solidFill>
                  <a:srgbClr val="FFFF00"/>
                </a:solidFill>
                <a:effectLst/>
                <a:latin typeface="Courier New" pitchFamily="49" charset="0"/>
                <a:cs typeface="Arial" pitchFamily="34" charset="0"/>
              </a:rPr>
              <a:t>$</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echo $person </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Sisop</a:t>
            </a:r>
            <a:endParaRPr kumimoji="0" lang="en-US" sz="2000" b="0" i="0" u="none" strike="noStrike" cap="none" normalizeH="0" baseline="0" dirty="0" smtClean="0">
              <a:ln>
                <a:noFill/>
              </a:ln>
              <a:solidFill>
                <a:srgbClr val="FFFF00"/>
              </a:solidFill>
              <a:effectLst/>
              <a:latin typeface="Courier New" pitchFamily="49" charset="0"/>
              <a:cs typeface="Arial" pitchFamily="34" charset="0"/>
            </a:endParaRPr>
          </a:p>
          <a:p>
            <a:pPr marL="457200" marR="4995863" lvl="1" indent="0" algn="l"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rgbClr val="FFFF00"/>
                </a:solidFill>
                <a:effectLst/>
                <a:latin typeface="Courier New" pitchFamily="49" charset="0"/>
                <a:cs typeface="Arial" pitchFamily="34" charset="0"/>
              </a:rPr>
              <a:t>$</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word=</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Praktikum</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 word: is read only</a:t>
            </a:r>
          </a:p>
          <a:p>
            <a:pPr marL="457200" marR="0" lvl="1" indent="0" algn="l" defTabSz="914400" rtl="0" eaLnBrk="1" fontAlgn="base" latinLnBrk="0" hangingPunct="1">
              <a:lnSpc>
                <a:spcPct val="86000"/>
              </a:lnSpc>
              <a:spcBef>
                <a:spcPct val="0"/>
              </a:spcBef>
              <a:spcAft>
                <a:spcPts val="1000"/>
              </a:spcAft>
              <a:buClrTx/>
              <a:buSzTx/>
              <a:buFontTx/>
              <a:buNone/>
              <a:tabLst/>
            </a:pPr>
            <a:r>
              <a:rPr kumimoji="0" lang="en-US" sz="2000" b="1" i="0" u="none" strike="noStrike" cap="none" normalizeH="0" baseline="0" dirty="0" smtClean="0">
                <a:ln>
                  <a:noFill/>
                </a:ln>
                <a:solidFill>
                  <a:srgbClr val="FFFF00"/>
                </a:solidFill>
                <a:effectLst/>
                <a:latin typeface="Courier New" pitchFamily="49" charset="0"/>
                <a:cs typeface="Arial" pitchFamily="34" charset="0"/>
              </a:rPr>
              <a:t>$</a:t>
            </a:r>
            <a:endParaRPr kumimoji="0" lang="en-US" sz="20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188640"/>
            <a:ext cx="8712968" cy="6669360"/>
          </a:xfrm>
        </p:spPr>
        <p:txBody>
          <a:bodyPr>
            <a:normAutofit/>
          </a:bodyPr>
          <a:lstStyle/>
          <a:p>
            <a:pPr lvl="2"/>
            <a:r>
              <a:rPr lang="id-ID" b="1" dirty="0" smtClean="0"/>
              <a:t>Quoting</a:t>
            </a:r>
            <a:endParaRPr lang="en-US" b="1" dirty="0" smtClean="0"/>
          </a:p>
          <a:p>
            <a:r>
              <a:rPr lang="id-ID" sz="3200" dirty="0" smtClean="0"/>
              <a:t>Quoting adalah mekanisme untuk melindungi metakarakter dari interpretasi sebagai sebuah simbol. Shell juga mempunyai beberapa karakter yang difungsikan untuk melindungi metakarkater agar tetap diinterpretasikan sebagai karakter biasa. Ada tiga karakter quoting dalam Shell, yaitu </a:t>
            </a:r>
            <a:r>
              <a:rPr lang="id-ID" sz="3200" dirty="0" smtClean="0"/>
              <a:t>:</a:t>
            </a:r>
            <a:r>
              <a:rPr lang="en-US" sz="3200" dirty="0" smtClean="0"/>
              <a:t> </a:t>
            </a:r>
          </a:p>
          <a:p>
            <a:pPr lvl="1"/>
            <a:r>
              <a:rPr lang="id-ID" sz="2800" dirty="0" smtClean="0"/>
              <a:t>Backslash ( \ )</a:t>
            </a:r>
            <a:endParaRPr lang="en-US" sz="2400" dirty="0" smtClean="0"/>
          </a:p>
          <a:p>
            <a:pPr lvl="1"/>
            <a:r>
              <a:rPr lang="id-ID" sz="2800" dirty="0" smtClean="0"/>
              <a:t>Petik tunggal ( ' )</a:t>
            </a:r>
            <a:endParaRPr lang="en-US" sz="2400" dirty="0" smtClean="0"/>
          </a:p>
          <a:p>
            <a:pPr lvl="1"/>
            <a:r>
              <a:rPr lang="id-ID" sz="2800" dirty="0" smtClean="0"/>
              <a:t>Petik ganda ( “ )</a:t>
            </a:r>
            <a:endParaRPr lang="en-US" sz="2400" dirty="0" smtClean="0"/>
          </a:p>
          <a:p>
            <a:pPr>
              <a:buNone/>
            </a:pPr>
            <a:endParaRPr lang="en-US" sz="3200" dirty="0" smtClean="0"/>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04664"/>
            <a:ext cx="8964488" cy="5721499"/>
          </a:xfrm>
        </p:spPr>
        <p:txBody>
          <a:bodyPr>
            <a:normAutofit fontScale="92500" lnSpcReduction="10000"/>
          </a:bodyPr>
          <a:lstStyle/>
          <a:p>
            <a:pPr>
              <a:buNone/>
            </a:pPr>
            <a:r>
              <a:rPr lang="id-ID" dirty="0" smtClean="0"/>
              <a:t>Contoh quoting dalam Shell dan berikan keterangan</a:t>
            </a:r>
            <a:r>
              <a:rPr lang="id-ID" dirty="0" smtClean="0"/>
              <a:t>!</a:t>
            </a:r>
            <a:endParaRPr lang="en-US" dirty="0" smtClean="0"/>
          </a:p>
          <a:p>
            <a:pPr>
              <a:buNone/>
            </a:pPr>
            <a:r>
              <a:rPr lang="id-ID" b="1" dirty="0" smtClean="0"/>
              <a:t>Contoh quoting dalam Shell :</a:t>
            </a:r>
            <a:endParaRPr lang="en-US" dirty="0" smtClean="0"/>
          </a:p>
          <a:p>
            <a:pPr>
              <a:buNone/>
            </a:pPr>
            <a:r>
              <a:rPr lang="en-US" dirty="0" smtClean="0"/>
              <a:t>	</a:t>
            </a:r>
            <a:r>
              <a:rPr lang="id-ID" dirty="0" smtClean="0">
                <a:solidFill>
                  <a:srgbClr val="FFFF00"/>
                </a:solidFill>
              </a:rPr>
              <a:t>$ </a:t>
            </a:r>
            <a:r>
              <a:rPr lang="id-ID" dirty="0" smtClean="0">
                <a:solidFill>
                  <a:srgbClr val="FFFF00"/>
                </a:solidFill>
              </a:rPr>
              <a:t>echo don\‟t miss it don‟t miss it</a:t>
            </a:r>
            <a:endParaRPr lang="en-US" dirty="0" smtClean="0">
              <a:solidFill>
                <a:srgbClr val="FFFF00"/>
              </a:solidFill>
            </a:endParaRPr>
          </a:p>
          <a:p>
            <a:pPr>
              <a:buNone/>
            </a:pPr>
            <a:r>
              <a:rPr lang="en-US" dirty="0" smtClean="0">
                <a:solidFill>
                  <a:srgbClr val="FFFF00"/>
                </a:solidFill>
              </a:rPr>
              <a:t>	</a:t>
            </a:r>
            <a:r>
              <a:rPr lang="id-ID" dirty="0" smtClean="0">
                <a:solidFill>
                  <a:srgbClr val="FFFF00"/>
                </a:solidFill>
              </a:rPr>
              <a:t>$ </a:t>
            </a:r>
            <a:r>
              <a:rPr lang="id-ID" dirty="0" smtClean="0">
                <a:solidFill>
                  <a:srgbClr val="FFFF00"/>
                </a:solidFill>
              </a:rPr>
              <a:t>echo “don‟t miss it” don‟t miss it</a:t>
            </a:r>
            <a:endParaRPr lang="en-US" dirty="0" smtClean="0">
              <a:solidFill>
                <a:srgbClr val="FFFF00"/>
              </a:solidFill>
            </a:endParaRPr>
          </a:p>
          <a:p>
            <a:pPr>
              <a:buNone/>
            </a:pPr>
            <a:endParaRPr lang="en-US" dirty="0" smtClean="0"/>
          </a:p>
          <a:p>
            <a:pPr>
              <a:buNone/>
            </a:pPr>
            <a:r>
              <a:rPr lang="id-ID" b="1" dirty="0" smtClean="0"/>
              <a:t>Keterangan :</a:t>
            </a:r>
            <a:endParaRPr lang="en-US" dirty="0" smtClean="0"/>
          </a:p>
          <a:p>
            <a:pPr lvl="0">
              <a:buNone/>
            </a:pPr>
            <a:r>
              <a:rPr lang="en-US" dirty="0" smtClean="0"/>
              <a:t>	1. </a:t>
            </a:r>
            <a:r>
              <a:rPr lang="id-ID" dirty="0" smtClean="0"/>
              <a:t>\ </a:t>
            </a:r>
            <a:r>
              <a:rPr lang="id-ID" dirty="0" smtClean="0"/>
              <a:t>merupakan karakter yang meloloskan interpretasi tanda ' yang merupakan metakarakter dalam Shell, atau tanda „ yang mengikuti bukan sebuah metakarakter</a:t>
            </a:r>
            <a:endParaRPr lang="en-US" dirty="0" smtClean="0"/>
          </a:p>
          <a:p>
            <a:pPr lvl="0">
              <a:buNone/>
            </a:pPr>
            <a:r>
              <a:rPr lang="en-US" dirty="0" smtClean="0"/>
              <a:t>	</a:t>
            </a:r>
            <a:r>
              <a:rPr lang="en-US" dirty="0" smtClean="0"/>
              <a:t>2. </a:t>
            </a:r>
            <a:r>
              <a:rPr lang="id-ID" dirty="0" smtClean="0"/>
              <a:t>Pengunaan </a:t>
            </a:r>
            <a:r>
              <a:rPr lang="id-ID" dirty="0" smtClean="0"/>
              <a:t>tanda petik double “” juga berfungsi melindungi interpretasi karakter „ sebagai metakarakter</a:t>
            </a:r>
            <a:endParaRPr lang="en-US" dirty="0" smtClean="0"/>
          </a:p>
          <a:p>
            <a:pPr>
              <a:buNone/>
            </a:pP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04664"/>
            <a:ext cx="9144000" cy="6453336"/>
          </a:xfrm>
        </p:spPr>
        <p:txBody>
          <a:bodyPr>
            <a:normAutofit fontScale="55000" lnSpcReduction="20000"/>
          </a:bodyPr>
          <a:lstStyle/>
          <a:p>
            <a:pPr lvl="2"/>
            <a:r>
              <a:rPr lang="id-ID" sz="3200" b="1" dirty="0" smtClean="0"/>
              <a:t>Metakarakter dalam Shell</a:t>
            </a:r>
            <a:endParaRPr lang="en-US" sz="3200" dirty="0" smtClean="0"/>
          </a:p>
          <a:p>
            <a:r>
              <a:rPr lang="id-ID" sz="3200" dirty="0" smtClean="0"/>
              <a:t>Metakarakter adalah sebuah karakter yang memiliki arti tertentu. Dalam Shell juga dikenal beberapa metakarakter. Karena metakarakter juga ada dalam Shell maka yang perlu diperhatikan adalah kesalahan dalam penanganan sebuah karakter. Dalam sebuah kasus mencetak sebuah string di layar monitor, terkadang terjadi kasus dimana dari salah satu karakter dalam string tersebut merupakan metakarater. Karena mengandung metakarakter maka Shell akan menginterpretasikan string tersebut tidak seperti yang diharapkan</a:t>
            </a:r>
            <a:r>
              <a:rPr lang="id-ID" sz="3200" dirty="0" smtClean="0"/>
              <a:t>.</a:t>
            </a:r>
            <a:endParaRPr lang="en-US" sz="3200" dirty="0" smtClean="0"/>
          </a:p>
          <a:p>
            <a:pPr>
              <a:buNone/>
            </a:pPr>
            <a:r>
              <a:rPr lang="en-US" sz="3200" dirty="0" smtClean="0"/>
              <a:t>	</a:t>
            </a:r>
            <a:r>
              <a:rPr lang="id-ID" sz="3200" dirty="0" smtClean="0"/>
              <a:t>Berikan </a:t>
            </a:r>
            <a:r>
              <a:rPr lang="id-ID" sz="3200" dirty="0" smtClean="0"/>
              <a:t>Contoh kasus dan jelaskan</a:t>
            </a:r>
            <a:r>
              <a:rPr lang="id-ID" sz="3200" dirty="0" smtClean="0"/>
              <a:t>!</a:t>
            </a:r>
            <a:endParaRPr lang="en-US" sz="3200" dirty="0" smtClean="0"/>
          </a:p>
          <a:p>
            <a:pPr>
              <a:buNone/>
            </a:pPr>
            <a:endParaRPr lang="en-US" sz="3200" dirty="0" smtClean="0"/>
          </a:p>
          <a:p>
            <a:pPr>
              <a:buNone/>
            </a:pPr>
            <a:r>
              <a:rPr lang="en-US" sz="3200" dirty="0" smtClean="0"/>
              <a:t>				</a:t>
            </a:r>
            <a:r>
              <a:rPr lang="en-US" sz="3200" dirty="0" smtClean="0">
                <a:solidFill>
                  <a:srgbClr val="FFFF00"/>
                </a:solidFill>
              </a:rPr>
              <a:t>$ </a:t>
            </a:r>
            <a:r>
              <a:rPr lang="en-US" sz="3200" dirty="0" smtClean="0">
                <a:solidFill>
                  <a:srgbClr val="FFFF00"/>
                </a:solidFill>
              </a:rPr>
              <a:t>echo don't miss it</a:t>
            </a:r>
          </a:p>
          <a:p>
            <a:pPr>
              <a:buNone/>
            </a:pPr>
            <a:endParaRPr lang="en-US" sz="3200" dirty="0" smtClean="0"/>
          </a:p>
          <a:p>
            <a:pPr>
              <a:buNone/>
            </a:pPr>
            <a:endParaRPr lang="en-US" sz="3200" dirty="0" smtClean="0"/>
          </a:p>
          <a:p>
            <a:pPr>
              <a:buNone/>
            </a:pPr>
            <a:r>
              <a:rPr lang="id-ID" sz="3200" dirty="0" smtClean="0"/>
              <a:t>Keterangan </a:t>
            </a:r>
            <a:r>
              <a:rPr lang="id-ID" sz="3200" dirty="0" smtClean="0"/>
              <a:t>:</a:t>
            </a:r>
            <a:endParaRPr lang="en-US" sz="3200" dirty="0" smtClean="0"/>
          </a:p>
          <a:p>
            <a:pPr>
              <a:buNone/>
            </a:pPr>
            <a:r>
              <a:rPr lang="id-ID" sz="3200" dirty="0" smtClean="0"/>
              <a:t> </a:t>
            </a:r>
            <a:endParaRPr lang="en-US" sz="3200" dirty="0" smtClean="0"/>
          </a:p>
          <a:p>
            <a:pPr marL="493776" lvl="0" indent="-457200">
              <a:buAutoNum type="arabicPeriod"/>
            </a:pPr>
            <a:r>
              <a:rPr lang="id-ID" sz="3200" dirty="0" smtClean="0"/>
              <a:t>Tanda </a:t>
            </a:r>
            <a:r>
              <a:rPr lang="id-ID" sz="3200" dirty="0" smtClean="0"/>
              <a:t>' dinterpretasikan sebagai serangkaian string sehingga Shell akan menunggu sampai tanda ' berikutnya untuk berhenti dan kemudian </a:t>
            </a:r>
            <a:r>
              <a:rPr lang="id-ID" sz="3200" dirty="0" smtClean="0"/>
              <a:t>menampilkannya.</a:t>
            </a:r>
            <a:endParaRPr lang="en-US" sz="3200" dirty="0" smtClean="0"/>
          </a:p>
          <a:p>
            <a:pPr marL="493776" lvl="0" indent="-457200">
              <a:buAutoNum type="arabicPeriod"/>
            </a:pPr>
            <a:r>
              <a:rPr lang="id-ID" sz="3200" dirty="0" smtClean="0"/>
              <a:t>Jika </a:t>
            </a:r>
            <a:r>
              <a:rPr lang="id-ID" sz="3200" dirty="0" smtClean="0"/>
              <a:t>maksudnya adalah untuk mencetak string #don#t miss it# maka yang perlu diperhatikan adalah</a:t>
            </a:r>
            <a:endParaRPr lang="en-US" sz="3200" dirty="0" smtClean="0"/>
          </a:p>
          <a:p>
            <a:pPr>
              <a:buNone/>
            </a:pPr>
            <a:endParaRPr lang="en-US" sz="2400" dirty="0" smtClean="0"/>
          </a:p>
          <a:p>
            <a:pPr>
              <a:buNone/>
            </a:pPr>
            <a:endParaRPr lang="en-US" sz="2400" dirty="0" smtClean="0"/>
          </a:p>
          <a:p>
            <a:pPr>
              <a:buNone/>
            </a:pPr>
            <a:r>
              <a:rPr lang="en-US" dirty="0" smtClean="0"/>
              <a:t>			</a:t>
            </a:r>
            <a:endParaRPr lang="en-US" dirty="0" smtClean="0"/>
          </a:p>
          <a:p>
            <a:pPr>
              <a:buNone/>
            </a:pPr>
            <a:r>
              <a:rPr lang="en-US" dirty="0" smtClean="0"/>
              <a:t/>
            </a:r>
            <a:br>
              <a:rPr lang="en-US" dirty="0" smtClean="0"/>
            </a:b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147248" cy="6048672"/>
          </a:xfrm>
        </p:spPr>
        <p:txBody>
          <a:bodyPr>
            <a:normAutofit/>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id-ID" dirty="0" smtClean="0"/>
              <a:t>Keterangan </a:t>
            </a:r>
            <a:r>
              <a:rPr lang="id-ID" dirty="0" smtClean="0"/>
              <a:t>:</a:t>
            </a:r>
            <a:endParaRPr lang="en-US" dirty="0" smtClean="0"/>
          </a:p>
          <a:p>
            <a:pPr marL="550926" lvl="0" indent="-514350">
              <a:buAutoNum type="arabicPeriod"/>
            </a:pPr>
            <a:r>
              <a:rPr lang="id-ID" dirty="0" smtClean="0"/>
              <a:t>\ </a:t>
            </a:r>
            <a:r>
              <a:rPr lang="id-ID" dirty="0" smtClean="0"/>
              <a:t>merupakan karakter yang meloloskan interpretasi tanda ' yang merupakan </a:t>
            </a:r>
            <a:r>
              <a:rPr lang="id-ID" dirty="0" smtClean="0"/>
              <a:t>metakarakter</a:t>
            </a:r>
            <a:r>
              <a:rPr lang="en-US" dirty="0" smtClean="0"/>
              <a:t> </a:t>
            </a:r>
            <a:r>
              <a:rPr lang="id-ID" dirty="0" smtClean="0"/>
              <a:t>dalam Shell.</a:t>
            </a:r>
            <a:endParaRPr lang="en-US" dirty="0" smtClean="0"/>
          </a:p>
          <a:p>
            <a:pPr marL="550926" lvl="0" indent="-514350">
              <a:buAutoNum type="arabicPeriod"/>
            </a:pPr>
            <a:r>
              <a:rPr lang="id-ID" dirty="0" smtClean="0"/>
              <a:t>Karakter </a:t>
            </a:r>
            <a:r>
              <a:rPr lang="id-ID" dirty="0" smtClean="0"/>
              <a:t>\ dikenal dengan istilah quoting dalam Shell</a:t>
            </a:r>
            <a:endParaRPr lang="en-US" dirty="0" smtClean="0"/>
          </a:p>
          <a:p>
            <a:pPr>
              <a:buNone/>
            </a:pPr>
            <a:endParaRPr lang="en-US" dirty="0"/>
          </a:p>
        </p:txBody>
      </p:sp>
      <p:sp>
        <p:nvSpPr>
          <p:cNvPr id="5122" name="Text Box 2"/>
          <p:cNvSpPr txBox="1">
            <a:spLocks noChangeArrowheads="1"/>
          </p:cNvSpPr>
          <p:nvPr/>
        </p:nvSpPr>
        <p:spPr bwMode="auto">
          <a:xfrm>
            <a:off x="2051720" y="836712"/>
            <a:ext cx="4680520" cy="1800200"/>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75"/>
              </a:spcBef>
              <a:spcAft>
                <a:spcPts val="1000"/>
              </a:spcAft>
              <a:buClrTx/>
              <a:buSzTx/>
              <a:buFontTx/>
              <a:buNone/>
              <a:tabLst/>
            </a:pPr>
            <a:r>
              <a:rPr kumimoji="0" lang="en-US" sz="2400" b="0" i="0" u="none" strike="noStrike" cap="none" normalizeH="0" baseline="0" dirty="0" smtClean="0">
                <a:ln>
                  <a:noFill/>
                </a:ln>
                <a:solidFill>
                  <a:srgbClr val="FFFF00"/>
                </a:solidFill>
                <a:effectLst/>
                <a:latin typeface="Courier New" pitchFamily="49" charset="0"/>
                <a:cs typeface="Arial" pitchFamily="34" charset="0"/>
              </a:rPr>
              <a:t>$ echo don\'t miss it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rgbClr val="FFFF00"/>
              </a:solidFill>
              <a:effectLst/>
              <a:latin typeface="Courier New" pitchFamily="49" charset="0"/>
              <a:cs typeface="Arial" pitchFamily="34" charset="0"/>
            </a:endParaRPr>
          </a:p>
          <a:p>
            <a:pPr marL="914400" marR="0" lvl="2" indent="0" algn="l"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rgbClr val="FFFF00"/>
                </a:solidFill>
                <a:effectLst/>
                <a:latin typeface="Courier New" pitchFamily="49" charset="0"/>
                <a:cs typeface="Arial" pitchFamily="34" charset="0"/>
              </a:rPr>
              <a:t>don't miss it</a:t>
            </a:r>
            <a:endParaRPr kumimoji="0" lang="en-US" sz="2400" b="0" i="0" u="none" strike="noStrike" cap="none" normalizeH="0" baseline="0" dirty="0" smtClean="0">
              <a:ln>
                <a:noFill/>
              </a:ln>
              <a:solidFill>
                <a:srgbClr val="FFFF00"/>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1149"/>
            <a:ext cx="8507288" cy="6126163"/>
          </a:xfrm>
        </p:spPr>
        <p:txBody>
          <a:bodyPr>
            <a:normAutofit fontScale="92500"/>
          </a:bodyPr>
          <a:lstStyle/>
          <a:p>
            <a:pPr lvl="2"/>
            <a:r>
              <a:rPr lang="id-ID" sz="4300" b="1" dirty="0" smtClean="0"/>
              <a:t>Perintah Echo</a:t>
            </a:r>
            <a:endParaRPr lang="en-US" sz="4300" b="1" dirty="0" smtClean="0"/>
          </a:p>
          <a:p>
            <a:pPr>
              <a:buNone/>
            </a:pPr>
            <a:r>
              <a:rPr lang="id-ID" sz="3200" dirty="0" smtClean="0"/>
              <a:t>Echo </a:t>
            </a:r>
            <a:r>
              <a:rPr lang="id-ID" sz="3200" dirty="0" smtClean="0"/>
              <a:t>biasa disebut “escape sequences character” adalah perintah untuk menampilkan data yang ada pada argumen ke standard output (stdout), yang dalam hal ini stdout bisa merupakan layar monitor atau juga sebuah file. Perintah Echo dalam Shell memiliki opsi-opsi untuk membentuk atau memberikan format pada data yang dikeluarkan.</a:t>
            </a:r>
            <a:endParaRPr lang="en-US" sz="3200" dirty="0" smtClean="0"/>
          </a:p>
          <a:p>
            <a:pPr>
              <a:buNone/>
            </a:pPr>
            <a:r>
              <a:rPr lang="en-US" sz="3200" dirty="0" smtClean="0"/>
              <a:t>				</a:t>
            </a:r>
            <a:r>
              <a:rPr lang="id-ID" sz="3200" dirty="0" smtClean="0">
                <a:solidFill>
                  <a:srgbClr val="FFFF00"/>
                </a:solidFill>
              </a:rPr>
              <a:t>$ </a:t>
            </a:r>
            <a:r>
              <a:rPr lang="id-ID" sz="3200" dirty="0" smtClean="0">
                <a:solidFill>
                  <a:srgbClr val="FFFF00"/>
                </a:solidFill>
              </a:rPr>
              <a:t>echo $cetak</a:t>
            </a:r>
            <a:endParaRPr lang="en-US" sz="3200" dirty="0" smtClean="0">
              <a:solidFill>
                <a:srgbClr val="FFFF00"/>
              </a:solidFill>
            </a:endParaRPr>
          </a:p>
          <a:p>
            <a:pPr>
              <a:buNone/>
            </a:pPr>
            <a:r>
              <a:rPr lang="en-US" dirty="0" smtClean="0"/>
              <a:t/>
            </a:r>
            <a:br>
              <a:rPr lang="en-US" dirty="0" smtClean="0"/>
            </a:b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2656"/>
            <a:ext cx="9144000" cy="6192688"/>
          </a:xfrm>
        </p:spPr>
        <p:txBody>
          <a:bodyPr>
            <a:normAutofit fontScale="77500" lnSpcReduction="20000"/>
          </a:bodyPr>
          <a:lstStyle/>
          <a:p>
            <a:pPr lvl="2"/>
            <a:r>
              <a:rPr lang="id-ID" sz="5100" b="1" dirty="0" smtClean="0"/>
              <a:t>Fungsi</a:t>
            </a:r>
            <a:endParaRPr lang="en-US" sz="5100" dirty="0" smtClean="0"/>
          </a:p>
          <a:p>
            <a:pPr>
              <a:buNone/>
            </a:pPr>
            <a:r>
              <a:rPr lang="id-ID" sz="3200" dirty="0" smtClean="0"/>
              <a:t>Fungsi adalah program yang dapat dipanggil berulang-ulang oleh program lainnya dengan menggunakan notasi NamaFungsi(). Di dalam Shell fungsi juga bisa didefinisikan interaktif maupun secara skrip program, dan meskipun didefinisikan secara interaktif, sebuah fungsi juga bisa dipanggil melalui skrip yang dibuat dalam sebuah file dengan  catatan fungsi tersebut sudah di export. Setelah melalui mekanisme export ini sub-shell juga bisa memanggil fungsi tersebut.</a:t>
            </a:r>
            <a:endParaRPr lang="en-US" sz="3200" dirty="0" smtClean="0"/>
          </a:p>
          <a:p>
            <a:r>
              <a:rPr lang="id-ID" sz="800" dirty="0" smtClean="0"/>
              <a:t> </a:t>
            </a:r>
            <a:endParaRPr lang="en-US" sz="5400" dirty="0" smtClean="0"/>
          </a:p>
          <a:p>
            <a:pPr>
              <a:buNone/>
            </a:pPr>
            <a:r>
              <a:rPr lang="id-ID" sz="3200" dirty="0" smtClean="0"/>
              <a:t>Bentuk umum dalam mendefinisikan fungsi dalam BASH Shell adalah sebagai </a:t>
            </a:r>
            <a:r>
              <a:rPr lang="id-ID" sz="3200" dirty="0" smtClean="0"/>
              <a:t>berikut</a:t>
            </a:r>
            <a:endParaRPr lang="en-US" sz="3200" dirty="0" smtClean="0"/>
          </a:p>
          <a:p>
            <a:pPr>
              <a:buNone/>
            </a:pPr>
            <a:endParaRPr lang="en-US" sz="3200" dirty="0" smtClean="0"/>
          </a:p>
          <a:p>
            <a:pPr marL="457200" marR="2146300" lvl="1" indent="0" fontAlgn="base">
              <a:spcBef>
                <a:spcPts val="375"/>
              </a:spcBef>
              <a:spcAft>
                <a:spcPts val="1000"/>
              </a:spcAft>
              <a:buClrTx/>
              <a:buSzTx/>
              <a:buNone/>
            </a:pPr>
            <a:r>
              <a:rPr lang="en-US" sz="3400" dirty="0" err="1" smtClean="0">
                <a:solidFill>
                  <a:srgbClr val="FFFF00"/>
                </a:solidFill>
                <a:latin typeface="Courier New" pitchFamily="49" charset="0"/>
                <a:cs typeface="Arial" pitchFamily="34" charset="0"/>
              </a:rPr>
              <a:t>Nama_fungsi</a:t>
            </a:r>
            <a:r>
              <a:rPr lang="en-US" sz="3400" dirty="0" smtClean="0">
                <a:solidFill>
                  <a:srgbClr val="FFFF00"/>
                </a:solidFill>
                <a:latin typeface="Courier New" pitchFamily="49" charset="0"/>
                <a:cs typeface="Arial" pitchFamily="34" charset="0"/>
              </a:rPr>
              <a:t> () </a:t>
            </a:r>
            <a:r>
              <a:rPr lang="en-US" sz="3400" dirty="0" smtClean="0">
                <a:solidFill>
                  <a:srgbClr val="FFFF00"/>
                </a:solidFill>
                <a:latin typeface="Courier New" pitchFamily="49" charset="0"/>
                <a:cs typeface="Arial" pitchFamily="34" charset="0"/>
              </a:rPr>
              <a:t>{command; </a:t>
            </a:r>
            <a:r>
              <a:rPr lang="en-US" sz="3400" dirty="0" smtClean="0">
                <a:solidFill>
                  <a:srgbClr val="FFFF00"/>
                </a:solidFill>
                <a:latin typeface="Courier New" pitchFamily="49" charset="0"/>
                <a:cs typeface="Arial" pitchFamily="34" charset="0"/>
              </a:rPr>
              <a:t>command;} </a:t>
            </a:r>
          </a:p>
          <a:p>
            <a:pPr marR="2146300" lvl="1" fontAlgn="base">
              <a:spcBef>
                <a:spcPts val="375"/>
              </a:spcBef>
              <a:spcAft>
                <a:spcPts val="1000"/>
              </a:spcAft>
              <a:buNone/>
            </a:pPr>
            <a:r>
              <a:rPr lang="en-US" sz="3400" dirty="0" smtClean="0">
                <a:solidFill>
                  <a:srgbClr val="FFFF00"/>
                </a:solidFill>
                <a:latin typeface="Courier New" pitchFamily="49" charset="0"/>
                <a:cs typeface="Arial" pitchFamily="34" charset="0"/>
              </a:rPr>
              <a:t>function </a:t>
            </a:r>
            <a:r>
              <a:rPr lang="en-US" sz="3400" dirty="0" err="1" smtClean="0">
                <a:solidFill>
                  <a:srgbClr val="FFFF00"/>
                </a:solidFill>
                <a:latin typeface="Courier New" pitchFamily="49" charset="0"/>
                <a:cs typeface="Arial" pitchFamily="34" charset="0"/>
              </a:rPr>
              <a:t>nama_fungsi</a:t>
            </a:r>
            <a:r>
              <a:rPr lang="en-US" sz="3400" dirty="0" smtClean="0">
                <a:solidFill>
                  <a:srgbClr val="FFFF00"/>
                </a:solidFill>
                <a:latin typeface="Courier New" pitchFamily="49" charset="0"/>
                <a:cs typeface="Arial" pitchFamily="34" charset="0"/>
              </a:rPr>
              <a:t> {</a:t>
            </a:r>
            <a:r>
              <a:rPr lang="en-US" sz="3400" dirty="0" err="1" smtClean="0">
                <a:solidFill>
                  <a:srgbClr val="FFFF00"/>
                </a:solidFill>
                <a:latin typeface="Courier New" pitchFamily="49" charset="0"/>
                <a:cs typeface="Arial" pitchFamily="34" charset="0"/>
              </a:rPr>
              <a:t>command;command</a:t>
            </a:r>
            <a:r>
              <a:rPr lang="en-US" sz="3400" dirty="0" smtClean="0">
                <a:solidFill>
                  <a:srgbClr val="FFFF00"/>
                </a:solidFill>
                <a:latin typeface="Courier New" pitchFamily="49" charset="0"/>
                <a:cs typeface="Arial" pitchFamily="34" charset="0"/>
              </a:rPr>
              <a:t>; }</a:t>
            </a:r>
            <a:endParaRPr lang="en-US" sz="3400" dirty="0" smtClean="0">
              <a:solidFill>
                <a:srgbClr val="FFFF00"/>
              </a:solidFill>
              <a:latin typeface="Arial" pitchFamily="34" charset="0"/>
              <a:cs typeface="Arial" pitchFamily="34" charset="0"/>
            </a:endParaRPr>
          </a:p>
          <a:p>
            <a:pPr>
              <a:buNone/>
            </a:pP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91264" cy="5793507"/>
          </a:xfrm>
        </p:spPr>
        <p:txBody>
          <a:bodyPr>
            <a:normAutofit fontScale="77500" lnSpcReduction="20000"/>
          </a:bodyPr>
          <a:lstStyle/>
          <a:p>
            <a:pPr lvl="2"/>
            <a:r>
              <a:rPr lang="id-ID" sz="5200" b="1" dirty="0" smtClean="0"/>
              <a:t>Array</a:t>
            </a:r>
            <a:endParaRPr lang="en-US" sz="5200" b="1" dirty="0" smtClean="0"/>
          </a:p>
          <a:p>
            <a:pPr>
              <a:buNone/>
            </a:pPr>
            <a:endParaRPr lang="en-US" sz="3200" dirty="0" smtClean="0"/>
          </a:p>
          <a:p>
            <a:pPr>
              <a:buNone/>
            </a:pPr>
            <a:r>
              <a:rPr lang="id-ID" sz="3200" dirty="0" smtClean="0"/>
              <a:t>Pada versi BASH 2.x terdapat fungsi untuk mendefinisikan array satu dimensi. Array memungkinkan seorang programmer mengkoleksi daftar beberapa nilai dalam sebuah variabel. Untuk mengektraksi kembali nilai-nilai tersebut dapat dilakukan dengan menyebutkan nama varibel yang diikuti oleh nomer indek array tersebut.</a:t>
            </a:r>
            <a:endParaRPr lang="en-US" sz="3200" dirty="0" smtClean="0"/>
          </a:p>
          <a:p>
            <a:pPr>
              <a:buNone/>
            </a:pPr>
            <a:r>
              <a:rPr lang="id-ID" sz="3200" dirty="0" smtClean="0"/>
              <a:t>Pendefinisian sebuah array juga bisa dilakukan on the fly(tanpa mendefinisikan terlebih dahulu). Dan tidak ada batasan maksimum dari sebuah array yang dibuat dalam lingkungan BASH Shell. Pada saat sebuah nilai diberikan ke dalam sebuah array yang telah didefinisikan, indek array secara otomatis akan dimulai dari 0, dan bertambah naik 1 sampai semua kumpulan nilai-nilai dimasukkan.</a:t>
            </a:r>
            <a:endParaRPr lang="en-US" sz="3200"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Macam</a:t>
            </a:r>
            <a:r>
              <a:rPr lang="en-US" dirty="0" smtClean="0"/>
              <a:t> </a:t>
            </a:r>
            <a:r>
              <a:rPr lang="en-US" dirty="0" err="1" smtClean="0"/>
              <a:t>macam</a:t>
            </a:r>
            <a:r>
              <a:rPr lang="en-US" dirty="0" smtClean="0"/>
              <a:t> shell</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err="1" smtClean="0"/>
              <a:t>Tidak</a:t>
            </a:r>
            <a:r>
              <a:rPr lang="en-US" dirty="0" smtClean="0"/>
              <a:t> </a:t>
            </a:r>
            <a:r>
              <a:rPr lang="en-US" dirty="0" err="1" smtClean="0"/>
              <a:t>seperti</a:t>
            </a:r>
            <a:r>
              <a:rPr lang="en-US" dirty="0" smtClean="0"/>
              <a:t> </a:t>
            </a:r>
            <a:r>
              <a:rPr lang="en-US" dirty="0" err="1" smtClean="0"/>
              <a:t>sistem</a:t>
            </a:r>
            <a:r>
              <a:rPr lang="en-US" dirty="0" smtClean="0"/>
              <a:t> </a:t>
            </a:r>
            <a:r>
              <a:rPr lang="en-US" dirty="0" err="1" smtClean="0"/>
              <a:t>operasi</a:t>
            </a:r>
            <a:r>
              <a:rPr lang="en-US" dirty="0" smtClean="0"/>
              <a:t> lain yang </a:t>
            </a:r>
            <a:r>
              <a:rPr lang="en-US" dirty="0" err="1" smtClean="0"/>
              <a:t>hanya</a:t>
            </a:r>
            <a:r>
              <a:rPr lang="en-US" dirty="0" smtClean="0"/>
              <a:t> </a:t>
            </a:r>
            <a:r>
              <a:rPr lang="en-US" dirty="0" err="1" smtClean="0"/>
              <a:t>menyediakan</a:t>
            </a:r>
            <a:r>
              <a:rPr lang="en-US" dirty="0" smtClean="0"/>
              <a:t> </a:t>
            </a:r>
            <a:r>
              <a:rPr lang="en-US" dirty="0" err="1" smtClean="0"/>
              <a:t>satu</a:t>
            </a:r>
            <a:r>
              <a:rPr lang="en-US" dirty="0" smtClean="0"/>
              <a:t> </a:t>
            </a:r>
            <a:r>
              <a:rPr lang="en-US" dirty="0" err="1" smtClean="0"/>
              <a:t>atau</a:t>
            </a:r>
            <a:r>
              <a:rPr lang="en-US" dirty="0" smtClean="0"/>
              <a:t> </a:t>
            </a:r>
            <a:r>
              <a:rPr lang="en-US" dirty="0" err="1" smtClean="0"/>
              <a:t>dua</a:t>
            </a:r>
            <a:r>
              <a:rPr lang="en-US" dirty="0" smtClean="0"/>
              <a:t> shell, </a:t>
            </a:r>
            <a:r>
              <a:rPr lang="en-US" dirty="0" err="1" smtClean="0"/>
              <a:t>sistem</a:t>
            </a:r>
            <a:r>
              <a:rPr lang="en-US" dirty="0" smtClean="0"/>
              <a:t> </a:t>
            </a:r>
            <a:r>
              <a:rPr lang="en-US" dirty="0" err="1" smtClean="0"/>
              <a:t>operasi</a:t>
            </a:r>
            <a:r>
              <a:rPr lang="en-US" dirty="0" smtClean="0"/>
              <a:t> </a:t>
            </a:r>
            <a:r>
              <a:rPr lang="en-US" dirty="0" err="1" smtClean="0"/>
              <a:t>dari</a:t>
            </a:r>
            <a:r>
              <a:rPr lang="en-US" dirty="0" smtClean="0"/>
              <a:t> </a:t>
            </a:r>
            <a:r>
              <a:rPr lang="en-US" dirty="0" err="1" smtClean="0"/>
              <a:t>keluarga</a:t>
            </a:r>
            <a:r>
              <a:rPr lang="en-US" dirty="0" smtClean="0"/>
              <a:t> </a:t>
            </a:r>
            <a:r>
              <a:rPr lang="en-US" dirty="0" err="1" smtClean="0"/>
              <a:t>unix</a:t>
            </a:r>
            <a:r>
              <a:rPr lang="en-US" dirty="0" smtClean="0"/>
              <a:t>, </a:t>
            </a:r>
            <a:r>
              <a:rPr lang="en-US" dirty="0" err="1" smtClean="0"/>
              <a:t>misalnya</a:t>
            </a:r>
            <a:r>
              <a:rPr lang="en-US" dirty="0" smtClean="0"/>
              <a:t> </a:t>
            </a:r>
            <a:r>
              <a:rPr lang="en-US" dirty="0" err="1" smtClean="0"/>
              <a:t>linux</a:t>
            </a:r>
            <a:r>
              <a:rPr lang="en-US" dirty="0" smtClean="0"/>
              <a:t> </a:t>
            </a:r>
            <a:r>
              <a:rPr lang="en-US" dirty="0" err="1" smtClean="0"/>
              <a:t>sampai</a:t>
            </a:r>
            <a:r>
              <a:rPr lang="en-US" dirty="0" smtClean="0"/>
              <a:t> </a:t>
            </a:r>
            <a:r>
              <a:rPr lang="en-US" dirty="0" err="1" smtClean="0"/>
              <a:t>saat</a:t>
            </a:r>
            <a:r>
              <a:rPr lang="en-US" dirty="0" smtClean="0"/>
              <a:t> </a:t>
            </a:r>
            <a:r>
              <a:rPr lang="en-US" dirty="0" err="1" smtClean="0"/>
              <a:t>ini</a:t>
            </a:r>
            <a:r>
              <a:rPr lang="en-US" dirty="0" smtClean="0"/>
              <a:t> </a:t>
            </a:r>
            <a:r>
              <a:rPr lang="en-US" dirty="0" err="1" smtClean="0"/>
              <a:t>dilengkapi</a:t>
            </a:r>
            <a:r>
              <a:rPr lang="en-US" dirty="0" smtClean="0"/>
              <a:t> </a:t>
            </a:r>
            <a:r>
              <a:rPr lang="en-US" dirty="0" err="1" smtClean="0"/>
              <a:t>oleh</a:t>
            </a:r>
            <a:r>
              <a:rPr lang="en-US" dirty="0" smtClean="0"/>
              <a:t> </a:t>
            </a:r>
            <a:r>
              <a:rPr lang="en-US" dirty="0" err="1" smtClean="0"/>
              <a:t>banyak</a:t>
            </a:r>
            <a:r>
              <a:rPr lang="en-US" dirty="0" smtClean="0"/>
              <a:t> shell </a:t>
            </a:r>
            <a:r>
              <a:rPr lang="en-US" dirty="0" err="1" smtClean="0"/>
              <a:t>dengan</a:t>
            </a:r>
            <a:r>
              <a:rPr lang="en-US" dirty="0" smtClean="0"/>
              <a:t> </a:t>
            </a:r>
            <a:r>
              <a:rPr lang="en-US" dirty="0" err="1" smtClean="0"/>
              <a:t>kumpulan</a:t>
            </a:r>
            <a:r>
              <a:rPr lang="en-US" dirty="0" smtClean="0"/>
              <a:t> </a:t>
            </a:r>
            <a:r>
              <a:rPr lang="en-US" dirty="0" err="1" smtClean="0"/>
              <a:t>perintah</a:t>
            </a:r>
            <a:r>
              <a:rPr lang="en-US" dirty="0" smtClean="0"/>
              <a:t> yang </a:t>
            </a:r>
            <a:r>
              <a:rPr lang="en-US" dirty="0" err="1" smtClean="0"/>
              <a:t>sangat</a:t>
            </a:r>
            <a:r>
              <a:rPr lang="en-US" dirty="0" smtClean="0"/>
              <a:t> </a:t>
            </a:r>
            <a:r>
              <a:rPr lang="en-US" dirty="0" err="1" smtClean="0"/>
              <a:t>banyak</a:t>
            </a:r>
            <a:r>
              <a:rPr lang="en-US" dirty="0" smtClean="0"/>
              <a:t>. </a:t>
            </a:r>
            <a:r>
              <a:rPr lang="en-US" dirty="0" err="1" smtClean="0"/>
              <a:t>Sehingga</a:t>
            </a:r>
            <a:r>
              <a:rPr lang="en-US" dirty="0" smtClean="0"/>
              <a:t> </a:t>
            </a:r>
            <a:r>
              <a:rPr lang="en-US" dirty="0" err="1" smtClean="0"/>
              <a:t>memungkinkan</a:t>
            </a:r>
            <a:r>
              <a:rPr lang="en-US" dirty="0" smtClean="0"/>
              <a:t> </a:t>
            </a:r>
            <a:r>
              <a:rPr lang="en-US" dirty="0" err="1" smtClean="0"/>
              <a:t>pemakai</a:t>
            </a:r>
            <a:r>
              <a:rPr lang="en-US" dirty="0" smtClean="0"/>
              <a:t> </a:t>
            </a:r>
            <a:r>
              <a:rPr lang="en-US" dirty="0" err="1" smtClean="0"/>
              <a:t>memilih</a:t>
            </a:r>
            <a:r>
              <a:rPr lang="en-US" dirty="0" smtClean="0"/>
              <a:t> shell </a:t>
            </a:r>
            <a:r>
              <a:rPr lang="en-US" dirty="0" err="1" smtClean="0"/>
              <a:t>mana</a:t>
            </a:r>
            <a:r>
              <a:rPr lang="en-US" dirty="0" smtClean="0"/>
              <a:t> yang paling </a:t>
            </a:r>
            <a:r>
              <a:rPr lang="en-US" dirty="0" err="1" smtClean="0"/>
              <a:t>baik</a:t>
            </a:r>
            <a:r>
              <a:rPr lang="en-US" dirty="0" smtClean="0"/>
              <a:t> </a:t>
            </a:r>
            <a:r>
              <a:rPr lang="en-US" dirty="0" err="1" smtClean="0"/>
              <a:t>untuk</a:t>
            </a:r>
            <a:r>
              <a:rPr lang="en-US" dirty="0" smtClean="0"/>
              <a:t> </a:t>
            </a:r>
            <a:r>
              <a:rPr lang="en-US" dirty="0" err="1" smtClean="0"/>
              <a:t>membantu</a:t>
            </a:r>
            <a:r>
              <a:rPr lang="en-US" dirty="0" smtClean="0"/>
              <a:t> </a:t>
            </a:r>
            <a:r>
              <a:rPr lang="en-US" dirty="0" err="1" smtClean="0"/>
              <a:t>menyelesaikan</a:t>
            </a:r>
            <a:r>
              <a:rPr lang="en-US" dirty="0" smtClean="0"/>
              <a:t> </a:t>
            </a:r>
            <a:r>
              <a:rPr lang="en-US" dirty="0" err="1" smtClean="0"/>
              <a:t>pekerjaannya</a:t>
            </a:r>
            <a:r>
              <a:rPr lang="en-US" dirty="0" smtClean="0"/>
              <a:t> </a:t>
            </a:r>
            <a:r>
              <a:rPr lang="en-US" dirty="0" err="1" smtClean="0"/>
              <a:t>atau</a:t>
            </a:r>
            <a:r>
              <a:rPr lang="en-US" dirty="0" smtClean="0"/>
              <a:t> </a:t>
            </a:r>
            <a:r>
              <a:rPr lang="en-US" dirty="0" err="1" smtClean="0"/>
              <a:t>dapat</a:t>
            </a:r>
            <a:r>
              <a:rPr lang="en-US" dirty="0" smtClean="0"/>
              <a:t> pula </a:t>
            </a:r>
            <a:r>
              <a:rPr lang="en-US" dirty="0" err="1" smtClean="0"/>
              <a:t>berpindah-pindah</a:t>
            </a:r>
            <a:r>
              <a:rPr lang="en-US" dirty="0" smtClean="0"/>
              <a:t> </a:t>
            </a:r>
            <a:r>
              <a:rPr lang="en-US" dirty="0" err="1" smtClean="0"/>
              <a:t>dari</a:t>
            </a:r>
            <a:r>
              <a:rPr lang="en-US" dirty="0" smtClean="0"/>
              <a:t> shell yang </a:t>
            </a:r>
            <a:r>
              <a:rPr lang="en-US" dirty="0" err="1" smtClean="0"/>
              <a:t>satu</a:t>
            </a:r>
            <a:r>
              <a:rPr lang="en-US" dirty="0" smtClean="0"/>
              <a:t> </a:t>
            </a:r>
            <a:r>
              <a:rPr lang="en-US" dirty="0" err="1" smtClean="0"/>
              <a:t>ke</a:t>
            </a:r>
            <a:r>
              <a:rPr lang="en-US" dirty="0" smtClean="0"/>
              <a:t> shell yang lain </a:t>
            </a:r>
            <a:r>
              <a:rPr lang="en-US" dirty="0" err="1" smtClean="0"/>
              <a:t>dengan</a:t>
            </a:r>
            <a:r>
              <a:rPr lang="en-US" dirty="0" smtClean="0"/>
              <a:t> </a:t>
            </a:r>
            <a:r>
              <a:rPr lang="en-US" dirty="0" err="1" smtClean="0"/>
              <a:t>mudah</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pPr>
              <a:buNone/>
            </a:pPr>
            <a:r>
              <a:rPr lang="en-US" dirty="0" err="1" smtClean="0"/>
              <a:t>Beberapa</a:t>
            </a:r>
            <a:r>
              <a:rPr lang="en-US" dirty="0" smtClean="0"/>
              <a:t> shell yang </a:t>
            </a:r>
            <a:r>
              <a:rPr lang="en-US" dirty="0" err="1" smtClean="0"/>
              <a:t>ada</a:t>
            </a:r>
            <a:r>
              <a:rPr lang="en-US" dirty="0" smtClean="0"/>
              <a:t> </a:t>
            </a:r>
            <a:r>
              <a:rPr lang="en-US" dirty="0" err="1" smtClean="0"/>
              <a:t>di</a:t>
            </a:r>
            <a:r>
              <a:rPr lang="en-US" dirty="0" smtClean="0"/>
              <a:t> </a:t>
            </a:r>
            <a:r>
              <a:rPr lang="en-US" dirty="0" err="1" smtClean="0"/>
              <a:t>linux</a:t>
            </a:r>
            <a:r>
              <a:rPr lang="en-US" dirty="0" smtClean="0"/>
              <a:t> </a:t>
            </a:r>
            <a:r>
              <a:rPr lang="en-US" dirty="0" err="1" smtClean="0"/>
              <a:t>antara</a:t>
            </a:r>
            <a:r>
              <a:rPr lang="en-US" dirty="0" smtClean="0"/>
              <a:t> lain :</a:t>
            </a:r>
          </a:p>
          <a:p>
            <a:pPr marL="514350" indent="-514350">
              <a:buAutoNum type="arabicPeriod"/>
            </a:pPr>
            <a:r>
              <a:rPr lang="en-US" dirty="0" smtClean="0"/>
              <a:t>Bourne shell (</a:t>
            </a:r>
            <a:r>
              <a:rPr lang="en-US" dirty="0" err="1" smtClean="0"/>
              <a:t>sh</a:t>
            </a:r>
            <a:r>
              <a:rPr lang="en-US" dirty="0" smtClean="0"/>
              <a:t>)</a:t>
            </a:r>
          </a:p>
          <a:p>
            <a:pPr marL="514350" indent="-514350">
              <a:buAutoNum type="arabicPeriod"/>
            </a:pPr>
            <a:r>
              <a:rPr lang="en-US" dirty="0" smtClean="0"/>
              <a:t>C shell (</a:t>
            </a:r>
            <a:r>
              <a:rPr lang="en-US" dirty="0" err="1" smtClean="0"/>
              <a:t>csh</a:t>
            </a:r>
            <a:r>
              <a:rPr lang="en-US" dirty="0" smtClean="0"/>
              <a:t>)</a:t>
            </a:r>
          </a:p>
          <a:p>
            <a:pPr marL="514350" indent="-514350">
              <a:buAutoNum type="arabicPeriod"/>
            </a:pPr>
            <a:r>
              <a:rPr lang="en-US" dirty="0" err="1" smtClean="0"/>
              <a:t>Korn</a:t>
            </a:r>
            <a:r>
              <a:rPr lang="en-US" dirty="0" smtClean="0"/>
              <a:t> shell (</a:t>
            </a:r>
            <a:r>
              <a:rPr lang="en-US" dirty="0" err="1" smtClean="0"/>
              <a:t>ksh</a:t>
            </a:r>
            <a:r>
              <a:rPr lang="en-US" dirty="0" smtClean="0"/>
              <a:t>)</a:t>
            </a:r>
          </a:p>
          <a:p>
            <a:pPr marL="514350" indent="-514350">
              <a:buAutoNum type="arabicPeriod"/>
            </a:pPr>
            <a:r>
              <a:rPr lang="en-US" dirty="0" smtClean="0"/>
              <a:t>Bourne again shell (bash)</a:t>
            </a:r>
          </a:p>
          <a:p>
            <a:pPr marL="514350" indent="-514350">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Pemrograman</a:t>
            </a:r>
            <a:r>
              <a:rPr lang="en-US" dirty="0" smtClean="0"/>
              <a:t> Shell</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err="1" smtClean="0"/>
              <a:t>Yaitu</a:t>
            </a:r>
            <a:r>
              <a:rPr lang="en-US" dirty="0" smtClean="0"/>
              <a:t> </a:t>
            </a:r>
            <a:r>
              <a:rPr lang="en-US" dirty="0" err="1" smtClean="0"/>
              <a:t>menyusun</a:t>
            </a:r>
            <a:r>
              <a:rPr lang="en-US" dirty="0" smtClean="0"/>
              <a:t> </a:t>
            </a:r>
            <a:r>
              <a:rPr lang="en-US" dirty="0" err="1" smtClean="0"/>
              <a:t>atau</a:t>
            </a:r>
            <a:r>
              <a:rPr lang="en-US" dirty="0" smtClean="0"/>
              <a:t> </a:t>
            </a:r>
            <a:r>
              <a:rPr lang="en-US" dirty="0" err="1" smtClean="0"/>
              <a:t>mengelompokkan</a:t>
            </a:r>
            <a:r>
              <a:rPr lang="en-US" dirty="0" smtClean="0"/>
              <a:t> </a:t>
            </a:r>
            <a:r>
              <a:rPr lang="en-US" dirty="0" err="1" smtClean="0"/>
              <a:t>beberapa</a:t>
            </a:r>
            <a:r>
              <a:rPr lang="en-US" dirty="0" smtClean="0"/>
              <a:t> </a:t>
            </a:r>
            <a:r>
              <a:rPr lang="en-US" dirty="0" err="1" smtClean="0"/>
              <a:t>perintah</a:t>
            </a:r>
            <a:r>
              <a:rPr lang="en-US" dirty="0" smtClean="0"/>
              <a:t> shell (internal </a:t>
            </a:r>
            <a:r>
              <a:rPr lang="en-US" dirty="0" err="1" smtClean="0"/>
              <a:t>ataupun</a:t>
            </a:r>
            <a:r>
              <a:rPr lang="en-US" dirty="0" smtClean="0"/>
              <a:t> </a:t>
            </a:r>
            <a:r>
              <a:rPr lang="en-US" dirty="0" err="1" smtClean="0"/>
              <a:t>eksternal</a:t>
            </a:r>
            <a:r>
              <a:rPr lang="en-US" dirty="0" smtClean="0"/>
              <a:t> command0 </a:t>
            </a:r>
            <a:r>
              <a:rPr lang="en-US" dirty="0" err="1" smtClean="0"/>
              <a:t>menjadi</a:t>
            </a:r>
            <a:r>
              <a:rPr lang="en-US" dirty="0" smtClean="0"/>
              <a:t> </a:t>
            </a:r>
            <a:r>
              <a:rPr lang="en-US" dirty="0" err="1" smtClean="0"/>
              <a:t>kumpuan</a:t>
            </a:r>
            <a:r>
              <a:rPr lang="en-US" dirty="0" smtClean="0"/>
              <a:t> </a:t>
            </a:r>
            <a:r>
              <a:rPr lang="en-US" dirty="0" err="1" smtClean="0"/>
              <a:t>perintah</a:t>
            </a:r>
            <a:r>
              <a:rPr lang="en-US" dirty="0" smtClean="0"/>
              <a:t> yang </a:t>
            </a:r>
            <a:r>
              <a:rPr lang="en-US" dirty="0" err="1" smtClean="0"/>
              <a:t>melakukan</a:t>
            </a:r>
            <a:r>
              <a:rPr lang="en-US" dirty="0" smtClean="0"/>
              <a:t> </a:t>
            </a:r>
            <a:r>
              <a:rPr lang="en-US" dirty="0" err="1" smtClean="0"/>
              <a:t>tugas</a:t>
            </a:r>
            <a:r>
              <a:rPr lang="en-US" dirty="0" smtClean="0"/>
              <a:t> </a:t>
            </a:r>
            <a:r>
              <a:rPr lang="en-US" dirty="0" err="1" smtClean="0"/>
              <a:t>tertentu</a:t>
            </a:r>
            <a:r>
              <a:rPr lang="en-US" dirty="0" smtClean="0"/>
              <a:t> </a:t>
            </a:r>
            <a:r>
              <a:rPr lang="en-US" dirty="0" err="1" smtClean="0"/>
              <a:t>sesuai</a:t>
            </a:r>
            <a:r>
              <a:rPr lang="en-US" dirty="0" smtClean="0"/>
              <a:t> </a:t>
            </a:r>
            <a:r>
              <a:rPr lang="en-US" dirty="0" err="1" smtClean="0"/>
              <a:t>tujuan</a:t>
            </a:r>
            <a:r>
              <a:rPr lang="en-US" dirty="0" smtClean="0"/>
              <a:t> </a:t>
            </a:r>
            <a:r>
              <a:rPr lang="en-US" dirty="0" err="1" smtClean="0"/>
              <a:t>penyusunan</a:t>
            </a:r>
            <a:r>
              <a:rPr lang="en-US" dirty="0" smtClean="0"/>
              <a:t>. </a:t>
            </a:r>
          </a:p>
          <a:p>
            <a:pPr>
              <a:buNone/>
            </a:pPr>
            <a:r>
              <a:rPr lang="en-US" dirty="0" err="1" smtClean="0"/>
              <a:t>Kelebihan</a:t>
            </a:r>
            <a:r>
              <a:rPr lang="en-US" dirty="0" smtClean="0"/>
              <a:t> shell </a:t>
            </a:r>
            <a:r>
              <a:rPr lang="en-US" dirty="0" err="1" smtClean="0"/>
              <a:t>di</a:t>
            </a:r>
            <a:r>
              <a:rPr lang="en-US" dirty="0" smtClean="0"/>
              <a:t> </a:t>
            </a:r>
            <a:r>
              <a:rPr lang="en-US" dirty="0" err="1" smtClean="0"/>
              <a:t>linux</a:t>
            </a:r>
            <a:r>
              <a:rPr lang="en-US" dirty="0" smtClean="0"/>
              <a:t> </a:t>
            </a:r>
            <a:r>
              <a:rPr lang="en-US" dirty="0" err="1" smtClean="0"/>
              <a:t>dibandingkan</a:t>
            </a:r>
            <a:r>
              <a:rPr lang="en-US" dirty="0" smtClean="0"/>
              <a:t> </a:t>
            </a:r>
            <a:r>
              <a:rPr lang="en-US" dirty="0" err="1" smtClean="0"/>
              <a:t>sistem</a:t>
            </a:r>
            <a:r>
              <a:rPr lang="en-US" dirty="0" smtClean="0"/>
              <a:t> </a:t>
            </a:r>
            <a:r>
              <a:rPr lang="en-US" dirty="0" err="1" smtClean="0"/>
              <a:t>operasi</a:t>
            </a:r>
            <a:r>
              <a:rPr lang="en-US" dirty="0" smtClean="0"/>
              <a:t> </a:t>
            </a:r>
            <a:r>
              <a:rPr lang="en-US" dirty="0" err="1" smtClean="0"/>
              <a:t>lainnya</a:t>
            </a:r>
            <a:r>
              <a:rPr lang="en-US" dirty="0" smtClean="0"/>
              <a:t> </a:t>
            </a:r>
            <a:r>
              <a:rPr lang="en-US" dirty="0" err="1" smtClean="0"/>
              <a:t>adlah</a:t>
            </a:r>
            <a:r>
              <a:rPr lang="en-US" dirty="0" smtClean="0"/>
              <a:t> </a:t>
            </a:r>
            <a:r>
              <a:rPr lang="en-US" dirty="0" err="1" smtClean="0"/>
              <a:t>bahwa</a:t>
            </a:r>
            <a:r>
              <a:rPr lang="en-US" dirty="0" smtClean="0"/>
              <a:t> shell </a:t>
            </a:r>
            <a:r>
              <a:rPr lang="en-US" dirty="0" err="1" smtClean="0"/>
              <a:t>di</a:t>
            </a:r>
            <a:r>
              <a:rPr lang="en-US" dirty="0" smtClean="0"/>
              <a:t> </a:t>
            </a:r>
            <a:r>
              <a:rPr lang="en-US" dirty="0" err="1" smtClean="0"/>
              <a:t>linux</a:t>
            </a:r>
            <a:r>
              <a:rPr lang="en-US" dirty="0" smtClean="0"/>
              <a:t> </a:t>
            </a:r>
            <a:r>
              <a:rPr lang="en-US" dirty="0" err="1" smtClean="0"/>
              <a:t>memungkinkan</a:t>
            </a:r>
            <a:r>
              <a:rPr lang="en-US" dirty="0" smtClean="0"/>
              <a:t> </a:t>
            </a:r>
            <a:r>
              <a:rPr lang="en-US" dirty="0" err="1" smtClean="0"/>
              <a:t>kita</a:t>
            </a:r>
            <a:r>
              <a:rPr lang="en-US" dirty="0" smtClean="0"/>
              <a:t> </a:t>
            </a:r>
            <a:r>
              <a:rPr lang="en-US" dirty="0" err="1" smtClean="0"/>
              <a:t>untuk</a:t>
            </a:r>
            <a:r>
              <a:rPr lang="en-US" dirty="0" smtClean="0"/>
              <a:t> </a:t>
            </a:r>
            <a:r>
              <a:rPr lang="en-US" dirty="0" err="1" smtClean="0"/>
              <a:t>menyusun</a:t>
            </a:r>
            <a:r>
              <a:rPr lang="en-US" dirty="0" smtClean="0"/>
              <a:t> </a:t>
            </a:r>
            <a:r>
              <a:rPr lang="en-US" dirty="0" err="1" smtClean="0"/>
              <a:t>serangkaian</a:t>
            </a:r>
            <a:r>
              <a:rPr lang="en-US" dirty="0" smtClean="0"/>
              <a:t> </a:t>
            </a:r>
            <a:r>
              <a:rPr lang="en-US" dirty="0" err="1" smtClean="0"/>
              <a:t>perintah</a:t>
            </a:r>
            <a:r>
              <a:rPr lang="en-US" dirty="0" smtClean="0"/>
              <a:t> </a:t>
            </a:r>
            <a:r>
              <a:rPr lang="en-US" dirty="0" err="1" smtClean="0"/>
              <a:t>seperti</a:t>
            </a:r>
            <a:r>
              <a:rPr lang="en-US" dirty="0" smtClean="0"/>
              <a:t> </a:t>
            </a:r>
            <a:r>
              <a:rPr lang="en-US" dirty="0" err="1" smtClean="0"/>
              <a:t>halnya</a:t>
            </a:r>
            <a:r>
              <a:rPr lang="en-US" dirty="0" smtClean="0"/>
              <a:t> </a:t>
            </a:r>
            <a:r>
              <a:rPr lang="en-US" dirty="0" err="1" smtClean="0"/>
              <a:t>bahasa</a:t>
            </a:r>
            <a:r>
              <a:rPr lang="en-US" dirty="0" smtClean="0"/>
              <a:t> </a:t>
            </a:r>
            <a:r>
              <a:rPr lang="en-US" dirty="0" err="1" smtClean="0"/>
              <a:t>pemprograman</a:t>
            </a:r>
            <a:r>
              <a:rPr lang="en-US" dirty="0" smtClean="0"/>
              <a:t> .</a:t>
            </a:r>
          </a:p>
          <a:p>
            <a:pPr>
              <a:buNone/>
            </a:pPr>
            <a:r>
              <a:rPr lang="en-US" dirty="0" err="1" smtClean="0"/>
              <a:t>Untuk</a:t>
            </a:r>
            <a:r>
              <a:rPr lang="en-US" dirty="0" smtClean="0"/>
              <a:t> </a:t>
            </a:r>
            <a:r>
              <a:rPr lang="en-US" dirty="0" err="1" smtClean="0"/>
              <a:t>pemprograman</a:t>
            </a:r>
            <a:r>
              <a:rPr lang="en-US" dirty="0" smtClean="0"/>
              <a:t> shell </a:t>
            </a:r>
            <a:r>
              <a:rPr lang="en-US" dirty="0" err="1" smtClean="0"/>
              <a:t>pemakai</a:t>
            </a:r>
            <a:r>
              <a:rPr lang="en-US" dirty="0" smtClean="0"/>
              <a:t> </a:t>
            </a:r>
            <a:r>
              <a:rPr lang="en-US" dirty="0" err="1" smtClean="0"/>
              <a:t>unix</a:t>
            </a:r>
            <a:r>
              <a:rPr lang="en-US" dirty="0" smtClean="0"/>
              <a:t> </a:t>
            </a:r>
            <a:r>
              <a:rPr lang="en-US" dirty="0" err="1" smtClean="0"/>
              <a:t>atau</a:t>
            </a:r>
            <a:r>
              <a:rPr lang="en-US" dirty="0" smtClean="0"/>
              <a:t> </a:t>
            </a:r>
            <a:r>
              <a:rPr lang="en-US" dirty="0" err="1" smtClean="0"/>
              <a:t>linux</a:t>
            </a:r>
            <a:r>
              <a:rPr lang="en-US" dirty="0" smtClean="0"/>
              <a:t> </a:t>
            </a:r>
            <a:r>
              <a:rPr lang="en-US" dirty="0" err="1" smtClean="0"/>
              <a:t>menyebutnya</a:t>
            </a:r>
            <a:r>
              <a:rPr lang="en-US" dirty="0" smtClean="0"/>
              <a:t> </a:t>
            </a:r>
            <a:r>
              <a:rPr lang="en-US" dirty="0" err="1" smtClean="0"/>
              <a:t>sebagai</a:t>
            </a:r>
            <a:r>
              <a:rPr lang="en-US" dirty="0" smtClean="0"/>
              <a:t> script shell.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Pengetahuan</a:t>
            </a:r>
            <a:r>
              <a:rPr lang="en-US" dirty="0" smtClean="0"/>
              <a:t> </a:t>
            </a:r>
            <a:r>
              <a:rPr lang="en-US" dirty="0" err="1" smtClean="0"/>
              <a:t>dasar</a:t>
            </a:r>
            <a:r>
              <a:rPr lang="en-US" dirty="0" smtClean="0"/>
              <a:t> </a:t>
            </a:r>
            <a:r>
              <a:rPr lang="en-US" dirty="0" err="1" smtClean="0"/>
              <a:t>untuk</a:t>
            </a:r>
            <a:r>
              <a:rPr lang="en-US" dirty="0" smtClean="0"/>
              <a:t> shell scripting</a:t>
            </a:r>
            <a:endParaRPr lang="en-US" dirty="0"/>
          </a:p>
        </p:txBody>
      </p:sp>
      <p:sp>
        <p:nvSpPr>
          <p:cNvPr id="3" name="Content Placeholder 2"/>
          <p:cNvSpPr>
            <a:spLocks noGrp="1"/>
          </p:cNvSpPr>
          <p:nvPr>
            <p:ph idx="1"/>
          </p:nvPr>
        </p:nvSpPr>
        <p:spPr/>
        <p:txBody>
          <a:bodyPr>
            <a:normAutofit fontScale="92500"/>
          </a:bodyPr>
          <a:lstStyle/>
          <a:p>
            <a:pPr>
              <a:buNone/>
            </a:pPr>
            <a:r>
              <a:rPr lang="en-US" dirty="0" err="1" smtClean="0"/>
              <a:t>Perintah-perintah</a:t>
            </a:r>
            <a:r>
              <a:rPr lang="en-US" dirty="0" smtClean="0"/>
              <a:t> </a:t>
            </a:r>
            <a:r>
              <a:rPr lang="en-US" dirty="0" err="1" smtClean="0"/>
              <a:t>dasar</a:t>
            </a:r>
            <a:r>
              <a:rPr lang="en-US" dirty="0" smtClean="0"/>
              <a:t> shell </a:t>
            </a:r>
            <a:r>
              <a:rPr lang="en-US" dirty="0" err="1" smtClean="0"/>
              <a:t>baik</a:t>
            </a:r>
            <a:r>
              <a:rPr lang="en-US" dirty="0" smtClean="0"/>
              <a:t> </a:t>
            </a:r>
            <a:r>
              <a:rPr lang="en-US" dirty="0" err="1" smtClean="0"/>
              <a:t>itu</a:t>
            </a:r>
            <a:r>
              <a:rPr lang="en-US" dirty="0" smtClean="0"/>
              <a:t> internal command yang </a:t>
            </a:r>
            <a:r>
              <a:rPr lang="en-US" dirty="0" err="1" smtClean="0"/>
              <a:t>telah</a:t>
            </a:r>
            <a:r>
              <a:rPr lang="en-US" dirty="0" smtClean="0"/>
              <a:t> </a:t>
            </a:r>
            <a:r>
              <a:rPr lang="en-US" dirty="0" err="1" smtClean="0"/>
              <a:t>disediakan</a:t>
            </a:r>
            <a:r>
              <a:rPr lang="en-US" dirty="0" smtClean="0"/>
              <a:t> shell </a:t>
            </a:r>
            <a:r>
              <a:rPr lang="en-US" dirty="0" err="1" smtClean="0"/>
              <a:t>maupun</a:t>
            </a:r>
            <a:r>
              <a:rPr lang="en-US" dirty="0" smtClean="0"/>
              <a:t> </a:t>
            </a:r>
            <a:r>
              <a:rPr lang="en-US" dirty="0" err="1" smtClean="0"/>
              <a:t>eksternal</a:t>
            </a:r>
            <a:r>
              <a:rPr lang="en-US" dirty="0" smtClean="0"/>
              <a:t> command </a:t>
            </a:r>
            <a:r>
              <a:rPr lang="en-US" dirty="0" err="1" smtClean="0"/>
              <a:t>atau</a:t>
            </a:r>
            <a:r>
              <a:rPr lang="en-US" dirty="0" smtClean="0"/>
              <a:t> utility.</a:t>
            </a:r>
          </a:p>
          <a:p>
            <a:pPr>
              <a:buNone/>
            </a:pPr>
            <a:r>
              <a:rPr lang="en-US" dirty="0" err="1" smtClean="0"/>
              <a:t>Beberapa</a:t>
            </a:r>
            <a:r>
              <a:rPr lang="en-US" dirty="0" smtClean="0"/>
              <a:t> </a:t>
            </a:r>
            <a:r>
              <a:rPr lang="en-US" dirty="0" err="1" smtClean="0"/>
              <a:t>perintah</a:t>
            </a:r>
            <a:r>
              <a:rPr lang="en-US" dirty="0" smtClean="0"/>
              <a:t>/command yang </a:t>
            </a:r>
            <a:r>
              <a:rPr lang="en-US" dirty="0" err="1" smtClean="0"/>
              <a:t>penting</a:t>
            </a:r>
            <a:r>
              <a:rPr lang="en-US" dirty="0" smtClean="0"/>
              <a:t> </a:t>
            </a:r>
            <a:r>
              <a:rPr lang="en-US" dirty="0" err="1" smtClean="0"/>
              <a:t>seperti</a:t>
            </a:r>
            <a:r>
              <a:rPr lang="en-US" dirty="0" smtClean="0"/>
              <a:t> :</a:t>
            </a:r>
          </a:p>
          <a:p>
            <a:pPr>
              <a:buNone/>
            </a:pPr>
            <a:r>
              <a:rPr lang="en-US" dirty="0" err="1" smtClean="0">
                <a:solidFill>
                  <a:srgbClr val="FFFF00"/>
                </a:solidFill>
              </a:rPr>
              <a:t>cd</a:t>
            </a:r>
            <a:r>
              <a:rPr lang="en-US" dirty="0" smtClean="0">
                <a:solidFill>
                  <a:srgbClr val="FFFF00"/>
                </a:solidFill>
              </a:rPr>
              <a:t>, </a:t>
            </a:r>
            <a:r>
              <a:rPr lang="en-US" dirty="0" err="1" smtClean="0">
                <a:solidFill>
                  <a:srgbClr val="FFFF00"/>
                </a:solidFill>
              </a:rPr>
              <a:t>pwd</a:t>
            </a:r>
            <a:r>
              <a:rPr lang="en-US" dirty="0" smtClean="0">
                <a:solidFill>
                  <a:srgbClr val="FFFF00"/>
                </a:solidFill>
              </a:rPr>
              <a:t>, times, alias, </a:t>
            </a:r>
            <a:r>
              <a:rPr lang="en-US" dirty="0" err="1" smtClean="0">
                <a:solidFill>
                  <a:srgbClr val="FFFF00"/>
                </a:solidFill>
              </a:rPr>
              <a:t>umask</a:t>
            </a:r>
            <a:r>
              <a:rPr lang="en-US" dirty="0" smtClean="0">
                <a:solidFill>
                  <a:srgbClr val="FFFF00"/>
                </a:solidFill>
              </a:rPr>
              <a:t>, exit, logout, </a:t>
            </a:r>
            <a:r>
              <a:rPr lang="en-US" dirty="0" err="1" smtClean="0">
                <a:solidFill>
                  <a:srgbClr val="FFFF00"/>
                </a:solidFill>
              </a:rPr>
              <a:t>fg</a:t>
            </a:r>
            <a:r>
              <a:rPr lang="en-US" dirty="0" smtClean="0">
                <a:solidFill>
                  <a:srgbClr val="FFFF00"/>
                </a:solidFill>
              </a:rPr>
              <a:t>, </a:t>
            </a:r>
            <a:r>
              <a:rPr lang="en-US" dirty="0" err="1" smtClean="0">
                <a:solidFill>
                  <a:srgbClr val="FFFF00"/>
                </a:solidFill>
              </a:rPr>
              <a:t>bg</a:t>
            </a:r>
            <a:r>
              <a:rPr lang="en-US" dirty="0" smtClean="0">
                <a:solidFill>
                  <a:srgbClr val="FFFF00"/>
                </a:solidFill>
              </a:rPr>
              <a:t>, </a:t>
            </a:r>
            <a:r>
              <a:rPr lang="en-US" dirty="0" err="1" smtClean="0">
                <a:solidFill>
                  <a:srgbClr val="FFFF00"/>
                </a:solidFill>
              </a:rPr>
              <a:t>ls</a:t>
            </a:r>
            <a:r>
              <a:rPr lang="en-US" dirty="0" smtClean="0">
                <a:solidFill>
                  <a:srgbClr val="FFFF00"/>
                </a:solidFill>
              </a:rPr>
              <a:t>, </a:t>
            </a:r>
            <a:r>
              <a:rPr lang="en-US" dirty="0" err="1" smtClean="0">
                <a:solidFill>
                  <a:srgbClr val="FFFF00"/>
                </a:solidFill>
              </a:rPr>
              <a:t>mkdir</a:t>
            </a:r>
            <a:r>
              <a:rPr lang="en-US" dirty="0" smtClean="0">
                <a:solidFill>
                  <a:srgbClr val="FFFF00"/>
                </a:solidFill>
              </a:rPr>
              <a:t>, </a:t>
            </a:r>
            <a:r>
              <a:rPr lang="en-US" dirty="0" err="1" smtClean="0">
                <a:solidFill>
                  <a:srgbClr val="FFFF00"/>
                </a:solidFill>
              </a:rPr>
              <a:t>rmdir</a:t>
            </a:r>
            <a:r>
              <a:rPr lang="en-US" dirty="0" smtClean="0">
                <a:solidFill>
                  <a:srgbClr val="FFFF00"/>
                </a:solidFill>
              </a:rPr>
              <a:t>, </a:t>
            </a:r>
            <a:r>
              <a:rPr lang="en-US" dirty="0" err="1" smtClean="0">
                <a:solidFill>
                  <a:srgbClr val="FFFF00"/>
                </a:solidFill>
              </a:rPr>
              <a:t>mv</a:t>
            </a:r>
            <a:r>
              <a:rPr lang="en-US" dirty="0" smtClean="0">
                <a:solidFill>
                  <a:srgbClr val="FFFF00"/>
                </a:solidFill>
              </a:rPr>
              <a:t>, cp, </a:t>
            </a:r>
            <a:r>
              <a:rPr lang="en-US" dirty="0" err="1" smtClean="0">
                <a:solidFill>
                  <a:srgbClr val="FFFF00"/>
                </a:solidFill>
              </a:rPr>
              <a:t>rm</a:t>
            </a:r>
            <a:r>
              <a:rPr lang="en-US" dirty="0" smtClean="0">
                <a:solidFill>
                  <a:srgbClr val="FFFF00"/>
                </a:solidFill>
              </a:rPr>
              <a:t>, clear…</a:t>
            </a:r>
          </a:p>
          <a:p>
            <a:pPr>
              <a:buNone/>
            </a:pPr>
            <a:r>
              <a:rPr lang="en-US" dirty="0" err="1" smtClean="0"/>
              <a:t>Utilitas</a:t>
            </a:r>
            <a:r>
              <a:rPr lang="en-US" dirty="0" smtClean="0"/>
              <a:t> </a:t>
            </a:r>
            <a:r>
              <a:rPr lang="en-US" dirty="0" err="1" smtClean="0"/>
              <a:t>seperti</a:t>
            </a:r>
            <a:r>
              <a:rPr lang="en-US" dirty="0" smtClean="0"/>
              <a:t> :</a:t>
            </a:r>
          </a:p>
          <a:p>
            <a:pPr>
              <a:buNone/>
            </a:pPr>
            <a:r>
              <a:rPr lang="en-US" dirty="0" smtClean="0">
                <a:solidFill>
                  <a:srgbClr val="FFFF00"/>
                </a:solidFill>
              </a:rPr>
              <a:t>cat, cut, paste, </a:t>
            </a:r>
            <a:r>
              <a:rPr lang="en-US" dirty="0" err="1" smtClean="0">
                <a:solidFill>
                  <a:srgbClr val="FFFF00"/>
                </a:solidFill>
              </a:rPr>
              <a:t>chmod</a:t>
            </a:r>
            <a:r>
              <a:rPr lang="en-US" dirty="0" smtClean="0">
                <a:solidFill>
                  <a:srgbClr val="FFFF00"/>
                </a:solidFill>
              </a:rPr>
              <a:t>, </a:t>
            </a:r>
            <a:r>
              <a:rPr lang="en-US" dirty="0" err="1" smtClean="0">
                <a:solidFill>
                  <a:srgbClr val="FFFF00"/>
                </a:solidFill>
              </a:rPr>
              <a:t>lpr</a:t>
            </a:r>
            <a:endParaRPr lang="en-US" dirty="0" smtClean="0">
              <a:solidFill>
                <a:srgbClr val="FFF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5865515"/>
          </a:xfrm>
        </p:spPr>
        <p:txBody>
          <a:bodyPr>
            <a:normAutofit fontScale="92500" lnSpcReduction="10000"/>
          </a:bodyPr>
          <a:lstStyle/>
          <a:p>
            <a:pPr>
              <a:buNone/>
            </a:pPr>
            <a:r>
              <a:rPr lang="id-ID" sz="2800" dirty="0" smtClean="0"/>
              <a:t>Shell programming dapat digunakan dalam dua modus, yaitu:</a:t>
            </a:r>
            <a:endParaRPr lang="en-US" dirty="0" smtClean="0"/>
          </a:p>
          <a:p>
            <a:r>
              <a:rPr lang="en-US" sz="2800" dirty="0" smtClean="0"/>
              <a:t>M</a:t>
            </a:r>
            <a:r>
              <a:rPr lang="id-ID" sz="2800" dirty="0" smtClean="0"/>
              <a:t>odus interaktif, </a:t>
            </a:r>
            <a:endParaRPr lang="en-US" sz="2800" dirty="0" smtClean="0"/>
          </a:p>
          <a:p>
            <a:pPr>
              <a:buNone/>
            </a:pPr>
            <a:r>
              <a:rPr lang="en-US" sz="2800" dirty="0" smtClean="0"/>
              <a:t>	</a:t>
            </a:r>
            <a:r>
              <a:rPr lang="id-ID" sz="2800" dirty="0" smtClean="0"/>
              <a:t>jika kita menuliskan satu baris perintah disamping prompt dan mengakhirinya dengan ENTER, maka hasil eksekusi akan ditampilkan langsung pada layar dan anda kembali disediakan prompt untuk memasukkan perintah-perintah berikutnya.</a:t>
            </a:r>
            <a:endParaRPr lang="en-US" sz="2800" dirty="0" smtClean="0"/>
          </a:p>
          <a:p>
            <a:r>
              <a:rPr lang="id-ID" sz="3000" dirty="0" smtClean="0"/>
              <a:t>Modus script</a:t>
            </a:r>
            <a:endParaRPr lang="en-US" sz="3000" dirty="0" smtClean="0"/>
          </a:p>
          <a:p>
            <a:pPr>
              <a:buNone/>
            </a:pPr>
            <a:r>
              <a:rPr lang="en-US" sz="3000" dirty="0" smtClean="0"/>
              <a:t>	</a:t>
            </a:r>
            <a:r>
              <a:rPr lang="id-ID" sz="3000" dirty="0" smtClean="0"/>
              <a:t>Jika kita menuliskan skrip atau kode program yang berisi perintah-perintah Linux, menyimpannya ke dalam sebuah file dengan ekstensi .sh. Selanjutnya file ini dijalankan pada modus Interaktif.</a:t>
            </a:r>
            <a:endParaRPr lang="id-ID" sz="3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1143000"/>
          </a:xfrm>
        </p:spPr>
        <p:txBody>
          <a:bodyPr/>
          <a:lstStyle/>
          <a:p>
            <a:pPr lvl="1" algn="ctr" rtl="0">
              <a:spcBef>
                <a:spcPct val="0"/>
              </a:spcBef>
            </a:pPr>
            <a:r>
              <a:rPr lang="id-ID" sz="3200" b="1" dirty="0"/>
              <a:t>Mengganti dan Menjalankan Shell</a:t>
            </a:r>
            <a:r>
              <a:rPr lang="en-US" b="1" dirty="0"/>
              <a:t/>
            </a:r>
            <a:br>
              <a:rPr lang="en-US" b="1" dirty="0"/>
            </a:br>
            <a:endParaRPr lang="en-US" dirty="0"/>
          </a:p>
        </p:txBody>
      </p:sp>
      <p:sp>
        <p:nvSpPr>
          <p:cNvPr id="3" name="Content Placeholder 2"/>
          <p:cNvSpPr>
            <a:spLocks noGrp="1"/>
          </p:cNvSpPr>
          <p:nvPr>
            <p:ph idx="1"/>
          </p:nvPr>
        </p:nvSpPr>
        <p:spPr>
          <a:xfrm>
            <a:off x="457200" y="908720"/>
            <a:ext cx="8229600" cy="5217443"/>
          </a:xfrm>
        </p:spPr>
        <p:txBody>
          <a:bodyPr/>
          <a:lstStyle/>
          <a:p>
            <a:pPr>
              <a:buNone/>
            </a:pPr>
            <a:r>
              <a:rPr lang="id-ID" dirty="0" smtClean="0"/>
              <a:t>Linux menggunakan bash sebagai shell default, tetapi pengguna bisa mengubah shell default untuk tiap usernya. Untuk melihat shell yang sedang digunakan oleh user bisa dilihat pada file :</a:t>
            </a:r>
            <a:endParaRPr lang="en-US" dirty="0" smtClean="0"/>
          </a:p>
          <a:p>
            <a:pPr>
              <a:buNone/>
            </a:pPr>
            <a:endParaRPr lang="en-US" dirty="0"/>
          </a:p>
        </p:txBody>
      </p:sp>
      <p:sp>
        <p:nvSpPr>
          <p:cNvPr id="1026" name="Text Box 2"/>
          <p:cNvSpPr txBox="1">
            <a:spLocks noChangeArrowheads="1"/>
          </p:cNvSpPr>
          <p:nvPr/>
        </p:nvSpPr>
        <p:spPr bwMode="auto">
          <a:xfrm>
            <a:off x="467544" y="3645024"/>
            <a:ext cx="8424935" cy="3024336"/>
          </a:xfrm>
          <a:prstGeom prst="rect">
            <a:avLst/>
          </a:prstGeom>
          <a:noFill/>
          <a:ln w="9525">
            <a:solidFill>
              <a:srgbClr val="000000"/>
            </a:solid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100000"/>
              </a:lnSpc>
              <a:spcBef>
                <a:spcPts val="375"/>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Courier New" pitchFamily="49" charset="0"/>
                <a:cs typeface="Arial" pitchFamily="34" charset="0"/>
              </a:rPr>
              <a:t>/etc/</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passwd</a:t>
            </a:r>
            <a:endParaRPr kumimoji="0" lang="en-US" sz="2000" b="0" i="0" u="none" strike="noStrike" cap="none" normalizeH="0" baseline="0" dirty="0" smtClean="0">
              <a:ln>
                <a:noFill/>
              </a:ln>
              <a:solidFill>
                <a:srgbClr val="FFFF00"/>
              </a:solidFill>
              <a:effectLst/>
              <a:latin typeface="Courier New" pitchFamily="49"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smtClean="0">
              <a:ln>
                <a:noFill/>
              </a:ln>
              <a:solidFill>
                <a:srgbClr val="FFFF00"/>
              </a:solidFill>
              <a:effectLst/>
              <a:latin typeface="Courier New" pitchFamily="49" charset="0"/>
              <a:cs typeface="Arial" pitchFamily="34" charset="0"/>
            </a:endParaRPr>
          </a:p>
          <a:p>
            <a:pPr marL="914400" marR="0" lvl="2"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smtClean="0">
                <a:ln>
                  <a:noFill/>
                </a:ln>
                <a:solidFill>
                  <a:srgbClr val="FFFF00"/>
                </a:solidFill>
                <a:effectLst/>
                <a:latin typeface="Courier New" pitchFamily="49" charset="0"/>
                <a:cs typeface="Arial" pitchFamily="34" charset="0"/>
              </a:rPr>
              <a:t>.................................</a:t>
            </a:r>
            <a:endParaRPr kumimoji="0" lang="en-US" sz="2000" b="0" i="0" u="none" strike="noStrike" cap="none" normalizeH="0" baseline="0" dirty="0" smtClean="0">
              <a:ln>
                <a:noFill/>
              </a:ln>
              <a:solidFill>
                <a:srgbClr val="FFFF00"/>
              </a:solidFill>
              <a:effectLst/>
              <a:latin typeface="Courier New" pitchFamily="49" charset="0"/>
              <a:cs typeface="Arial" pitchFamily="34" charset="0"/>
            </a:endParaRPr>
          </a:p>
          <a:p>
            <a:pPr marL="1371600" marR="3292475" lvl="3" indent="0" algn="l"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rgbClr val="FFFF00"/>
                </a:solidFill>
                <a:effectLst/>
                <a:latin typeface="Courier New" pitchFamily="49" charset="0"/>
                <a:cs typeface="Arial" pitchFamily="34" charset="0"/>
              </a:rPr>
              <a:t>root:x:0:0:root:/root:/bin/bash daemon:x:1:1:daemon:/</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usr</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sbin</a:t>
            </a:r>
            <a:r>
              <a:rPr kumimoji="0" lang="en-US" sz="2000" b="0" i="0" u="none" strike="noStrike" cap="none" normalizeH="0" baseline="0" dirty="0" smtClean="0">
                <a:ln>
                  <a:noFill/>
                </a:ln>
                <a:solidFill>
                  <a:srgbClr val="FFFF00"/>
                </a:solidFill>
                <a:effectLst/>
                <a:latin typeface="Courier New" pitchFamily="49" charset="0"/>
                <a:cs typeface="Arial" pitchFamily="34" charset="0"/>
              </a:rPr>
              <a:t>:/bin/</a:t>
            </a:r>
            <a:r>
              <a:rPr kumimoji="0" lang="en-US" sz="2000" b="0" i="0" u="none" strike="noStrike" cap="none" normalizeH="0" baseline="0" dirty="0" err="1" smtClean="0">
                <a:ln>
                  <a:noFill/>
                </a:ln>
                <a:solidFill>
                  <a:srgbClr val="FFFF00"/>
                </a:solidFill>
                <a:effectLst/>
                <a:latin typeface="Courier New" pitchFamily="49" charset="0"/>
                <a:cs typeface="Arial" pitchFamily="34" charset="0"/>
              </a:rPr>
              <a:t>sh</a:t>
            </a:r>
            <a:endParaRPr kumimoji="0" lang="en-US" sz="2000" b="0" i="0" u="none" strike="noStrike" cap="none" normalizeH="0" baseline="0" dirty="0" smtClean="0">
              <a:ln>
                <a:noFill/>
              </a:ln>
              <a:solidFill>
                <a:srgbClr val="FFFF00"/>
              </a:solidFill>
              <a:effectLst/>
              <a:latin typeface="Courier New" pitchFamily="49" charset="0"/>
              <a:cs typeface="Arial" pitchFamily="34" charset="0"/>
            </a:endParaRPr>
          </a:p>
          <a:p>
            <a:pPr marL="457200" marR="0" lvl="1" indent="0" algn="l" defTabSz="914400" rtl="0" eaLnBrk="1" fontAlgn="base" latinLnBrk="0" hangingPunct="1">
              <a:lnSpc>
                <a:spcPct val="94000"/>
              </a:lnSpc>
              <a:spcBef>
                <a:spcPct val="0"/>
              </a:spcBef>
              <a:spcAft>
                <a:spcPts val="1000"/>
              </a:spcAft>
              <a:buClrTx/>
              <a:buSzTx/>
              <a:buFontTx/>
              <a:buNone/>
              <a:tabLst/>
            </a:pPr>
            <a:r>
              <a:rPr kumimoji="0" lang="en-US" sz="1100" b="0" i="0" u="none" strike="noStrike" cap="none" normalizeH="0" baseline="0" dirty="0" smtClean="0">
                <a:ln>
                  <a:noFill/>
                </a:ln>
                <a:solidFill>
                  <a:schemeClr val="tx1"/>
                </a:solidFill>
                <a:effectLst/>
                <a:latin typeface="Courier New" pitchFamily="49"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lnSpcReduction="10000"/>
          </a:bodyPr>
          <a:lstStyle/>
          <a:p>
            <a:r>
              <a:rPr lang="id-ID" dirty="0" smtClean="0"/>
              <a:t>Isi dari file tersebut tiap barisnya dibagi menjadi tujuh bagian, dan setiap terakhir digunakan untuk mendefinisikan shell yang digunakan. Dalam contoh di atas user root menggunakan shell Bash sedangkan daemon menggunakan shell bourne shell.</a:t>
            </a:r>
            <a:endParaRPr lang="en-US" dirty="0" smtClean="0"/>
          </a:p>
          <a:p>
            <a:r>
              <a:rPr lang="id-ID" dirty="0" smtClean="0"/>
              <a:t>Cara lain yang bisa digunakan untuk melihat shell adalah dengan melihat environmet user dengan menjalankan perintah env. Environment user merupakan lingkungan user yang berisi semua variabel atau ketentuan khusus untuk user tersebut.</a:t>
            </a:r>
            <a:endParaRPr lang="en-US" dirty="0" smtClean="0"/>
          </a:p>
          <a:p>
            <a:pPr>
              <a:buNone/>
            </a:pPr>
            <a:endParaRPr lang="en-US" dirty="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135</TotalTime>
  <Words>1170</Words>
  <Application>Microsoft Office PowerPoint</Application>
  <PresentationFormat>On-screen Show (4:3)</PresentationFormat>
  <Paragraphs>156</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Technic</vt:lpstr>
      <vt:lpstr>Shell </vt:lpstr>
      <vt:lpstr>Apa itu Shell</vt:lpstr>
      <vt:lpstr>Macam macam shell</vt:lpstr>
      <vt:lpstr>Slide 4</vt:lpstr>
      <vt:lpstr>Pemrograman Shell</vt:lpstr>
      <vt:lpstr>Pengetahuan dasar untuk shell scripting</vt:lpstr>
      <vt:lpstr>Slide 7</vt:lpstr>
      <vt:lpstr>Mengganti dan Menjalankan Shell </vt:lpstr>
      <vt:lpstr>Slide 9</vt:lpstr>
      <vt:lpstr>Slide 10</vt:lpstr>
      <vt:lpstr>Menjalankan Shell  </vt:lpstr>
      <vt:lpstr>Menjalankan Script Shell </vt:lpstr>
      <vt:lpstr>Variabel </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Shell</dc:title>
  <dc:creator>AL</dc:creator>
  <cp:lastModifiedBy>AL</cp:lastModifiedBy>
  <cp:revision>40</cp:revision>
  <dcterms:created xsi:type="dcterms:W3CDTF">2020-12-27T23:56:13Z</dcterms:created>
  <dcterms:modified xsi:type="dcterms:W3CDTF">2021-01-10T14:45:57Z</dcterms:modified>
</cp:coreProperties>
</file>