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72" r:id="rId2"/>
    <p:sldMasterId id="2147483979" r:id="rId3"/>
  </p:sldMasterIdLst>
  <p:notesMasterIdLst>
    <p:notesMasterId r:id="rId26"/>
  </p:notesMasterIdLst>
  <p:handoutMasterIdLst>
    <p:handoutMasterId r:id="rId27"/>
  </p:handoutMasterIdLst>
  <p:sldIdLst>
    <p:sldId id="669" r:id="rId4"/>
    <p:sldId id="415" r:id="rId5"/>
    <p:sldId id="946" r:id="rId6"/>
    <p:sldId id="1018" r:id="rId7"/>
    <p:sldId id="894" r:id="rId8"/>
    <p:sldId id="1058" r:id="rId9"/>
    <p:sldId id="1059" r:id="rId10"/>
    <p:sldId id="316" r:id="rId11"/>
    <p:sldId id="1060" r:id="rId12"/>
    <p:sldId id="346" r:id="rId13"/>
    <p:sldId id="347" r:id="rId14"/>
    <p:sldId id="348" r:id="rId15"/>
    <p:sldId id="350" r:id="rId16"/>
    <p:sldId id="351" r:id="rId17"/>
    <p:sldId id="352" r:id="rId18"/>
    <p:sldId id="355" r:id="rId19"/>
    <p:sldId id="356" r:id="rId20"/>
    <p:sldId id="358" r:id="rId21"/>
    <p:sldId id="359" r:id="rId22"/>
    <p:sldId id="986" r:id="rId23"/>
    <p:sldId id="1004" r:id="rId24"/>
    <p:sldId id="948" r:id="rId2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6612" autoAdjust="0"/>
  </p:normalViewPr>
  <p:slideViewPr>
    <p:cSldViewPr>
      <p:cViewPr varScale="1">
        <p:scale>
          <a:sx n="98" d="100"/>
          <a:sy n="98" d="100"/>
        </p:scale>
        <p:origin x="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664" y="2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8511" y="108345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212" y="108345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sz="900" i="1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8511" y="9325768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212" y="9325768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/>
            </a:lvl1pPr>
          </a:lstStyle>
          <a:p>
            <a:pPr>
              <a:defRPr/>
            </a:pPr>
            <a:fld id="{D4142BAE-C926-480C-B9AF-69633CB12009}" type="slidenum">
              <a:rPr lang="en-US" sz="900" i="1"/>
              <a:pPr>
                <a:defRPr/>
              </a:pPr>
              <a:t>‹#›</a:t>
            </a:fld>
            <a:endParaRPr lang="en-US" sz="900" i="1"/>
          </a:p>
        </p:txBody>
      </p:sp>
    </p:spTree>
    <p:extLst>
      <p:ext uri="{BB962C8B-B14F-4D97-AF65-F5344CB8AC3E}">
        <p14:creationId xmlns:p14="http://schemas.microsoft.com/office/powerpoint/2010/main" val="12685259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6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4596"/>
            <a:ext cx="5437550" cy="44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6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/>
            </a:lvl1pPr>
          </a:lstStyle>
          <a:p>
            <a:pPr>
              <a:defRPr/>
            </a:pPr>
            <a:fld id="{04A8CEA8-62CB-4DF9-9B73-C8EE2885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75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romi@romisatriawahono.net</a:t>
            </a: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http://romisatriawahono.net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B172ED-933D-402D-B391-C7CAD167D875}" type="slidenum">
              <a:rPr kumimoji="0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54D3E148-ECD8-5149-8172-A53BC4EC0C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05A5E038-A009-7E40-964C-B1203CC33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0D5737D2-0BC1-6E46-9377-9E47B9F86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0DD40C-6D93-6C43-97FA-BBF0FCF16A14}" type="slidenum">
              <a:rPr lang="en-AU" altLang="en-US">
                <a:latin typeface="Calibri" panose="020F0502020204030204" pitchFamily="34" charset="0"/>
              </a:rPr>
              <a:pPr/>
              <a:t>13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48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1B1DBB58-85A9-1248-A3AC-F1A7B1505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5E96AFEA-6591-7143-ADE4-089660141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09E9DCAD-E34D-5149-BEEE-CB0C68CB6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139CA2-0009-B149-9F16-0AD1BABDE9A7}" type="slidenum">
              <a:rPr lang="en-AU" altLang="en-US">
                <a:latin typeface="Calibri" panose="020F0502020204030204" pitchFamily="34" charset="0"/>
              </a:rPr>
              <a:pPr/>
              <a:t>14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0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2B74DE9-4207-314E-A73D-73E3F28A6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7651D51-0DA9-B247-B82E-D4277473C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>
              <a:solidFill>
                <a:srgbClr val="FF0000"/>
              </a:solidFill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9C2CDC9-7FA0-0645-82F5-2BF00011A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075F93-627E-C441-AFD7-52F5EAC96910}" type="slidenum">
              <a:rPr lang="en-AU" altLang="en-US">
                <a:latin typeface="Calibri" panose="020F0502020204030204" pitchFamily="34" charset="0"/>
              </a:rPr>
              <a:pPr/>
              <a:t>15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5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41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0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7702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59489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8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E70197FB-10E5-594A-A800-D84CF10A4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94642CC2-0E13-1C40-B7A8-2061E49F5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F70E8A6-75B5-8640-9CDD-77E28F6E8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CB2735-97DC-8E49-A4D2-7C14355235FF}" type="slidenum">
              <a:rPr lang="en-AU" altLang="en-US">
                <a:latin typeface="Calibri" panose="020F0502020204030204" pitchFamily="34" charset="0"/>
              </a:rPr>
              <a:pPr/>
              <a:t>8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2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76835E9E-228C-0344-97FA-DC9B1E9DB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11CE93CD-D2CF-3746-82AD-80C6B82CC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160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92E0A5EC-A68D-8546-BF34-686A1C8D9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1987B8-5C09-5D48-8E1F-6E747BC069D1}" type="slidenum">
              <a:rPr lang="en-AU" altLang="en-US">
                <a:latin typeface="Calibri" panose="020F0502020204030204" pitchFamily="34" charset="0"/>
              </a:rPr>
              <a:pPr/>
              <a:t>9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2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5B98D3B-72A8-8145-8FB3-91415779F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D565847-4B08-1E43-91E1-DA22C904B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AD084151-DC62-1345-8E5C-5E56226F4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A74568-47E3-4141-9F85-212709F194C2}" type="slidenum">
              <a:rPr lang="en-AU" altLang="en-US">
                <a:latin typeface="Calibri" panose="020F0502020204030204" pitchFamily="34" charset="0"/>
              </a:rPr>
              <a:pPr/>
              <a:t>10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2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DB2D8E09-18FD-DF42-8594-D66667866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0F96AB5A-26D3-FE40-B6E3-B7FE7E7C4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4D67B158-C3AD-234A-A40A-05E0068E0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16BD4F-BC0B-334A-87B3-EDEFCCD7BA69}" type="slidenum">
              <a:rPr lang="en-AU" altLang="en-US">
                <a:latin typeface="Calibri" panose="020F0502020204030204" pitchFamily="34" charset="0"/>
              </a:rPr>
              <a:pPr/>
              <a:t>11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6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8F10C3D2-A92A-CB4D-B281-4673DCDCD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41ED6A9B-8222-D94B-8575-76463D440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9593E595-CD93-2242-8E5C-CBBF7927B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856C71-390C-7341-AAC5-7EDD2A2179B9}" type="slidenum">
              <a:rPr lang="en-AU" altLang="en-US">
                <a:latin typeface="Calibri" panose="020F0502020204030204" pitchFamily="34" charset="0"/>
              </a:rPr>
              <a:pPr/>
              <a:t>12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5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615F92-AFDE-D5E7-524C-C9637572F07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70FFE2-E198-A3E3-C95A-965F34460E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4C9ABB-80CA-DA15-7BB7-E36EC5B92BD1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96B8ACB-4F6B-7972-6784-D2C8DECD0E4A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60C64C7-DBA2-4906-AC27-9D06007C46C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6AFB1B0-DCC1-3569-37D6-00906AE702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3" name="Picture 4">
                  <a:extLst>
                    <a:ext uri="{FF2B5EF4-FFF2-40B4-BE49-F238E27FC236}">
                      <a16:creationId xmlns:a16="http://schemas.microsoft.com/office/drawing/2014/main" id="{FF4C52C5-F0F2-1E10-BD01-5EC38821D53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C5FE8B65-A262-2C1E-1939-D0D97E1CFEEB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359471-6C09-576D-912E-2FB16FDB8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846DD46B-AA70-4F39-896C-8B49BA701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5FAF035-7CA2-4BBB-BE4A-A74A3EF0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3815423-CFB1-4EE6-8ACA-C975DA6C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999429-9F8C-2DA8-80D3-C86A2F9755DD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8E4D33-4A97-6CE2-7D84-6B8B614CB2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55EF12-7C59-B54E-B9CE-AE71DA95E4F0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A31FEFE-5199-1A49-9D3E-418D5B48664B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61AC5EFA-30E2-A24A-B963-84CB803C89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6DB473FE-9EA3-304F-B881-05BAF3E7C3B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8" name="Picture 4">
                  <a:extLst>
                    <a:ext uri="{FF2B5EF4-FFF2-40B4-BE49-F238E27FC236}">
                      <a16:creationId xmlns:a16="http://schemas.microsoft.com/office/drawing/2014/main" id="{22AEBDC3-66D4-4B4A-B2C0-511A1B41D5E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07974136-E03E-F249-B5D4-1EEBC2C64F69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A41D3E-7156-9C1F-2D4B-336DE661ED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37E28C-EC9A-5181-8C88-43CF8A09E7FC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FAFF3A-22A0-73AB-C360-3E5820C5D4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921A56-60AB-25E9-C143-9BE871D7A78C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091517D-1D6A-5C32-5A48-120EA42415FA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F542B15B-CABD-E7E8-F08A-9780B30DDC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64BE422C-6B69-485B-B26F-7DC73E4815E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FB3CE7B4-0041-213A-C153-A748C19076A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6663A0F-B45A-CADD-04C9-09FEB7DC64FB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C1A0C1-67AA-DC4B-D47B-BEC321124E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6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967E0-1150-8EBE-E0F9-60592764C23B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A2BDA2-B5EE-BF21-D1F9-DF474C1FA9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C46D3C-FF2A-2357-9784-CDE7E363B9B5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1CFF804-472D-973C-692F-D438C98E38E5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DF67822-BBEF-8565-BF41-AAD6F41172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E84C17E-3CC3-CAC6-1C76-36B5BBE044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DBC7BEDE-8CA1-27AB-9513-075CDC1CD39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B53154B1-30CC-5C52-1DA7-6FC205243149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BF124D-3DC2-3BFB-51BF-1C1083321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6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C230F0-41A1-E106-A973-1298A05A782E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618FD5-BCE6-09C4-F7FB-792D6677A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AB763F-67C6-7A32-E6EF-3F158B53B5B8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BB56A21-758C-3687-5D7E-9FCB2FA8E546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24B241F-F973-7987-1F81-A6F1DC2A994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D96DA1FD-E717-A30A-C99A-D6741B82CA3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FA04E0B-8859-FC46-B110-FB57A32239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2FC11F2F-3786-7DB6-2DEE-D1D19DC27E40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41452C-8FCA-22A5-E2B3-B3BB32C8D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438275" y="960000"/>
            <a:ext cx="5019600" cy="4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boto Slab Black"/>
              <a:buNone/>
              <a:defRPr sz="62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2555F7-F38E-3248-980A-24A801D7F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D488F9-37C4-4048-A409-6E0F1F47D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59906" y="6356350"/>
            <a:ext cx="411256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"/>
              </a:defRPr>
            </a:lvl1pPr>
          </a:lstStyle>
          <a:p>
            <a:fld id="{3C1CAD10-8313-CB49-BCEF-B6009EE97F7D}" type="slidenum">
              <a:rPr lang="en-TW" smtClean="0"/>
              <a:pPr/>
              <a:t>‹#›</a:t>
            </a:fld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6127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F5A702-5989-9528-0E9C-5CA9B2B1FF5D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4213C8-90C5-AD93-30AE-7BE18981CD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F3BCF6-C574-2BBE-3F1A-2C7AD27EC64C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3A9FD3-E4C9-C568-FFEC-9D6DF510019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7BD4EB-FFC2-236F-50EE-8633F54E8D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63BCFE5-8EF7-C418-F345-C5CBE57A9B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6" name="Picture 4">
                  <a:extLst>
                    <a:ext uri="{FF2B5EF4-FFF2-40B4-BE49-F238E27FC236}">
                      <a16:creationId xmlns:a16="http://schemas.microsoft.com/office/drawing/2014/main" id="{5DBC98A7-94FB-FF79-8F9A-1789AC52931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727D002-5CC7-023C-DE82-194D8354F0A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3433B-ED62-1165-2DEC-3BAEB37BF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3465CA-8473-4588-1A07-33817402AFC7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8C9FF9-B763-6436-EEB4-1DFCAC4A91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D144CF-0FB7-D005-2426-0A114B3DCD98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3B95C41-2B9D-4F5A-52B7-E8F639F8CF63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6A03F2B-4991-D26C-104E-8BCA0EAEFB4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5B0DA012-367A-CB8B-F8B7-BA122B19BF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771B5CED-F8F6-99BA-3F2F-26ABE738E0B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EEFEC3B-5A32-4A50-38A6-75B80202790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EF7571-0F8D-B1C6-CD2E-C3E66ACBC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1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0260D2-023F-7D96-B90E-5542A0F7D1BB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16C990-137A-2024-9AFC-FA407E7785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6B3BFE-AA99-65A7-C337-C9897F8F608F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4ED1E53-4982-9FC9-F366-FCF3E5E03D49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9B0D0B34-7271-8180-3FEB-17453214C12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3BE694E-D532-FAFB-7AD3-04B96F72509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7186B18E-13EE-B4A9-043C-70E71F90AAE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4A929C3F-561A-418E-E879-288E2D4381F7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EDC4A4-605E-06F6-53A9-3F065144EE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3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89DA7E-7806-02F9-02D7-2524BE265FC5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BC3941-2E35-0D34-C4FA-3675D4FBFD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E1418D-CD26-2EB2-5B46-288DE0C616F9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6396DAA-3B35-3C74-B6DC-B4B0B2F65A8F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3BB6DC2-0DFA-D3BF-7340-966A189349F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538920-DB4E-EB73-F4B3-E7D01F3597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4C93946-D903-F4BC-F64B-CE3807416A8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4E352F68-ED40-6C35-2237-D11372729360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0C9057-A854-E9BC-3FAA-8FD612863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8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205422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grpSp>
        <p:nvGrpSpPr>
          <p:cNvPr id="8" name="squares"/>
          <p:cNvGrpSpPr>
            <a:grpSpLocks/>
          </p:cNvGrpSpPr>
          <p:nvPr userDrawn="1"/>
        </p:nvGrpSpPr>
        <p:grpSpPr bwMode="auto">
          <a:xfrm rot="10800000">
            <a:off x="8516938" y="2054225"/>
            <a:ext cx="628650" cy="523875"/>
            <a:chOff x="0" y="452558"/>
            <a:chExt cx="914400" cy="524182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591127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214746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-181273" y="637008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ffectLst/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9323BAE-B24B-422A-A677-CF8266E78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A62514-A128-89F1-3BE1-FE2D146E28A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D8F250-62A7-4B42-8C6A-C2D3BC8C48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A0DF7D-92C0-726B-6788-65BFF198D0F0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6612B07-CFFC-FB46-A19A-A16F4CDFA3E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71B6E7F-A7C8-40C9-2BBB-3FAF667553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DBD3541-7BC6-F7AE-7943-1ACFA898F8A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9DD6B0F4-AA81-2565-7EC7-79A9E1DCB33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A310761E-C2FD-AD09-567C-61685243A5C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650B20-46B6-3C72-BC78-233182C42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DCE4F-B304-3833-87F9-9972C6F9BEC0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F53337-CD0E-F1FB-4429-0B1A59EDB3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EB5FE5-6C25-4F8B-A78C-5C58B4627F44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A1ADF83-BA5D-5B84-DFBE-654E7A08B16B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827C48C7-7450-60A1-AAB4-5A149DC634F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BE286682-2003-6384-6D37-DCEF5154FAE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D9285D2A-3DA3-3EF6-3BA0-20D2F878699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01BFCDDC-DB8D-6EC0-89F7-79F0FA76C93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3BEC4-D8AF-249F-56A0-21650AEB3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57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7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jl.clarivat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100" y="795200"/>
            <a:ext cx="8305800" cy="324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6600"/>
                </a:solidFill>
              </a:rPr>
              <a:t>CHOSING THE RIGHT IS JOURNAL FOR RESEARCH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019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3600" dirty="0" err="1">
                <a:solidFill>
                  <a:srgbClr val="006600"/>
                </a:solidFill>
              </a:rPr>
              <a:t>Saide</a:t>
            </a:r>
            <a:endParaRPr lang="en-US" sz="2100" i="1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3300" y="6170045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1C052-8729-4049-A97A-C6C407D3E1C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CAC856A9-B3E6-8248-992A-02AB9B1D636C}"/>
              </a:ext>
            </a:extLst>
          </p:cNvPr>
          <p:cNvSpPr txBox="1">
            <a:spLocks/>
          </p:cNvSpPr>
          <p:nvPr/>
        </p:nvSpPr>
        <p:spPr bwMode="auto">
          <a:xfrm>
            <a:off x="1562100" y="5570316"/>
            <a:ext cx="5486400" cy="10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://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saide-sank.blogspot.com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saide@uin-suska.ac.id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saiderherza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</a:t>
            </a:r>
            <a:br>
              <a: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294F-CB54-C14C-83EF-01E8D60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450263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Questionable Publishing Outlets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C59CB98-58D5-A74B-BBBA-20F1C04A3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37379"/>
            <a:ext cx="6781800" cy="440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ts val="1200"/>
              </a:spcBef>
              <a:buClr>
                <a:srgbClr val="D4E336"/>
              </a:buClr>
              <a:buSzPct val="8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spcBef>
                <a:spcPts val="1200"/>
              </a:spcBef>
              <a:buClr>
                <a:srgbClr val="0C8228"/>
              </a:buClr>
              <a:buSzPct val="80000"/>
              <a:buFont typeface="Wingdings" pitchFamily="2" charset="2"/>
              <a:buChar char="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spcBef>
                <a:spcPts val="1200"/>
              </a:spcBef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/>
              <a:t>Non peer-reviewed academic journal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800" b="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/>
              <a:t>Graduate student journals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800" b="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/>
              <a:t>Local journals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800" b="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/>
              <a:t>New journal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FC2339CB-115A-824C-84DD-192613A8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24" y="4038600"/>
            <a:ext cx="1897351" cy="17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9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294F-CB54-C14C-83EF-01E8D60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3065"/>
            <a:ext cx="7079955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Preferred Publishing Outlets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AE3CD6C-2E96-C840-B4D7-7A39764D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7848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ts val="1200"/>
              </a:spcBef>
              <a:buClr>
                <a:srgbClr val="D4E336"/>
              </a:buClr>
              <a:buSzPct val="8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spcBef>
                <a:spcPts val="1200"/>
              </a:spcBef>
              <a:buClr>
                <a:srgbClr val="0C8228"/>
              </a:buClr>
              <a:buSzPct val="80000"/>
              <a:buFont typeface="Wingdings" pitchFamily="2" charset="2"/>
              <a:buChar char="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spcBef>
                <a:spcPts val="1200"/>
              </a:spcBef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/>
              <a:t>Disciplinary &amp; Field Journals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3200" b="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3200" b="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/>
              <a:t>Interdisciplinary Journals</a:t>
            </a:r>
          </a:p>
        </p:txBody>
      </p:sp>
      <p:pic>
        <p:nvPicPr>
          <p:cNvPr id="24579" name="Picture 6">
            <a:extLst>
              <a:ext uri="{FF2B5EF4-FFF2-40B4-BE49-F238E27FC236}">
                <a16:creationId xmlns:a16="http://schemas.microsoft.com/office/drawing/2014/main" id="{2A8D8828-AF7E-1E4D-B27A-0A169018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54635"/>
            <a:ext cx="237041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>
            <a:extLst>
              <a:ext uri="{FF2B5EF4-FFF2-40B4-BE49-F238E27FC236}">
                <a16:creationId xmlns:a16="http://schemas.microsoft.com/office/drawing/2014/main" id="{5C1D0234-4E91-F84F-8621-C87EA0E7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86389"/>
            <a:ext cx="1676400" cy="12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E294F-CB54-C14C-83EF-01E8D60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286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Finding Suitable Academic Journals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AECB658-2180-4C4E-AC43-02597280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56102"/>
            <a:ext cx="81533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ts val="1200"/>
              </a:spcBef>
              <a:buClr>
                <a:srgbClr val="D4E336"/>
              </a:buClr>
              <a:buSzPct val="8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spcBef>
                <a:spcPts val="1200"/>
              </a:spcBef>
              <a:buClr>
                <a:srgbClr val="0C8228"/>
              </a:buClr>
              <a:buSzPct val="80000"/>
              <a:buFont typeface="Wingdings" pitchFamily="2" charset="2"/>
              <a:buChar char="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spcBef>
                <a:spcPts val="1200"/>
              </a:spcBef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/>
              <a:t>Ask senior researcher, advisor, and colleagues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/>
              <a:t>Check citations and their bibliographies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altLang="en-US" sz="2800" b="0" dirty="0"/>
              <a:t>Join an association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altLang="en-US" sz="2800" b="0" dirty="0"/>
              <a:t>Search Electronic Database, Electronic Archives, Journal Database: Clarivate Analytic (</a:t>
            </a:r>
            <a:r>
              <a:rPr lang="en-AU" altLang="en-US" sz="2800" b="0" dirty="0" err="1"/>
              <a:t>WoS</a:t>
            </a:r>
            <a:r>
              <a:rPr lang="en-AU" altLang="en-US" sz="2800" b="0" dirty="0"/>
              <a:t>), Cambridge Univ. Press, Oxford Univ. Press, Sage, Elsevier, Wiley, Taylor &amp; Francis, Springer.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D1496E-9B65-324E-986A-18E3DC38689F}"/>
              </a:ext>
            </a:extLst>
          </p:cNvPr>
          <p:cNvSpPr txBox="1">
            <a:spLocks/>
          </p:cNvSpPr>
          <p:nvPr/>
        </p:nvSpPr>
        <p:spPr bwMode="auto">
          <a:xfrm>
            <a:off x="5105402" y="6478796"/>
            <a:ext cx="35814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en-US" sz="1000" b="0" i="1" dirty="0">
                <a:solidFill>
                  <a:srgbClr val="0070C0"/>
                </a:solidFill>
              </a:rPr>
              <a:t>https://saide-sank.blogspot.com </a:t>
            </a:r>
          </a:p>
          <a:p>
            <a:pPr algn="r"/>
            <a:r>
              <a:rPr lang="en-US" sz="1000" b="0" i="1" dirty="0">
                <a:solidFill>
                  <a:srgbClr val="0070C0"/>
                </a:solidFill>
              </a:rPr>
              <a:t>youtube: </a:t>
            </a:r>
            <a:r>
              <a:rPr lang="en-US" sz="1000" b="0" i="1" dirty="0" err="1">
                <a:solidFill>
                  <a:srgbClr val="0070C0"/>
                </a:solidFill>
              </a:rPr>
              <a:t>saideherza</a:t>
            </a:r>
            <a:r>
              <a:rPr lang="en-US" sz="1000" b="0" i="1" dirty="0">
                <a:solidFill>
                  <a:srgbClr val="0070C0"/>
                </a:solidFill>
              </a:rPr>
              <a:t> journal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54DC8C-A60B-4743-8AFE-BE39B5C09F72}"/>
              </a:ext>
            </a:extLst>
          </p:cNvPr>
          <p:cNvSpPr txBox="1">
            <a:spLocks/>
          </p:cNvSpPr>
          <p:nvPr/>
        </p:nvSpPr>
        <p:spPr bwMode="auto">
          <a:xfrm>
            <a:off x="457198" y="6478795"/>
            <a:ext cx="35814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altLang="en-US" sz="1000" b="0" i="1" dirty="0">
                <a:solidFill>
                  <a:srgbClr val="0070C0"/>
                </a:solidFill>
              </a:rPr>
              <a:t>writing your journal article in 12 weeks: a guide to academic publishing success (</a:t>
            </a:r>
            <a:r>
              <a:rPr lang="en-US" altLang="en-US" sz="1000" b="0" i="1" dirty="0" err="1">
                <a:solidFill>
                  <a:srgbClr val="0070C0"/>
                </a:solidFill>
              </a:rPr>
              <a:t>wendy</a:t>
            </a:r>
            <a:r>
              <a:rPr lang="en-US" altLang="en-US" sz="1000" b="0" i="1" dirty="0">
                <a:solidFill>
                  <a:srgbClr val="0070C0"/>
                </a:solidFill>
              </a:rPr>
              <a:t> </a:t>
            </a:r>
            <a:r>
              <a:rPr lang="en-US" altLang="en-US" sz="1000" b="0" i="1" dirty="0" err="1">
                <a:solidFill>
                  <a:srgbClr val="0070C0"/>
                </a:solidFill>
              </a:rPr>
              <a:t>laura</a:t>
            </a:r>
            <a:r>
              <a:rPr lang="en-US" altLang="en-US" sz="1000" b="0" i="1" dirty="0">
                <a:solidFill>
                  <a:srgbClr val="0070C0"/>
                </a:solidFill>
              </a:rPr>
              <a:t> belcher, 2009)</a:t>
            </a:r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>
            <a:extLst>
              <a:ext uri="{FF2B5EF4-FFF2-40B4-BE49-F238E27FC236}">
                <a16:creationId xmlns:a16="http://schemas.microsoft.com/office/drawing/2014/main" id="{8C6DA4A3-48B4-FE45-AD66-5472307B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05580"/>
            <a:ext cx="14478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E294F-CB54-C14C-83EF-01E8D60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700"/>
            <a:ext cx="8534400" cy="9525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Evaluation Process for Potential Journals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45C7D88-FD6B-3449-B63B-62EC6400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44616"/>
            <a:ext cx="7697788" cy="43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ts val="1200"/>
              </a:spcBef>
              <a:buClr>
                <a:srgbClr val="D4E336"/>
              </a:buClr>
              <a:buSzPct val="8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spcBef>
                <a:spcPts val="1200"/>
              </a:spcBef>
              <a:buClr>
                <a:srgbClr val="0C8228"/>
              </a:buClr>
              <a:buSzPct val="80000"/>
              <a:buFont typeface="Wingdings" pitchFamily="2" charset="2"/>
              <a:buChar char="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spcBef>
                <a:spcPts val="1200"/>
              </a:spcBef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Is the journal peer reviewed 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Is the journal in the recommended publishing 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Does the journal have a reputable publisher?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Has the journal been around for a while?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Is the journal carefully produced?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Is the journal online or indexed ? Where?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Time to get published ?</a:t>
            </a:r>
          </a:p>
        </p:txBody>
      </p:sp>
    </p:spTree>
    <p:extLst>
      <p:ext uri="{BB962C8B-B14F-4D97-AF65-F5344CB8AC3E}">
        <p14:creationId xmlns:p14="http://schemas.microsoft.com/office/powerpoint/2010/main" val="24978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>
            <a:extLst>
              <a:ext uri="{FF2B5EF4-FFF2-40B4-BE49-F238E27FC236}">
                <a16:creationId xmlns:a16="http://schemas.microsoft.com/office/drawing/2014/main" id="{DE78974B-4A29-D646-9BD5-2B185E4F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1890"/>
            <a:ext cx="18788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E294F-CB54-C14C-83EF-01E8D60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8571854" cy="762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Matching Your Article to Suitable Journals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51B1FCA-A129-4748-9BF6-BBAB8D9B3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18281"/>
            <a:ext cx="857185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ts val="1200"/>
              </a:spcBef>
              <a:buClr>
                <a:srgbClr val="D4E336"/>
              </a:buClr>
              <a:buSzPct val="8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spcBef>
                <a:spcPts val="1200"/>
              </a:spcBef>
              <a:buClr>
                <a:srgbClr val="0C8228"/>
              </a:buClr>
              <a:buSzPct val="80000"/>
              <a:buFont typeface="Wingdings" pitchFamily="2" charset="2"/>
              <a:buChar char="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spcBef>
                <a:spcPts val="1200"/>
              </a:spcBef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/>
              <a:t>Does the journal have theme or special issue?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/>
              <a:t>Word &amp; page length limits?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altLang="en-US" sz="3200" b="0" dirty="0"/>
              <a:t>Article match the journal`s style?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altLang="en-US" sz="3200" b="0" dirty="0"/>
              <a:t>Journal`s editors?</a:t>
            </a:r>
          </a:p>
        </p:txBody>
      </p:sp>
    </p:spTree>
    <p:extLst>
      <p:ext uri="{BB962C8B-B14F-4D97-AF65-F5344CB8AC3E}">
        <p14:creationId xmlns:p14="http://schemas.microsoft.com/office/powerpoint/2010/main" val="36005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294F-CB54-C14C-83EF-01E8D60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231063" cy="685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Making a Decision about Which Journal</a:t>
            </a:r>
          </a:p>
        </p:txBody>
      </p:sp>
      <p:pic>
        <p:nvPicPr>
          <p:cNvPr id="32770" name="Picture 3">
            <a:extLst>
              <a:ext uri="{FF2B5EF4-FFF2-40B4-BE49-F238E27FC236}">
                <a16:creationId xmlns:a16="http://schemas.microsoft.com/office/drawing/2014/main" id="{932B339E-EE1F-884B-90E5-63A9D562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" y="1219200"/>
            <a:ext cx="6951663" cy="500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5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>
            <a:extLst>
              <a:ext uri="{FF2B5EF4-FFF2-40B4-BE49-F238E27FC236}">
                <a16:creationId xmlns:a16="http://schemas.microsoft.com/office/drawing/2014/main" id="{05B2FA5F-93DC-904D-B331-3FC54E39A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61" y="5792229"/>
            <a:ext cx="57292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ts val="1200"/>
              </a:spcBef>
              <a:buClr>
                <a:srgbClr val="D4E336"/>
              </a:buClr>
              <a:buSzPct val="8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spcBef>
                <a:spcPts val="1200"/>
              </a:spcBef>
              <a:buClr>
                <a:srgbClr val="0C8228"/>
              </a:buClr>
              <a:buSzPct val="80000"/>
              <a:buFont typeface="Wingdings" pitchFamily="2" charset="2"/>
              <a:buChar char="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spcBef>
                <a:spcPts val="1200"/>
              </a:spcBef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Link: </a:t>
            </a:r>
            <a:r>
              <a:rPr lang="en-US" altLang="en-US" sz="2400" dirty="0">
                <a:hlinkClick r:id="rId3"/>
              </a:rPr>
              <a:t>http://mjl.clarivate.com/</a:t>
            </a:r>
            <a:r>
              <a:rPr lang="en-US" altLang="en-US" sz="2400" dirty="0"/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36866" name="Picture 5">
            <a:extLst>
              <a:ext uri="{FF2B5EF4-FFF2-40B4-BE49-F238E27FC236}">
                <a16:creationId xmlns:a16="http://schemas.microsoft.com/office/drawing/2014/main" id="{69E9FAD4-68F3-FA45-A9B0-4DECBB2A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180"/>
            <a:ext cx="4426764" cy="513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24D40E90-1DF3-4D44-92C8-BC6E3210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29492"/>
            <a:ext cx="4724400" cy="491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102F4-6A11-E748-A94F-F5A4E8FCB764}"/>
              </a:ext>
            </a:extLst>
          </p:cNvPr>
          <p:cNvSpPr/>
          <p:nvPr/>
        </p:nvSpPr>
        <p:spPr>
          <a:xfrm>
            <a:off x="685800" y="3657600"/>
            <a:ext cx="2590800" cy="577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327CEE-9F10-7D47-93A3-3CD71C79B6B7}"/>
              </a:ext>
            </a:extLst>
          </p:cNvPr>
          <p:cNvSpPr/>
          <p:nvPr/>
        </p:nvSpPr>
        <p:spPr>
          <a:xfrm>
            <a:off x="4800600" y="3287713"/>
            <a:ext cx="4038600" cy="2115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531D01-3ABD-8549-9F59-2C4112084B82}"/>
              </a:ext>
            </a:extLst>
          </p:cNvPr>
          <p:cNvSpPr/>
          <p:nvPr/>
        </p:nvSpPr>
        <p:spPr>
          <a:xfrm>
            <a:off x="4809641" y="5537514"/>
            <a:ext cx="2276959" cy="303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E294F-CB54-C14C-83EF-01E8D60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144" y="115104"/>
            <a:ext cx="3733800" cy="738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Ex: SCI/SCCI Journal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F1FDF3-5C08-1E46-B632-068B35A51D0F}"/>
              </a:ext>
            </a:extLst>
          </p:cNvPr>
          <p:cNvSpPr txBox="1">
            <a:spLocks/>
          </p:cNvSpPr>
          <p:nvPr/>
        </p:nvSpPr>
        <p:spPr bwMode="auto">
          <a:xfrm>
            <a:off x="609600" y="381000"/>
            <a:ext cx="7231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-US" sz="2800" b="0" dirty="0"/>
              <a:t>Electronic Searching</a:t>
            </a:r>
          </a:p>
        </p:txBody>
      </p:sp>
    </p:spTree>
    <p:extLst>
      <p:ext uri="{BB962C8B-B14F-4D97-AF65-F5344CB8AC3E}">
        <p14:creationId xmlns:p14="http://schemas.microsoft.com/office/powerpoint/2010/main" val="4538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>
            <a:extLst>
              <a:ext uri="{FF2B5EF4-FFF2-40B4-BE49-F238E27FC236}">
                <a16:creationId xmlns:a16="http://schemas.microsoft.com/office/drawing/2014/main" id="{823EDB03-DE4A-5F42-8A03-7606D1E57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87"/>
            <a:ext cx="6248400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5">
            <a:extLst>
              <a:ext uri="{FF2B5EF4-FFF2-40B4-BE49-F238E27FC236}">
                <a16:creationId xmlns:a16="http://schemas.microsoft.com/office/drawing/2014/main" id="{711F2C11-8228-6047-AA74-CF2E3937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119187"/>
            <a:ext cx="4457700" cy="52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8926CA-1803-7E47-8763-609226147683}"/>
              </a:ext>
            </a:extLst>
          </p:cNvPr>
          <p:cNvSpPr/>
          <p:nvPr/>
        </p:nvSpPr>
        <p:spPr>
          <a:xfrm>
            <a:off x="571500" y="5105400"/>
            <a:ext cx="3009900" cy="1728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3E761-E849-5B4A-9ABB-EE6F66AACE5E}"/>
              </a:ext>
            </a:extLst>
          </p:cNvPr>
          <p:cNvSpPr/>
          <p:nvPr/>
        </p:nvSpPr>
        <p:spPr>
          <a:xfrm>
            <a:off x="5410200" y="1752600"/>
            <a:ext cx="3238500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B0C964-C804-5B42-9F34-53F76255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85775"/>
            <a:ext cx="4038600" cy="609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Download journal list</a:t>
            </a:r>
          </a:p>
        </p:txBody>
      </p:sp>
    </p:spTree>
    <p:extLst>
      <p:ext uri="{BB962C8B-B14F-4D97-AF65-F5344CB8AC3E}">
        <p14:creationId xmlns:p14="http://schemas.microsoft.com/office/powerpoint/2010/main" val="6327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>
            <a:extLst>
              <a:ext uri="{FF2B5EF4-FFF2-40B4-BE49-F238E27FC236}">
                <a16:creationId xmlns:a16="http://schemas.microsoft.com/office/drawing/2014/main" id="{FE60B42A-18C8-AD49-8500-BDC6333F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2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FB866C66-C2AB-F74E-B926-886C3F568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5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983E7-EEE0-814B-A8F5-B2FD6A732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CAD10-8313-CB49-BCEF-B6009EE97F7D}" type="slidenum">
              <a:rPr kumimoji="0" lang="en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"/>
                <a:ea typeface="ＭＳ Ｐゴシック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TW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"/>
              <a:ea typeface="ＭＳ Ｐゴシック" pitchFamily="50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1DCDA-76AE-E74A-8129-8F217E978621}"/>
              </a:ext>
            </a:extLst>
          </p:cNvPr>
          <p:cNvSpPr txBox="1"/>
          <p:nvPr/>
        </p:nvSpPr>
        <p:spPr>
          <a:xfrm>
            <a:off x="457200" y="985421"/>
            <a:ext cx="82038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RESEARCH.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INFORMATION SYSTEMS AND ITS FOUNDATION.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INFORMATION SYSTEMS (IS) RESEARCH.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ENGLISH FOR </a:t>
            </a:r>
            <a:r>
              <a:rPr lang="en-TW" sz="1400" b="0" dirty="0">
                <a:solidFill>
                  <a:prstClr val="black"/>
                </a:solidFill>
              </a:rPr>
              <a:t>INFORMATION SYSTEMS.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WORLD’S INFORMATION SYSTEMS ORGANIZATIONS, &amp;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JOURNALS, MAIN IS CONFERENCES, REFERENCES.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RESEARCH METHODS AND WRITING THE IDEA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FRAMEWORKS/THEORIES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CHOSING THE RIGHT IS JOURNAL FOR REFERENCES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 GAPS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BACKGROUND/INTRODUCTION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HYPOTHESIS </a:t>
            </a:r>
            <a:r>
              <a:rPr lang="en-US" sz="1400" b="0" dirty="0">
                <a:solidFill>
                  <a:prstClr val="black"/>
                </a:solidFill>
              </a:rPr>
              <a:t>(DEVELOPMENT &amp; HOW TO WRITE IT CORRECTLY)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METHODS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WRITING THE STATISTICS RESULTS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DISCUSSIONS (CONTRIBUTION TO KNOWLEDGE AND MANAGERIAL)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ABSTRACT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tabLst>
                <a:tab pos="5153025" algn="l"/>
              </a:tabLst>
              <a:defRPr/>
            </a:pPr>
            <a:r>
              <a:rPr lang="en-US" sz="1400" dirty="0">
                <a:solidFill>
                  <a:prstClr val="black"/>
                </a:solidFill>
              </a:rPr>
              <a:t>HOW TO RESPOND THE REVISIONS (BY ADVISOR, REVIEWER/EDITOR)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TECHNICAL &amp; PROJECTS: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 PROJECTS: </a:t>
            </a:r>
            <a:b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REVIEWING ARTICLES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WRITING RESEARCH PROPOSAL/SHORT ARTICLE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PRESENTING YOUR PROJECT (ALL MEMBERS MUST PRESENTS)</a:t>
            </a:r>
          </a:p>
          <a:p>
            <a:pPr lvl="0">
              <a:defRPr/>
            </a:pPr>
            <a:r>
              <a:rPr lang="en-TW" sz="1400" dirty="0">
                <a:solidFill>
                  <a:prstClr val="black"/>
                </a:solidFill>
              </a:rPr>
              <a:t>PERSONAL EXPERIENCE IN PUBLICATIONS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50142D-FBE4-A141-B2F6-46776FAFB4F7}"/>
              </a:ext>
            </a:extLst>
          </p:cNvPr>
          <p:cNvSpPr txBox="1">
            <a:spLocks/>
          </p:cNvSpPr>
          <p:nvPr/>
        </p:nvSpPr>
        <p:spPr bwMode="auto">
          <a:xfrm>
            <a:off x="381000" y="32440"/>
            <a:ext cx="4329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Contents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85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CE98-6E0E-7B46-9447-D5E49E4B3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/>
          <a:lstStyle/>
          <a:p>
            <a:r>
              <a:rPr lang="en-US" b="1" dirty="0" err="1">
                <a:latin typeface="Footlight MT Light" panose="0204060206030A020304" pitchFamily="18" charset="77"/>
              </a:rPr>
              <a:t>Menulis</a:t>
            </a:r>
            <a:r>
              <a:rPr lang="en-US" b="1" dirty="0">
                <a:latin typeface="Footlight MT Light" panose="0204060206030A020304" pitchFamily="18" charset="77"/>
              </a:rPr>
              <a:t> = </a:t>
            </a:r>
            <a:r>
              <a:rPr lang="en-US" b="1" dirty="0" err="1">
                <a:latin typeface="Footlight MT Light" panose="0204060206030A020304" pitchFamily="18" charset="77"/>
              </a:rPr>
              <a:t>Membaca</a:t>
            </a:r>
            <a:endParaRPr lang="en-US" b="1" dirty="0">
              <a:latin typeface="Footlight MT Light" panose="0204060206030A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4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B765C-4EC8-D641-BB8C-D0814F81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3" name="Google Shape;224;p28">
            <a:extLst>
              <a:ext uri="{FF2B5EF4-FFF2-40B4-BE49-F238E27FC236}">
                <a16:creationId xmlns:a16="http://schemas.microsoft.com/office/drawing/2014/main" id="{1E211679-31A0-F241-B1AB-D5F2A41519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60632"/>
            <a:ext cx="2819398" cy="1387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4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B8344B-1028-324B-B561-E4D661F7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4" y="457200"/>
            <a:ext cx="8610600" cy="6096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@ Copyright 2022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7295F4-7A23-6E4A-900C-1F107120D931}"/>
              </a:ext>
            </a:extLst>
          </p:cNvPr>
          <p:cNvSpPr txBox="1">
            <a:spLocks/>
          </p:cNvSpPr>
          <p:nvPr/>
        </p:nvSpPr>
        <p:spPr>
          <a:xfrm>
            <a:off x="228600" y="1066800"/>
            <a:ext cx="8686800" cy="5257800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id-ID" sz="2800" dirty="0">
                <a:solidFill>
                  <a:schemeClr val="accent1">
                    <a:lumMod val="50000"/>
                  </a:schemeClr>
                </a:solidFill>
              </a:rPr>
              <a:t>Disusun oleh:</a:t>
            </a:r>
          </a:p>
          <a:p>
            <a:pPr marL="0" indent="0">
              <a:buFont typeface="Arial"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id-ID" sz="2800" dirty="0" err="1">
                <a:solidFill>
                  <a:srgbClr val="000000"/>
                </a:solidFill>
              </a:rPr>
              <a:t>aide</a:t>
            </a:r>
            <a:r>
              <a:rPr lang="id-ID" sz="2800" dirty="0">
                <a:solidFill>
                  <a:srgbClr val="000000"/>
                </a:solidFill>
              </a:rPr>
              <a:t>, S.Kom., M.Kom., M.I.M., Ph.D.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>
                <a:solidFill>
                  <a:srgbClr val="000000"/>
                </a:solidFill>
              </a:rPr>
              <a:t>Ph.D. </a:t>
            </a:r>
            <a:r>
              <a:rPr lang="id-ID" sz="1800" dirty="0" err="1">
                <a:solidFill>
                  <a:srgbClr val="000000"/>
                </a:solidFill>
              </a:rPr>
              <a:t>at</a:t>
            </a:r>
            <a:r>
              <a:rPr lang="id-ID" sz="1800" dirty="0">
                <a:solidFill>
                  <a:srgbClr val="000000"/>
                </a:solidFill>
              </a:rPr>
              <a:t> Information Management, NTUST Taiwan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 err="1">
                <a:solidFill>
                  <a:srgbClr val="000000"/>
                </a:solidFill>
              </a:rPr>
              <a:t>Lecturer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at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Dept</a:t>
            </a:r>
            <a:r>
              <a:rPr lang="id-ID" sz="1800" dirty="0">
                <a:solidFill>
                  <a:srgbClr val="000000"/>
                </a:solidFill>
              </a:rPr>
              <a:t>. Information Systems, UIN SUSKA Riau.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 err="1">
                <a:solidFill>
                  <a:srgbClr val="000000"/>
                </a:solidFill>
              </a:rPr>
              <a:t>Scholarship</a:t>
            </a:r>
            <a:r>
              <a:rPr lang="id-ID" sz="1800" dirty="0">
                <a:solidFill>
                  <a:srgbClr val="000000"/>
                </a:solidFill>
              </a:rPr>
              <a:t>; LPDP, DIPA, </a:t>
            </a:r>
            <a:r>
              <a:rPr lang="id-ID" sz="1800" dirty="0" err="1">
                <a:solidFill>
                  <a:srgbClr val="000000"/>
                </a:solidFill>
              </a:rPr>
              <a:t>Double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Degree</a:t>
            </a:r>
            <a:r>
              <a:rPr lang="id-ID" sz="1800" dirty="0">
                <a:solidFill>
                  <a:srgbClr val="000000"/>
                </a:solidFill>
              </a:rPr>
              <a:t> Master (ITS Surabaya &amp; NTUST Taiwan), </a:t>
            </a:r>
            <a:r>
              <a:rPr lang="id-ID" sz="1800" dirty="0" err="1">
                <a:solidFill>
                  <a:srgbClr val="000000"/>
                </a:solidFill>
              </a:rPr>
              <a:t>Taiwan`s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scholarship</a:t>
            </a:r>
            <a:r>
              <a:rPr lang="id-ID" sz="1800" dirty="0">
                <a:solidFill>
                  <a:srgbClr val="000000"/>
                </a:solidFill>
              </a:rPr>
              <a:t>, WTUN Grant Project (UK-</a:t>
            </a:r>
            <a:r>
              <a:rPr lang="id-ID" sz="1800" dirty="0" err="1">
                <a:solidFill>
                  <a:srgbClr val="000000"/>
                </a:solidFill>
              </a:rPr>
              <a:t>Finland</a:t>
            </a:r>
            <a:r>
              <a:rPr lang="id-ID" sz="1800" dirty="0">
                <a:solidFill>
                  <a:srgbClr val="000000"/>
                </a:solidFill>
              </a:rPr>
              <a:t>-Taiwan).</a:t>
            </a:r>
          </a:p>
          <a:p>
            <a:pPr marL="0" indent="0" algn="r">
              <a:buNone/>
              <a:defRPr/>
            </a:pPr>
            <a:r>
              <a:rPr lang="id-ID" sz="1800" dirty="0">
                <a:solidFill>
                  <a:schemeClr val="tx1"/>
                </a:solidFill>
              </a:rPr>
              <a:t>     </a:t>
            </a:r>
            <a:br>
              <a:rPr lang="id-ID" sz="1800" dirty="0">
                <a:solidFill>
                  <a:schemeClr val="tx1"/>
                </a:solidFill>
              </a:rPr>
            </a:br>
            <a:r>
              <a:rPr lang="id-ID" sz="1800" dirty="0">
                <a:solidFill>
                  <a:schemeClr val="tx1"/>
                </a:solidFill>
              </a:rPr>
              <a:t> </a:t>
            </a: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r>
              <a:rPr lang="id-ID" sz="1800" dirty="0" err="1">
                <a:solidFill>
                  <a:schemeClr val="tx1"/>
                </a:solidFill>
              </a:rPr>
              <a:t>website</a:t>
            </a:r>
            <a:r>
              <a:rPr lang="id-ID" sz="1800" dirty="0">
                <a:solidFill>
                  <a:schemeClr val="tx1"/>
                </a:solidFill>
              </a:rPr>
              <a:t>: </a:t>
            </a:r>
            <a:r>
              <a:rPr lang="id-ID" sz="180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  <a:br>
              <a:rPr lang="id-ID" sz="1800" dirty="0">
                <a:solidFill>
                  <a:srgbClr val="000000"/>
                </a:solidFill>
              </a:rPr>
            </a:b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e</a:t>
            </a:r>
            <a:r>
              <a:rPr lang="id-ID" sz="1800" dirty="0" err="1">
                <a:solidFill>
                  <a:srgbClr val="000000"/>
                </a:solidFill>
              </a:rPr>
              <a:t>mail</a:t>
            </a:r>
            <a:r>
              <a:rPr lang="id-ID" sz="1800" dirty="0">
                <a:solidFill>
                  <a:srgbClr val="000000"/>
                </a:solidFill>
              </a:rPr>
              <a:t>: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saide@uin-suska.ac.id</a:t>
            </a:r>
            <a:br>
              <a:rPr lang="id-ID" sz="1800" dirty="0">
                <a:solidFill>
                  <a:srgbClr val="FF0000"/>
                </a:solidFill>
              </a:rPr>
            </a:br>
            <a:r>
              <a:rPr lang="id-ID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youtube</a:t>
            </a:r>
            <a:r>
              <a:rPr lang="id-ID" sz="1800" dirty="0">
                <a:solidFill>
                  <a:srgbClr val="000000"/>
                </a:solidFill>
              </a:rPr>
              <a:t>: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saiderherza</a:t>
            </a:r>
            <a:r>
              <a:rPr lang="id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journal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endParaRPr lang="id-ID" sz="18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id-ID" sz="18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id-ID" sz="1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27961-1C38-9C49-BCB5-0ADA2C5F4BE2}"/>
              </a:ext>
            </a:extLst>
          </p:cNvPr>
          <p:cNvSpPr/>
          <p:nvPr/>
        </p:nvSpPr>
        <p:spPr>
          <a:xfrm>
            <a:off x="381000" y="3661064"/>
            <a:ext cx="8382000" cy="1371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dan </a:t>
            </a:r>
            <a:r>
              <a:rPr lang="tr-TR" b="0" dirty="0" err="1">
                <a:solidFill>
                  <a:schemeClr val="tx1"/>
                </a:solidFill>
              </a:rPr>
              <a:t>semua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informasi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yang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terdapat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didalamnya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dilindungi</a:t>
            </a:r>
            <a:r>
              <a:rPr lang="tr-TR" b="0" dirty="0">
                <a:solidFill>
                  <a:schemeClr val="tx1"/>
                </a:solidFill>
              </a:rPr>
              <a:t> hak </a:t>
            </a:r>
            <a:r>
              <a:rPr lang="tr-TR" b="0" dirty="0" err="1">
                <a:solidFill>
                  <a:schemeClr val="tx1"/>
                </a:solidFill>
              </a:rPr>
              <a:t>cipta</a:t>
            </a:r>
            <a:r>
              <a:rPr lang="tr-TR" b="0" dirty="0">
                <a:solidFill>
                  <a:schemeClr val="tx1"/>
                </a:solidFill>
              </a:rPr>
              <a:t>. </a:t>
            </a:r>
            <a:r>
              <a:rPr lang="tr-TR" b="0" dirty="0" err="1">
                <a:solidFill>
                  <a:schemeClr val="tx1"/>
                </a:solidFill>
              </a:rPr>
              <a:t>Kecuali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diijinkan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oleh</a:t>
            </a:r>
            <a:r>
              <a:rPr lang="tr-TR" b="0" dirty="0">
                <a:solidFill>
                  <a:schemeClr val="tx1"/>
                </a:solidFill>
              </a:rPr>
              <a:t> UU No. 28 </a:t>
            </a:r>
            <a:r>
              <a:rPr lang="tr-TR" b="0" dirty="0" err="1">
                <a:solidFill>
                  <a:schemeClr val="tx1"/>
                </a:solidFill>
              </a:rPr>
              <a:t>Tahun</a:t>
            </a:r>
            <a:r>
              <a:rPr lang="tr-TR" b="0" dirty="0">
                <a:solidFill>
                  <a:schemeClr val="tx1"/>
                </a:solidFill>
              </a:rPr>
              <a:t> 2014 </a:t>
            </a:r>
            <a:r>
              <a:rPr lang="tr-TR" b="0" dirty="0" err="1">
                <a:solidFill>
                  <a:schemeClr val="tx1"/>
                </a:solidFill>
              </a:rPr>
              <a:t>tentang</a:t>
            </a:r>
            <a:r>
              <a:rPr lang="tr-TR" b="0" dirty="0">
                <a:solidFill>
                  <a:schemeClr val="tx1"/>
                </a:solidFill>
              </a:rPr>
              <a:t> Hak </a:t>
            </a:r>
            <a:r>
              <a:rPr lang="tr-TR" b="0" dirty="0" err="1">
                <a:solidFill>
                  <a:schemeClr val="tx1"/>
                </a:solidFill>
              </a:rPr>
              <a:t>Cipta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tidak</a:t>
            </a:r>
            <a:r>
              <a:rPr lang="tr-TR" b="0" dirty="0">
                <a:solidFill>
                  <a:schemeClr val="tx1"/>
                </a:solidFill>
              </a:rPr>
              <a:t> ada </a:t>
            </a:r>
            <a:r>
              <a:rPr lang="tr-TR" b="0" dirty="0" err="1">
                <a:solidFill>
                  <a:schemeClr val="tx1"/>
                </a:solidFill>
              </a:rPr>
              <a:t>bagian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dari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</a:t>
            </a:r>
            <a:r>
              <a:rPr lang="tr-TR" b="0" dirty="0" err="1">
                <a:solidFill>
                  <a:schemeClr val="tx1"/>
                </a:solidFill>
              </a:rPr>
              <a:t>dapat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direproduksi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dengan</a:t>
            </a:r>
            <a:r>
              <a:rPr lang="tr-TR" b="0" dirty="0">
                <a:solidFill>
                  <a:schemeClr val="tx1"/>
                </a:solidFill>
              </a:rPr>
              <a:t> cara </a:t>
            </a:r>
            <a:r>
              <a:rPr lang="tr-TR" b="0" dirty="0" err="1">
                <a:solidFill>
                  <a:schemeClr val="tx1"/>
                </a:solidFill>
              </a:rPr>
              <a:t>apapun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tanpa</a:t>
            </a:r>
            <a:r>
              <a:rPr lang="tr-TR" b="0" dirty="0">
                <a:solidFill>
                  <a:schemeClr val="tx1"/>
                </a:solidFill>
              </a:rPr>
              <a:t> izin </a:t>
            </a:r>
            <a:r>
              <a:rPr lang="tr-TR" b="0" dirty="0" err="1">
                <a:solidFill>
                  <a:schemeClr val="tx1"/>
                </a:solidFill>
              </a:rPr>
              <a:t>tertulis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dari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penyusun</a:t>
            </a:r>
            <a:r>
              <a:rPr lang="tr-TR" b="0" dirty="0">
                <a:solidFill>
                  <a:schemeClr val="tx1"/>
                </a:solidFill>
              </a:rPr>
              <a:t>. </a:t>
            </a:r>
            <a:r>
              <a:rPr lang="tr-TR" b="0" dirty="0" err="1">
                <a:solidFill>
                  <a:schemeClr val="tx1"/>
                </a:solidFill>
              </a:rPr>
              <a:t>Isi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</a:t>
            </a:r>
            <a:r>
              <a:rPr lang="tr-TR" b="0" dirty="0" err="1">
                <a:solidFill>
                  <a:schemeClr val="tx1"/>
                </a:solidFill>
              </a:rPr>
              <a:t>sepenuhnya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merupakan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tanggungjawab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penyusun</a:t>
            </a:r>
            <a:r>
              <a:rPr lang="tr-TR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9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A6EED0-157E-BD4F-B1B6-BB565492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24192-38BE-9540-A454-5E4745B5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7715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 </a:t>
            </a:r>
          </a:p>
        </p:txBody>
      </p:sp>
      <p:sp>
        <p:nvSpPr>
          <p:cNvPr id="4" name="Shape 65">
            <a:extLst>
              <a:ext uri="{FF2B5EF4-FFF2-40B4-BE49-F238E27FC236}">
                <a16:creationId xmlns:a16="http://schemas.microsoft.com/office/drawing/2014/main" id="{1BA67374-C534-0240-9687-2ACB06CE2CFD}"/>
              </a:ext>
            </a:extLst>
          </p:cNvPr>
          <p:cNvSpPr txBox="1">
            <a:spLocks/>
          </p:cNvSpPr>
          <p:nvPr/>
        </p:nvSpPr>
        <p:spPr>
          <a:xfrm>
            <a:off x="838200" y="1179383"/>
            <a:ext cx="5089627" cy="5161455"/>
          </a:xfrm>
          <a:prstGeom prst="rect">
            <a:avLst/>
          </a:prstGeom>
        </p:spPr>
        <p:txBody>
          <a:bodyPr vert="horz" lIns="91421" tIns="91421" rIns="91421" bIns="91421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1800" b="0" dirty="0"/>
              <a:t>Researcher ID/Publons: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H-2399-2018 </a:t>
            </a:r>
          </a:p>
          <a:p>
            <a:pPr>
              <a:defRPr/>
            </a:pPr>
            <a:r>
              <a:rPr lang="id-ID" sz="1800" b="0" dirty="0"/>
              <a:t>Orcid ID: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0000-0002-1866-5305 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id-ID" sz="1800" b="0" dirty="0" err="1"/>
              <a:t>Website</a:t>
            </a:r>
            <a:r>
              <a:rPr lang="id-ID" sz="1800" b="0" dirty="0"/>
              <a:t>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</a:p>
          <a:p>
            <a:pPr>
              <a:defRPr/>
            </a:pP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S.Kom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di UIN </a:t>
            </a: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Suska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Riau (2009-2013)</a:t>
            </a:r>
          </a:p>
          <a:p>
            <a:pPr>
              <a:defRPr/>
            </a:pP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M.Kom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di ITS Surabaya (2014-2016)</a:t>
            </a:r>
          </a:p>
          <a:p>
            <a:pPr>
              <a:defRPr/>
            </a:pP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M.I.M di NTUST Taiwan (2014-2016)</a:t>
            </a:r>
          </a:p>
          <a:p>
            <a:pPr>
              <a:defRPr/>
            </a:pPr>
            <a:r>
              <a:rPr lang="id-ID" sz="1800" b="0" dirty="0" err="1"/>
              <a:t>Lecturer</a:t>
            </a:r>
            <a:r>
              <a:rPr lang="id-ID" sz="1800" b="0" dirty="0"/>
              <a:t>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Information System, UIN SUSKA Riau</a:t>
            </a:r>
          </a:p>
          <a:p>
            <a:pPr>
              <a:defRPr/>
            </a:pPr>
            <a:r>
              <a:rPr lang="id-ID" sz="1800" b="0" dirty="0"/>
              <a:t>Research: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Knowledge Management, Information System, Business-IT alignment.</a:t>
            </a:r>
          </a:p>
          <a:p>
            <a:pPr>
              <a:defRPr/>
            </a:pPr>
            <a:r>
              <a:rPr lang="en-US" sz="1800" b="0" dirty="0"/>
              <a:t>Chief Knowledge Officer: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Pro-Knowledge Research Group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id-ID" sz="1800" b="0" dirty="0"/>
              <a:t>Project Management: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Energy Research       Centre (</a:t>
            </a: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EnReach.or.id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sz="1800" b="0" dirty="0"/>
              <a:t>Ph.D. candidate: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Information Management, NTUST Taiwan 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saide karikatur.jpeg">
            <a:extLst>
              <a:ext uri="{FF2B5EF4-FFF2-40B4-BE49-F238E27FC236}">
                <a16:creationId xmlns:a16="http://schemas.microsoft.com/office/drawing/2014/main" id="{903ABB29-4E40-D247-B71E-DF7309EB9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2" y="1066800"/>
            <a:ext cx="2192867" cy="2819400"/>
          </a:xfrm>
          <a:prstGeom prst="rect">
            <a:avLst/>
          </a:prstGeom>
          <a:ln>
            <a:solidFill>
              <a:schemeClr val="tx1">
                <a:alpha val="8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E23ED-E43A-7943-B587-F98C2B4DA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25" y="3886200"/>
            <a:ext cx="3787275" cy="24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rmAutofit/>
          </a:bodyPr>
          <a:lstStyle/>
          <a:p>
            <a:r>
              <a:rPr lang="en-US" dirty="0"/>
              <a:t>CHOSING THE RIGHT IS JOURNAL FOR REFERENCES/ WRITING</a:t>
            </a:r>
          </a:p>
        </p:txBody>
      </p:sp>
    </p:spTree>
    <p:extLst>
      <p:ext uri="{BB962C8B-B14F-4D97-AF65-F5344CB8AC3E}">
        <p14:creationId xmlns:p14="http://schemas.microsoft.com/office/powerpoint/2010/main" val="23453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9AE8-2134-A247-9030-A672783A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600"/>
            <a:ext cx="7886700" cy="2095501"/>
          </a:xfrm>
        </p:spPr>
        <p:txBody>
          <a:bodyPr/>
          <a:lstStyle/>
          <a:p>
            <a:r>
              <a:rPr lang="en-US" sz="3200" b="1" dirty="0"/>
              <a:t>The Important of Picking The Right Journal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2400" i="1" dirty="0"/>
              <a:t>(Book Ref: </a:t>
            </a:r>
            <a:r>
              <a:rPr lang="en-US" altLang="en-US" sz="2400" i="1" dirty="0"/>
              <a:t>writing your journal article in 12 weeks: a guide to academic publishing success (</a:t>
            </a:r>
            <a:r>
              <a:rPr lang="en-US" altLang="en-US" sz="2400" i="1" dirty="0" err="1"/>
              <a:t>wendy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laura</a:t>
            </a:r>
            <a:r>
              <a:rPr lang="en-US" altLang="en-US" sz="2400" i="1" dirty="0"/>
              <a:t> belcher, 2009))</a:t>
            </a:r>
            <a:br>
              <a:rPr lang="en-US" altLang="en-US" sz="3200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30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The Important of Picking The Right Journal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Good News about Journals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Non-recommended Publishing Outlets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Questionable Publishing Outlets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Preferred Publishing Outlets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Finding Suitable Academic Journals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Evaluation Process for Potential Journals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Matching Your Article to Suitable Journals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Making a Decision about Which Journal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800" dirty="0"/>
              <a:t>Electronic Searching Tips</a:t>
            </a:r>
          </a:p>
        </p:txBody>
      </p:sp>
    </p:spTree>
    <p:extLst>
      <p:ext uri="{BB962C8B-B14F-4D97-AF65-F5344CB8AC3E}">
        <p14:creationId xmlns:p14="http://schemas.microsoft.com/office/powerpoint/2010/main" val="13008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Important of Picking The Right Journal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426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Can`t get published if we picking the wrong journal.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Submit to whichever journal is “the best” is not good advice.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Quality control: referee, peer review, blind review, blind double review.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Rejected, unmet journal requirements.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Submit more one journal at a time. </a:t>
            </a:r>
          </a:p>
        </p:txBody>
      </p:sp>
    </p:spTree>
    <p:extLst>
      <p:ext uri="{BB962C8B-B14F-4D97-AF65-F5344CB8AC3E}">
        <p14:creationId xmlns:p14="http://schemas.microsoft.com/office/powerpoint/2010/main" val="11178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410-A6A7-024B-BADA-99846CF3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450263" cy="1143000"/>
          </a:xfrm>
        </p:spPr>
        <p:txBody>
          <a:bodyPr/>
          <a:lstStyle/>
          <a:p>
            <a:pPr>
              <a:defRPr/>
            </a:pPr>
            <a:r>
              <a:rPr lang="en-US" sz="3600"/>
              <a:t>SSCI</a:t>
            </a:r>
            <a:r>
              <a:rPr lang="en-US" sz="3600" dirty="0"/>
              <a:t>/SCI Journal</a:t>
            </a:r>
          </a:p>
        </p:txBody>
      </p:sp>
      <p:pic>
        <p:nvPicPr>
          <p:cNvPr id="18434" name="Picture 5">
            <a:extLst>
              <a:ext uri="{FF2B5EF4-FFF2-40B4-BE49-F238E27FC236}">
                <a16:creationId xmlns:a16="http://schemas.microsoft.com/office/drawing/2014/main" id="{B3FF5669-BA3C-714D-8F5D-A18AA0F6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7767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F273E97B-C2A8-E64B-BC0B-EC8506C1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2999"/>
            <a:ext cx="4875212" cy="51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>
            <a:extLst>
              <a:ext uri="{FF2B5EF4-FFF2-40B4-BE49-F238E27FC236}">
                <a16:creationId xmlns:a16="http://schemas.microsoft.com/office/drawing/2014/main" id="{B3CA9837-FC7E-6042-81B9-DD759101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5741988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/>
              <a:t>SSCI: 3.360</a:t>
            </a:r>
          </a:p>
        </p:txBody>
      </p:sp>
      <p:sp>
        <p:nvSpPr>
          <p:cNvPr id="18437" name="TextBox 8">
            <a:extLst>
              <a:ext uri="{FF2B5EF4-FFF2-40B4-BE49-F238E27FC236}">
                <a16:creationId xmlns:a16="http://schemas.microsoft.com/office/drawing/2014/main" id="{9339D812-C42F-8245-8199-CE9FB406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3352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/>
              <a:t>SCI: 9.076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9B6E67-8B89-CB48-BA35-01695C2C3DB3}"/>
              </a:ext>
            </a:extLst>
          </p:cNvPr>
          <p:cNvSpPr txBox="1">
            <a:spLocks/>
          </p:cNvSpPr>
          <p:nvPr/>
        </p:nvSpPr>
        <p:spPr>
          <a:xfrm>
            <a:off x="5708649" y="4459287"/>
            <a:ext cx="3030538" cy="8858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en-US" sz="3200" i="1" dirty="0"/>
              <a:t>“Good &amp; Bad </a:t>
            </a:r>
          </a:p>
          <a:p>
            <a:pPr algn="ctr">
              <a:defRPr/>
            </a:pPr>
            <a:r>
              <a:rPr lang="en-US" sz="3200" i="1" dirty="0"/>
              <a:t>News”</a:t>
            </a:r>
          </a:p>
        </p:txBody>
      </p:sp>
    </p:spTree>
    <p:extLst>
      <p:ext uri="{BB962C8B-B14F-4D97-AF65-F5344CB8AC3E}">
        <p14:creationId xmlns:p14="http://schemas.microsoft.com/office/powerpoint/2010/main" val="35968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FE09D207-BA1C-DE46-934A-0D27B501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49" y="4648200"/>
            <a:ext cx="1739182" cy="1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E294F-CB54-C14C-83EF-01E8D60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450263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Non-recommended Publishing Outlet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D473A12-F53F-A342-85F2-DB93C88F9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58" y="2058987"/>
            <a:ext cx="762385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ts val="1200"/>
              </a:spcBef>
              <a:buClr>
                <a:srgbClr val="D4E336"/>
              </a:buClr>
              <a:buSzPct val="8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spcBef>
                <a:spcPts val="1200"/>
              </a:spcBef>
              <a:buClr>
                <a:srgbClr val="0C8228"/>
              </a:buClr>
              <a:buSzPct val="80000"/>
              <a:buFont typeface="Wingdings" pitchFamily="2" charset="2"/>
              <a:buChar char="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spcBef>
                <a:spcPts val="1200"/>
              </a:spcBef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/>
              <a:t>Newspapers/magazines/trade journals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3200" b="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3200" b="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/>
              <a:t>Society and conference proceedings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3200" b="0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AU" alt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6772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{A7C19334-43C6-4C49-9CEC-A0CAE7A27FFC}tf10001119</Template>
  <TotalTime>17231</TotalTime>
  <Words>924</Words>
  <Application>Microsoft Macintosh PowerPoint</Application>
  <PresentationFormat>On-screen Show (4:3)</PresentationFormat>
  <Paragraphs>152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Constantia</vt:lpstr>
      <vt:lpstr>Footlight MT Light</vt:lpstr>
      <vt:lpstr>Roboto Slab Black</vt:lpstr>
      <vt:lpstr>Wingdings</vt:lpstr>
      <vt:lpstr>Office Theme</vt:lpstr>
      <vt:lpstr>1_Office Theme</vt:lpstr>
      <vt:lpstr>2_Office Theme</vt:lpstr>
      <vt:lpstr>CHOSING THE RIGHT IS JOURNAL FOR RESEARCH</vt:lpstr>
      <vt:lpstr>PowerPoint Presentation</vt:lpstr>
      <vt:lpstr>ABOUT ME </vt:lpstr>
      <vt:lpstr>CHOSING THE RIGHT IS JOURNAL FOR REFERENCES/ WRITING</vt:lpstr>
      <vt:lpstr>The Important of Picking The Right Journal  (Book Ref: writing your journal article in 12 weeks: a guide to academic publishing success (wendy laura belcher, 2009)) </vt:lpstr>
      <vt:lpstr>Outline</vt:lpstr>
      <vt:lpstr>The Important of Picking The Right Journal</vt:lpstr>
      <vt:lpstr>SSCI/SCI Journal</vt:lpstr>
      <vt:lpstr>Non-recommended Publishing Outlet</vt:lpstr>
      <vt:lpstr>Questionable Publishing Outlets</vt:lpstr>
      <vt:lpstr>Preferred Publishing Outlets</vt:lpstr>
      <vt:lpstr>Finding Suitable Academic Journals</vt:lpstr>
      <vt:lpstr>Evaluation Process for Potential Journals</vt:lpstr>
      <vt:lpstr>Matching Your Article to Suitable Journals</vt:lpstr>
      <vt:lpstr>Making a Decision about Which Journal</vt:lpstr>
      <vt:lpstr>Ex: SCI/SCCI Journal</vt:lpstr>
      <vt:lpstr>Download journal list</vt:lpstr>
      <vt:lpstr>PowerPoint Presentation</vt:lpstr>
      <vt:lpstr>PowerPoint Presentation</vt:lpstr>
      <vt:lpstr>Menulis = Membaca</vt:lpstr>
      <vt:lpstr>PowerPoint Presentation</vt:lpstr>
      <vt:lpstr>@ Copyright 2022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SAIDE</dc:creator>
  <cp:keywords/>
  <dc:description/>
  <cp:lastModifiedBy>saide sank</cp:lastModifiedBy>
  <cp:revision>2261</cp:revision>
  <cp:lastPrinted>2019-09-20T07:23:12Z</cp:lastPrinted>
  <dcterms:created xsi:type="dcterms:W3CDTF">1601-01-01T00:00:00Z</dcterms:created>
  <dcterms:modified xsi:type="dcterms:W3CDTF">2023-06-23T07:43:49Z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