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  <p:sldMasterId id="2147483972" r:id="rId2"/>
    <p:sldMasterId id="2147483979" r:id="rId3"/>
  </p:sldMasterIdLst>
  <p:notesMasterIdLst>
    <p:notesMasterId r:id="rId24"/>
  </p:notesMasterIdLst>
  <p:handoutMasterIdLst>
    <p:handoutMasterId r:id="rId25"/>
  </p:handoutMasterIdLst>
  <p:sldIdLst>
    <p:sldId id="669" r:id="rId4"/>
    <p:sldId id="415" r:id="rId5"/>
    <p:sldId id="946" r:id="rId6"/>
    <p:sldId id="1041" r:id="rId7"/>
    <p:sldId id="1090" r:id="rId8"/>
    <p:sldId id="1083" r:id="rId9"/>
    <p:sldId id="1084" r:id="rId10"/>
    <p:sldId id="1085" r:id="rId11"/>
    <p:sldId id="1087" r:id="rId12"/>
    <p:sldId id="1088" r:id="rId13"/>
    <p:sldId id="1089" r:id="rId14"/>
    <p:sldId id="1086" r:id="rId15"/>
    <p:sldId id="1010" r:id="rId16"/>
    <p:sldId id="1042" r:id="rId17"/>
    <p:sldId id="995" r:id="rId18"/>
    <p:sldId id="998" r:id="rId19"/>
    <p:sldId id="986" r:id="rId20"/>
    <p:sldId id="1004" r:id="rId21"/>
    <p:sldId id="992" r:id="rId22"/>
    <p:sldId id="948" r:id="rId23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60" autoAdjust="0"/>
    <p:restoredTop sz="96612" autoAdjust="0"/>
  </p:normalViewPr>
  <p:slideViewPr>
    <p:cSldViewPr>
      <p:cViewPr varScale="1">
        <p:scale>
          <a:sx n="72" d="100"/>
          <a:sy n="72" d="100"/>
        </p:scale>
        <p:origin x="200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664" y="20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8511" y="108345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/>
              <a:t>http://saidesank.site</a:t>
            </a:r>
            <a:endParaRPr lang="en-US" sz="900" i="1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3212" y="108345"/>
            <a:ext cx="2945954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 sz="900" i="1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8511" y="9325768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/>
              <a:t>http://saidesank.site</a:t>
            </a:r>
            <a:endParaRPr lang="en-US" sz="900" i="1" dirty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3212" y="9325768"/>
            <a:ext cx="2945954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000" b="0"/>
            </a:lvl1pPr>
          </a:lstStyle>
          <a:p>
            <a:pPr>
              <a:defRPr/>
            </a:pPr>
            <a:fld id="{D4142BAE-C926-480C-B9AF-69633CB12009}" type="slidenum">
              <a:rPr lang="en-US" sz="900" i="1"/>
              <a:pPr>
                <a:defRPr/>
              </a:pPr>
              <a:t>‹#›</a:t>
            </a:fld>
            <a:endParaRPr lang="en-US" sz="900" i="1"/>
          </a:p>
        </p:txBody>
      </p:sp>
    </p:spTree>
    <p:extLst>
      <p:ext uri="{BB962C8B-B14F-4D97-AF65-F5344CB8AC3E}">
        <p14:creationId xmlns:p14="http://schemas.microsoft.com/office/powerpoint/2010/main" val="126852597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6" y="0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4596"/>
            <a:ext cx="5437550" cy="446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29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6" y="9430829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300" b="0"/>
            </a:lvl1pPr>
          </a:lstStyle>
          <a:p>
            <a:pPr>
              <a:defRPr/>
            </a:pPr>
            <a:fld id="{04A8CEA8-62CB-4DF9-9B73-C8EE28853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759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dirty="0">
              <a:latin typeface="Arial" panose="020B0604020202020204" pitchFamily="34" charset="0"/>
            </a:endParaRPr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romi@romisatriawahono.net</a:t>
            </a:r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http://romisatriawahono.net</a:t>
            </a:r>
          </a:p>
        </p:txBody>
      </p:sp>
      <p:sp>
        <p:nvSpPr>
          <p:cNvPr id="1229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B172ED-933D-402D-B391-C7CAD167D875}" type="slidenum">
              <a:rPr kumimoji="0" lang="en-US" altLang="ja-JP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7022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9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615F92-AFDE-D5E7-524C-C9637572F074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70FFE2-E198-A3E3-C95A-965F34460E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4C9ABB-80CA-DA15-7BB7-E36EC5B92BD1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96B8ACB-4F6B-7972-6784-D2C8DECD0E4A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60C64C7-DBA2-4906-AC27-9D06007C46C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6AFB1B0-DCC1-3569-37D6-00906AE7029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3" name="Picture 4">
                  <a:extLst>
                    <a:ext uri="{FF2B5EF4-FFF2-40B4-BE49-F238E27FC236}">
                      <a16:creationId xmlns:a16="http://schemas.microsoft.com/office/drawing/2014/main" id="{FF4C52C5-F0F2-1E10-BD01-5EC38821D5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C5FE8B65-A262-2C1E-1939-D0D97E1CFEEB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359471-6C09-576D-912E-2FB16FDB8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3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846DD46B-AA70-4F39-896C-8B49BA70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5FAF035-7CA2-4BBB-BE4A-A74A3EF0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3815423-CFB1-4EE6-8ACA-C975DA6C8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999429-9F8C-2DA8-80D3-C86A2F9755DD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8E4D33-4A97-6CE2-7D84-6B8B614CB2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55EF12-7C59-B54E-B9CE-AE71DA95E4F0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A31FEFE-5199-1A49-9D3E-418D5B48664B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61AC5EFA-30E2-A24A-B963-84CB803C896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DB473FE-9EA3-304F-B881-05BAF3E7C3B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28" name="Picture 4">
                  <a:extLst>
                    <a:ext uri="{FF2B5EF4-FFF2-40B4-BE49-F238E27FC236}">
                      <a16:creationId xmlns:a16="http://schemas.microsoft.com/office/drawing/2014/main" id="{22AEBDC3-66D4-4B4A-B2C0-511A1B41D5E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07974136-E03E-F249-B5D4-1EEBC2C64F69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A41D3E-7156-9C1F-2D4B-336DE661ED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71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37E28C-EC9A-5181-8C88-43CF8A09E7FC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FAFF3A-22A0-73AB-C360-3E5820C5D4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921A56-60AB-25E9-C143-9BE871D7A78C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091517D-1D6A-5C32-5A48-120EA42415FA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542B15B-CABD-E7E8-F08A-9780B30DDCC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64BE422C-6B69-485B-B26F-7DC73E4815E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FB3CE7B4-0041-213A-C153-A748C19076A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B6663A0F-B45A-CADD-04C9-09FEB7DC64FB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C1A0C1-67AA-DC4B-D47B-BEC321124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6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967E0-1150-8EBE-E0F9-60592764C23B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A2BDA2-B5EE-BF21-D1F9-DF474C1FA9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C46D3C-FF2A-2357-9784-CDE7E363B9B5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1CFF804-472D-973C-692F-D438C98E38E5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DF67822-BBEF-8565-BF41-AAD6F41172D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E84C17E-3CC3-CAC6-1C76-36B5BBE044F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9" name="Picture 4">
                  <a:extLst>
                    <a:ext uri="{FF2B5EF4-FFF2-40B4-BE49-F238E27FC236}">
                      <a16:creationId xmlns:a16="http://schemas.microsoft.com/office/drawing/2014/main" id="{DBC7BEDE-8CA1-27AB-9513-075CDC1CD39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B53154B1-30CC-5C52-1DA7-6FC205243149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BF124D-3DC2-3BFB-51BF-1C1083321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6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C230F0-41A1-E106-A973-1298A05A782E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618FD5-BCE6-09C4-F7FB-792D6677A5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AB763F-67C6-7A32-E6EF-3F158B53B5B8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BB56A21-758C-3687-5D7E-9FCB2FA8E546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24B241F-F973-7987-1F81-A6F1DC2A994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D96DA1FD-E717-A30A-C99A-D6741B82CA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DFA04E0B-8859-FC46-B110-FB57A32239B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2FC11F2F-3786-7DB6-2DEE-D1D19DC27E40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41452C-8FCA-22A5-E2B3-B3BB32C8D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438275" y="960000"/>
            <a:ext cx="5019600" cy="4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Roboto Slab Black"/>
              <a:buNone/>
              <a:defRPr sz="6200">
                <a:solidFill>
                  <a:schemeClr val="dk1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555F7-F38E-3248-980A-24A801D7F2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2D488F9-37C4-4048-A409-6E0F1F47D6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59906" y="6356350"/>
            <a:ext cx="411256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"/>
              </a:defRPr>
            </a:lvl1pPr>
          </a:lstStyle>
          <a:p>
            <a:fld id="{3C1CAD10-8313-CB49-BCEF-B6009EE97F7D}" type="slidenum">
              <a:rPr lang="en-TW" smtClean="0"/>
              <a:pPr/>
              <a:t>‹#›</a:t>
            </a:fld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61271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F5A702-5989-9528-0E9C-5CA9B2B1FF5D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4213C8-90C5-AD93-30AE-7BE18981CD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F3BCF6-C574-2BBE-3F1A-2C7AD27EC64C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43A9FD3-E4C9-C568-FFEC-9D6DF510019D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B7BD4EB-FFC2-236F-50EE-8633F54E8D5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D63BCFE5-8EF7-C418-F345-C5CBE57A9B9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6" name="Picture 4">
                  <a:extLst>
                    <a:ext uri="{FF2B5EF4-FFF2-40B4-BE49-F238E27FC236}">
                      <a16:creationId xmlns:a16="http://schemas.microsoft.com/office/drawing/2014/main" id="{5DBC98A7-94FB-FF79-8F9A-1789AC52931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6727D002-5CC7-023C-DE82-194D8354F0AC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C3433B-ED62-1165-2DEC-3BAEB37BF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3465CA-8473-4588-1A07-33817402AFC7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8C9FF9-B763-6436-EEB4-1DFCAC4A91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D144CF-0FB7-D005-2426-0A114B3DCD98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3B95C41-2B9D-4F5A-52B7-E8F639F8CF63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6A03F2B-4991-D26C-104E-8BCA0EAEFB4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5B0DA012-367A-CB8B-F8B7-BA122B19BFE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771B5CED-F8F6-99BA-3F2F-26ABE738E0B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BEEFEC3B-5A32-4A50-38A6-75B802027904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EF7571-0F8D-B1C6-CD2E-C3E66ACBC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1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0260D2-023F-7D96-B90E-5542A0F7D1BB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16C990-137A-2024-9AFC-FA407E7785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6B3BFE-AA99-65A7-C337-C9897F8F608F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4ED1E53-4982-9FC9-F366-FCF3E5E03D49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B0D0B34-7271-8180-3FEB-17453214C12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3BE694E-D532-FAFB-7AD3-04B96F72509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9" name="Picture 4">
                  <a:extLst>
                    <a:ext uri="{FF2B5EF4-FFF2-40B4-BE49-F238E27FC236}">
                      <a16:creationId xmlns:a16="http://schemas.microsoft.com/office/drawing/2014/main" id="{7186B18E-13EE-B4A9-043C-70E71F90AAE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4A929C3F-561A-418E-E879-288E2D4381F7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EDC4A4-605E-06F6-53A9-3F065144EE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89DA7E-7806-02F9-02D7-2524BE265FC5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C3941-2E35-0D34-C4FA-3675D4FBFD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E1418D-CD26-2EB2-5B46-288DE0C616F9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6396DAA-3B35-3C74-B6DC-B4B0B2F65A8F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3BB6DC2-0DFA-D3BF-7340-966A189349F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B538920-DB4E-EB73-F4B3-E7D01F35973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D4C93946-D903-F4BC-F64B-CE3807416A8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4E352F68-ED40-6C35-2237-D11372729360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0C9057-A854-E9BC-3FAA-8FD612863B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8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205422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grpSp>
        <p:nvGrpSpPr>
          <p:cNvPr id="8" name="squares"/>
          <p:cNvGrpSpPr>
            <a:grpSpLocks/>
          </p:cNvGrpSpPr>
          <p:nvPr userDrawn="1"/>
        </p:nvGrpSpPr>
        <p:grpSpPr bwMode="auto">
          <a:xfrm rot="10800000">
            <a:off x="8516938" y="2054225"/>
            <a:ext cx="628650" cy="523875"/>
            <a:chOff x="0" y="452558"/>
            <a:chExt cx="914400" cy="524182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91127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14746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 rot="5400000">
              <a:off x="-181273" y="637008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ffectLst/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D9323BAE-B24B-422A-A677-CF8266E78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A62514-A128-89F1-3BE1-FE2D146E28A4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D8F250-62A7-4B42-8C6A-C2D3BC8C48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A0DF7D-92C0-726B-6788-65BFF198D0F0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6612B07-CFFC-FB46-A19A-A16F4CDFA3ED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D71B6E7F-A7C8-40C9-2BBB-3FAF667553F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DBD3541-7BC6-F7AE-7943-1ACFA898F8A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1" name="Picture 4">
                  <a:extLst>
                    <a:ext uri="{FF2B5EF4-FFF2-40B4-BE49-F238E27FC236}">
                      <a16:creationId xmlns:a16="http://schemas.microsoft.com/office/drawing/2014/main" id="{9DD6B0F4-AA81-2565-7EC7-79A9E1DCB33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A310761E-C2FD-AD09-567C-61685243A5C4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650B20-46B6-3C72-BC78-233182C42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4DCE4F-B304-3833-87F9-9972C6F9BEC0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F53337-CD0E-F1FB-4429-0B1A59EDB3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EB5FE5-6C25-4F8B-A78C-5C58B4627F44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A1ADF83-BA5D-5B84-DFBE-654E7A08B16B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827C48C7-7450-60A1-AAB4-5A149DC634F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E286682-2003-6384-6D37-DCEF5154FAE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1" name="Picture 4">
                  <a:extLst>
                    <a:ext uri="{FF2B5EF4-FFF2-40B4-BE49-F238E27FC236}">
                      <a16:creationId xmlns:a16="http://schemas.microsoft.com/office/drawing/2014/main" id="{D9285D2A-3DA3-3EF6-3BA0-20D2F878699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1BFCDDC-DB8D-6EC0-89F7-79F0FA76C93C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C3BEC4-D8AF-249F-56A0-21650AEB3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57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7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svg"/><Relationship Id="rId26" Type="http://schemas.openxmlformats.org/officeDocument/2006/relationships/image" Target="../media/image46.jpeg"/><Relationship Id="rId3" Type="http://schemas.openxmlformats.org/officeDocument/2006/relationships/image" Target="../media/image23.png"/><Relationship Id="rId21" Type="http://schemas.openxmlformats.org/officeDocument/2006/relationships/image" Target="../media/image41.jpeg"/><Relationship Id="rId7" Type="http://schemas.openxmlformats.org/officeDocument/2006/relationships/image" Target="../media/image27.jp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JP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png"/><Relationship Id="rId32" Type="http://schemas.openxmlformats.org/officeDocument/2006/relationships/image" Target="../media/image52.jpeg"/><Relationship Id="rId5" Type="http://schemas.openxmlformats.org/officeDocument/2006/relationships/image" Target="../media/image25.jpeg"/><Relationship Id="rId15" Type="http://schemas.openxmlformats.org/officeDocument/2006/relationships/image" Target="../media/image35.svg"/><Relationship Id="rId23" Type="http://schemas.openxmlformats.org/officeDocument/2006/relationships/image" Target="../media/image43.png"/><Relationship Id="rId28" Type="http://schemas.openxmlformats.org/officeDocument/2006/relationships/image" Target="../media/image48.sv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19100" y="795200"/>
            <a:ext cx="8305800" cy="3243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6600"/>
                </a:solidFill>
              </a:rPr>
              <a:t>IS STRATEGY PLAN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5400" y="4876800"/>
            <a:ext cx="60198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sz="3600" dirty="0" err="1">
                <a:solidFill>
                  <a:srgbClr val="006600"/>
                </a:solidFill>
              </a:rPr>
              <a:t>Saide</a:t>
            </a:r>
            <a:endParaRPr lang="en-US" sz="2100" i="1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43300" y="6170045"/>
            <a:ext cx="20574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1C052-8729-4049-A97A-C6C407D3E1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CAC856A9-B3E6-8248-992A-02AB9B1D636C}"/>
              </a:ext>
            </a:extLst>
          </p:cNvPr>
          <p:cNvSpPr txBox="1">
            <a:spLocks/>
          </p:cNvSpPr>
          <p:nvPr/>
        </p:nvSpPr>
        <p:spPr bwMode="auto">
          <a:xfrm>
            <a:off x="1562100" y="5570316"/>
            <a:ext cx="5486400" cy="10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saide-sank.blogspot.com</a:t>
            </a:r>
            <a:b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mail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saide@uin-suska.ac.id</a:t>
            </a:r>
            <a:b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youtube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saiderherza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</a:t>
            </a:r>
            <a:br>
              <a:rPr kumimoji="0" lang="id-ID" sz="20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06EF2-3B43-D14E-9E5A-A94E8B9DE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7772400" cy="60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5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32B51-C119-BF14-F427-389ECCD73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772400" cy="60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7A573-24E4-94B2-8F74-A3FDEDBB3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772400" cy="53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E41138-946E-C94A-B290-348A25C05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" y="152400"/>
            <a:ext cx="6702710" cy="4419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4E7F0E-FEE1-354D-BC5B-96ED176B89B3}"/>
              </a:ext>
            </a:extLst>
          </p:cNvPr>
          <p:cNvSpPr txBox="1">
            <a:spLocks/>
          </p:cNvSpPr>
          <p:nvPr/>
        </p:nvSpPr>
        <p:spPr bwMode="auto">
          <a:xfrm>
            <a:off x="2895601" y="2133600"/>
            <a:ext cx="6216444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b="0" dirty="0"/>
              <a:t>“INFORMATION SYSTEMS”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F29879-3957-BD4E-A158-94A4499D9A0C}"/>
              </a:ext>
            </a:extLst>
          </p:cNvPr>
          <p:cNvSpPr txBox="1">
            <a:spLocks/>
          </p:cNvSpPr>
          <p:nvPr/>
        </p:nvSpPr>
        <p:spPr bwMode="auto">
          <a:xfrm>
            <a:off x="-31955" y="5162754"/>
            <a:ext cx="9144000" cy="78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000" b="0" dirty="0"/>
              <a:t>Information Systems, Information Management, Management Information Systems</a:t>
            </a:r>
          </a:p>
        </p:txBody>
      </p:sp>
    </p:spTree>
    <p:extLst>
      <p:ext uri="{BB962C8B-B14F-4D97-AF65-F5344CB8AC3E}">
        <p14:creationId xmlns:p14="http://schemas.microsoft.com/office/powerpoint/2010/main" val="31056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1B7624-576B-0842-97EE-E691D8A6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1E4555A7-E895-4A47-9E04-21B54DDEC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9" y="838200"/>
            <a:ext cx="7886700" cy="3629194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37CCF8-7867-7A41-9412-3EA4296C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59707"/>
            <a:ext cx="7600950" cy="518786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The Sociotechnical for the IS Discipline </a:t>
            </a:r>
            <a:r>
              <a:rPr lang="en-US" sz="2400" i="1" dirty="0">
                <a:solidFill>
                  <a:schemeClr val="bg1"/>
                </a:solidFill>
              </a:rPr>
              <a:t>(</a:t>
            </a:r>
            <a:r>
              <a:rPr lang="en-US" sz="2400" i="1" dirty="0" err="1">
                <a:solidFill>
                  <a:schemeClr val="bg1"/>
                </a:solidFill>
              </a:rPr>
              <a:t>Suprateek</a:t>
            </a:r>
            <a:r>
              <a:rPr lang="en-US" sz="2400" i="1" dirty="0">
                <a:solidFill>
                  <a:schemeClr val="bg1"/>
                </a:solidFill>
              </a:rPr>
              <a:t>, 2019)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1A0F7B0-9A4C-7D4E-A1CA-4D26C2D3E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1" y="3581400"/>
            <a:ext cx="6915150" cy="358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8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D5A3EB-E040-3947-A221-B647E3DAF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08FE9-AA2E-F84A-8FC8-2B6C140BB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81000"/>
            <a:ext cx="7848600" cy="5526864"/>
          </a:xfrm>
        </p:spPr>
      </p:pic>
    </p:spTree>
    <p:extLst>
      <p:ext uri="{BB962C8B-B14F-4D97-AF65-F5344CB8AC3E}">
        <p14:creationId xmlns:p14="http://schemas.microsoft.com/office/powerpoint/2010/main" val="16399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C6BDF3-A994-714F-A285-C5C1EF651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701A-4DB1-9C4A-9CFC-916DAAAA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677150" cy="7620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Forum SI Indonesia 2018 (AISINDO-APTIKOM)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D52A12DD-BC4C-AC4E-9870-C209C5717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4" y="1184723"/>
            <a:ext cx="8158715" cy="5159497"/>
          </a:xfrm>
        </p:spPr>
      </p:pic>
    </p:spTree>
    <p:extLst>
      <p:ext uri="{BB962C8B-B14F-4D97-AF65-F5344CB8AC3E}">
        <p14:creationId xmlns:p14="http://schemas.microsoft.com/office/powerpoint/2010/main" val="33413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CE98-6E0E-7B46-9447-D5E49E4B3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35200"/>
            <a:ext cx="7772400" cy="2387600"/>
          </a:xfrm>
        </p:spPr>
        <p:txBody>
          <a:bodyPr/>
          <a:lstStyle/>
          <a:p>
            <a:r>
              <a:rPr lang="en-US" b="1" dirty="0" err="1">
                <a:latin typeface="Footlight MT Light" panose="0204060206030A020304" pitchFamily="18" charset="77"/>
              </a:rPr>
              <a:t>Menulis</a:t>
            </a:r>
            <a:r>
              <a:rPr lang="en-US" b="1" dirty="0">
                <a:latin typeface="Footlight MT Light" panose="0204060206030A020304" pitchFamily="18" charset="77"/>
              </a:rPr>
              <a:t> = </a:t>
            </a:r>
            <a:r>
              <a:rPr lang="en-US" b="1" dirty="0" err="1">
                <a:latin typeface="Footlight MT Light" panose="0204060206030A020304" pitchFamily="18" charset="77"/>
              </a:rPr>
              <a:t>Membaca</a:t>
            </a:r>
            <a:endParaRPr lang="en-US" b="1" dirty="0">
              <a:latin typeface="Footlight MT Light" panose="0204060206030A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5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B765C-4EC8-D641-BB8C-D0814F81B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  <p:pic>
        <p:nvPicPr>
          <p:cNvPr id="3" name="Google Shape;224;p28">
            <a:extLst>
              <a:ext uri="{FF2B5EF4-FFF2-40B4-BE49-F238E27FC236}">
                <a16:creationId xmlns:a16="http://schemas.microsoft.com/office/drawing/2014/main" id="{1E211679-31A0-F241-B1AB-D5F2A41519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0" y="60632"/>
            <a:ext cx="2819398" cy="1387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4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9A8D0D-6137-D144-A22C-0F07482B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152400"/>
            <a:ext cx="5794266" cy="359748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highlight>
                  <a:srgbClr val="FF00FF"/>
                </a:highlight>
              </a:rPr>
              <a:t>  GARA-GARA ”MENULIS”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97564-2090-9443-9B1A-679AD69E8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1" y="596341"/>
            <a:ext cx="1600200" cy="2232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4469D7-F62F-BB41-BEF4-E57FBAA52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42" y="611578"/>
            <a:ext cx="1283996" cy="2232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29BBCD-1860-514E-BF8F-878026461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r="25641" b="1899"/>
          <a:stretch/>
        </p:blipFill>
        <p:spPr>
          <a:xfrm>
            <a:off x="2876138" y="612274"/>
            <a:ext cx="2097109" cy="2228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178B7-B7D9-3543-B239-18100B1B73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7143" r="17679"/>
          <a:stretch/>
        </p:blipFill>
        <p:spPr>
          <a:xfrm>
            <a:off x="7369394" y="5399348"/>
            <a:ext cx="1774605" cy="1448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84B84E-F768-6541-89DF-B92552299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84" y="5618737"/>
            <a:ext cx="1868912" cy="1239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CC4E65-E7B4-E546-A005-4D302944B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921" r="16667" b="5001"/>
          <a:stretch/>
        </p:blipFill>
        <p:spPr>
          <a:xfrm>
            <a:off x="2054035" y="5035428"/>
            <a:ext cx="1844120" cy="1822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6006F9-F341-0646-A2DD-9B451B8D6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46" y="4142151"/>
            <a:ext cx="1970543" cy="1475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C92EB-2B07-DB4C-A6EF-6A299ED5A6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2" y="2840994"/>
            <a:ext cx="2410759" cy="21944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7DF10C-8858-F346-B5A0-DE89F06803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55" y="5564373"/>
            <a:ext cx="1743711" cy="12994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B264A0-5A10-9C43-8F94-80B24B13ED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23" y="0"/>
            <a:ext cx="4217577" cy="2590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8DFC24C-E7DA-D649-BD03-7D5CF55B97D1}"/>
              </a:ext>
            </a:extLst>
          </p:cNvPr>
          <p:cNvGrpSpPr/>
          <p:nvPr/>
        </p:nvGrpSpPr>
        <p:grpSpPr>
          <a:xfrm>
            <a:off x="-17162" y="5035428"/>
            <a:ext cx="2074562" cy="1822572"/>
            <a:chOff x="-17162" y="5035428"/>
            <a:chExt cx="2074562" cy="18225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9350E2-093C-B84E-B517-9FE0AF400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35428"/>
              <a:ext cx="2057400" cy="182257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829C085-8913-D044-ABC5-470053FA2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17162" y="5051388"/>
              <a:ext cx="267252" cy="17816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23F871-3947-1244-83A0-7FC5C951F63E}"/>
              </a:ext>
            </a:extLst>
          </p:cNvPr>
          <p:cNvGrpSpPr/>
          <p:nvPr/>
        </p:nvGrpSpPr>
        <p:grpSpPr>
          <a:xfrm>
            <a:off x="3898336" y="4073308"/>
            <a:ext cx="1618989" cy="1475111"/>
            <a:chOff x="3898336" y="4073308"/>
            <a:chExt cx="1618989" cy="14751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E503764-9CA9-954C-BC86-787344AC7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/>
            <a:stretch/>
          </p:blipFill>
          <p:spPr>
            <a:xfrm rot="5400000">
              <a:off x="3970275" y="4001369"/>
              <a:ext cx="1475111" cy="1618989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74D7EA4-EDCC-4543-9E5D-C1B058C8F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181600" y="4259538"/>
              <a:ext cx="297470" cy="19831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F3F692-EDB2-634C-B6C7-ED1B5B30A824}"/>
              </a:ext>
            </a:extLst>
          </p:cNvPr>
          <p:cNvGrpSpPr/>
          <p:nvPr/>
        </p:nvGrpSpPr>
        <p:grpSpPr>
          <a:xfrm>
            <a:off x="4150304" y="2525942"/>
            <a:ext cx="2359783" cy="1724470"/>
            <a:chOff x="4150304" y="2525942"/>
            <a:chExt cx="2359783" cy="17244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1EE2058-9161-3242-92F0-FBAEC0AC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304" y="2525942"/>
              <a:ext cx="2359783" cy="17244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8D7B764-2B44-2D47-BE36-14BD03BCC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663" y="2556158"/>
              <a:ext cx="260350" cy="17293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C82EE1-A494-0A4A-9D69-BF58240DB814}"/>
              </a:ext>
            </a:extLst>
          </p:cNvPr>
          <p:cNvGrpSpPr/>
          <p:nvPr/>
        </p:nvGrpSpPr>
        <p:grpSpPr>
          <a:xfrm>
            <a:off x="2389769" y="2851668"/>
            <a:ext cx="1764624" cy="2196363"/>
            <a:chOff x="2389769" y="2851668"/>
            <a:chExt cx="1764624" cy="219636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67B921-FF26-0043-BDE8-75E626AE7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3" t="5000" r="14167"/>
            <a:stretch/>
          </p:blipFill>
          <p:spPr>
            <a:xfrm>
              <a:off x="2389769" y="2851668"/>
              <a:ext cx="1764624" cy="21963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D0E44C-2572-AB4A-94A3-0298E0C33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2" y="2851668"/>
              <a:ext cx="260350" cy="172933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F7A3EB3-E60F-344C-AD16-97D7EA0A6C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39" y="4250412"/>
            <a:ext cx="260350" cy="1729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516251-5131-874F-8BB2-FDF7FB3897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53" y="2581558"/>
            <a:ext cx="316363" cy="1911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74B765-6C21-C341-B957-38A9FDD315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05" y="5060634"/>
            <a:ext cx="308870" cy="1866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59F901-EC39-B04C-BE79-46984F0145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0" y="2839889"/>
            <a:ext cx="349976" cy="29107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DDE433A-4FB7-5641-918C-DE3D7A6B5D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26278" y="5576736"/>
            <a:ext cx="224026" cy="22402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0185EC7-B8DE-6B41-A3C1-EAB58BC95218}"/>
              </a:ext>
            </a:extLst>
          </p:cNvPr>
          <p:cNvGrpSpPr/>
          <p:nvPr/>
        </p:nvGrpSpPr>
        <p:grpSpPr>
          <a:xfrm>
            <a:off x="5491902" y="4226263"/>
            <a:ext cx="1743711" cy="1442531"/>
            <a:chOff x="5491902" y="4226263"/>
            <a:chExt cx="1743711" cy="14425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A4D771-3816-704A-9C57-6F1A54134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" r="14597"/>
            <a:stretch/>
          </p:blipFill>
          <p:spPr>
            <a:xfrm>
              <a:off x="5491902" y="4226263"/>
              <a:ext cx="1743711" cy="1442531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5CAF771D-03D2-C646-94A9-CBD6B074F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896193" y="4259538"/>
              <a:ext cx="275261" cy="18350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3791358-905F-DE40-9A15-7038220C4AB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739" y="5655342"/>
            <a:ext cx="277638" cy="1665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3B534D-0963-BE46-B8FA-5B035E7AD1A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5551"/>
            <a:ext cx="275261" cy="1830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C42C68-83EC-A540-B67D-B6100ECE059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54" y="5626388"/>
            <a:ext cx="275261" cy="18304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52734D-F2E3-A34C-ABAA-12205BC9072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46" y="2581511"/>
            <a:ext cx="331596" cy="2202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3C72A4-5CE6-5E43-96C9-F1DEEF4E2D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117" y="2581511"/>
            <a:ext cx="331596" cy="22025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30DC3F2-BCA1-FD43-8470-63B0FD2991FF}"/>
              </a:ext>
            </a:extLst>
          </p:cNvPr>
          <p:cNvGrpSpPr/>
          <p:nvPr/>
        </p:nvGrpSpPr>
        <p:grpSpPr>
          <a:xfrm>
            <a:off x="6434424" y="2358066"/>
            <a:ext cx="2706041" cy="1892346"/>
            <a:chOff x="6434424" y="2358066"/>
            <a:chExt cx="2706041" cy="18923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10B3F0E-9F2E-7B46-B9A3-0445F3694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3" t="6250"/>
            <a:stretch/>
          </p:blipFill>
          <p:spPr>
            <a:xfrm>
              <a:off x="6434424" y="2358066"/>
              <a:ext cx="2706041" cy="189234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7723366-5EDE-CE45-B2B1-FE36FCB71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167" y="2383225"/>
              <a:ext cx="260350" cy="172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0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983E7-EEE0-814B-A8F5-B2FD6A732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CAD10-8313-CB49-BCEF-B6009EE97F7D}" type="slidenum">
              <a:rPr kumimoji="0" lang="en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"/>
                <a:ea typeface="ＭＳ Ｐゴシック" pitchFamily="50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"/>
              <a:ea typeface="ＭＳ Ｐゴシック" pitchFamily="50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1DCDA-76AE-E74A-8129-8F217E978621}"/>
              </a:ext>
            </a:extLst>
          </p:cNvPr>
          <p:cNvSpPr txBox="1"/>
          <p:nvPr/>
        </p:nvSpPr>
        <p:spPr>
          <a:xfrm>
            <a:off x="457200" y="985421"/>
            <a:ext cx="82038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CONCEPT: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RESEARCH.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INFORMATION SYSTEMS </a:t>
            </a: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ITS FOUNDATION.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INFORMATION SYSTEMS (IS) RESEARCH.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ENGLISH FOR </a:t>
            </a:r>
            <a:r>
              <a:rPr lang="en-TW" sz="1400" b="0" dirty="0">
                <a:solidFill>
                  <a:prstClr val="black"/>
                </a:solidFill>
              </a:rPr>
              <a:t>INFORMATION SYSTEMS.</a:t>
            </a:r>
            <a:endParaRPr kumimoji="0" lang="en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WORLD’S INFORMATION SYSTEMS ORGANIZATIONS, &amp;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JOURNALS, MAIN IS CONFERENCES, REFERENCES.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RESEARCH METHODS AND WRITING THE IDEA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FRAMEWORKS/THEORIES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CHOSING THE RIGHT IS JOURNAL FOR REFERENCES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RESEARCH GAPS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BACKGROUND/INTRODUCTION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HYPOTHESIS </a:t>
            </a:r>
            <a:r>
              <a:rPr lang="en-US" sz="1400" b="0" dirty="0">
                <a:solidFill>
                  <a:prstClr val="black"/>
                </a:solidFill>
              </a:rPr>
              <a:t>(DEVELOPMENT &amp; HOW TO WRITE IT CORRECTLY)</a:t>
            </a:r>
            <a:endParaRPr kumimoji="0" lang="en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METHODS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WRITING THE STATISTICS RESULTS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DISCUSSIONS (CONTRIBUTION TO KNOWLEDGE AND MANAGERIAL)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ABSTRACT</a:t>
            </a:r>
            <a:endParaRPr kumimoji="0" lang="en-TW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tabLst>
                <a:tab pos="5153025" algn="l"/>
              </a:tabLst>
              <a:defRPr/>
            </a:pPr>
            <a:r>
              <a:rPr lang="en-US" sz="1400" dirty="0">
                <a:solidFill>
                  <a:prstClr val="black"/>
                </a:solidFill>
              </a:rPr>
              <a:t>HOW TO RESPOND THE REVISIONS (BY ADVISOR, REVIEWER/EDITOR)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TECHNICAL &amp; PROJECTS: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GROUP PROJECTS: </a:t>
            </a:r>
            <a:b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REVIEWING ARTICLES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- WRITING RESEARCH PROPOSAL/SHORT ARTICLE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- PRESENTING YOUR PROJECT (ALL MEMBERS MUST PRESENTS)</a:t>
            </a:r>
          </a:p>
          <a:p>
            <a:pPr lvl="0">
              <a:defRPr/>
            </a:pPr>
            <a:r>
              <a:rPr lang="en-TW" sz="1400" dirty="0">
                <a:solidFill>
                  <a:prstClr val="black"/>
                </a:solidFill>
              </a:rPr>
              <a:t>PERSONAL EXPERIENCE IN PUBLICATIONS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50142D-FBE4-A141-B2F6-46776FAFB4F7}"/>
              </a:ext>
            </a:extLst>
          </p:cNvPr>
          <p:cNvSpPr txBox="1">
            <a:spLocks/>
          </p:cNvSpPr>
          <p:nvPr/>
        </p:nvSpPr>
        <p:spPr bwMode="auto">
          <a:xfrm>
            <a:off x="381000" y="32440"/>
            <a:ext cx="43291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Contents</a:t>
            </a:r>
            <a:endParaRPr kumimoji="0" lang="id-ID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85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B8344B-1028-324B-B561-E4D661F7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24" y="457200"/>
            <a:ext cx="8610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@ Copyright 2022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7295F4-7A23-6E4A-900C-1F107120D931}"/>
              </a:ext>
            </a:extLst>
          </p:cNvPr>
          <p:cNvSpPr txBox="1">
            <a:spLocks/>
          </p:cNvSpPr>
          <p:nvPr/>
        </p:nvSpPr>
        <p:spPr>
          <a:xfrm>
            <a:off x="228600" y="1066800"/>
            <a:ext cx="8686800" cy="5257800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id-ID" sz="2800" dirty="0">
                <a:solidFill>
                  <a:schemeClr val="accent1">
                    <a:lumMod val="50000"/>
                  </a:schemeClr>
                </a:solidFill>
              </a:rPr>
              <a:t>Disusun oleh:</a:t>
            </a:r>
          </a:p>
          <a:p>
            <a:pPr marL="0" indent="0">
              <a:buFont typeface="Arial"/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S</a:t>
            </a:r>
            <a:r>
              <a:rPr lang="id-ID" sz="2800" dirty="0" err="1">
                <a:solidFill>
                  <a:srgbClr val="000000"/>
                </a:solidFill>
              </a:rPr>
              <a:t>aide</a:t>
            </a:r>
            <a:r>
              <a:rPr lang="id-ID" sz="2800" dirty="0">
                <a:solidFill>
                  <a:srgbClr val="000000"/>
                </a:solidFill>
              </a:rPr>
              <a:t>, S.Kom., M.Kom., M.I.M., Ph.D.</a:t>
            </a:r>
          </a:p>
          <a:p>
            <a:pPr>
              <a:buFont typeface="Wingdings" charset="2"/>
              <a:buChar char="²"/>
              <a:defRPr/>
            </a:pPr>
            <a:r>
              <a:rPr lang="id-ID" sz="1800" dirty="0">
                <a:solidFill>
                  <a:srgbClr val="000000"/>
                </a:solidFill>
              </a:rPr>
              <a:t>Ph.D. </a:t>
            </a:r>
            <a:r>
              <a:rPr lang="id-ID" sz="1800" dirty="0" err="1">
                <a:solidFill>
                  <a:srgbClr val="000000"/>
                </a:solidFill>
              </a:rPr>
              <a:t>at</a:t>
            </a:r>
            <a:r>
              <a:rPr lang="id-ID" sz="1800" dirty="0">
                <a:solidFill>
                  <a:srgbClr val="000000"/>
                </a:solidFill>
              </a:rPr>
              <a:t> Information Management, NTUST Taiwan</a:t>
            </a:r>
          </a:p>
          <a:p>
            <a:pPr>
              <a:buFont typeface="Wingdings" charset="2"/>
              <a:buChar char="²"/>
              <a:defRPr/>
            </a:pPr>
            <a:r>
              <a:rPr lang="id-ID" sz="1800" dirty="0" err="1">
                <a:solidFill>
                  <a:srgbClr val="000000"/>
                </a:solidFill>
              </a:rPr>
              <a:t>Lecturer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at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Dept</a:t>
            </a:r>
            <a:r>
              <a:rPr lang="id-ID" sz="1800" dirty="0">
                <a:solidFill>
                  <a:srgbClr val="000000"/>
                </a:solidFill>
              </a:rPr>
              <a:t>. Information Systems, UIN SUSKA Riau.</a:t>
            </a:r>
          </a:p>
          <a:p>
            <a:pPr>
              <a:buFont typeface="Wingdings" charset="2"/>
              <a:buChar char="²"/>
              <a:defRPr/>
            </a:pPr>
            <a:r>
              <a:rPr lang="id-ID" sz="1800" dirty="0" err="1">
                <a:solidFill>
                  <a:srgbClr val="000000"/>
                </a:solidFill>
              </a:rPr>
              <a:t>Scholarship</a:t>
            </a:r>
            <a:r>
              <a:rPr lang="id-ID" sz="1800" dirty="0">
                <a:solidFill>
                  <a:srgbClr val="000000"/>
                </a:solidFill>
              </a:rPr>
              <a:t>; LPDP, DIPA, </a:t>
            </a:r>
            <a:r>
              <a:rPr lang="id-ID" sz="1800" dirty="0" err="1">
                <a:solidFill>
                  <a:srgbClr val="000000"/>
                </a:solidFill>
              </a:rPr>
              <a:t>Double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Degree</a:t>
            </a:r>
            <a:r>
              <a:rPr lang="id-ID" sz="1800" dirty="0">
                <a:solidFill>
                  <a:srgbClr val="000000"/>
                </a:solidFill>
              </a:rPr>
              <a:t> Master (ITS Surabaya &amp; NTUST Taiwan), </a:t>
            </a:r>
            <a:r>
              <a:rPr lang="id-ID" sz="1800" dirty="0" err="1">
                <a:solidFill>
                  <a:srgbClr val="000000"/>
                </a:solidFill>
              </a:rPr>
              <a:t>Taiwan`s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scholarship</a:t>
            </a:r>
            <a:r>
              <a:rPr lang="id-ID" sz="1800" dirty="0">
                <a:solidFill>
                  <a:srgbClr val="000000"/>
                </a:solidFill>
              </a:rPr>
              <a:t>, WTUN Grant Project (UK-</a:t>
            </a:r>
            <a:r>
              <a:rPr lang="id-ID" sz="1800" dirty="0" err="1">
                <a:solidFill>
                  <a:srgbClr val="000000"/>
                </a:solidFill>
              </a:rPr>
              <a:t>Finland</a:t>
            </a:r>
            <a:r>
              <a:rPr lang="id-ID" sz="1800" dirty="0">
                <a:solidFill>
                  <a:srgbClr val="000000"/>
                </a:solidFill>
              </a:rPr>
              <a:t>-Taiwan).</a:t>
            </a:r>
          </a:p>
          <a:p>
            <a:pPr marL="0" indent="0" algn="r">
              <a:buNone/>
              <a:defRPr/>
            </a:pPr>
            <a:r>
              <a:rPr lang="id-ID" sz="1800" dirty="0">
                <a:solidFill>
                  <a:schemeClr val="tx1"/>
                </a:solidFill>
              </a:rPr>
              <a:t>     </a:t>
            </a:r>
            <a:br>
              <a:rPr lang="id-ID" sz="1800" dirty="0">
                <a:solidFill>
                  <a:schemeClr val="tx1"/>
                </a:solidFill>
              </a:rPr>
            </a:br>
            <a:r>
              <a:rPr lang="id-ID" sz="1800" dirty="0">
                <a:solidFill>
                  <a:schemeClr val="tx1"/>
                </a:solidFill>
              </a:rPr>
              <a:t> </a:t>
            </a: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r>
              <a:rPr lang="id-ID" sz="1800" dirty="0" err="1">
                <a:solidFill>
                  <a:schemeClr val="tx1"/>
                </a:solidFill>
              </a:rPr>
              <a:t>website</a:t>
            </a:r>
            <a:r>
              <a:rPr lang="id-ID" sz="1800" dirty="0">
                <a:solidFill>
                  <a:schemeClr val="tx1"/>
                </a:solidFill>
              </a:rPr>
              <a:t>: </a:t>
            </a:r>
            <a:r>
              <a:rPr lang="id-ID" sz="1800" dirty="0">
                <a:solidFill>
                  <a:schemeClr val="accent1">
                    <a:lumMod val="50000"/>
                  </a:schemeClr>
                </a:solidFill>
              </a:rPr>
              <a:t>https://saide-sank.blogspot.com</a:t>
            </a:r>
            <a:br>
              <a:rPr lang="id-ID" sz="1800" dirty="0">
                <a:solidFill>
                  <a:srgbClr val="000000"/>
                </a:solidFill>
              </a:rPr>
            </a:b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id-ID" sz="1800" dirty="0" err="1">
                <a:solidFill>
                  <a:srgbClr val="000000"/>
                </a:solidFill>
              </a:rPr>
              <a:t>mail</a:t>
            </a:r>
            <a:r>
              <a:rPr lang="id-ID" sz="1800" dirty="0">
                <a:solidFill>
                  <a:srgbClr val="000000"/>
                </a:solidFill>
              </a:rPr>
              <a:t>: </a:t>
            </a:r>
            <a:r>
              <a:rPr lang="id-ID" sz="1800" dirty="0" err="1">
                <a:solidFill>
                  <a:schemeClr val="accent1">
                    <a:lumMod val="50000"/>
                  </a:schemeClr>
                </a:solidFill>
              </a:rPr>
              <a:t>saide@uin-suska.ac.id</a:t>
            </a:r>
            <a:br>
              <a:rPr lang="id-ID" sz="1800" dirty="0">
                <a:solidFill>
                  <a:srgbClr val="FF0000"/>
                </a:solidFill>
              </a:rPr>
            </a:br>
            <a:r>
              <a:rPr lang="id-ID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youtube</a:t>
            </a:r>
            <a:r>
              <a:rPr lang="id-ID" sz="1800" dirty="0">
                <a:solidFill>
                  <a:srgbClr val="000000"/>
                </a:solidFill>
              </a:rPr>
              <a:t>: </a:t>
            </a:r>
            <a:r>
              <a:rPr lang="id-ID" sz="1800" dirty="0" err="1">
                <a:solidFill>
                  <a:schemeClr val="accent1">
                    <a:lumMod val="50000"/>
                  </a:schemeClr>
                </a:solidFill>
              </a:rPr>
              <a:t>saiderherza</a:t>
            </a:r>
            <a:r>
              <a:rPr lang="id-ID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d-ID" sz="1800" dirty="0" err="1">
                <a:solidFill>
                  <a:schemeClr val="accent1">
                    <a:lumMod val="50000"/>
                  </a:schemeClr>
                </a:solidFill>
              </a:rPr>
              <a:t>journal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endParaRPr lang="id-ID" sz="18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  <a:defRPr/>
            </a:pPr>
            <a:endParaRPr lang="id-ID" sz="18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  <a:defRPr/>
            </a:pPr>
            <a:endParaRPr lang="id-ID" sz="1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927961-1C38-9C49-BCB5-0ADA2C5F4BE2}"/>
              </a:ext>
            </a:extLst>
          </p:cNvPr>
          <p:cNvSpPr/>
          <p:nvPr/>
        </p:nvSpPr>
        <p:spPr>
          <a:xfrm>
            <a:off x="381000" y="3661064"/>
            <a:ext cx="8382000" cy="13716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0" dirty="0" err="1">
                <a:solidFill>
                  <a:schemeClr val="tx1"/>
                </a:solidFill>
              </a:rPr>
              <a:t>Dokumen</a:t>
            </a:r>
            <a:r>
              <a:rPr lang="tr-TR" b="0" dirty="0">
                <a:solidFill>
                  <a:schemeClr val="tx1"/>
                </a:solidFill>
              </a:rPr>
              <a:t> ini dan </a:t>
            </a:r>
            <a:r>
              <a:rPr lang="tr-TR" b="0" dirty="0" err="1">
                <a:solidFill>
                  <a:schemeClr val="tx1"/>
                </a:solidFill>
              </a:rPr>
              <a:t>semua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informasi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yang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terdapat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didalamnya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dilindungi</a:t>
            </a:r>
            <a:r>
              <a:rPr lang="tr-TR" b="0" dirty="0">
                <a:solidFill>
                  <a:schemeClr val="tx1"/>
                </a:solidFill>
              </a:rPr>
              <a:t> hak </a:t>
            </a:r>
            <a:r>
              <a:rPr lang="tr-TR" b="0" dirty="0" err="1">
                <a:solidFill>
                  <a:schemeClr val="tx1"/>
                </a:solidFill>
              </a:rPr>
              <a:t>cipta</a:t>
            </a:r>
            <a:r>
              <a:rPr lang="tr-TR" b="0" dirty="0">
                <a:solidFill>
                  <a:schemeClr val="tx1"/>
                </a:solidFill>
              </a:rPr>
              <a:t>. </a:t>
            </a:r>
            <a:r>
              <a:rPr lang="tr-TR" b="0" dirty="0" err="1">
                <a:solidFill>
                  <a:schemeClr val="tx1"/>
                </a:solidFill>
              </a:rPr>
              <a:t>Kecuali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diijinkan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oleh</a:t>
            </a:r>
            <a:r>
              <a:rPr lang="tr-TR" b="0" dirty="0">
                <a:solidFill>
                  <a:schemeClr val="tx1"/>
                </a:solidFill>
              </a:rPr>
              <a:t> UU No. 28 </a:t>
            </a:r>
            <a:r>
              <a:rPr lang="tr-TR" b="0" dirty="0" err="1">
                <a:solidFill>
                  <a:schemeClr val="tx1"/>
                </a:solidFill>
              </a:rPr>
              <a:t>Tahun</a:t>
            </a:r>
            <a:r>
              <a:rPr lang="tr-TR" b="0" dirty="0">
                <a:solidFill>
                  <a:schemeClr val="tx1"/>
                </a:solidFill>
              </a:rPr>
              <a:t> 2014 </a:t>
            </a:r>
            <a:r>
              <a:rPr lang="tr-TR" b="0" dirty="0" err="1">
                <a:solidFill>
                  <a:schemeClr val="tx1"/>
                </a:solidFill>
              </a:rPr>
              <a:t>tentang</a:t>
            </a:r>
            <a:r>
              <a:rPr lang="tr-TR" b="0" dirty="0">
                <a:solidFill>
                  <a:schemeClr val="tx1"/>
                </a:solidFill>
              </a:rPr>
              <a:t> Hak </a:t>
            </a:r>
            <a:r>
              <a:rPr lang="tr-TR" b="0" dirty="0" err="1">
                <a:solidFill>
                  <a:schemeClr val="tx1"/>
                </a:solidFill>
              </a:rPr>
              <a:t>Cipta</a:t>
            </a:r>
            <a:r>
              <a:rPr lang="tr-TR" b="0" dirty="0">
                <a:solidFill>
                  <a:schemeClr val="tx1"/>
                </a:solidFill>
              </a:rPr>
              <a:t>, </a:t>
            </a:r>
            <a:r>
              <a:rPr lang="tr-TR" b="0" dirty="0" err="1">
                <a:solidFill>
                  <a:schemeClr val="tx1"/>
                </a:solidFill>
              </a:rPr>
              <a:t>tidak</a:t>
            </a:r>
            <a:r>
              <a:rPr lang="tr-TR" b="0" dirty="0">
                <a:solidFill>
                  <a:schemeClr val="tx1"/>
                </a:solidFill>
              </a:rPr>
              <a:t> ada </a:t>
            </a:r>
            <a:r>
              <a:rPr lang="tr-TR" b="0" dirty="0" err="1">
                <a:solidFill>
                  <a:schemeClr val="tx1"/>
                </a:solidFill>
              </a:rPr>
              <a:t>bagian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dari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dokumen</a:t>
            </a:r>
            <a:r>
              <a:rPr lang="tr-TR" b="0" dirty="0">
                <a:solidFill>
                  <a:schemeClr val="tx1"/>
                </a:solidFill>
              </a:rPr>
              <a:t> ini </a:t>
            </a:r>
            <a:r>
              <a:rPr lang="tr-TR" b="0" dirty="0" err="1">
                <a:solidFill>
                  <a:schemeClr val="tx1"/>
                </a:solidFill>
              </a:rPr>
              <a:t>dapat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direproduksi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dengan</a:t>
            </a:r>
            <a:r>
              <a:rPr lang="tr-TR" b="0" dirty="0">
                <a:solidFill>
                  <a:schemeClr val="tx1"/>
                </a:solidFill>
              </a:rPr>
              <a:t> cara </a:t>
            </a:r>
            <a:r>
              <a:rPr lang="tr-TR" b="0" dirty="0" err="1">
                <a:solidFill>
                  <a:schemeClr val="tx1"/>
                </a:solidFill>
              </a:rPr>
              <a:t>apapun</a:t>
            </a:r>
            <a:r>
              <a:rPr lang="tr-TR" b="0" dirty="0">
                <a:solidFill>
                  <a:schemeClr val="tx1"/>
                </a:solidFill>
              </a:rPr>
              <a:t>, </a:t>
            </a:r>
            <a:r>
              <a:rPr lang="tr-TR" b="0" dirty="0" err="1">
                <a:solidFill>
                  <a:schemeClr val="tx1"/>
                </a:solidFill>
              </a:rPr>
              <a:t>tanpa</a:t>
            </a:r>
            <a:r>
              <a:rPr lang="tr-TR" b="0" dirty="0">
                <a:solidFill>
                  <a:schemeClr val="tx1"/>
                </a:solidFill>
              </a:rPr>
              <a:t> izin </a:t>
            </a:r>
            <a:r>
              <a:rPr lang="tr-TR" b="0" dirty="0" err="1">
                <a:solidFill>
                  <a:schemeClr val="tx1"/>
                </a:solidFill>
              </a:rPr>
              <a:t>tertulis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dari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penyusun</a:t>
            </a:r>
            <a:r>
              <a:rPr lang="tr-TR" b="0" dirty="0">
                <a:solidFill>
                  <a:schemeClr val="tx1"/>
                </a:solidFill>
              </a:rPr>
              <a:t>. </a:t>
            </a:r>
            <a:r>
              <a:rPr lang="tr-TR" b="0" dirty="0" err="1">
                <a:solidFill>
                  <a:schemeClr val="tx1"/>
                </a:solidFill>
              </a:rPr>
              <a:t>Isi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dokumen</a:t>
            </a:r>
            <a:r>
              <a:rPr lang="tr-TR" b="0" dirty="0">
                <a:solidFill>
                  <a:schemeClr val="tx1"/>
                </a:solidFill>
              </a:rPr>
              <a:t> ini </a:t>
            </a:r>
            <a:r>
              <a:rPr lang="tr-TR" b="0" dirty="0" err="1">
                <a:solidFill>
                  <a:schemeClr val="tx1"/>
                </a:solidFill>
              </a:rPr>
              <a:t>sepenuhnya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merupakan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tanggungjawab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penyusun</a:t>
            </a:r>
            <a:r>
              <a:rPr lang="tr-TR" b="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9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A6EED0-157E-BD4F-B1B6-BB565492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24192-38BE-9540-A454-5E4745B5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77150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ABOUT ME </a:t>
            </a:r>
          </a:p>
        </p:txBody>
      </p:sp>
      <p:sp>
        <p:nvSpPr>
          <p:cNvPr id="4" name="Shape 65">
            <a:extLst>
              <a:ext uri="{FF2B5EF4-FFF2-40B4-BE49-F238E27FC236}">
                <a16:creationId xmlns:a16="http://schemas.microsoft.com/office/drawing/2014/main" id="{1BA67374-C534-0240-9687-2ACB06CE2CFD}"/>
              </a:ext>
            </a:extLst>
          </p:cNvPr>
          <p:cNvSpPr txBox="1">
            <a:spLocks/>
          </p:cNvSpPr>
          <p:nvPr/>
        </p:nvSpPr>
        <p:spPr>
          <a:xfrm>
            <a:off x="838200" y="1179383"/>
            <a:ext cx="5089627" cy="5161455"/>
          </a:xfrm>
          <a:prstGeom prst="rect">
            <a:avLst/>
          </a:prstGeom>
        </p:spPr>
        <p:txBody>
          <a:bodyPr vert="horz" lIns="91421" tIns="91421" rIns="91421" bIns="91421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d-ID" sz="1800" b="0" dirty="0"/>
              <a:t>Researcher ID/Publons: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H-2399-2018 </a:t>
            </a:r>
          </a:p>
          <a:p>
            <a:pPr>
              <a:defRPr/>
            </a:pPr>
            <a:r>
              <a:rPr lang="id-ID" sz="1800" b="0" dirty="0"/>
              <a:t>Orcid ID: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0000-0002-1866-5305 </a:t>
            </a:r>
            <a:endParaRPr lang="id-ID" sz="1800" b="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id-ID" sz="1800" b="0" dirty="0" err="1"/>
              <a:t>Website</a:t>
            </a:r>
            <a:r>
              <a:rPr lang="id-ID" sz="1800" b="0" dirty="0"/>
              <a:t>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https://saide-sank.blogspot.com</a:t>
            </a:r>
          </a:p>
          <a:p>
            <a:pPr>
              <a:defRPr/>
            </a:pP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S.Kom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 di UIN </a:t>
            </a: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Suska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 Riau (2009-2013)</a:t>
            </a:r>
          </a:p>
          <a:p>
            <a:pPr>
              <a:defRPr/>
            </a:pP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M.Kom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 di ITS Surabaya (2014-2016)</a:t>
            </a:r>
          </a:p>
          <a:p>
            <a:pPr>
              <a:defRPr/>
            </a:pP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M.I.M di NTUST Taiwan (2014-2016)</a:t>
            </a:r>
          </a:p>
          <a:p>
            <a:pPr>
              <a:defRPr/>
            </a:pPr>
            <a:r>
              <a:rPr lang="id-ID" sz="1800" b="0" dirty="0" err="1"/>
              <a:t>Lecturer</a:t>
            </a:r>
            <a:r>
              <a:rPr lang="id-ID" sz="1800" b="0" dirty="0"/>
              <a:t>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Information System, UIN SUSKA Riau</a:t>
            </a:r>
          </a:p>
          <a:p>
            <a:pPr>
              <a:defRPr/>
            </a:pPr>
            <a:r>
              <a:rPr lang="id-ID" sz="1800" b="0" dirty="0"/>
              <a:t>Research: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Knowledge Management, Information System, Business-IT alignment.</a:t>
            </a:r>
          </a:p>
          <a:p>
            <a:pPr>
              <a:defRPr/>
            </a:pPr>
            <a:r>
              <a:rPr lang="en-US" sz="1800" b="0" dirty="0"/>
              <a:t>Chief Knowledge Officer: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Pro-Knowledge Research Group</a:t>
            </a:r>
            <a:endParaRPr lang="id-ID" sz="1800" b="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id-ID" sz="1800" b="0" dirty="0"/>
              <a:t>Project Management: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Energy Research       Centre (</a:t>
            </a: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EnReach.or.id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US" sz="1800" b="0" dirty="0"/>
              <a:t>Ph.D. candidate: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Information Management, NTUST Taiwan </a:t>
            </a:r>
            <a:endParaRPr lang="id-ID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saide karikatur.jpeg">
            <a:extLst>
              <a:ext uri="{FF2B5EF4-FFF2-40B4-BE49-F238E27FC236}">
                <a16:creationId xmlns:a16="http://schemas.microsoft.com/office/drawing/2014/main" id="{903ABB29-4E40-D247-B71E-DF7309EB9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32" y="1066800"/>
            <a:ext cx="2192867" cy="2819400"/>
          </a:xfrm>
          <a:prstGeom prst="rect">
            <a:avLst/>
          </a:prstGeom>
          <a:ln>
            <a:solidFill>
              <a:schemeClr val="tx1">
                <a:alpha val="8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E23ED-E43A-7943-B587-F98C2B4DA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25" y="3886200"/>
            <a:ext cx="3787275" cy="24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01ADB5-2B98-44E2-49AC-D81876407C5D}"/>
              </a:ext>
            </a:extLst>
          </p:cNvPr>
          <p:cNvSpPr txBox="1">
            <a:spLocks/>
          </p:cNvSpPr>
          <p:nvPr/>
        </p:nvSpPr>
        <p:spPr bwMode="auto">
          <a:xfrm>
            <a:off x="1600200" y="1981200"/>
            <a:ext cx="598784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b="0" dirty="0">
                <a:solidFill>
                  <a:srgbClr val="FF0000"/>
                </a:solidFill>
              </a:rPr>
              <a:t>“RESEARCH”</a:t>
            </a:r>
          </a:p>
        </p:txBody>
      </p:sp>
    </p:spTree>
    <p:extLst>
      <p:ext uri="{BB962C8B-B14F-4D97-AF65-F5344CB8AC3E}">
        <p14:creationId xmlns:p14="http://schemas.microsoft.com/office/powerpoint/2010/main" val="12583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F59A-74B4-044C-8B3B-3D879D0D5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476454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radley Hand" pitchFamily="2" charset="77"/>
              </a:rPr>
              <a:t>ARTIKEL/PAPER </a:t>
            </a:r>
            <a:r>
              <a:rPr lang="en-US" sz="5400" b="1" i="1" strike="sngStrike" dirty="0">
                <a:solidFill>
                  <a:srgbClr val="FF0000"/>
                </a:solidFill>
                <a:latin typeface="Bradley Hand" pitchFamily="2" charset="77"/>
              </a:rPr>
              <a:t>TIDAK SAMA</a:t>
            </a:r>
            <a:br>
              <a:rPr lang="en-US" sz="5400" b="1" dirty="0">
                <a:solidFill>
                  <a:srgbClr val="0070C0"/>
                </a:solidFill>
                <a:latin typeface="Bradley Hand" pitchFamily="2" charset="77"/>
              </a:rPr>
            </a:br>
            <a:r>
              <a:rPr lang="en-US" sz="5400" b="1" dirty="0">
                <a:solidFill>
                  <a:srgbClr val="0070C0"/>
                </a:solidFill>
                <a:latin typeface="Bradley Hand" pitchFamily="2" charset="77"/>
              </a:rPr>
              <a:t>JURNAL/JOURNAL</a:t>
            </a:r>
            <a:endParaRPr lang="en-US" sz="5400" dirty="0">
              <a:solidFill>
                <a:srgbClr val="0070C0"/>
              </a:solidFill>
              <a:latin typeface="Bradley Hand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62C447-E25E-5E4D-A5E9-9B97AAA04F41}"/>
              </a:ext>
            </a:extLst>
          </p:cNvPr>
          <p:cNvSpPr txBox="1">
            <a:spLocks/>
          </p:cNvSpPr>
          <p:nvPr/>
        </p:nvSpPr>
        <p:spPr bwMode="auto">
          <a:xfrm>
            <a:off x="6096000" y="5181600"/>
            <a:ext cx="2209800" cy="36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000" b="0" i="1" dirty="0">
                <a:latin typeface="Bradley Hand" pitchFamily="2" charset="77"/>
              </a:rPr>
              <a:t>basic knowledge</a:t>
            </a:r>
          </a:p>
        </p:txBody>
      </p:sp>
    </p:spTree>
    <p:extLst>
      <p:ext uri="{BB962C8B-B14F-4D97-AF65-F5344CB8AC3E}">
        <p14:creationId xmlns:p14="http://schemas.microsoft.com/office/powerpoint/2010/main" val="15318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BDD5C-C903-99C1-25D9-9DB8CD79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772400" cy="46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F40A5-0BB2-4C23-5C36-80688DBA0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7772400" cy="51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F1531-F0AD-5902-B2E4-6A7AB4524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8" b="28359"/>
          <a:stretch/>
        </p:blipFill>
        <p:spPr>
          <a:xfrm>
            <a:off x="0" y="2667000"/>
            <a:ext cx="9144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89742-B1DB-AB6E-00DA-5A1E3A6F6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3239"/>
            <a:ext cx="7772400" cy="60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{A7C19334-43C6-4C49-9CEC-A0CAE7A27FFC}tf10001119</Template>
  <TotalTime>16757</TotalTime>
  <Words>509</Words>
  <Application>Microsoft Macintosh PowerPoint</Application>
  <PresentationFormat>On-screen Show (4:3)</PresentationFormat>
  <Paragraphs>72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Bradley Hand</vt:lpstr>
      <vt:lpstr>Calibri</vt:lpstr>
      <vt:lpstr>Calibri Light</vt:lpstr>
      <vt:lpstr>Constantia</vt:lpstr>
      <vt:lpstr>Footlight MT Light</vt:lpstr>
      <vt:lpstr>Roboto Slab Black</vt:lpstr>
      <vt:lpstr>Wingdings</vt:lpstr>
      <vt:lpstr>Office Theme</vt:lpstr>
      <vt:lpstr>1_Office Theme</vt:lpstr>
      <vt:lpstr>2_Office Theme</vt:lpstr>
      <vt:lpstr>IS STRATEGY PLAN</vt:lpstr>
      <vt:lpstr>PowerPoint Presentation</vt:lpstr>
      <vt:lpstr>ABOUT ME </vt:lpstr>
      <vt:lpstr>PowerPoint Presentation</vt:lpstr>
      <vt:lpstr>ARTIKEL/PAPER TIDAK SAMA JURNAL/JOURNAL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Sociotechnical for the IS Discipline (Suprateek, 2019)</vt:lpstr>
      <vt:lpstr>PowerPoint Presentation</vt:lpstr>
      <vt:lpstr>Forum SI Indonesia 2018 (AISINDO-APTIKOM)</vt:lpstr>
      <vt:lpstr>Menulis = Membaca</vt:lpstr>
      <vt:lpstr>PowerPoint Presentation</vt:lpstr>
      <vt:lpstr>  GARA-GARA ”MENULIS”</vt:lpstr>
      <vt:lpstr>@ Copyright 2022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SAIDE</dc:creator>
  <cp:keywords/>
  <dc:description/>
  <cp:lastModifiedBy>saide sank</cp:lastModifiedBy>
  <cp:revision>2258</cp:revision>
  <cp:lastPrinted>2019-09-20T07:23:12Z</cp:lastPrinted>
  <dcterms:created xsi:type="dcterms:W3CDTF">1601-01-01T00:00:00Z</dcterms:created>
  <dcterms:modified xsi:type="dcterms:W3CDTF">2023-05-23T06:17:26Z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