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72" r:id="rId2"/>
    <p:sldMasterId id="2147483979" r:id="rId3"/>
  </p:sldMasterIdLst>
  <p:notesMasterIdLst>
    <p:notesMasterId r:id="rId18"/>
  </p:notesMasterIdLst>
  <p:handoutMasterIdLst>
    <p:handoutMasterId r:id="rId19"/>
  </p:handoutMasterIdLst>
  <p:sldIdLst>
    <p:sldId id="669" r:id="rId4"/>
    <p:sldId id="415" r:id="rId5"/>
    <p:sldId id="946" r:id="rId6"/>
    <p:sldId id="1017" r:id="rId7"/>
    <p:sldId id="989" r:id="rId8"/>
    <p:sldId id="999" r:id="rId9"/>
    <p:sldId id="933" r:id="rId10"/>
    <p:sldId id="935" r:id="rId11"/>
    <p:sldId id="936" r:id="rId12"/>
    <p:sldId id="937" r:id="rId13"/>
    <p:sldId id="939" r:id="rId14"/>
    <p:sldId id="986" r:id="rId15"/>
    <p:sldId id="1004" r:id="rId16"/>
    <p:sldId id="948" r:id="rId1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1" autoAdjust="0"/>
    <p:restoredTop sz="96612" autoAdjust="0"/>
  </p:normalViewPr>
  <p:slideViewPr>
    <p:cSldViewPr>
      <p:cViewPr varScale="1">
        <p:scale>
          <a:sx n="117" d="100"/>
          <a:sy n="117" d="100"/>
        </p:scale>
        <p:origin x="1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664" y="2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8511" y="108345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212" y="108345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endParaRPr lang="en-US" sz="900" i="1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8511" y="9325768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000" b="0">
                <a:latin typeface="Arial" charset="0"/>
              </a:defRPr>
            </a:lvl1pPr>
          </a:lstStyle>
          <a:p>
            <a:pPr>
              <a:defRPr/>
            </a:pPr>
            <a:r>
              <a:rPr lang="en-US" sz="900" i="1"/>
              <a:t>http://saidesank.site</a:t>
            </a:r>
            <a:endParaRPr lang="en-US" sz="900" i="1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212" y="9325768"/>
            <a:ext cx="2945954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000" b="0"/>
            </a:lvl1pPr>
          </a:lstStyle>
          <a:p>
            <a:pPr>
              <a:defRPr/>
            </a:pPr>
            <a:fld id="{D4142BAE-C926-480C-B9AF-69633CB12009}" type="slidenum">
              <a:rPr lang="en-US" sz="900" i="1"/>
              <a:pPr>
                <a:defRPr/>
              </a:pPr>
              <a:t>‹#›</a:t>
            </a:fld>
            <a:endParaRPr lang="en-US" sz="900" i="1"/>
          </a:p>
        </p:txBody>
      </p:sp>
    </p:spTree>
    <p:extLst>
      <p:ext uri="{BB962C8B-B14F-4D97-AF65-F5344CB8AC3E}">
        <p14:creationId xmlns:p14="http://schemas.microsoft.com/office/powerpoint/2010/main" val="12685259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46" y="0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3" y="4714596"/>
            <a:ext cx="5437550" cy="44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46" y="9430829"/>
            <a:ext cx="2945955" cy="49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 b="0"/>
            </a:lvl1pPr>
          </a:lstStyle>
          <a:p>
            <a:pPr>
              <a:defRPr/>
            </a:pPr>
            <a:fld id="{04A8CEA8-62CB-4DF9-9B73-C8EE2885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75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>
              <a:latin typeface="Arial" panose="020B0604020202020204" pitchFamily="34" charset="0"/>
            </a:endParaRP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romi@romisatriawahono.net</a:t>
            </a: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http://romisatriawahono.net</a:t>
            </a:r>
          </a:p>
        </p:txBody>
      </p:sp>
      <p:sp>
        <p:nvSpPr>
          <p:cNvPr id="1229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B172ED-933D-402D-B391-C7CAD167D875}" type="slidenum">
              <a:rPr kumimoji="0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7702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</p:spTree>
    <p:extLst>
      <p:ext uri="{BB962C8B-B14F-4D97-AF65-F5344CB8AC3E}">
        <p14:creationId xmlns:p14="http://schemas.microsoft.com/office/powerpoint/2010/main" val="3911535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8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8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5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0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http://saidesank.site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A8CEA8-62CB-4DF9-9B73-C8EE288532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615F92-AFDE-D5E7-524C-C9637572F07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70FFE2-E198-A3E3-C95A-965F34460E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4C9ABB-80CA-DA15-7BB7-E36EC5B92BD1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96B8ACB-4F6B-7972-6784-D2C8DECD0E4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060C64C7-DBA2-4906-AC27-9D06007C46C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6AFB1B0-DCC1-3569-37D6-00906AE702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3" name="Picture 4">
                  <a:extLst>
                    <a:ext uri="{FF2B5EF4-FFF2-40B4-BE49-F238E27FC236}">
                      <a16:creationId xmlns:a16="http://schemas.microsoft.com/office/drawing/2014/main" id="{FF4C52C5-F0F2-1E10-BD01-5EC38821D5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C5FE8B65-A262-2C1E-1939-D0D97E1CFEE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359471-6C09-576D-912E-2FB16FDB8F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846DD46B-AA70-4F39-896C-8B49BA701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15FAF035-7CA2-4BBB-BE4A-A74A3EF0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63815423-CFB1-4EE6-8ACA-C975DA6C8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999429-9F8C-2DA8-80D3-C86A2F9755D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8E4D33-4A97-6CE2-7D84-6B8B614CB2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55EF12-7C59-B54E-B9CE-AE71DA95E4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A31FEFE-5199-1A49-9D3E-418D5B48664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61AC5EFA-30E2-A24A-B963-84CB803C89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6DB473FE-9EA3-304F-B881-05BAF3E7C3B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8" name="Picture 4">
                  <a:extLst>
                    <a:ext uri="{FF2B5EF4-FFF2-40B4-BE49-F238E27FC236}">
                      <a16:creationId xmlns:a16="http://schemas.microsoft.com/office/drawing/2014/main" id="{22AEBDC3-66D4-4B4A-B2C0-511A1B41D5E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07974136-E03E-F249-B5D4-1EEBC2C64F69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A41D3E-7156-9C1F-2D4B-336DE661ED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1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37E28C-EC9A-5181-8C88-43CF8A09E7FC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4FAFF3A-22A0-73AB-C360-3E5820C5D4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921A56-60AB-25E9-C143-9BE871D7A78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091517D-1D6A-5C32-5A48-120EA42415FA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F542B15B-CABD-E7E8-F08A-9780B30DDCC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4BE422C-6B69-485B-B26F-7DC73E4815E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FB3CE7B4-0041-213A-C153-A748C19076A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6663A0F-B45A-CADD-04C9-09FEB7DC64FB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C1A0C1-67AA-DC4B-D47B-BEC321124E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6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967E0-1150-8EBE-E0F9-60592764C23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A2BDA2-B5EE-BF21-D1F9-DF474C1FA9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AC46D3C-FF2A-2357-9784-CDE7E363B9B5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1CFF804-472D-973C-692F-D438C98E38E5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DF67822-BBEF-8565-BF41-AAD6F41172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2E84C17E-3CC3-CAC6-1C76-36B5BBE044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DBC7BEDE-8CA1-27AB-9513-075CDC1CD39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B53154B1-30CC-5C52-1DA7-6FC205243149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BF124D-3DC2-3BFB-51BF-1C1083321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6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C230F0-41A1-E106-A973-1298A05A782E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618FD5-BCE6-09C4-F7FB-792D6677A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3AB763F-67C6-7A32-E6EF-3F158B53B5B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BB56A21-758C-3687-5D7E-9FCB2FA8E546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D24B241F-F973-7987-1F81-A6F1DC2A994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D96DA1FD-E717-A30A-C99A-D6741B82CA3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FA04E0B-8859-FC46-B110-FB57A32239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2FC11F2F-3786-7DB6-2DEE-D1D19DC27E4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41452C-8FCA-22A5-E2B3-B3BB32C8D5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438275" y="960000"/>
            <a:ext cx="5019600" cy="49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boto Slab Black"/>
              <a:buNone/>
              <a:defRPr sz="6200">
                <a:solidFill>
                  <a:schemeClr val="dk1"/>
                </a:solidFill>
                <a:latin typeface="Roboto Slab Black"/>
                <a:ea typeface="Roboto Slab Black"/>
                <a:cs typeface="Roboto Slab Black"/>
                <a:sym typeface="Roboto Slab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2555F7-F38E-3248-980A-24A801D7F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2D488F9-37C4-4048-A409-6E0F1F47D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59906" y="6356350"/>
            <a:ext cx="411256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"/>
              </a:defRPr>
            </a:lvl1pPr>
          </a:lstStyle>
          <a:p>
            <a:fld id="{3C1CAD10-8313-CB49-BCEF-B6009EE97F7D}" type="slidenum">
              <a:rPr lang="en-TW" smtClean="0"/>
              <a:pPr/>
              <a:t>‹#›</a:t>
            </a:fld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61271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F5A702-5989-9528-0E9C-5CA9B2B1FF5D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4213C8-90C5-AD93-30AE-7BE18981CD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FF3BCF6-C574-2BBE-3F1A-2C7AD27EC64C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43A9FD3-E4C9-C568-FFEC-9D6DF510019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7BD4EB-FFC2-236F-50EE-8633F54E8D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63BCFE5-8EF7-C418-F345-C5CBE57A9B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6" name="Picture 4">
                  <a:extLst>
                    <a:ext uri="{FF2B5EF4-FFF2-40B4-BE49-F238E27FC236}">
                      <a16:creationId xmlns:a16="http://schemas.microsoft.com/office/drawing/2014/main" id="{5DBC98A7-94FB-FF79-8F9A-1789AC52931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6727D002-5CC7-023C-DE82-194D8354F0A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3433B-ED62-1165-2DEC-3BAEB37BF9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30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3465CA-8473-4588-1A07-33817402AFC7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28C9FF9-B763-6436-EEB4-1DFCAC4A91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D144CF-0FB7-D005-2426-0A114B3DCD98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3B95C41-2B9D-4F5A-52B7-E8F639F8CF63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6A03F2B-4991-D26C-104E-8BCA0EAEFB4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5B0DA012-367A-CB8B-F8B7-BA122B19BF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771B5CED-F8F6-99BA-3F2F-26ABE738E0B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BEEFEC3B-5A32-4A50-38A6-75B80202790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EF7571-0F8D-B1C6-CD2E-C3E66ACBC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41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0260D2-023F-7D96-B90E-5542A0F7D1BB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16C990-137A-2024-9AFC-FA407E7785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C6B3BFE-AA99-65A7-C337-C9897F8F608F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4ED1E53-4982-9FC9-F366-FCF3E5E03D49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9B0D0B34-7271-8180-3FEB-17453214C12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A3BE694E-D532-FAFB-7AD3-04B96F72509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9" name="Picture 4">
                  <a:extLst>
                    <a:ext uri="{FF2B5EF4-FFF2-40B4-BE49-F238E27FC236}">
                      <a16:creationId xmlns:a16="http://schemas.microsoft.com/office/drawing/2014/main" id="{7186B18E-13EE-B4A9-043C-70E71F90AAE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4A929C3F-561A-418E-E879-288E2D4381F7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EDC4A4-605E-06F6-53A9-3F065144EE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13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89DA7E-7806-02F9-02D7-2524BE265FC5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BC3941-2E35-0D34-C4FA-3675D4FBFD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E1418D-CD26-2EB2-5B46-288DE0C616F9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6396DAA-3B35-3C74-B6DC-B4B0B2F65A8F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3BB6DC2-0DFA-D3BF-7340-966A189349F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B538920-DB4E-EB73-F4B3-E7D01F35973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5" name="Picture 4">
                  <a:extLst>
                    <a:ext uri="{FF2B5EF4-FFF2-40B4-BE49-F238E27FC236}">
                      <a16:creationId xmlns:a16="http://schemas.microsoft.com/office/drawing/2014/main" id="{D4C93946-D903-F4BC-F64B-CE3807416A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4E352F68-ED40-6C35-2237-D11372729360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0C9057-A854-E9BC-3FAA-8FD612863B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8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205422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grpSp>
        <p:nvGrpSpPr>
          <p:cNvPr id="8" name="squares"/>
          <p:cNvGrpSpPr>
            <a:grpSpLocks/>
          </p:cNvGrpSpPr>
          <p:nvPr userDrawn="1"/>
        </p:nvGrpSpPr>
        <p:grpSpPr bwMode="auto">
          <a:xfrm rot="10800000">
            <a:off x="8516938" y="2054225"/>
            <a:ext cx="628650" cy="523875"/>
            <a:chOff x="0" y="452558"/>
            <a:chExt cx="914400" cy="524182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591127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214746" y="454146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-181273" y="637008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6464300"/>
            <a:ext cx="2057400" cy="3651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E31C052-8729-4049-A97A-C6C407D3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485775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effectLst/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9323BAE-B24B-422A-A677-CF8266E78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 userDrawn="1"/>
        </p:nvGrpSpPr>
        <p:grpSpPr bwMode="auto">
          <a:xfrm>
            <a:off x="0" y="3240088"/>
            <a:ext cx="628650" cy="523875"/>
            <a:chOff x="0" y="452558"/>
            <a:chExt cx="914400" cy="524182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91127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14746" y="452558"/>
              <a:ext cx="323273" cy="524182"/>
            </a:xfrm>
            <a:prstGeom prst="roundRect">
              <a:avLst>
                <a:gd name="adj" fmla="val 16667"/>
              </a:avLst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079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sz="2400" b="0">
                <a:solidFill>
                  <a:srgbClr val="FFFFFF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5400000">
              <a:off x="-181273" y="633831"/>
              <a:ext cx="524182" cy="16163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 b="0" kern="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0A8D09C1-4A0D-43E2-9590-F2525E5C3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A62514-A128-89F1-3BE1-FE2D146E28A4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D8F250-62A7-4B42-8C6A-C2D3BC8C48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A0DF7D-92C0-726B-6788-65BFF198D0F0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6612B07-CFFC-FB46-A19A-A16F4CDFA3ED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71B6E7F-A7C8-40C9-2BBB-3FAF667553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DBD3541-7BC6-F7AE-7943-1ACFA898F8A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9DD6B0F4-AA81-2565-7EC7-79A9E1DCB33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A310761E-C2FD-AD09-567C-61685243A5C4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650B20-46B6-3C72-BC78-233182C42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4DCE4F-B304-3833-87F9-9972C6F9BEC0}"/>
              </a:ext>
            </a:extLst>
          </p:cNvPr>
          <p:cNvGrpSpPr/>
          <p:nvPr userDrawn="1"/>
        </p:nvGrpSpPr>
        <p:grpSpPr>
          <a:xfrm>
            <a:off x="990600" y="6385224"/>
            <a:ext cx="7620000" cy="467294"/>
            <a:chOff x="990600" y="6385224"/>
            <a:chExt cx="7620000" cy="4672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F53337-CD0E-F1FB-4429-0B1A59EDB3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6" t="13042" r="6791" b="20769"/>
            <a:stretch/>
          </p:blipFill>
          <p:spPr>
            <a:xfrm>
              <a:off x="4114800" y="6424509"/>
              <a:ext cx="534526" cy="40686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EB5FE5-6C25-4F8B-A78C-5C58B4627F44}"/>
                </a:ext>
              </a:extLst>
            </p:cNvPr>
            <p:cNvGrpSpPr/>
            <p:nvPr userDrawn="1"/>
          </p:nvGrpSpPr>
          <p:grpSpPr>
            <a:xfrm>
              <a:off x="990600" y="6385224"/>
              <a:ext cx="7620000" cy="452142"/>
              <a:chOff x="2872580" y="6378846"/>
              <a:chExt cx="7620000" cy="45214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A1ADF83-BA5D-5B84-DFBE-654E7A08B16B}"/>
                  </a:ext>
                </a:extLst>
              </p:cNvPr>
              <p:cNvGrpSpPr/>
              <p:nvPr userDrawn="1"/>
            </p:nvGrpSpPr>
            <p:grpSpPr>
              <a:xfrm>
                <a:off x="2872580" y="6378846"/>
                <a:ext cx="5809228" cy="452142"/>
                <a:chOff x="2872580" y="6378846"/>
                <a:chExt cx="5809228" cy="452142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827C48C7-7450-60A1-AAB4-5A149DC634F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202" y="6418131"/>
                  <a:ext cx="1740606" cy="4068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BE286682-2003-6384-6D37-DCEF5154FA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01" t="4403" r="16520"/>
                <a:stretch/>
              </p:blipFill>
              <p:spPr>
                <a:xfrm>
                  <a:off x="3405980" y="6418131"/>
                  <a:ext cx="2662008" cy="412857"/>
                </a:xfrm>
                <a:prstGeom prst="rect">
                  <a:avLst/>
                </a:prstGeom>
              </p:spPr>
            </p:pic>
            <p:pic>
              <p:nvPicPr>
                <p:cNvPr id="11" name="Picture 4">
                  <a:extLst>
                    <a:ext uri="{FF2B5EF4-FFF2-40B4-BE49-F238E27FC236}">
                      <a16:creationId xmlns:a16="http://schemas.microsoft.com/office/drawing/2014/main" id="{D9285D2A-3DA3-3EF6-3BA0-20D2F878699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2580" y="6378846"/>
                  <a:ext cx="477839" cy="446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1BFCDDC-DB8D-6EC0-89F7-79F0FA76C93C}"/>
                  </a:ext>
                </a:extLst>
              </p:cNvPr>
              <p:cNvSpPr txBox="1">
                <a:spLocks/>
              </p:cNvSpPr>
              <p:nvPr userDrawn="1"/>
            </p:nvSpPr>
            <p:spPr bwMode="auto">
              <a:xfrm>
                <a:off x="8530430" y="6448754"/>
                <a:ext cx="1962150" cy="376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2pPr>
                <a:lvl3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3pPr>
                <a:lvl4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4pPr>
                <a:lvl5pPr algn="l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5pPr>
                <a:lvl6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6pPr>
                <a:lvl7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7pPr>
                <a:lvl8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8pPr>
                <a:lvl9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 Light" panose="020F0302020204030204" pitchFamily="34" charset="0"/>
                  </a:defRPr>
                </a:lvl9pPr>
              </a:lstStyle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https://saide-sank.blogspot.com </a:t>
                </a:r>
              </a:p>
              <a:p>
                <a:pPr algn="ctr"/>
                <a:r>
                  <a:rPr lang="en-US" sz="1000" b="0" i="1" dirty="0">
                    <a:solidFill>
                      <a:srgbClr val="006600"/>
                    </a:solidFill>
                  </a:rPr>
                  <a:t>youtube: </a:t>
                </a:r>
                <a:r>
                  <a:rPr lang="en-US" sz="1000" b="0" i="1" dirty="0" err="1">
                    <a:solidFill>
                      <a:srgbClr val="006600"/>
                    </a:solidFill>
                  </a:rPr>
                  <a:t>saideherza</a:t>
                </a:r>
                <a:r>
                  <a:rPr lang="en-US" sz="1000" b="0" i="1" dirty="0">
                    <a:solidFill>
                      <a:srgbClr val="006600"/>
                    </a:solidFill>
                  </a:rPr>
                  <a:t> journal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C3BEC4-D8AF-249F-56A0-21650AEB3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637" y="6416755"/>
              <a:ext cx="435763" cy="43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55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52400"/>
            <a:ext cx="7886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8763"/>
            <a:ext cx="78867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8063" y="64770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/>
                <a:ea typeface="ＭＳ Ｐゴシック" pitchFamily="50" charset="-128"/>
              </a:defRPr>
            </a:lvl1pPr>
          </a:lstStyle>
          <a:p>
            <a:pPr>
              <a:defRPr/>
            </a:pPr>
            <a:fld id="{4539349D-96A2-4469-876E-9EB546E00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7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9100" y="795200"/>
            <a:ext cx="8305800" cy="324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>
                <a:solidFill>
                  <a:srgbClr val="006600"/>
                </a:solidFill>
              </a:rPr>
              <a:t>HOW </a:t>
            </a:r>
            <a:r>
              <a:rPr lang="en-US" sz="4400" b="1" dirty="0">
                <a:solidFill>
                  <a:srgbClr val="006600"/>
                </a:solidFill>
              </a:rPr>
              <a:t>TO RESPOND THE REVISIONS </a:t>
            </a:r>
            <a:br>
              <a:rPr lang="en-US" sz="6000" b="1" dirty="0">
                <a:solidFill>
                  <a:srgbClr val="006600"/>
                </a:solidFill>
              </a:rPr>
            </a:br>
            <a:r>
              <a:rPr lang="en-US" sz="3600" b="1" dirty="0">
                <a:solidFill>
                  <a:srgbClr val="006600"/>
                </a:solidFill>
              </a:rPr>
              <a:t>(BY ADVISOR, REVIEWER, EDITOR)</a:t>
            </a:r>
            <a:endParaRPr lang="en-US" sz="6000" b="1" dirty="0">
              <a:solidFill>
                <a:srgbClr val="0066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0198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sz="3600" dirty="0" err="1">
                <a:solidFill>
                  <a:srgbClr val="006600"/>
                </a:solidFill>
              </a:rPr>
              <a:t>Saide</a:t>
            </a:r>
            <a:endParaRPr lang="en-US" sz="2100" i="1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43300" y="6170045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31C052-8729-4049-A97A-C6C407D3E1C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CAC856A9-B3E6-8248-992A-02AB9B1D636C}"/>
              </a:ext>
            </a:extLst>
          </p:cNvPr>
          <p:cNvSpPr txBox="1">
            <a:spLocks/>
          </p:cNvSpPr>
          <p:nvPr/>
        </p:nvSpPr>
        <p:spPr bwMode="auto">
          <a:xfrm>
            <a:off x="1562100" y="5570316"/>
            <a:ext cx="5486400" cy="10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://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saide-sank.blogspot.com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saide@uin-suska.ac.id</a:t>
            </a:r>
            <a:b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saiderherza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</a:t>
            </a:r>
            <a:b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96C14E-4C45-9343-BC4B-4BEE7AE09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8439150" cy="1066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Write the Response Document as Scholarly Conversation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5000"/>
            <a:ext cx="7886700" cy="4191000"/>
          </a:xfrm>
        </p:spPr>
        <p:txBody>
          <a:bodyPr/>
          <a:lstStyle/>
          <a:p>
            <a:r>
              <a:rPr lang="en-US" dirty="0"/>
              <a:t>Explain the choices to address the issues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Include evidence to address reviewer concerns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Disagree, without being disagreeable (</a:t>
            </a:r>
            <a:r>
              <a:rPr lang="en-US" dirty="0" err="1"/>
              <a:t>topiknya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orangnya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13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B58F9-9022-314F-9619-E56337AA3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68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Start Early, Have a Timeline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4038600"/>
          </a:xfrm>
        </p:spPr>
        <p:txBody>
          <a:bodyPr/>
          <a:lstStyle/>
          <a:p>
            <a:r>
              <a:rPr lang="en-US" dirty="0"/>
              <a:t>Schedule revision activities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Allocate time for refining </a:t>
            </a:r>
          </a:p>
        </p:txBody>
      </p:sp>
    </p:spTree>
    <p:extLst>
      <p:ext uri="{BB962C8B-B14F-4D97-AF65-F5344CB8AC3E}">
        <p14:creationId xmlns:p14="http://schemas.microsoft.com/office/powerpoint/2010/main" val="246844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CE98-6E0E-7B46-9447-D5E49E4B3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/>
          <a:lstStyle/>
          <a:p>
            <a:r>
              <a:rPr lang="en-US" b="1" dirty="0" err="1">
                <a:latin typeface="Footlight MT Light" panose="0204060206030A020304" pitchFamily="18" charset="77"/>
              </a:rPr>
              <a:t>Menulis</a:t>
            </a:r>
            <a:r>
              <a:rPr lang="en-US" b="1" dirty="0">
                <a:latin typeface="Footlight MT Light" panose="0204060206030A020304" pitchFamily="18" charset="77"/>
              </a:rPr>
              <a:t> = </a:t>
            </a:r>
            <a:r>
              <a:rPr lang="en-US" b="1" dirty="0" err="1">
                <a:latin typeface="Footlight MT Light" panose="0204060206030A020304" pitchFamily="18" charset="77"/>
              </a:rPr>
              <a:t>Membaca</a:t>
            </a:r>
            <a:endParaRPr lang="en-US" b="1" dirty="0">
              <a:latin typeface="Footlight MT Light" panose="0204060206030A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54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B765C-4EC8-D641-BB8C-D0814F81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3" name="Google Shape;224;p28">
            <a:extLst>
              <a:ext uri="{FF2B5EF4-FFF2-40B4-BE49-F238E27FC236}">
                <a16:creationId xmlns:a16="http://schemas.microsoft.com/office/drawing/2014/main" id="{1E211679-31A0-F241-B1AB-D5F2A41519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60632"/>
            <a:ext cx="2819398" cy="1387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4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4B8344B-1028-324B-B561-E4D661F7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4" y="457200"/>
            <a:ext cx="8610600" cy="6096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@ Copyright 2022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7295F4-7A23-6E4A-900C-1F107120D931}"/>
              </a:ext>
            </a:extLst>
          </p:cNvPr>
          <p:cNvSpPr txBox="1">
            <a:spLocks/>
          </p:cNvSpPr>
          <p:nvPr/>
        </p:nvSpPr>
        <p:spPr>
          <a:xfrm>
            <a:off x="228600" y="1066800"/>
            <a:ext cx="8686800" cy="5257800"/>
          </a:xfrm>
          <a:prstGeom prst="rect">
            <a:avLst/>
          </a:prstGeom>
          <a:ln w="285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id-ID" sz="2800" dirty="0">
                <a:solidFill>
                  <a:schemeClr val="accent1">
                    <a:lumMod val="50000"/>
                  </a:schemeClr>
                </a:solidFill>
              </a:rPr>
              <a:t>Disusun oleh:</a:t>
            </a:r>
          </a:p>
          <a:p>
            <a:pPr marL="0" indent="0">
              <a:buFont typeface="Arial"/>
              <a:buNone/>
              <a:defRPr/>
            </a:pPr>
            <a:r>
              <a:rPr lang="en-US" sz="2800" dirty="0">
                <a:solidFill>
                  <a:srgbClr val="000000"/>
                </a:solidFill>
              </a:rPr>
              <a:t>S</a:t>
            </a:r>
            <a:r>
              <a:rPr lang="id-ID" sz="2800" dirty="0" err="1">
                <a:solidFill>
                  <a:srgbClr val="000000"/>
                </a:solidFill>
              </a:rPr>
              <a:t>aide</a:t>
            </a:r>
            <a:r>
              <a:rPr lang="id-ID" sz="2800" dirty="0">
                <a:solidFill>
                  <a:srgbClr val="000000"/>
                </a:solidFill>
              </a:rPr>
              <a:t>, S.Kom., M.Kom., M.I.M., Ph.D.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>
                <a:solidFill>
                  <a:srgbClr val="000000"/>
                </a:solidFill>
              </a:rPr>
              <a:t>Ph.D. </a:t>
            </a:r>
            <a:r>
              <a:rPr lang="id-ID" sz="1800" dirty="0" err="1">
                <a:solidFill>
                  <a:srgbClr val="000000"/>
                </a:solidFill>
              </a:rPr>
              <a:t>at</a:t>
            </a:r>
            <a:r>
              <a:rPr lang="id-ID" sz="1800" dirty="0">
                <a:solidFill>
                  <a:srgbClr val="000000"/>
                </a:solidFill>
              </a:rPr>
              <a:t> Information Management, NTUST Taiwan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 err="1">
                <a:solidFill>
                  <a:srgbClr val="000000"/>
                </a:solidFill>
              </a:rPr>
              <a:t>Lecturer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at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Dept</a:t>
            </a:r>
            <a:r>
              <a:rPr lang="id-ID" sz="1800" dirty="0">
                <a:solidFill>
                  <a:srgbClr val="000000"/>
                </a:solidFill>
              </a:rPr>
              <a:t>. Information Systems, UIN SUSKA Riau.</a:t>
            </a:r>
          </a:p>
          <a:p>
            <a:pPr>
              <a:buFont typeface="Wingdings" charset="2"/>
              <a:buChar char="²"/>
              <a:defRPr/>
            </a:pPr>
            <a:r>
              <a:rPr lang="id-ID" sz="1800" dirty="0" err="1">
                <a:solidFill>
                  <a:srgbClr val="000000"/>
                </a:solidFill>
              </a:rPr>
              <a:t>Scholarship</a:t>
            </a:r>
            <a:r>
              <a:rPr lang="id-ID" sz="1800" dirty="0">
                <a:solidFill>
                  <a:srgbClr val="000000"/>
                </a:solidFill>
              </a:rPr>
              <a:t>; LPDP, DIPA, </a:t>
            </a:r>
            <a:r>
              <a:rPr lang="id-ID" sz="1800" dirty="0" err="1">
                <a:solidFill>
                  <a:srgbClr val="000000"/>
                </a:solidFill>
              </a:rPr>
              <a:t>Double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Degree</a:t>
            </a:r>
            <a:r>
              <a:rPr lang="id-ID" sz="1800" dirty="0">
                <a:solidFill>
                  <a:srgbClr val="000000"/>
                </a:solidFill>
              </a:rPr>
              <a:t> Master (ITS Surabaya &amp; NTUST Taiwan), </a:t>
            </a:r>
            <a:r>
              <a:rPr lang="id-ID" sz="1800" dirty="0" err="1">
                <a:solidFill>
                  <a:srgbClr val="000000"/>
                </a:solidFill>
              </a:rPr>
              <a:t>Taiwan`s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id-ID" sz="1800" dirty="0" err="1">
                <a:solidFill>
                  <a:srgbClr val="000000"/>
                </a:solidFill>
              </a:rPr>
              <a:t>scholarship</a:t>
            </a:r>
            <a:r>
              <a:rPr lang="id-ID" sz="1800" dirty="0">
                <a:solidFill>
                  <a:srgbClr val="000000"/>
                </a:solidFill>
              </a:rPr>
              <a:t>, WTUN Grant Project (UK-</a:t>
            </a:r>
            <a:r>
              <a:rPr lang="id-ID" sz="1800" dirty="0" err="1">
                <a:solidFill>
                  <a:srgbClr val="000000"/>
                </a:solidFill>
              </a:rPr>
              <a:t>Finland</a:t>
            </a:r>
            <a:r>
              <a:rPr lang="id-ID" sz="1800" dirty="0">
                <a:solidFill>
                  <a:srgbClr val="000000"/>
                </a:solidFill>
              </a:rPr>
              <a:t>-Taiwan).</a:t>
            </a:r>
          </a:p>
          <a:p>
            <a:pPr marL="0" indent="0" algn="r">
              <a:buNone/>
              <a:defRPr/>
            </a:pPr>
            <a:r>
              <a:rPr lang="id-ID" sz="1800" dirty="0">
                <a:solidFill>
                  <a:schemeClr val="tx1"/>
                </a:solidFill>
              </a:rPr>
              <a:t>     </a:t>
            </a:r>
            <a:br>
              <a:rPr lang="id-ID" sz="1800" dirty="0">
                <a:solidFill>
                  <a:schemeClr val="tx1"/>
                </a:solidFill>
              </a:rPr>
            </a:br>
            <a:r>
              <a:rPr lang="id-ID" sz="1800" dirty="0">
                <a:solidFill>
                  <a:schemeClr val="tx1"/>
                </a:solidFill>
              </a:rPr>
              <a:t> </a:t>
            </a: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id-ID" sz="1800" dirty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r>
              <a:rPr lang="id-ID" sz="1800" dirty="0" err="1">
                <a:solidFill>
                  <a:schemeClr val="tx1"/>
                </a:solidFill>
              </a:rPr>
              <a:t>website</a:t>
            </a:r>
            <a:r>
              <a:rPr lang="id-ID" sz="1800" dirty="0">
                <a:solidFill>
                  <a:schemeClr val="tx1"/>
                </a:solidFill>
              </a:rPr>
              <a:t>: </a:t>
            </a:r>
            <a:r>
              <a:rPr lang="id-ID" sz="180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  <a:br>
              <a:rPr lang="id-ID" sz="1800" dirty="0">
                <a:solidFill>
                  <a:srgbClr val="000000"/>
                </a:solidFill>
              </a:rPr>
            </a:br>
            <a:r>
              <a:rPr lang="id-ID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e</a:t>
            </a:r>
            <a:r>
              <a:rPr lang="id-ID" sz="1800" dirty="0" err="1">
                <a:solidFill>
                  <a:srgbClr val="000000"/>
                </a:solidFill>
              </a:rPr>
              <a:t>mail</a:t>
            </a:r>
            <a:r>
              <a:rPr lang="id-ID" sz="1800" dirty="0">
                <a:solidFill>
                  <a:srgbClr val="000000"/>
                </a:solidFill>
              </a:rPr>
              <a:t>: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saide@uin-suska.ac.id</a:t>
            </a:r>
            <a:br>
              <a:rPr lang="id-ID" sz="1800" dirty="0">
                <a:solidFill>
                  <a:srgbClr val="FF0000"/>
                </a:solidFill>
              </a:rPr>
            </a:br>
            <a:r>
              <a:rPr lang="id-ID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youtube</a:t>
            </a:r>
            <a:r>
              <a:rPr lang="id-ID" sz="1800" dirty="0">
                <a:solidFill>
                  <a:srgbClr val="000000"/>
                </a:solidFill>
              </a:rPr>
              <a:t>: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saiderherza</a:t>
            </a:r>
            <a:r>
              <a:rPr lang="id-ID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1800" dirty="0" err="1">
                <a:solidFill>
                  <a:schemeClr val="accent1">
                    <a:lumMod val="50000"/>
                  </a:schemeClr>
                </a:solidFill>
              </a:rPr>
              <a:t>journal</a:t>
            </a:r>
            <a:r>
              <a:rPr lang="id-ID" sz="1800" dirty="0">
                <a:solidFill>
                  <a:srgbClr val="000000"/>
                </a:solidFill>
              </a:rPr>
              <a:t> </a:t>
            </a:r>
            <a:endParaRPr lang="id-ID" sz="18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id-ID" sz="18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  <a:defRPr/>
            </a:pPr>
            <a:endParaRPr lang="id-ID" sz="1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27961-1C38-9C49-BCB5-0ADA2C5F4BE2}"/>
              </a:ext>
            </a:extLst>
          </p:cNvPr>
          <p:cNvSpPr/>
          <p:nvPr/>
        </p:nvSpPr>
        <p:spPr>
          <a:xfrm>
            <a:off x="381000" y="3661064"/>
            <a:ext cx="8382000" cy="13716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dan </a:t>
            </a:r>
            <a:r>
              <a:rPr lang="tr-TR" b="0" dirty="0" err="1">
                <a:solidFill>
                  <a:schemeClr val="tx1"/>
                </a:solidFill>
              </a:rPr>
              <a:t>semua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informasi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yang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terdapat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didalamnya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dilindungi</a:t>
            </a:r>
            <a:r>
              <a:rPr lang="tr-TR" b="0" dirty="0">
                <a:solidFill>
                  <a:schemeClr val="tx1"/>
                </a:solidFill>
              </a:rPr>
              <a:t> hak </a:t>
            </a:r>
            <a:r>
              <a:rPr lang="tr-TR" b="0" dirty="0" err="1">
                <a:solidFill>
                  <a:schemeClr val="tx1"/>
                </a:solidFill>
              </a:rPr>
              <a:t>cipta</a:t>
            </a:r>
            <a:r>
              <a:rPr lang="tr-TR" b="0" dirty="0">
                <a:solidFill>
                  <a:schemeClr val="tx1"/>
                </a:solidFill>
              </a:rPr>
              <a:t>. </a:t>
            </a:r>
            <a:r>
              <a:rPr lang="tr-TR" b="0" dirty="0" err="1">
                <a:solidFill>
                  <a:schemeClr val="tx1"/>
                </a:solidFill>
              </a:rPr>
              <a:t>Kecuali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diijinkan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oleh</a:t>
            </a:r>
            <a:r>
              <a:rPr lang="tr-TR" b="0" dirty="0">
                <a:solidFill>
                  <a:schemeClr val="tx1"/>
                </a:solidFill>
              </a:rPr>
              <a:t> UU No. 28 </a:t>
            </a:r>
            <a:r>
              <a:rPr lang="tr-TR" b="0" dirty="0" err="1">
                <a:solidFill>
                  <a:schemeClr val="tx1"/>
                </a:solidFill>
              </a:rPr>
              <a:t>Tahun</a:t>
            </a:r>
            <a:r>
              <a:rPr lang="tr-TR" b="0" dirty="0">
                <a:solidFill>
                  <a:schemeClr val="tx1"/>
                </a:solidFill>
              </a:rPr>
              <a:t> 2014 </a:t>
            </a:r>
            <a:r>
              <a:rPr lang="tr-TR" b="0" dirty="0" err="1">
                <a:solidFill>
                  <a:schemeClr val="tx1"/>
                </a:solidFill>
              </a:rPr>
              <a:t>tentang</a:t>
            </a:r>
            <a:r>
              <a:rPr lang="tr-TR" b="0" dirty="0">
                <a:solidFill>
                  <a:schemeClr val="tx1"/>
                </a:solidFill>
              </a:rPr>
              <a:t> Hak </a:t>
            </a:r>
            <a:r>
              <a:rPr lang="tr-TR" b="0" dirty="0" err="1">
                <a:solidFill>
                  <a:schemeClr val="tx1"/>
                </a:solidFill>
              </a:rPr>
              <a:t>Cipta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tidak</a:t>
            </a:r>
            <a:r>
              <a:rPr lang="tr-TR" b="0" dirty="0">
                <a:solidFill>
                  <a:schemeClr val="tx1"/>
                </a:solidFill>
              </a:rPr>
              <a:t> ada </a:t>
            </a:r>
            <a:r>
              <a:rPr lang="tr-TR" b="0" dirty="0" err="1">
                <a:solidFill>
                  <a:schemeClr val="tx1"/>
                </a:solidFill>
              </a:rPr>
              <a:t>bagian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dari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</a:t>
            </a:r>
            <a:r>
              <a:rPr lang="tr-TR" b="0" dirty="0" err="1">
                <a:solidFill>
                  <a:schemeClr val="tx1"/>
                </a:solidFill>
              </a:rPr>
              <a:t>dapat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direproduksi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dengan</a:t>
            </a:r>
            <a:r>
              <a:rPr lang="tr-TR" b="0" dirty="0">
                <a:solidFill>
                  <a:schemeClr val="tx1"/>
                </a:solidFill>
              </a:rPr>
              <a:t> cara </a:t>
            </a:r>
            <a:r>
              <a:rPr lang="tr-TR" b="0" dirty="0" err="1">
                <a:solidFill>
                  <a:schemeClr val="tx1"/>
                </a:solidFill>
              </a:rPr>
              <a:t>apapun</a:t>
            </a:r>
            <a:r>
              <a:rPr lang="tr-TR" b="0" dirty="0">
                <a:solidFill>
                  <a:schemeClr val="tx1"/>
                </a:solidFill>
              </a:rPr>
              <a:t>, </a:t>
            </a:r>
            <a:r>
              <a:rPr lang="tr-TR" b="0" dirty="0" err="1">
                <a:solidFill>
                  <a:schemeClr val="tx1"/>
                </a:solidFill>
              </a:rPr>
              <a:t>tanpa</a:t>
            </a:r>
            <a:r>
              <a:rPr lang="tr-TR" b="0" dirty="0">
                <a:solidFill>
                  <a:schemeClr val="tx1"/>
                </a:solidFill>
              </a:rPr>
              <a:t> izin </a:t>
            </a:r>
            <a:r>
              <a:rPr lang="tr-TR" b="0" dirty="0" err="1">
                <a:solidFill>
                  <a:schemeClr val="tx1"/>
                </a:solidFill>
              </a:rPr>
              <a:t>tertulis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dari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penyusun</a:t>
            </a:r>
            <a:r>
              <a:rPr lang="tr-TR" b="0" dirty="0">
                <a:solidFill>
                  <a:schemeClr val="tx1"/>
                </a:solidFill>
              </a:rPr>
              <a:t>. </a:t>
            </a:r>
            <a:r>
              <a:rPr lang="tr-TR" b="0" dirty="0" err="1">
                <a:solidFill>
                  <a:schemeClr val="tx1"/>
                </a:solidFill>
              </a:rPr>
              <a:t>Isi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dokumen</a:t>
            </a:r>
            <a:r>
              <a:rPr lang="tr-TR" b="0" dirty="0">
                <a:solidFill>
                  <a:schemeClr val="tx1"/>
                </a:solidFill>
              </a:rPr>
              <a:t> ini </a:t>
            </a:r>
            <a:r>
              <a:rPr lang="tr-TR" b="0" dirty="0" err="1">
                <a:solidFill>
                  <a:schemeClr val="tx1"/>
                </a:solidFill>
              </a:rPr>
              <a:t>sepenuhnya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merupakan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tanggungjawab</a:t>
            </a:r>
            <a:r>
              <a:rPr lang="tr-TR" b="0" dirty="0">
                <a:solidFill>
                  <a:schemeClr val="tx1"/>
                </a:solidFill>
              </a:rPr>
              <a:t> </a:t>
            </a:r>
            <a:r>
              <a:rPr lang="tr-TR" b="0" dirty="0" err="1">
                <a:solidFill>
                  <a:schemeClr val="tx1"/>
                </a:solidFill>
              </a:rPr>
              <a:t>penyusun</a:t>
            </a:r>
            <a:r>
              <a:rPr lang="tr-TR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9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2983E7-EEE0-814B-A8F5-B2FD6A732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CAD10-8313-CB49-BCEF-B6009EE97F7D}" type="slidenum">
              <a:rPr kumimoji="0" lang="en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"/>
                <a:ea typeface="ＭＳ Ｐゴシック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TW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"/>
              <a:ea typeface="ＭＳ Ｐゴシック" pitchFamily="50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1DCDA-76AE-E74A-8129-8F217E978621}"/>
              </a:ext>
            </a:extLst>
          </p:cNvPr>
          <p:cNvSpPr txBox="1"/>
          <p:nvPr/>
        </p:nvSpPr>
        <p:spPr>
          <a:xfrm>
            <a:off x="457200" y="985421"/>
            <a:ext cx="82038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CONCEPT: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RESEARCH.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WHAT IS INFORMATION SYSTEMS AND ITS FOUNDATION.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INFORMATION SYSTEMS (IS) RESEARCH.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ENGLISH FOR </a:t>
            </a:r>
            <a:r>
              <a:rPr lang="en-TW" sz="1400" b="0" dirty="0">
                <a:solidFill>
                  <a:prstClr val="black"/>
                </a:solidFill>
              </a:rPr>
              <a:t>INFORMATION SYSTEMS.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WORLD’S INFORMATION SYSTEMS ORGANIZATIONS, &amp;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JOURNALS, MAIN IS CONFERENCES, REFERENCES.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RESEARCH METHODS AND WRITING THE IDEA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FRAMEWORKS/THEORIES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CHOSING THE RIGHT IS JOURNAL FOR REFERENCES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 GAPS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BACKGROUND/INTRODUCTION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HYPOTHESIS </a:t>
            </a:r>
            <a:r>
              <a:rPr lang="en-US" sz="1400" b="0" dirty="0">
                <a:solidFill>
                  <a:prstClr val="black"/>
                </a:solidFill>
              </a:rPr>
              <a:t>(DEVELOPMENT &amp; HOW TO WRITE IT CORRECTLY)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METHODS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WRITING THE STATISTICS RESULTS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DISCUSSIONS (CONTRIBUTION TO KNOWLEDGE AND MANAGERIAL)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ABSTRACT</a:t>
            </a:r>
            <a:endParaRPr kumimoji="0" lang="en-TW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>
              <a:tabLst>
                <a:tab pos="5153025" algn="l"/>
              </a:tabLst>
              <a:defRPr/>
            </a:pPr>
            <a:r>
              <a:rPr lang="en-US" sz="1400" dirty="0">
                <a:solidFill>
                  <a:prstClr val="black"/>
                </a:solidFill>
              </a:rPr>
              <a:t>HOW TO RESPOND THE REVISIONS (BY ADVISOR, REVIEWER/EDITOR)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TECHNICAL &amp; PROJECTS: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 PROJECTS: </a:t>
            </a:r>
            <a:b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REVIEWING ARTICLES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WRITING RESEARCH PROPOSAL/SHORT ARTICLE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- PRESENTING YOUR PROJECT (ALL MEMBERS MUST PRESENTS)</a:t>
            </a:r>
          </a:p>
          <a:p>
            <a:pPr lvl="0">
              <a:defRPr/>
            </a:pPr>
            <a:r>
              <a:rPr lang="en-TW" sz="1400" dirty="0">
                <a:solidFill>
                  <a:prstClr val="black"/>
                </a:solidFill>
              </a:rPr>
              <a:t>PERSONAL EXPERIENCE IN PUBLICATIONS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50142D-FBE4-A141-B2F6-46776FAFB4F7}"/>
              </a:ext>
            </a:extLst>
          </p:cNvPr>
          <p:cNvSpPr txBox="1">
            <a:spLocks/>
          </p:cNvSpPr>
          <p:nvPr/>
        </p:nvSpPr>
        <p:spPr bwMode="auto">
          <a:xfrm>
            <a:off x="381000" y="32440"/>
            <a:ext cx="4329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Contents</a:t>
            </a:r>
            <a:endParaRPr kumimoji="0" lang="id-ID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85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A6EED0-157E-BD4F-B1B6-BB565492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B24192-38BE-9540-A454-5E4745B5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677150" cy="1066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 </a:t>
            </a:r>
          </a:p>
        </p:txBody>
      </p:sp>
      <p:sp>
        <p:nvSpPr>
          <p:cNvPr id="4" name="Shape 65">
            <a:extLst>
              <a:ext uri="{FF2B5EF4-FFF2-40B4-BE49-F238E27FC236}">
                <a16:creationId xmlns:a16="http://schemas.microsoft.com/office/drawing/2014/main" id="{1BA67374-C534-0240-9687-2ACB06CE2CFD}"/>
              </a:ext>
            </a:extLst>
          </p:cNvPr>
          <p:cNvSpPr txBox="1">
            <a:spLocks/>
          </p:cNvSpPr>
          <p:nvPr/>
        </p:nvSpPr>
        <p:spPr>
          <a:xfrm>
            <a:off x="838200" y="1179383"/>
            <a:ext cx="5089627" cy="5161455"/>
          </a:xfrm>
          <a:prstGeom prst="rect">
            <a:avLst/>
          </a:prstGeom>
        </p:spPr>
        <p:txBody>
          <a:bodyPr vert="horz" lIns="91421" tIns="91421" rIns="91421" bIns="91421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1800" b="0" dirty="0"/>
              <a:t>Researcher ID/Publons: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H-2399-2018 </a:t>
            </a:r>
          </a:p>
          <a:p>
            <a:pPr>
              <a:defRPr/>
            </a:pPr>
            <a:r>
              <a:rPr lang="id-ID" sz="1800" b="0" dirty="0"/>
              <a:t>Orcid ID: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0000-0002-1866-5305 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1800" b="0" dirty="0" err="1"/>
              <a:t>Website</a:t>
            </a:r>
            <a:r>
              <a:rPr lang="id-ID" sz="1800" b="0" dirty="0"/>
              <a:t>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https://saide-sank.blogspot.com</a:t>
            </a:r>
          </a:p>
          <a:p>
            <a:pPr>
              <a:defRPr/>
            </a:pP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S.Kom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di UIN </a:t>
            </a: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Suska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Riau (2009-2013)</a:t>
            </a:r>
          </a:p>
          <a:p>
            <a:pPr>
              <a:defRPr/>
            </a:pP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M.Kom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 di ITS Surabaya (2014-2016)</a:t>
            </a:r>
          </a:p>
          <a:p>
            <a:pPr>
              <a:defRPr/>
            </a:pP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M.I.M di NTUST Taiwan (2014-2016)</a:t>
            </a:r>
          </a:p>
          <a:p>
            <a:pPr>
              <a:defRPr/>
            </a:pPr>
            <a:r>
              <a:rPr lang="id-ID" sz="1800" b="0" dirty="0" err="1"/>
              <a:t>Lecturer</a:t>
            </a:r>
            <a:r>
              <a:rPr lang="id-ID" sz="1800" b="0" dirty="0"/>
              <a:t>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Information System, UIN SUSKA Riau</a:t>
            </a:r>
          </a:p>
          <a:p>
            <a:pPr>
              <a:defRPr/>
            </a:pPr>
            <a:r>
              <a:rPr lang="id-ID" sz="1800" b="0" dirty="0"/>
              <a:t>Research: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Knowledge Management, Information System, Business-IT alignment.</a:t>
            </a:r>
          </a:p>
          <a:p>
            <a:pPr>
              <a:defRPr/>
            </a:pPr>
            <a:r>
              <a:rPr lang="en-US" sz="1800" b="0" dirty="0"/>
              <a:t>Chief Knowledge Officer: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Pro-Knowledge Research Group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id-ID" sz="1800" b="0" dirty="0"/>
              <a:t>Project Management: 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Energy Research       Centre (</a:t>
            </a:r>
            <a:r>
              <a:rPr lang="id-ID" sz="1800" b="0" dirty="0" err="1">
                <a:solidFill>
                  <a:schemeClr val="accent1">
                    <a:lumMod val="50000"/>
                  </a:schemeClr>
                </a:solidFill>
              </a:rPr>
              <a:t>EnReach.or.id</a:t>
            </a:r>
            <a:r>
              <a:rPr lang="id-ID" sz="1800" b="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en-US" sz="1800" b="0" dirty="0"/>
              <a:t>Ph.D. candidate: </a:t>
            </a:r>
            <a:r>
              <a:rPr lang="en-US" sz="1800" b="0" dirty="0">
                <a:solidFill>
                  <a:schemeClr val="accent1">
                    <a:lumMod val="50000"/>
                  </a:schemeClr>
                </a:solidFill>
              </a:rPr>
              <a:t>Information Management, NTUST Taiwan </a:t>
            </a:r>
            <a:endParaRPr lang="id-ID" sz="18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 descr="saide karikatur.jpeg">
            <a:extLst>
              <a:ext uri="{FF2B5EF4-FFF2-40B4-BE49-F238E27FC236}">
                <a16:creationId xmlns:a16="http://schemas.microsoft.com/office/drawing/2014/main" id="{903ABB29-4E40-D247-B71E-DF7309EB9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2" y="1066800"/>
            <a:ext cx="2192867" cy="2819400"/>
          </a:xfrm>
          <a:prstGeom prst="rect">
            <a:avLst/>
          </a:prstGeom>
          <a:ln>
            <a:solidFill>
              <a:schemeClr val="tx1">
                <a:alpha val="8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8E23ED-E43A-7943-B587-F98C2B4DA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25" y="3886200"/>
            <a:ext cx="3787275" cy="24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3726-358D-AD45-A22F-14D3FD031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4135437"/>
          </a:xfrm>
        </p:spPr>
        <p:txBody>
          <a:bodyPr>
            <a:normAutofit/>
          </a:bodyPr>
          <a:lstStyle/>
          <a:p>
            <a:r>
              <a:rPr lang="en-US" dirty="0"/>
              <a:t>HOW TO RESPOND THE REVISIONS </a:t>
            </a:r>
            <a:br>
              <a:rPr lang="en-US" dirty="0"/>
            </a:br>
            <a:r>
              <a:rPr lang="en-US" dirty="0"/>
              <a:t>(BY ADVISOR, REVIEWER, EDITOR)</a:t>
            </a:r>
          </a:p>
        </p:txBody>
      </p:sp>
    </p:spTree>
    <p:extLst>
      <p:ext uri="{BB962C8B-B14F-4D97-AF65-F5344CB8AC3E}">
        <p14:creationId xmlns:p14="http://schemas.microsoft.com/office/powerpoint/2010/main" val="42661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0A78FC-7146-E44F-8B29-13C62CB8F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16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F077A8-29F0-1D43-BA93-073E50485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Footlight MT Light" panose="0204060206030A020304" pitchFamily="18" charset="77"/>
              </a:rPr>
              <a:t>Merespon</a:t>
            </a:r>
            <a:r>
              <a:rPr lang="en-US" sz="4800" b="1" dirty="0">
                <a:solidFill>
                  <a:schemeClr val="bg1"/>
                </a:solidFill>
                <a:latin typeface="Footlight MT Light" panose="0204060206030A020304" pitchFamily="18" charset="77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Footlight MT Light" panose="0204060206030A020304" pitchFamily="18" charset="77"/>
              </a:rPr>
              <a:t>Revisi</a:t>
            </a:r>
            <a:r>
              <a:rPr lang="en-US" sz="4800" b="1" dirty="0">
                <a:solidFill>
                  <a:schemeClr val="bg1"/>
                </a:solidFill>
                <a:latin typeface="Footlight MT Light" panose="0204060206030A020304" pitchFamily="18" charset="77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Footlight MT Light" panose="0204060206030A020304" pitchFamily="18" charset="77"/>
              </a:rPr>
              <a:t>dari</a:t>
            </a:r>
            <a:r>
              <a:rPr lang="en-US" sz="4800" b="1" dirty="0">
                <a:solidFill>
                  <a:schemeClr val="bg1"/>
                </a:solidFill>
                <a:latin typeface="Footlight MT Light" panose="0204060206030A020304" pitchFamily="18" charset="77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Footlight MT Light" panose="0204060206030A020304" pitchFamily="18" charset="77"/>
              </a:rPr>
              <a:t>Pembimbing</a:t>
            </a:r>
            <a:r>
              <a:rPr lang="en-US" sz="4800" b="1" dirty="0">
                <a:solidFill>
                  <a:schemeClr val="bg1"/>
                </a:solidFill>
                <a:latin typeface="Footlight MT Light" panose="0204060206030A020304" pitchFamily="18" charset="77"/>
              </a:rPr>
              <a:t>/Reviewer/Editor</a:t>
            </a:r>
            <a:endParaRPr lang="en-US" sz="4800" dirty="0">
              <a:solidFill>
                <a:schemeClr val="bg1"/>
              </a:solidFill>
              <a:latin typeface="Footlight MT Light" panose="0204060206030A020304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14C80-956C-5347-856B-9E0487846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94527"/>
            <a:ext cx="9144000" cy="630872"/>
          </a:xfrm>
        </p:spPr>
        <p:txBody>
          <a:bodyPr/>
          <a:lstStyle/>
          <a:p>
            <a:r>
              <a:rPr lang="en-US" sz="1800" dirty="0"/>
              <a:t>(Ref: </a:t>
            </a:r>
            <a:r>
              <a:rPr lang="en-US" altLang="en-US" sz="1800" dirty="0"/>
              <a:t>MIS Quarterly Workshop: MIS Quarterly Vol. 43 No. 3 pp. iii-viii/September 2019)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35D4ED-9891-E949-B04F-6C5931AE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9144000" cy="609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43004B-1179-8D40-A65A-C9836061C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411"/>
            <a:ext cx="3505200" cy="30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2A43-9AFA-C145-A117-4196771D8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5B2836-C8FA-D549-AFFF-D71ACA63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08423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C42C-E6EE-0B49-B082-7C49D7034D43}"/>
              </a:ext>
            </a:extLst>
          </p:cNvPr>
          <p:cNvSpPr txBox="1">
            <a:spLocks/>
          </p:cNvSpPr>
          <p:nvPr/>
        </p:nvSpPr>
        <p:spPr>
          <a:xfrm>
            <a:off x="628650" y="1676400"/>
            <a:ext cx="7886700" cy="46434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/>
              <a:t>Plan for a Cool-Down Period </a:t>
            </a:r>
            <a:r>
              <a:rPr lang="en-US" b="0" i="1" dirty="0"/>
              <a:t>(</a:t>
            </a:r>
            <a:r>
              <a:rPr lang="en-US" b="0" i="1" dirty="0" err="1"/>
              <a:t>menyantai</a:t>
            </a:r>
            <a:r>
              <a:rPr lang="en-US" b="0" i="1" dirty="0"/>
              <a:t>)</a:t>
            </a:r>
          </a:p>
          <a:p>
            <a:endParaRPr lang="en-US" b="0" dirty="0"/>
          </a:p>
          <a:p>
            <a:r>
              <a:rPr lang="en-US" b="0" dirty="0"/>
              <a:t>Develop a Revision Strategy </a:t>
            </a:r>
            <a:r>
              <a:rPr lang="en-US" b="0" i="1" dirty="0"/>
              <a:t>(</a:t>
            </a:r>
            <a:r>
              <a:rPr lang="en-US" b="0" i="1" dirty="0" err="1"/>
              <a:t>memetakan</a:t>
            </a:r>
            <a:r>
              <a:rPr lang="en-US" b="0" i="1" dirty="0"/>
              <a:t>)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Write as a Conversation </a:t>
            </a:r>
            <a:r>
              <a:rPr lang="en-US" b="0" i="1" dirty="0"/>
              <a:t>(</a:t>
            </a:r>
            <a:r>
              <a:rPr lang="en-US" b="0" i="1" dirty="0" err="1"/>
              <a:t>jelaskan</a:t>
            </a:r>
            <a:r>
              <a:rPr lang="en-US" b="0" i="1" dirty="0"/>
              <a:t> per </a:t>
            </a:r>
            <a:r>
              <a:rPr lang="en-US" b="0" i="1" dirty="0" err="1"/>
              <a:t>poin</a:t>
            </a:r>
            <a:r>
              <a:rPr lang="en-US" b="0" i="1" dirty="0"/>
              <a:t>)</a:t>
            </a:r>
            <a:endParaRPr lang="en-US" b="0" dirty="0"/>
          </a:p>
          <a:p>
            <a:endParaRPr lang="en-US" b="0" dirty="0"/>
          </a:p>
          <a:p>
            <a:r>
              <a:rPr lang="en-US" b="0" dirty="0"/>
              <a:t>Start Early, Have a Timeline </a:t>
            </a:r>
            <a:r>
              <a:rPr lang="en-US" b="0" i="1" dirty="0"/>
              <a:t>(</a:t>
            </a:r>
            <a:r>
              <a:rPr lang="en-US" b="0" i="1" dirty="0" err="1"/>
              <a:t>lakukan</a:t>
            </a:r>
            <a:r>
              <a:rPr lang="en-US" b="0" i="1" dirty="0"/>
              <a:t> </a:t>
            </a:r>
            <a:r>
              <a:rPr lang="en-US" b="0" i="1" dirty="0" err="1"/>
              <a:t>sekarang</a:t>
            </a:r>
            <a:r>
              <a:rPr lang="en-US" b="0" i="1" dirty="0"/>
              <a:t>)</a:t>
            </a:r>
            <a:r>
              <a:rPr lang="en-US" b="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85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DE2DC-0A57-B643-BB56-E80BAD988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82C4B-69CE-6140-A59D-ADF9A4A87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86" y="2895600"/>
            <a:ext cx="5343762" cy="3481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68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Plan for a Cool-Down Period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57" y="1447800"/>
            <a:ext cx="8762999" cy="374765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400" dirty="0"/>
              <a:t>Step back after receiving the revision—(emotions, mentality, spirit). 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US" altLang="en-US" sz="2400" dirty="0"/>
              <a:t>Take a deep breath, and listen to what is being said. 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GB" altLang="en-US" sz="2400" dirty="0"/>
              <a:t>A request for revision is good news!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E6C6B-1EB8-CE49-9BDB-D433E45B469F}"/>
              </a:ext>
            </a:extLst>
          </p:cNvPr>
          <p:cNvSpPr txBox="1">
            <a:spLocks/>
          </p:cNvSpPr>
          <p:nvPr/>
        </p:nvSpPr>
        <p:spPr bwMode="auto">
          <a:xfrm>
            <a:off x="146457" y="2438400"/>
            <a:ext cx="3587343" cy="374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SzPct val="80000"/>
            </a:pPr>
            <a:r>
              <a:rPr lang="en-GB" altLang="en-US" sz="2400" b="0" dirty="0"/>
              <a:t>Even if the comments are sharp or discouraging, they </a:t>
            </a:r>
            <a:r>
              <a:rPr lang="en-GB" altLang="en-US" sz="2400" b="1" dirty="0"/>
              <a:t>aren’t </a:t>
            </a:r>
            <a:r>
              <a:rPr lang="en-GB" altLang="en-US" sz="2400" b="0" dirty="0"/>
              <a:t>personal (“</a:t>
            </a:r>
            <a:r>
              <a:rPr lang="en-GB" altLang="en-US" sz="2400" b="0" dirty="0" err="1"/>
              <a:t>jangan</a:t>
            </a:r>
            <a:r>
              <a:rPr lang="en-GB" altLang="en-US" sz="2400" b="0" dirty="0"/>
              <a:t> </a:t>
            </a:r>
            <a:r>
              <a:rPr lang="en-GB" altLang="en-US" sz="2400" b="0" dirty="0" err="1"/>
              <a:t>baper</a:t>
            </a:r>
            <a:r>
              <a:rPr lang="en-GB" altLang="en-US" sz="2400" b="0" dirty="0"/>
              <a:t>”)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GB" altLang="en-US" sz="2400" b="0" dirty="0"/>
              <a:t>Every proposal is revised at least once</a:t>
            </a:r>
          </a:p>
          <a:p>
            <a:pPr eaLnBrk="1" hangingPunct="1">
              <a:spcBef>
                <a:spcPct val="0"/>
              </a:spcBef>
              <a:buSzPct val="80000"/>
            </a:pPr>
            <a:r>
              <a:rPr lang="en-GB" altLang="en-US" sz="2400" b="0" dirty="0"/>
              <a:t>Don’t panic!</a:t>
            </a:r>
          </a:p>
          <a:p>
            <a:pPr eaLnBrk="1" hangingPunct="1">
              <a:spcBef>
                <a:spcPct val="0"/>
              </a:spcBef>
              <a:buSzPct val="80000"/>
            </a:pPr>
            <a:endParaRPr lang="en-GB" altLang="en-US" sz="2400" b="0" dirty="0"/>
          </a:p>
          <a:p>
            <a:pPr eaLnBrk="1" hangingPunct="1">
              <a:spcBef>
                <a:spcPct val="0"/>
              </a:spcBef>
              <a:buSzPct val="80000"/>
            </a:pPr>
            <a:endParaRPr lang="en-US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3358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AADE60-16BA-0643-84F7-0B39D0EFC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4FFB1-B94A-2046-9BC8-9A148A59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0668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Develop a Revision Strategy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765446-38D6-F54A-90B3-502675A5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3810000"/>
          </a:xfrm>
        </p:spPr>
        <p:txBody>
          <a:bodyPr/>
          <a:lstStyle/>
          <a:p>
            <a:r>
              <a:rPr lang="en-US" dirty="0"/>
              <a:t>Map the issues into categories to interpret the connections of revisions/feedback.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Evaluate the implications of a choice/story plot.</a:t>
            </a:r>
          </a:p>
          <a:p>
            <a:endParaRPr lang="en-US" dirty="0"/>
          </a:p>
          <a:p>
            <a:r>
              <a:rPr lang="en-US" dirty="0"/>
              <a:t>Request feedback on the revision strategy (colleagues, senior scholars, editor).</a:t>
            </a:r>
          </a:p>
        </p:txBody>
      </p:sp>
    </p:spTree>
    <p:extLst>
      <p:ext uri="{BB962C8B-B14F-4D97-AF65-F5344CB8AC3E}">
        <p14:creationId xmlns:p14="http://schemas.microsoft.com/office/powerpoint/2010/main" val="3946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{A7C19334-43C6-4C49-9CEC-A0CAE7A27FFC}tf10001119</Template>
  <TotalTime>16378</TotalTime>
  <Words>755</Words>
  <Application>Microsoft Macintosh PowerPoint</Application>
  <PresentationFormat>On-screen Show (4:3)</PresentationFormat>
  <Paragraphs>114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Footlight MT Light</vt:lpstr>
      <vt:lpstr>Roboto Slab Black</vt:lpstr>
      <vt:lpstr>Wingdings</vt:lpstr>
      <vt:lpstr>Office Theme</vt:lpstr>
      <vt:lpstr>1_Office Theme</vt:lpstr>
      <vt:lpstr>2_Office Theme</vt:lpstr>
      <vt:lpstr>HOW TO RESPOND THE REVISIONS  (BY ADVISOR, REVIEWER, EDITOR)</vt:lpstr>
      <vt:lpstr>PowerPoint Presentation</vt:lpstr>
      <vt:lpstr>ABOUT ME </vt:lpstr>
      <vt:lpstr>HOW TO RESPOND THE REVISIONS  (BY ADVISOR, REVIEWER, EDITOR)</vt:lpstr>
      <vt:lpstr>Merespon Revisi dari Pembimbing/Reviewer/Editor</vt:lpstr>
      <vt:lpstr>PowerPoint Presentation</vt:lpstr>
      <vt:lpstr>Revisions</vt:lpstr>
      <vt:lpstr>Plan for a Cool-Down Period</vt:lpstr>
      <vt:lpstr>Develop a Revision Strategy </vt:lpstr>
      <vt:lpstr>Write the Response Document as Scholarly Conversation </vt:lpstr>
      <vt:lpstr>Start Early, Have a Timeline </vt:lpstr>
      <vt:lpstr>Menulis = Membaca</vt:lpstr>
      <vt:lpstr>PowerPoint Presentation</vt:lpstr>
      <vt:lpstr>@ Copyright 2022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SAIDE</dc:creator>
  <cp:keywords/>
  <dc:description/>
  <cp:lastModifiedBy>saide sank</cp:lastModifiedBy>
  <cp:revision>2255</cp:revision>
  <cp:lastPrinted>2019-09-20T07:23:12Z</cp:lastPrinted>
  <dcterms:created xsi:type="dcterms:W3CDTF">1601-01-01T00:00:00Z</dcterms:created>
  <dcterms:modified xsi:type="dcterms:W3CDTF">2023-03-15T07:03:52Z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