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72" r:id="rId2"/>
    <p:sldMasterId id="2147483979" r:id="rId3"/>
  </p:sldMasterIdLst>
  <p:notesMasterIdLst>
    <p:notesMasterId r:id="rId39"/>
  </p:notesMasterIdLst>
  <p:handoutMasterIdLst>
    <p:handoutMasterId r:id="rId40"/>
  </p:handoutMasterIdLst>
  <p:sldIdLst>
    <p:sldId id="669" r:id="rId4"/>
    <p:sldId id="415" r:id="rId5"/>
    <p:sldId id="946" r:id="rId6"/>
    <p:sldId id="1080" r:id="rId7"/>
    <p:sldId id="1077" r:id="rId8"/>
    <p:sldId id="1079" r:id="rId9"/>
    <p:sldId id="977" r:id="rId10"/>
    <p:sldId id="1021" r:id="rId11"/>
    <p:sldId id="1078" r:id="rId12"/>
    <p:sldId id="978" r:id="rId13"/>
    <p:sldId id="1023" r:id="rId14"/>
    <p:sldId id="1082" r:id="rId15"/>
    <p:sldId id="979" r:id="rId16"/>
    <p:sldId id="1024" r:id="rId17"/>
    <p:sldId id="981" r:id="rId18"/>
    <p:sldId id="1025" r:id="rId19"/>
    <p:sldId id="1081" r:id="rId20"/>
    <p:sldId id="980" r:id="rId21"/>
    <p:sldId id="1063" r:id="rId22"/>
    <p:sldId id="982" r:id="rId23"/>
    <p:sldId id="1022" r:id="rId24"/>
    <p:sldId id="1093" r:id="rId25"/>
    <p:sldId id="1092" r:id="rId26"/>
    <p:sldId id="1070" r:id="rId27"/>
    <p:sldId id="1071" r:id="rId28"/>
    <p:sldId id="1072" r:id="rId29"/>
    <p:sldId id="1073" r:id="rId30"/>
    <p:sldId id="1074" r:id="rId31"/>
    <p:sldId id="1075" r:id="rId32"/>
    <p:sldId id="1076" r:id="rId33"/>
    <p:sldId id="1061" r:id="rId34"/>
    <p:sldId id="1062" r:id="rId35"/>
    <p:sldId id="986" r:id="rId36"/>
    <p:sldId id="1004" r:id="rId37"/>
    <p:sldId id="948" r:id="rId3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2" autoAdjust="0"/>
    <p:restoredTop sz="96612" autoAdjust="0"/>
  </p:normalViewPr>
  <p:slideViewPr>
    <p:cSldViewPr>
      <p:cViewPr varScale="1">
        <p:scale>
          <a:sx n="98" d="100"/>
          <a:sy n="98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64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8511" y="108345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212" y="108345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8511" y="9325768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212" y="9325768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4596"/>
            <a:ext cx="5437550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72ED-933D-402D-B391-C7CAD167D875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270879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479552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493989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201452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364563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411526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7022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60491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93844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403374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733689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904165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989856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842829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1309093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16634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3886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4180068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807764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61042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456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409520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60224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15F92-AFDE-D5E7-524C-C9637572F07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0FFE2-E198-A3E3-C95A-965F34460E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4C9ABB-80CA-DA15-7BB7-E36EC5B92BD1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6B8ACB-4F6B-7972-6784-D2C8DECD0E4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60C64C7-DBA2-4906-AC27-9D06007C46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AFB1B0-DCC1-3569-37D6-00906AE702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FF4C52C5-F0F2-1E10-BD01-5EC38821D5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5FE8B65-A262-2C1E-1939-D0D97E1CFEE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59471-6C09-576D-912E-2FB16FDB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99429-9F8C-2DA8-80D3-C86A2F9755D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8E4D33-4A97-6CE2-7D84-6B8B614CB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55EF12-7C59-B54E-B9CE-AE71DA95E4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31FEFE-5199-1A49-9D3E-418D5B48664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1AC5EFA-30E2-A24A-B963-84CB803C89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DB473FE-9EA3-304F-B881-05BAF3E7C3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8" name="Picture 4">
                  <a:extLst>
                    <a:ext uri="{FF2B5EF4-FFF2-40B4-BE49-F238E27FC236}">
                      <a16:creationId xmlns:a16="http://schemas.microsoft.com/office/drawing/2014/main" id="{22AEBDC3-66D4-4B4A-B2C0-511A1B41D5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07974136-E03E-F249-B5D4-1EEBC2C64F6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A41D3E-7156-9C1F-2D4B-336DE661E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37E28C-EC9A-5181-8C88-43CF8A09E7FC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AFF3A-22A0-73AB-C360-3E5820C5D4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1A56-60AB-25E9-C143-9BE871D7A78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91517D-1D6A-5C32-5A48-120EA42415F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542B15B-CABD-E7E8-F08A-9780B30DDC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4BE422C-6B69-485B-B26F-7DC73E4815E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FB3CE7B4-0041-213A-C153-A748C19076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6663A0F-B45A-CADD-04C9-09FEB7DC64F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C1A0C1-67AA-DC4B-D47B-BEC321124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967E0-1150-8EBE-E0F9-60592764C23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A2BDA2-B5EE-BF21-D1F9-DF474C1FA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C46D3C-FF2A-2357-9784-CDE7E363B9B5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CFF804-472D-973C-692F-D438C98E38E5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DF67822-BBEF-8565-BF41-AAD6F41172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E84C17E-3CC3-CAC6-1C76-36B5BBE04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DBC7BEDE-8CA1-27AB-9513-075CDC1CD39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B53154B1-30CC-5C52-1DA7-6FC20524314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BF124D-3DC2-3BFB-51BF-1C1083321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230F0-41A1-E106-A973-1298A05A782E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618FD5-BCE6-09C4-F7FB-792D6677A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B763F-67C6-7A32-E6EF-3F158B53B5B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B56A21-758C-3687-5D7E-9FCB2FA8E546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24B241F-F973-7987-1F81-A6F1DC2A99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96DA1FD-E717-A30A-C99A-D6741B82CA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FA04E0B-8859-FC46-B110-FB57A32239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2FC11F2F-3786-7DB6-2DEE-D1D19DC27E4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1452C-8FCA-22A5-E2B3-B3BB32C8D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438275" y="960000"/>
            <a:ext cx="5019600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boto Slab Black"/>
              <a:buNone/>
              <a:defRPr sz="62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555F7-F38E-3248-980A-24A801D7F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D488F9-37C4-4048-A409-6E0F1F47D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59906" y="6356350"/>
            <a:ext cx="411256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"/>
              </a:defRPr>
            </a:lvl1pPr>
          </a:lstStyle>
          <a:p>
            <a:fld id="{3C1CAD10-8313-CB49-BCEF-B6009EE97F7D}" type="slidenum">
              <a:rPr lang="en-TW" smtClean="0"/>
              <a:pPr/>
              <a:t>‹#›</a:t>
            </a:fld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6127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F5A702-5989-9528-0E9C-5CA9B2B1FF5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4213C8-90C5-AD93-30AE-7BE18981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BCF6-C574-2BBE-3F1A-2C7AD27EC64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3A9FD3-E4C9-C568-FFEC-9D6DF510019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7BD4EB-FFC2-236F-50EE-8633F54E8D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63BCFE5-8EF7-C418-F345-C5CBE57A9B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5DBC98A7-94FB-FF79-8F9A-1789AC52931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727D002-5CC7-023C-DE82-194D8354F0A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433B-ED62-1165-2DEC-3BAEB37BF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65CA-8473-4588-1A07-33817402AFC7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8C9FF9-B763-6436-EEB4-1DFCAC4A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44CF-0FB7-D005-2426-0A114B3DCD9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B95C41-2B9D-4F5A-52B7-E8F639F8CF63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A03F2B-4991-D26C-104E-8BCA0EAEFB4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0DA012-367A-CB8B-F8B7-BA122B19BF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771B5CED-F8F6-99BA-3F2F-26ABE738E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EEFEC3B-5A32-4A50-38A6-75B80202790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F7571-0F8D-B1C6-CD2E-C3E66ACBC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260D2-023F-7D96-B90E-5542A0F7D1B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16C990-137A-2024-9AFC-FA407E7785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6B3BFE-AA99-65A7-C337-C9897F8F608F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4ED1E53-4982-9FC9-F366-FCF3E5E03D49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B0D0B34-7271-8180-3FEB-17453214C1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3BE694E-D532-FAFB-7AD3-04B96F7250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7186B18E-13EE-B4A9-043C-70E71F90AA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A929C3F-561A-418E-E879-288E2D4381F7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EDC4A4-605E-06F6-53A9-3F065144E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9DA7E-7806-02F9-02D7-2524BE265FC5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941-2E35-0D34-C4FA-3675D4FBF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1418D-CD26-2EB2-5B46-288DE0C616F9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396DAA-3B35-3C74-B6DC-B4B0B2F65A8F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BB6DC2-0DFA-D3BF-7340-966A189349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538920-DB4E-EB73-F4B3-E7D01F3597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4C93946-D903-F4BC-F64B-CE3807416A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E352F68-ED40-6C35-2237-D1137272936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C9057-A854-E9BC-3FAA-8FD612863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62514-A128-89F1-3BE1-FE2D146E28A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D8F250-62A7-4B42-8C6A-C2D3BC8C4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0DF7D-92C0-726B-6788-65BFF198D0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612B07-CFFC-FB46-A19A-A16F4CDFA3E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71B6E7F-A7C8-40C9-2BBB-3FAF66755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BD3541-7BC6-F7AE-7943-1ACFA898F8A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9DD6B0F4-AA81-2565-7EC7-79A9E1DCB3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310761E-C2FD-AD09-567C-61685243A5C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650B20-46B6-3C72-BC78-233182C42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CE4F-B304-3833-87F9-9972C6F9BEC0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F53337-CD0E-F1FB-4429-0B1A59EDB3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EB5FE5-6C25-4F8B-A78C-5C58B4627F44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1ADF83-BA5D-5B84-DFBE-654E7A08B16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7C48C7-7450-60A1-AAB4-5A149DC634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E286682-2003-6384-6D37-DCEF5154FA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D9285D2A-3DA3-3EF6-3BA0-20D2F8786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1BFCDDC-DB8D-6EC0-89F7-79F0FA76C93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3BEC4-D8AF-249F-56A0-21650AEB3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871400"/>
            <a:ext cx="8305800" cy="32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6600"/>
                </a:solidFill>
              </a:rPr>
              <a:t>WRITING AN ARTICLE </a:t>
            </a:r>
            <a:br>
              <a:rPr lang="en-US" sz="6000" b="1" dirty="0">
                <a:solidFill>
                  <a:srgbClr val="006600"/>
                </a:solidFill>
              </a:rPr>
            </a:br>
            <a:r>
              <a:rPr lang="en-US" sz="6000" b="1" dirty="0">
                <a:solidFill>
                  <a:srgbClr val="006600"/>
                </a:solidFill>
              </a:rPr>
              <a:t>IN INFO.SYSTEMS FIELD</a:t>
            </a:r>
            <a:br>
              <a:rPr lang="en-US" sz="6000" b="1" dirty="0">
                <a:solidFill>
                  <a:srgbClr val="006600"/>
                </a:solidFill>
              </a:rPr>
            </a:br>
            <a:br>
              <a:rPr lang="en-US" sz="2000" b="1" dirty="0">
                <a:solidFill>
                  <a:srgbClr val="006600"/>
                </a:solidFill>
              </a:rPr>
            </a:br>
            <a:r>
              <a:rPr lang="en-US" sz="2000" b="1" dirty="0">
                <a:solidFill>
                  <a:srgbClr val="006600"/>
                </a:solidFill>
              </a:rPr>
              <a:t>INTRODUCTION, RESEARCH METHODS, PRESENTING THE RESULTS &amp; ANALYSIS, DISCUSSIONS, REFERENCES</a:t>
            </a:r>
            <a:endParaRPr lang="en-US" sz="6000" b="1" dirty="0">
              <a:solidFill>
                <a:srgbClr val="0066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019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3600" dirty="0" err="1">
                <a:solidFill>
                  <a:srgbClr val="006600"/>
                </a:solidFill>
              </a:rPr>
              <a:t>Saide</a:t>
            </a:r>
            <a:endParaRPr lang="en-US" sz="2100" i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3300" y="6170045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1C052-8729-4049-A97A-C6C407D3E1C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AC856A9-B3E6-8248-992A-02AB9B1D636C}"/>
              </a:ext>
            </a:extLst>
          </p:cNvPr>
          <p:cNvSpPr txBox="1">
            <a:spLocks/>
          </p:cNvSpPr>
          <p:nvPr/>
        </p:nvSpPr>
        <p:spPr bwMode="auto">
          <a:xfrm>
            <a:off x="1562100" y="5570316"/>
            <a:ext cx="5486400" cy="1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saide-sank.blogspot.com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saide@uin-suska.ac.id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saiderherza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</a:t>
            </a:r>
            <a:b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6F41C-0C12-CB43-A65A-E3D7B2FA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3963"/>
            <a:ext cx="7600950" cy="47958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Langsung</a:t>
            </a:r>
            <a:r>
              <a:rPr lang="en-US" altLang="en-US" dirty="0"/>
              <a:t> pada </a:t>
            </a:r>
            <a:r>
              <a:rPr lang="en-US" altLang="en-US" dirty="0" err="1"/>
              <a:t>Konteks</a:t>
            </a:r>
            <a:r>
              <a:rPr lang="en-US" altLang="en-US" dirty="0"/>
              <a:t> Utama/</a:t>
            </a:r>
            <a:r>
              <a:rPr lang="en-US" altLang="en-US" dirty="0" err="1"/>
              <a:t>Fenomena</a:t>
            </a:r>
            <a:r>
              <a:rPr lang="en-US" altLang="en-US" dirty="0"/>
              <a:t>.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bertele</a:t>
            </a:r>
            <a:r>
              <a:rPr lang="en-US" altLang="en-US" dirty="0"/>
              <a:t>-tele. 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Definisi</a:t>
            </a:r>
            <a:r>
              <a:rPr lang="en-US" altLang="en-US" dirty="0"/>
              <a:t> &amp; </a:t>
            </a:r>
            <a:r>
              <a:rPr lang="en-US" altLang="en-US" dirty="0" err="1"/>
              <a:t>profil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disini</a:t>
            </a:r>
            <a:r>
              <a:rPr lang="en-US" altLang="en-US" dirty="0"/>
              <a:t>. Ada </a:t>
            </a:r>
            <a:r>
              <a:rPr lang="en-US" altLang="en-US" dirty="0" err="1"/>
              <a:t>bab</a:t>
            </a:r>
            <a:r>
              <a:rPr lang="en-US" altLang="en-US" dirty="0"/>
              <a:t> </a:t>
            </a:r>
            <a:r>
              <a:rPr lang="en-US" altLang="en-US" dirty="0" err="1"/>
              <a:t>khusus</a:t>
            </a:r>
            <a:r>
              <a:rPr lang="en-US" altLang="en-US" dirty="0"/>
              <a:t>. 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Antar</a:t>
            </a:r>
            <a:r>
              <a:rPr lang="en-US" altLang="en-US" dirty="0"/>
              <a:t> </a:t>
            </a:r>
            <a:r>
              <a:rPr lang="en-US" altLang="en-US" dirty="0" err="1"/>
              <a:t>Kalimat</a:t>
            </a:r>
            <a:r>
              <a:rPr lang="en-US" altLang="en-US" dirty="0"/>
              <a:t> &amp; </a:t>
            </a:r>
            <a:r>
              <a:rPr lang="en-US" altLang="en-US" dirty="0" err="1"/>
              <a:t>Paragraf</a:t>
            </a:r>
            <a:r>
              <a:rPr lang="en-US" altLang="en-US" dirty="0"/>
              <a:t> punya </a:t>
            </a:r>
            <a:r>
              <a:rPr lang="en-US" altLang="en-US" dirty="0" err="1"/>
              <a:t>koneksi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Terstruktur</a:t>
            </a:r>
            <a:r>
              <a:rPr lang="en-US" altLang="en-US" dirty="0"/>
              <a:t>;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paragraf</a:t>
            </a:r>
            <a:r>
              <a:rPr lang="en-US" altLang="en-US" dirty="0"/>
              <a:t> punya goal masing-masing. </a:t>
            </a:r>
            <a:r>
              <a:rPr lang="en-US" altLang="en-US" dirty="0" err="1"/>
              <a:t>Kalau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, </a:t>
            </a:r>
            <a:r>
              <a:rPr lang="en-US" altLang="en-US" dirty="0" err="1"/>
              <a:t>hapus</a:t>
            </a:r>
            <a:r>
              <a:rPr lang="en-US" altLang="en-US" dirty="0"/>
              <a:t>. </a:t>
            </a:r>
          </a:p>
          <a:p>
            <a:pPr marL="0" indent="0" eaLnBrk="1" hangingPunct="1">
              <a:spcBef>
                <a:spcPct val="0"/>
              </a:spcBef>
              <a:buSzPct val="80000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Pendahuluan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ibarat</a:t>
            </a:r>
            <a:r>
              <a:rPr lang="en-US" altLang="en-US" dirty="0"/>
              <a:t> “</a:t>
            </a:r>
            <a:r>
              <a:rPr lang="en-US" altLang="en-US" dirty="0" err="1"/>
              <a:t>jualan</a:t>
            </a:r>
            <a:r>
              <a:rPr lang="en-US" altLang="en-US" dirty="0"/>
              <a:t>/promo </a:t>
            </a:r>
            <a:r>
              <a:rPr lang="en-US" altLang="en-US" dirty="0" err="1"/>
              <a:t>produk</a:t>
            </a:r>
            <a:r>
              <a:rPr lang="en-US" altLang="en-US" dirty="0"/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13031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F2824-F382-CA00-F894-EE471A00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72400" cy="53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9C498-F55D-B24D-8E9A-600B62C97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200900" cy="99060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altLang="en-US" sz="40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600950" cy="4643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Jelaskan</a:t>
            </a:r>
            <a:r>
              <a:rPr lang="en-US" altLang="en-US" dirty="0"/>
              <a:t> proses </a:t>
            </a:r>
            <a:r>
              <a:rPr lang="en-US" altLang="en-US" dirty="0" err="1"/>
              <a:t>teknis</a:t>
            </a:r>
            <a:r>
              <a:rPr lang="en-US" altLang="en-US" dirty="0"/>
              <a:t>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definisi</a:t>
            </a:r>
            <a:endParaRPr lang="en-US" altLang="en-US" dirty="0"/>
          </a:p>
          <a:p>
            <a:pPr marL="0" indent="0" eaLnBrk="1" hangingPunct="1">
              <a:spcBef>
                <a:spcPct val="0"/>
              </a:spcBef>
              <a:buSzPct val="80000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Kuantitatif</a:t>
            </a:r>
            <a:r>
              <a:rPr lang="en-US" altLang="en-US" dirty="0"/>
              <a:t>; </a:t>
            </a:r>
            <a:r>
              <a:rPr lang="en-US" altLang="en-US" dirty="0" err="1"/>
              <a:t>Responden</a:t>
            </a:r>
            <a:r>
              <a:rPr lang="en-US" altLang="en-US" dirty="0"/>
              <a:t> punya 3 level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 (</a:t>
            </a:r>
            <a:r>
              <a:rPr lang="en-US" altLang="en-US" dirty="0" err="1"/>
              <a:t>individu</a:t>
            </a:r>
            <a:r>
              <a:rPr lang="en-US" altLang="en-US" dirty="0"/>
              <a:t>, </a:t>
            </a:r>
            <a:r>
              <a:rPr lang="en-US" altLang="en-US" dirty="0" err="1"/>
              <a:t>tim</a:t>
            </a:r>
            <a:r>
              <a:rPr lang="en-US" altLang="en-US" dirty="0"/>
              <a:t>, </a:t>
            </a:r>
            <a:r>
              <a:rPr lang="en-US" altLang="en-US" dirty="0" err="1"/>
              <a:t>organisasi</a:t>
            </a:r>
            <a:r>
              <a:rPr lang="en-US" altLang="en-US" dirty="0"/>
              <a:t>)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Kualitatif</a:t>
            </a:r>
            <a:r>
              <a:rPr lang="en-US" altLang="en-US" dirty="0"/>
              <a:t>; proses </a:t>
            </a:r>
            <a:r>
              <a:rPr lang="en-US" altLang="en-US" dirty="0" err="1"/>
              <a:t>validasi</a:t>
            </a:r>
            <a:r>
              <a:rPr lang="en-US" altLang="en-US" dirty="0"/>
              <a:t> yang </a:t>
            </a:r>
            <a:r>
              <a:rPr lang="en-US" altLang="en-US" dirty="0" err="1"/>
              <a:t>sistematis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narasumber</a:t>
            </a:r>
            <a:r>
              <a:rPr lang="en-US" altLang="en-US" dirty="0"/>
              <a:t>/</a:t>
            </a:r>
            <a:r>
              <a:rPr lang="en-US" altLang="en-US" dirty="0" err="1"/>
              <a:t>informan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Kuesioner</a:t>
            </a:r>
            <a:r>
              <a:rPr lang="en-US" altLang="en-US" dirty="0"/>
              <a:t>; </a:t>
            </a:r>
            <a:r>
              <a:rPr lang="en-US" altLang="en-US" dirty="0" err="1"/>
              <a:t>kejelasan</a:t>
            </a:r>
            <a:r>
              <a:rPr lang="en-US" altLang="en-US" dirty="0"/>
              <a:t> </a:t>
            </a:r>
            <a:r>
              <a:rPr lang="en-US" altLang="en-US" dirty="0" err="1"/>
              <a:t>kalimat</a:t>
            </a:r>
            <a:r>
              <a:rPr lang="en-US" altLang="en-US" dirty="0"/>
              <a:t>,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, </a:t>
            </a:r>
            <a:r>
              <a:rPr lang="en-US" altLang="en-US" dirty="0" err="1"/>
              <a:t>kerapian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serius</a:t>
            </a: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1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WRITING THE STATISTICS RESULTS</a:t>
            </a:r>
          </a:p>
        </p:txBody>
      </p:sp>
    </p:spTree>
    <p:extLst>
      <p:ext uri="{BB962C8B-B14F-4D97-AF65-F5344CB8AC3E}">
        <p14:creationId xmlns:p14="http://schemas.microsoft.com/office/powerpoint/2010/main" val="13390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C7CA5-EA27-CD4E-A2E8-306B9BB8E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STATISTICS RESULTS &amp;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7677150" cy="4643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Lampirkan</a:t>
            </a:r>
            <a:r>
              <a:rPr lang="en-US" altLang="en-US" dirty="0"/>
              <a:t> </a:t>
            </a:r>
            <a:r>
              <a:rPr lang="en-US" altLang="en-US" dirty="0" err="1"/>
              <a:t>angka</a:t>
            </a:r>
            <a:r>
              <a:rPr lang="en-US" altLang="en-US" dirty="0"/>
              <a:t> </a:t>
            </a:r>
            <a:r>
              <a:rPr lang="en-US" altLang="en-US" dirty="0" err="1"/>
              <a:t>statistik</a:t>
            </a:r>
            <a:r>
              <a:rPr lang="en-US" altLang="en-US" dirty="0"/>
              <a:t> </a:t>
            </a:r>
            <a:r>
              <a:rPr lang="en-US" altLang="en-US" dirty="0" err="1"/>
              <a:t>seperlunya</a:t>
            </a:r>
            <a:r>
              <a:rPr lang="en-US" altLang="en-US" dirty="0"/>
              <a:t> (</a:t>
            </a:r>
            <a:r>
              <a:rPr lang="en-US" altLang="en-US" dirty="0" err="1"/>
              <a:t>kuantitatif</a:t>
            </a:r>
            <a:r>
              <a:rPr lang="en-US" altLang="en-US" dirty="0"/>
              <a:t>), </a:t>
            </a:r>
            <a:r>
              <a:rPr lang="en-US" altLang="en-US" dirty="0" err="1"/>
              <a:t>Ringkasan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interview (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kualitatif</a:t>
            </a:r>
            <a:r>
              <a:rPr lang="en-US" altLang="en-US" dirty="0"/>
              <a:t>).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Jelaskan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/diagram/</a:t>
            </a:r>
            <a:r>
              <a:rPr lang="en-US" altLang="en-US" dirty="0" err="1"/>
              <a:t>gambar</a:t>
            </a:r>
            <a:r>
              <a:rPr lang="en-US" altLang="en-US" dirty="0"/>
              <a:t> yang </a:t>
            </a:r>
            <a:r>
              <a:rPr lang="en-US" altLang="en-US" dirty="0" err="1"/>
              <a:t>dilampirkan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laporan</a:t>
            </a:r>
            <a:r>
              <a:rPr lang="en-US" altLang="en-US" dirty="0"/>
              <a:t>.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ditinggal</a:t>
            </a:r>
            <a:r>
              <a:rPr lang="en-US" altLang="en-US" dirty="0"/>
              <a:t> </a:t>
            </a:r>
            <a:r>
              <a:rPr lang="en-US" altLang="en-US" dirty="0" err="1"/>
              <a:t>begitu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penjelasan</a:t>
            </a:r>
            <a:r>
              <a:rPr lang="en-US" altLang="en-US" dirty="0"/>
              <a:t>.</a:t>
            </a:r>
          </a:p>
          <a:p>
            <a:pPr marL="0" indent="0" eaLnBrk="1" hangingPunct="1">
              <a:spcBef>
                <a:spcPct val="0"/>
              </a:spcBef>
              <a:buSzPct val="80000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Sajikan</a:t>
            </a:r>
            <a:r>
              <a:rPr lang="en-US" altLang="en-US" dirty="0"/>
              <a:t> data/</a:t>
            </a:r>
            <a:r>
              <a:rPr lang="en-US" altLang="en-US" dirty="0" err="1"/>
              <a:t>angka</a:t>
            </a:r>
            <a:r>
              <a:rPr lang="en-US" altLang="en-US" dirty="0"/>
              <a:t>/</a:t>
            </a:r>
            <a:r>
              <a:rPr lang="en-US" altLang="en-US" dirty="0" err="1"/>
              <a:t>statistik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professional, </a:t>
            </a:r>
            <a:r>
              <a:rPr lang="en-US" altLang="en-US" dirty="0" err="1"/>
              <a:t>akurat</a:t>
            </a:r>
            <a:r>
              <a:rPr lang="en-US" altLang="en-US" dirty="0"/>
              <a:t>, dan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dipahami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DISCUSSIONS (CONTRIBUTION TO KNOWLEDGE AND MANAGERIAL)</a:t>
            </a:r>
          </a:p>
        </p:txBody>
      </p:sp>
    </p:spTree>
    <p:extLst>
      <p:ext uri="{BB962C8B-B14F-4D97-AF65-F5344CB8AC3E}">
        <p14:creationId xmlns:p14="http://schemas.microsoft.com/office/powerpoint/2010/main" val="11866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DD697-9BBB-9A83-34F9-53A58BF4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72400" cy="52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17356-FAEC-BE47-A64E-CC6C6C470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DISCUSSIONS (CONTRIBUTION TO KNOWLEDGE AND MANAGERIAL)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643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Kontribusi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ditawarkan</a:t>
            </a:r>
            <a:r>
              <a:rPr lang="en-US" altLang="en-US" dirty="0"/>
              <a:t>: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praktis</a:t>
            </a:r>
            <a:r>
              <a:rPr lang="en-US" altLang="en-US" dirty="0"/>
              <a:t>/</a:t>
            </a:r>
            <a:r>
              <a:rPr lang="en-US" altLang="en-US" dirty="0" err="1"/>
              <a:t>teknis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managerial perspective</a:t>
            </a:r>
            <a:r>
              <a:rPr lang="en-US" altLang="en-US" dirty="0"/>
              <a:t> &amp; </a:t>
            </a:r>
            <a:r>
              <a:rPr lang="en-US" altLang="en-US" dirty="0" err="1"/>
              <a:t>secara</a:t>
            </a:r>
            <a:r>
              <a:rPr lang="en-US" altLang="en-US" dirty="0"/>
              <a:t>  </a:t>
            </a:r>
            <a:r>
              <a:rPr lang="en-US" altLang="en-US" dirty="0" err="1"/>
              <a:t>teoritis</a:t>
            </a:r>
            <a:r>
              <a:rPr lang="en-US" altLang="en-US" dirty="0"/>
              <a:t>/model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theoretical perspective</a:t>
            </a:r>
            <a:r>
              <a:rPr lang="en-US" altLang="en-US" dirty="0"/>
              <a:t>. 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Misal</a:t>
            </a:r>
            <a:r>
              <a:rPr lang="en-US" altLang="en-US" dirty="0"/>
              <a:t> punya 3 </a:t>
            </a:r>
            <a:r>
              <a:rPr lang="en-US" altLang="en-US" dirty="0" err="1"/>
              <a:t>hipotesis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bahas</a:t>
            </a:r>
            <a:r>
              <a:rPr lang="en-US" altLang="en-US" dirty="0"/>
              <a:t> minimal </a:t>
            </a:r>
            <a:r>
              <a:rPr lang="en-US" altLang="en-US" dirty="0" err="1"/>
              <a:t>ada</a:t>
            </a:r>
            <a:r>
              <a:rPr lang="en-US" altLang="en-US" dirty="0"/>
              <a:t> 3-5 </a:t>
            </a:r>
            <a:r>
              <a:rPr lang="en-US" altLang="en-US" dirty="0" err="1"/>
              <a:t>paragraf</a:t>
            </a:r>
            <a:r>
              <a:rPr lang="en-US" altLang="en-US" dirty="0"/>
              <a:t> </a:t>
            </a:r>
            <a:r>
              <a:rPr lang="en-US" altLang="en-US" dirty="0" err="1"/>
              <a:t>pembahasan</a:t>
            </a:r>
            <a:r>
              <a:rPr lang="en-US" altLang="en-US" dirty="0"/>
              <a:t> di </a:t>
            </a:r>
            <a:r>
              <a:rPr lang="en-US" altLang="en-US" dirty="0" err="1"/>
              <a:t>Diskusi</a:t>
            </a:r>
            <a:r>
              <a:rPr lang="en-US" altLang="en-US" dirty="0"/>
              <a:t>.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sebatas</a:t>
            </a:r>
            <a:r>
              <a:rPr lang="en-US" altLang="en-US" dirty="0"/>
              <a:t> </a:t>
            </a:r>
            <a:r>
              <a:rPr lang="en-US" altLang="en-US" dirty="0" err="1"/>
              <a:t>menyebutkan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/</a:t>
            </a:r>
            <a:r>
              <a:rPr lang="en-US" altLang="en-US" dirty="0" err="1"/>
              <a:t>negatif</a:t>
            </a:r>
            <a:r>
              <a:rPr lang="en-US" altLang="en-US" dirty="0"/>
              <a:t>. 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/>
              <a:t>Ketika </a:t>
            </a:r>
            <a:r>
              <a:rPr lang="en-US" altLang="en-US" dirty="0" err="1"/>
              <a:t>menulis</a:t>
            </a:r>
            <a:r>
              <a:rPr lang="en-US" altLang="en-US" dirty="0"/>
              <a:t> </a:t>
            </a:r>
            <a:r>
              <a:rPr lang="en-US" altLang="en-US" dirty="0" err="1"/>
              <a:t>bab</a:t>
            </a:r>
            <a:r>
              <a:rPr lang="en-US" altLang="en-US" dirty="0"/>
              <a:t> </a:t>
            </a:r>
            <a:r>
              <a:rPr lang="en-US" altLang="en-US" dirty="0" err="1"/>
              <a:t>Diskusi</a:t>
            </a:r>
            <a:r>
              <a:rPr lang="en-US" altLang="en-US" dirty="0"/>
              <a:t>, </a:t>
            </a:r>
            <a:r>
              <a:rPr lang="en-US" altLang="en-US" dirty="0" err="1"/>
              <a:t>perhatikan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 </a:t>
            </a:r>
            <a:r>
              <a:rPr lang="en-US" altLang="en-US" dirty="0" err="1"/>
              <a:t>isi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 di </a:t>
            </a:r>
            <a:r>
              <a:rPr lang="en-US" altLang="en-US" dirty="0" err="1"/>
              <a:t>Kuesioner</a:t>
            </a:r>
            <a:r>
              <a:rPr lang="en-US" altLang="en-US" dirty="0"/>
              <a:t>. Isi tulisan di </a:t>
            </a:r>
            <a:r>
              <a:rPr lang="en-US" altLang="en-US" dirty="0" err="1"/>
              <a:t>Diskusi</a:t>
            </a:r>
            <a:r>
              <a:rPr lang="en-US" altLang="en-US" dirty="0"/>
              <a:t> </a:t>
            </a:r>
            <a:r>
              <a:rPr lang="en-US" altLang="en-US" dirty="0" err="1"/>
              <a:t>membahas</a:t>
            </a:r>
            <a:r>
              <a:rPr lang="en-US" altLang="en-US" dirty="0"/>
              <a:t> </a:t>
            </a:r>
            <a:r>
              <a:rPr lang="en-US" altLang="en-US" dirty="0" err="1"/>
              <a:t>isi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 di </a:t>
            </a:r>
            <a:r>
              <a:rPr lang="en-US" altLang="en-US" dirty="0" err="1"/>
              <a:t>Kuesioner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8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PICKING THE RIGHT REFERENCES</a:t>
            </a:r>
          </a:p>
        </p:txBody>
      </p:sp>
    </p:spTree>
    <p:extLst>
      <p:ext uri="{BB962C8B-B14F-4D97-AF65-F5344CB8AC3E}">
        <p14:creationId xmlns:p14="http://schemas.microsoft.com/office/powerpoint/2010/main" val="21412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83E7-EEE0-814B-A8F5-B2FD6A732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CAD10-8313-CB49-BCEF-B6009EE97F7D}" type="slidenum">
              <a:rPr kumimoji="0" lang="en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"/>
                <a:ea typeface="ＭＳ Ｐゴシック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"/>
              <a:ea typeface="ＭＳ Ｐゴシック" pitchFamily="5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1DCDA-76AE-E74A-8129-8F217E978621}"/>
              </a:ext>
            </a:extLst>
          </p:cNvPr>
          <p:cNvSpPr txBox="1"/>
          <p:nvPr/>
        </p:nvSpPr>
        <p:spPr>
          <a:xfrm>
            <a:off x="457200" y="985421"/>
            <a:ext cx="820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RESEARCH.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INFORMATION SYSTEMS AND ITS FOUNDATION.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SYSTEMS (IS) RESEARCH.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ENGLISH FOR </a:t>
            </a:r>
            <a:r>
              <a:rPr lang="en-TW" sz="1400" b="0" dirty="0">
                <a:solidFill>
                  <a:prstClr val="black"/>
                </a:solidFill>
              </a:rPr>
              <a:t>INFORMATION SYSTEMS.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WORLD’S INFORMATION SYSTEMS ORGANIZATIONS, &amp;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JOURNALS, MAIN IS CONFERENCES, REFERENCES.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RESEARCH METHODS AND WRITING THE IDEA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FRAMEWORKS/THEORIES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CHOSING THE RIGHT IS JOURNAL FOR REFERENCES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 GAPS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BACKGROUND/INTRODUCTION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HYPOTHESIS </a:t>
            </a:r>
            <a:r>
              <a:rPr lang="en-US" sz="1400" b="0" dirty="0">
                <a:solidFill>
                  <a:prstClr val="black"/>
                </a:solidFill>
              </a:rPr>
              <a:t>(DEVELOPMENT &amp; HOW TO WRITE IT CORRECTLY)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WRITING THE STATISTICS 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DISCUSSIONS (CONTRIBUTION TO KNOWLEDGE AND MANAGERIAL)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ABSTRACT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tabLst>
                <a:tab pos="5153025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HOW TO RESPOND THE REVISIONS (BY ADVISOR, REVIEWER/EDITOR)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&amp; PROJECTS: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PROJECTS: </a:t>
            </a:r>
            <a:b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REVIEWING ARTICLES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WRITING RESEARCH PROPOSAL/SHORT ARTICLE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PRESENTING YOUR PROJECT (ALL MEMBERS MUST PRESENTS)</a:t>
            </a:r>
          </a:p>
          <a:p>
            <a:pPr lvl="0">
              <a:defRPr/>
            </a:pPr>
            <a:r>
              <a:rPr lang="en-TW" sz="1400" dirty="0">
                <a:solidFill>
                  <a:prstClr val="black"/>
                </a:solidFill>
              </a:rPr>
              <a:t>PERSONAL EXPERIENCE IN PUBLICATIONS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50142D-FBE4-A141-B2F6-46776FAFB4F7}"/>
              </a:ext>
            </a:extLst>
          </p:cNvPr>
          <p:cNvSpPr txBox="1">
            <a:spLocks/>
          </p:cNvSpPr>
          <p:nvPr/>
        </p:nvSpPr>
        <p:spPr bwMode="auto">
          <a:xfrm>
            <a:off x="381000" y="32440"/>
            <a:ext cx="4329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Contents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36D4F-5463-A44A-9A6B-BE35CAD16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643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Membiasakan</a:t>
            </a:r>
            <a:r>
              <a:rPr lang="en-US" altLang="en-US" dirty="0"/>
              <a:t> </a:t>
            </a:r>
            <a:r>
              <a:rPr lang="en-US" altLang="en-US" dirty="0" err="1"/>
              <a:t>merujuk</a:t>
            </a:r>
            <a:r>
              <a:rPr lang="en-US" altLang="en-US" dirty="0"/>
              <a:t> </a:t>
            </a:r>
            <a:r>
              <a:rPr lang="en-US" altLang="en-US" dirty="0" err="1"/>
              <a:t>artikel-artikel</a:t>
            </a:r>
            <a:r>
              <a:rPr lang="en-US" altLang="en-US" dirty="0"/>
              <a:t> di </a:t>
            </a:r>
            <a:r>
              <a:rPr lang="en-US" altLang="en-US" dirty="0" err="1"/>
              <a:t>jurnal-jurnal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(8 basket IS journals).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definisi</a:t>
            </a:r>
            <a:r>
              <a:rPr lang="en-US" altLang="en-US" dirty="0"/>
              <a:t>/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Disarankan</a:t>
            </a:r>
            <a:r>
              <a:rPr lang="en-US" altLang="en-US" dirty="0"/>
              <a:t> </a:t>
            </a:r>
            <a:r>
              <a:rPr lang="en-US" altLang="en-US" dirty="0" err="1"/>
              <a:t>sitasi</a:t>
            </a:r>
            <a:r>
              <a:rPr lang="en-US" altLang="en-US" dirty="0"/>
              <a:t> </a:t>
            </a:r>
            <a:r>
              <a:rPr lang="en-US" altLang="en-US" dirty="0" err="1"/>
              <a:t>artikel</a:t>
            </a:r>
            <a:r>
              <a:rPr lang="en-US" altLang="en-US" dirty="0"/>
              <a:t> </a:t>
            </a:r>
            <a:r>
              <a:rPr lang="en-US" altLang="en-US" dirty="0" err="1"/>
              <a:t>terbitan</a:t>
            </a:r>
            <a:r>
              <a:rPr lang="en-US" altLang="en-US" dirty="0"/>
              <a:t> 3-5 </a:t>
            </a:r>
            <a:r>
              <a:rPr lang="en-US" altLang="en-US" dirty="0" err="1"/>
              <a:t>tahun</a:t>
            </a:r>
            <a:r>
              <a:rPr lang="en-US" altLang="en-US" dirty="0"/>
              <a:t> </a:t>
            </a:r>
            <a:r>
              <a:rPr lang="en-US" altLang="en-US" dirty="0" err="1"/>
              <a:t>terakhir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topik</a:t>
            </a:r>
            <a:r>
              <a:rPr lang="en-US" altLang="en-US" dirty="0"/>
              <a:t> </a:t>
            </a:r>
            <a:r>
              <a:rPr lang="en-US" altLang="en-US" dirty="0" err="1"/>
              <a:t>terkini</a:t>
            </a:r>
            <a:r>
              <a:rPr lang="en-US" altLang="en-US" dirty="0"/>
              <a:t>. </a:t>
            </a:r>
          </a:p>
          <a:p>
            <a:pPr marL="0" indent="0" eaLnBrk="1" hangingPunct="1">
              <a:spcBef>
                <a:spcPct val="0"/>
              </a:spcBef>
              <a:buSzPct val="80000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basan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r>
              <a:rPr lang="en-US" altLang="en-US" dirty="0"/>
              <a:t> </a:t>
            </a:r>
            <a:r>
              <a:rPr lang="en-US" altLang="en-US" dirty="0" err="1"/>
              <a:t>sitasi</a:t>
            </a:r>
            <a:r>
              <a:rPr lang="en-US" altLang="en-US" dirty="0"/>
              <a:t>. 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/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teori-teori</a:t>
            </a:r>
            <a:r>
              <a:rPr lang="en-US" altLang="en-US" dirty="0"/>
              <a:t> original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5 </a:t>
            </a:r>
            <a:r>
              <a:rPr lang="en-US" altLang="en-US" dirty="0" err="1"/>
              <a:t>tahun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mengapa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 </a:t>
            </a:r>
            <a:r>
              <a:rPr lang="en-US" altLang="en-US" dirty="0" err="1"/>
              <a:t>dirujuk</a:t>
            </a:r>
            <a:r>
              <a:rPr lang="en-US" altLang="en-US" dirty="0"/>
              <a:t>.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disandingkan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terbitan</a:t>
            </a:r>
            <a:r>
              <a:rPr lang="en-US" altLang="en-US" dirty="0"/>
              <a:t> </a:t>
            </a:r>
            <a:r>
              <a:rPr lang="en-US" altLang="en-US" dirty="0" err="1"/>
              <a:t>terbaru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42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HYPOTHESIS </a:t>
            </a:r>
          </a:p>
        </p:txBody>
      </p:sp>
    </p:spTree>
    <p:extLst>
      <p:ext uri="{BB962C8B-B14F-4D97-AF65-F5344CB8AC3E}">
        <p14:creationId xmlns:p14="http://schemas.microsoft.com/office/powerpoint/2010/main" val="26666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2A43-9AFA-C145-A117-4196771D8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5B2836-C8FA-D549-AFFF-D71ACA63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08423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WRITE IT CORRECTLY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C42C-E6EE-0B49-B082-7C49D7034D43}"/>
              </a:ext>
            </a:extLst>
          </p:cNvPr>
          <p:cNvSpPr txBox="1">
            <a:spLocks/>
          </p:cNvSpPr>
          <p:nvPr/>
        </p:nvSpPr>
        <p:spPr>
          <a:xfrm>
            <a:off x="628650" y="1371600"/>
            <a:ext cx="7886700" cy="46434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Do not just write it in the table with no explanations. e.g., H1: (name of hypothesis), etc.</a:t>
            </a:r>
          </a:p>
          <a:p>
            <a:endParaRPr lang="en-US" b="0" dirty="0"/>
          </a:p>
          <a:p>
            <a:r>
              <a:rPr lang="en-US" b="0" dirty="0"/>
              <a:t>At least 2-3 paragraphs for each hypothesis.</a:t>
            </a:r>
            <a:endParaRPr lang="en-US" b="0" i="1" dirty="0"/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Just assume you have 5 hypothesis. It means you should develop 10 paragraphs explanation at least.</a:t>
            </a:r>
          </a:p>
          <a:p>
            <a:endParaRPr lang="en-US" b="0" dirty="0"/>
          </a:p>
          <a:p>
            <a:r>
              <a:rPr lang="en-US" b="0" dirty="0"/>
              <a:t>Writing the hypothesis paragraph refers to questions/items in the questionnaire. </a:t>
            </a:r>
          </a:p>
        </p:txBody>
      </p:sp>
    </p:spTree>
    <p:extLst>
      <p:ext uri="{BB962C8B-B14F-4D97-AF65-F5344CB8AC3E}">
        <p14:creationId xmlns:p14="http://schemas.microsoft.com/office/powerpoint/2010/main" val="28987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26177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4C42A-AA1E-3742-4E04-9F2BFA5A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B5B2A-4161-E081-108E-C74DA515F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D5D69-89B9-D85B-27D6-C101B485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9F1A0-2E07-E5EC-3F46-D2DEAA9E9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230D1-807F-89FB-CAFE-6A9B6C6C3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C3664-E529-3783-F616-158BE959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A6EED0-157E-BD4F-B1B6-BB565492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24192-38BE-9540-A454-5E4745B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 </a:t>
            </a:r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id="{1BA67374-C534-0240-9687-2ACB06CE2CFD}"/>
              </a:ext>
            </a:extLst>
          </p:cNvPr>
          <p:cNvSpPr txBox="1">
            <a:spLocks/>
          </p:cNvSpPr>
          <p:nvPr/>
        </p:nvSpPr>
        <p:spPr>
          <a:xfrm>
            <a:off x="838200" y="1179383"/>
            <a:ext cx="5089627" cy="5161455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1800" b="0" dirty="0"/>
              <a:t>Researcher ID/Publons: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>
              <a:defRPr/>
            </a:pPr>
            <a:r>
              <a:rPr lang="id-ID" sz="1800" b="0" dirty="0"/>
              <a:t>Orcid ID: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0000-0002-1866-5305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 err="1"/>
              <a:t>Website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>
              <a:defRPr/>
            </a:pP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>
              <a:defRPr/>
            </a:pPr>
            <a:r>
              <a:rPr lang="id-ID" sz="1800" b="0" dirty="0" err="1"/>
              <a:t>Lecturer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>
              <a:defRPr/>
            </a:pPr>
            <a:r>
              <a:rPr lang="id-ID" sz="1800" b="0" dirty="0"/>
              <a:t>Research: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>
              <a:defRPr/>
            </a:pPr>
            <a:r>
              <a:rPr lang="en-US" sz="1800" b="0" dirty="0"/>
              <a:t>Chief Knowledge Officer: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Pro-Knowledge Research Group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/>
              <a:t>Project Management: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Energy Research       Centre (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800" b="0" dirty="0"/>
              <a:t>Ph.D. candidate: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saide karikatur.jpeg">
            <a:extLst>
              <a:ext uri="{FF2B5EF4-FFF2-40B4-BE49-F238E27FC236}">
                <a16:creationId xmlns:a16="http://schemas.microsoft.com/office/drawing/2014/main" id="{903ABB29-4E40-D247-B71E-DF7309EB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2" y="1066800"/>
            <a:ext cx="2192867" cy="2819400"/>
          </a:xfrm>
          <a:prstGeom prst="rect">
            <a:avLst/>
          </a:prstGeom>
          <a:ln>
            <a:solidFill>
              <a:schemeClr val="tx1">
                <a:alpha val="8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E23ED-E43A-7943-B587-F98C2B4DA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5" y="3886200"/>
            <a:ext cx="3787275" cy="24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EBC55-48AA-E451-4D08-DA4197EB1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4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4E669B-BEF1-B8F9-B401-8E3CB695F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1"/>
            <a:ext cx="88392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F1A9C-5C8E-9393-FB92-77C6C6542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691664"/>
            <a:ext cx="6324600" cy="2166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A29679-CFD9-38DF-2D6F-0D229FF6A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2321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CE98-6E0E-7B46-9447-D5E49E4B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/>
          <a:lstStyle/>
          <a:p>
            <a:r>
              <a:rPr lang="en-US" b="1" dirty="0" err="1">
                <a:latin typeface="Footlight MT Light" panose="0204060206030A020304" pitchFamily="18" charset="77"/>
              </a:rPr>
              <a:t>Menulis</a:t>
            </a:r>
            <a:r>
              <a:rPr lang="en-US" b="1" dirty="0">
                <a:latin typeface="Footlight MT Light" panose="0204060206030A020304" pitchFamily="18" charset="77"/>
              </a:rPr>
              <a:t> = </a:t>
            </a:r>
            <a:r>
              <a:rPr lang="en-US" b="1" dirty="0" err="1">
                <a:latin typeface="Footlight MT Light" panose="0204060206030A020304" pitchFamily="18" charset="77"/>
              </a:rPr>
              <a:t>Membaca</a:t>
            </a:r>
            <a:endParaRPr lang="en-US" b="1" dirty="0">
              <a:latin typeface="Footlight MT Light" panose="0204060206030A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B765C-4EC8-D641-BB8C-D0814F81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Google Shape;224;p28">
            <a:extLst>
              <a:ext uri="{FF2B5EF4-FFF2-40B4-BE49-F238E27FC236}">
                <a16:creationId xmlns:a16="http://schemas.microsoft.com/office/drawing/2014/main" id="{1E211679-31A0-F241-B1AB-D5F2A4151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60632"/>
            <a:ext cx="2819398" cy="138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8344B-1028-324B-B561-E4D661F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4" y="457200"/>
            <a:ext cx="8610600" cy="6096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@ Copyright 2022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295F4-7A23-6E4A-900C-1F107120D931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id-ID" sz="2800" dirty="0">
                <a:solidFill>
                  <a:schemeClr val="accent1">
                    <a:lumMod val="50000"/>
                  </a:schemeClr>
                </a:solidFill>
              </a:rPr>
              <a:t>Disusun oleh:</a:t>
            </a:r>
          </a:p>
          <a:p>
            <a:pPr marL="0" indent="0">
              <a:buFont typeface="Arial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id-ID" sz="2800" dirty="0" err="1">
                <a:solidFill>
                  <a:srgbClr val="000000"/>
                </a:solidFill>
              </a:rPr>
              <a:t>aide</a:t>
            </a:r>
            <a:r>
              <a:rPr lang="id-ID" sz="2800" dirty="0">
                <a:solidFill>
                  <a:srgbClr val="000000"/>
                </a:solidFill>
              </a:rPr>
              <a:t>, S.Kom., M.Kom., M.I.M., Ph.D.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>
                <a:solidFill>
                  <a:srgbClr val="000000"/>
                </a:solidFill>
              </a:rPr>
              <a:t>Ph.D.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Information Management, NTUST Taiwan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Lecturer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Dept</a:t>
            </a:r>
            <a:r>
              <a:rPr lang="id-ID" sz="1800" dirty="0">
                <a:solidFill>
                  <a:srgbClr val="000000"/>
                </a:solidFill>
              </a:rPr>
              <a:t>. Information Systems, UIN SUSKA Riau.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; LPDP, DIPA, </a:t>
            </a:r>
            <a:r>
              <a:rPr lang="id-ID" sz="1800" dirty="0" err="1">
                <a:solidFill>
                  <a:srgbClr val="000000"/>
                </a:solidFill>
              </a:rPr>
              <a:t>Double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Degree</a:t>
            </a:r>
            <a:r>
              <a:rPr lang="id-ID" sz="1800" dirty="0">
                <a:solidFill>
                  <a:srgbClr val="000000"/>
                </a:solidFill>
              </a:rPr>
              <a:t> Master (ITS Surabaya &amp; NTUST Taiwan), </a:t>
            </a:r>
            <a:r>
              <a:rPr lang="id-ID" sz="1800" dirty="0" err="1">
                <a:solidFill>
                  <a:srgbClr val="000000"/>
                </a:solidFill>
              </a:rPr>
              <a:t>Taiwan`s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, WTUN Grant Project (UK-</a:t>
            </a:r>
            <a:r>
              <a:rPr lang="id-ID" sz="1800" dirty="0" err="1">
                <a:solidFill>
                  <a:srgbClr val="000000"/>
                </a:solidFill>
              </a:rPr>
              <a:t>Finland</a:t>
            </a:r>
            <a:r>
              <a:rPr lang="id-ID" sz="1800" dirty="0">
                <a:solidFill>
                  <a:srgbClr val="000000"/>
                </a:solidFill>
              </a:rPr>
              <a:t>-Taiwan).</a:t>
            </a:r>
          </a:p>
          <a:p>
            <a:pPr marL="0" indent="0" algn="r">
              <a:buNone/>
              <a:defRPr/>
            </a:pPr>
            <a:r>
              <a:rPr lang="id-ID" sz="1800" dirty="0">
                <a:solidFill>
                  <a:schemeClr val="tx1"/>
                </a:solidFill>
              </a:rPr>
              <a:t>     </a:t>
            </a:r>
            <a:br>
              <a:rPr lang="id-ID" sz="1800" dirty="0">
                <a:solidFill>
                  <a:schemeClr val="tx1"/>
                </a:solidFill>
              </a:rPr>
            </a:br>
            <a:r>
              <a:rPr lang="id-ID" sz="1800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r>
              <a:rPr lang="id-ID" sz="1800" dirty="0" err="1">
                <a:solidFill>
                  <a:schemeClr val="tx1"/>
                </a:solidFill>
              </a:rPr>
              <a:t>website</a:t>
            </a:r>
            <a:r>
              <a:rPr lang="id-ID" sz="1800" dirty="0">
                <a:solidFill>
                  <a:schemeClr val="tx1"/>
                </a:solidFill>
              </a:rPr>
              <a:t>: 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  <a:br>
              <a:rPr lang="id-ID" sz="1800" dirty="0">
                <a:solidFill>
                  <a:srgbClr val="000000"/>
                </a:solidFill>
              </a:rPr>
            </a:b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id-ID" sz="1800" dirty="0" err="1">
                <a:solidFill>
                  <a:srgbClr val="000000"/>
                </a:solidFill>
              </a:rPr>
              <a:t>mail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saide@uin-suska.ac.id</a:t>
            </a:r>
            <a:br>
              <a:rPr lang="id-ID" sz="1800" dirty="0">
                <a:solidFill>
                  <a:srgbClr val="FF0000"/>
                </a:solidFill>
              </a:rPr>
            </a:br>
            <a:r>
              <a:rPr lang="id-ID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youtube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saiderherza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7961-1C38-9C49-BCB5-0ADA2C5F4BE2}"/>
              </a:ext>
            </a:extLst>
          </p:cNvPr>
          <p:cNvSpPr/>
          <p:nvPr/>
        </p:nvSpPr>
        <p:spPr>
          <a:xfrm>
            <a:off x="381000" y="3661064"/>
            <a:ext cx="83820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dan </a:t>
            </a:r>
            <a:r>
              <a:rPr lang="tr-TR" b="0" dirty="0" err="1">
                <a:solidFill>
                  <a:schemeClr val="tx1"/>
                </a:solidFill>
              </a:rPr>
              <a:t>semua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informasi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yang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terdapat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didalamnya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dilindungi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Kecuali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diijinkan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oleh</a:t>
            </a:r>
            <a:r>
              <a:rPr lang="tr-TR" b="0" dirty="0">
                <a:solidFill>
                  <a:schemeClr val="tx1"/>
                </a:solidFill>
              </a:rPr>
              <a:t> UU No. 28 </a:t>
            </a:r>
            <a:r>
              <a:rPr lang="tr-TR" b="0" dirty="0" err="1">
                <a:solidFill>
                  <a:schemeClr val="tx1"/>
                </a:solidFill>
              </a:rPr>
              <a:t>Tahun</a:t>
            </a:r>
            <a:r>
              <a:rPr lang="tr-TR" b="0" dirty="0">
                <a:solidFill>
                  <a:schemeClr val="tx1"/>
                </a:solidFill>
              </a:rPr>
              <a:t> 2014 </a:t>
            </a:r>
            <a:r>
              <a:rPr lang="tr-TR" b="0" dirty="0" err="1">
                <a:solidFill>
                  <a:schemeClr val="tx1"/>
                </a:solidFill>
              </a:rPr>
              <a:t>tentang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tidak</a:t>
            </a:r>
            <a:r>
              <a:rPr lang="tr-TR" b="0" dirty="0">
                <a:solidFill>
                  <a:schemeClr val="tx1"/>
                </a:solidFill>
              </a:rPr>
              <a:t> ada </a:t>
            </a:r>
            <a:r>
              <a:rPr lang="tr-TR" b="0" dirty="0" err="1">
                <a:solidFill>
                  <a:schemeClr val="tx1"/>
                </a:solidFill>
              </a:rPr>
              <a:t>bagian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direproduksi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dengan</a:t>
            </a:r>
            <a:r>
              <a:rPr lang="tr-TR" b="0" dirty="0">
                <a:solidFill>
                  <a:schemeClr val="tx1"/>
                </a:solidFill>
              </a:rPr>
              <a:t> cara </a:t>
            </a:r>
            <a:r>
              <a:rPr lang="tr-TR" b="0" dirty="0" err="1">
                <a:solidFill>
                  <a:schemeClr val="tx1"/>
                </a:solidFill>
              </a:rPr>
              <a:t>apapun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tanpa</a:t>
            </a:r>
            <a:r>
              <a:rPr lang="tr-TR" b="0" dirty="0">
                <a:solidFill>
                  <a:schemeClr val="tx1"/>
                </a:solidFill>
              </a:rPr>
              <a:t> izin </a:t>
            </a:r>
            <a:r>
              <a:rPr lang="tr-TR" b="0" dirty="0" err="1">
                <a:solidFill>
                  <a:schemeClr val="tx1"/>
                </a:solidFill>
              </a:rPr>
              <a:t>tertulis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Isi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sepenuhnya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merupakan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tanggungjawab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9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78038"/>
          </a:xfrm>
        </p:spPr>
        <p:txBody>
          <a:bodyPr>
            <a:normAutofit/>
          </a:bodyPr>
          <a:lstStyle/>
          <a:p>
            <a:r>
              <a:rPr lang="en-US" dirty="0"/>
              <a:t>WRITING AN ARTICLE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8DA2A-5F2E-9AEB-EDF5-E572F35E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2209800" cy="22098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285FE35-A0FF-6CCD-F54E-D05FF95C6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953000"/>
            <a:ext cx="4343400" cy="1122362"/>
          </a:xfrm>
        </p:spPr>
        <p:txBody>
          <a:bodyPr/>
          <a:lstStyle/>
          <a:p>
            <a:pPr algn="r"/>
            <a:r>
              <a:rPr lang="en-US" sz="3600" b="1" i="1" dirty="0" err="1">
                <a:solidFill>
                  <a:srgbClr val="006600"/>
                </a:solidFill>
                <a:latin typeface="Footlight MT Light" panose="0204060206030A020304" pitchFamily="18" charset="77"/>
              </a:rPr>
              <a:t>Apa</a:t>
            </a:r>
            <a:r>
              <a:rPr lang="en-US" sz="3600" b="1" i="1" dirty="0">
                <a:solidFill>
                  <a:srgbClr val="006600"/>
                </a:solidFill>
                <a:latin typeface="Footlight MT Light" panose="0204060206030A020304" pitchFamily="18" charset="77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Footlight MT Light" panose="0204060206030A020304" pitchFamily="18" charset="77"/>
              </a:rPr>
              <a:t>itu</a:t>
            </a:r>
            <a:r>
              <a:rPr lang="en-US" sz="3600" b="1" i="1" dirty="0">
                <a:solidFill>
                  <a:srgbClr val="006600"/>
                </a:solidFill>
                <a:latin typeface="Footlight MT Light" panose="0204060206030A020304" pitchFamily="18" charset="77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Footlight MT Light" panose="0204060206030A020304" pitchFamily="18" charset="77"/>
              </a:rPr>
              <a:t>Menulis</a:t>
            </a:r>
            <a:r>
              <a:rPr lang="en-US" sz="3600" b="1" i="1" dirty="0">
                <a:solidFill>
                  <a:srgbClr val="006600"/>
                </a:solidFill>
                <a:latin typeface="Footlight MT Light" panose="0204060206030A020304" pitchFamily="18" charset="77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80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E40B83-DA53-844A-7ECF-A5AC827F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400" cy="51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8AC05-271D-CAB0-DB10-D194D1866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94543"/>
            <a:ext cx="7772400" cy="44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B5A6E-BA69-6243-88CC-B522CF32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6800"/>
          </a:xfrm>
        </p:spPr>
        <p:txBody>
          <a:bodyPr/>
          <a:lstStyle/>
          <a:p>
            <a:pPr algn="ctr">
              <a:tabLst>
                <a:tab pos="5148263" algn="l"/>
              </a:tabLst>
            </a:pPr>
            <a:r>
              <a:rPr lang="en-US" b="1" dirty="0">
                <a:solidFill>
                  <a:schemeClr val="bg1"/>
                </a:solidFill>
              </a:rPr>
              <a:t>WRITING STRUCTURE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643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INTRODUCTION</a:t>
            </a:r>
          </a:p>
          <a:p>
            <a:pPr marL="0" indent="0" eaLnBrk="1" hangingPunct="1">
              <a:spcBef>
                <a:spcPct val="0"/>
              </a:spcBef>
              <a:buSzPct val="80000"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RESEARCH METHODS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PRESENTING THE RESULTS &amp; ANALYSIS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DISCUSSIONS (CONTRIBUTION TO KNOWLEDGE AND MANAGERIAL)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REFERENCES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dirty="0">
                <a:solidFill>
                  <a:srgbClr val="002060"/>
                </a:solidFill>
              </a:rPr>
              <a:t>ABSTRACT</a:t>
            </a:r>
          </a:p>
        </p:txBody>
      </p:sp>
    </p:spTree>
    <p:extLst>
      <p:ext uri="{BB962C8B-B14F-4D97-AF65-F5344CB8AC3E}">
        <p14:creationId xmlns:p14="http://schemas.microsoft.com/office/powerpoint/2010/main" val="42673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INTRODUCTION/ BACKGROUND</a:t>
            </a:r>
          </a:p>
        </p:txBody>
      </p:sp>
    </p:spTree>
    <p:extLst>
      <p:ext uri="{BB962C8B-B14F-4D97-AF65-F5344CB8AC3E}">
        <p14:creationId xmlns:p14="http://schemas.microsoft.com/office/powerpoint/2010/main" val="24972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710B5-FCE8-428C-9372-4B22424B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772400" cy="53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{A7C19334-43C6-4C49-9CEC-A0CAE7A27FFC}tf10001119</Template>
  <TotalTime>16172</TotalTime>
  <Words>1185</Words>
  <Application>Microsoft Macintosh PowerPoint</Application>
  <PresentationFormat>On-screen Show (4:3)</PresentationFormat>
  <Paragraphs>213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Constantia</vt:lpstr>
      <vt:lpstr>Footlight MT Light</vt:lpstr>
      <vt:lpstr>Roboto Slab Black</vt:lpstr>
      <vt:lpstr>Wingdings</vt:lpstr>
      <vt:lpstr>Office Theme</vt:lpstr>
      <vt:lpstr>1_Office Theme</vt:lpstr>
      <vt:lpstr>2_Office Theme</vt:lpstr>
      <vt:lpstr>WRITING AN ARTICLE  IN INFO.SYSTEMS FIELD  INTRODUCTION, RESEARCH METHODS, PRESENTING THE RESULTS &amp; ANALYSIS, DISCUSSIONS, REFERENCES</vt:lpstr>
      <vt:lpstr>PowerPoint Presentation</vt:lpstr>
      <vt:lpstr>ABOUT ME </vt:lpstr>
      <vt:lpstr>WRITING AN ARTICLE</vt:lpstr>
      <vt:lpstr>PowerPoint Presentation</vt:lpstr>
      <vt:lpstr>PowerPoint Presentation</vt:lpstr>
      <vt:lpstr>WRITING STRUCTURE</vt:lpstr>
      <vt:lpstr>INTRODUCTION/ BACKGROUND</vt:lpstr>
      <vt:lpstr>PowerPoint Presentation</vt:lpstr>
      <vt:lpstr>INTRODUCTION</vt:lpstr>
      <vt:lpstr>RESEARCH METHODS</vt:lpstr>
      <vt:lpstr>PowerPoint Presentation</vt:lpstr>
      <vt:lpstr>METHODS</vt:lpstr>
      <vt:lpstr>WRITING THE STATISTICS RESULTS</vt:lpstr>
      <vt:lpstr>STATISTICS RESULTS &amp; ANALYSIS</vt:lpstr>
      <vt:lpstr>DISCUSSIONS (CONTRIBUTION TO KNOWLEDGE AND MANAGERIAL)</vt:lpstr>
      <vt:lpstr>PowerPoint Presentation</vt:lpstr>
      <vt:lpstr>DISCUSSIONS (CONTRIBUTION TO KNOWLEDGE AND MANAGERIAL)</vt:lpstr>
      <vt:lpstr>PICKING THE RIGHT REFERENCES</vt:lpstr>
      <vt:lpstr>REFERENCES</vt:lpstr>
      <vt:lpstr>HYPOTHESIS </vt:lpstr>
      <vt:lpstr>HOW TO WRITE IT CORRECTLY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Menulis = Membaca</vt:lpstr>
      <vt:lpstr>PowerPoint Presentation</vt:lpstr>
      <vt:lpstr>@ Copyright 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SAIDE</dc:creator>
  <cp:keywords/>
  <dc:description/>
  <cp:lastModifiedBy>saide sank</cp:lastModifiedBy>
  <cp:revision>2257</cp:revision>
  <cp:lastPrinted>2019-09-20T07:23:12Z</cp:lastPrinted>
  <dcterms:created xsi:type="dcterms:W3CDTF">1601-01-01T00:00:00Z</dcterms:created>
  <dcterms:modified xsi:type="dcterms:W3CDTF">2023-05-23T06:22:05Z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