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7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6" r:id="rId64"/>
    <p:sldId id="327" r:id="rId65"/>
    <p:sldId id="328" r:id="rId66"/>
    <p:sldId id="329" r:id="rId67"/>
    <p:sldId id="330" r:id="rId68"/>
    <p:sldId id="337" r:id="rId69"/>
    <p:sldId id="338" r:id="rId70"/>
    <p:sldId id="339" r:id="rId71"/>
    <p:sldId id="261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C5F6-DCE4-4CF2-A76C-1C17F6F14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51C19-26C9-4B24-BD8A-6AED1F010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D8313-5868-4551-AE1C-7476B789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7DD26-10B0-4654-BCE6-52431026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8BA3-60B5-4ED2-9619-D62D808B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7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9E42-6896-4440-9AA3-35C4A5D3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08FF4-6491-4FA9-8625-57E6B6348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0D54A-0C53-49B5-B350-9FFF9FCD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6D375-81D5-42B4-8B92-DCDD6318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A7D5-B944-4B64-805B-1B655DC9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00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E4B23-9E99-4813-A928-597448D6F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1C8B-A490-42EB-878A-4332D77A6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423D-BC03-4D8B-8575-9B46D64C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4E3A3-87FD-45EB-BC71-76D7DF53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07917-3089-4234-ACF9-FFDA9C3E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55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0A7D-0DCB-46BA-BE8F-288BA03F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6AD7-D810-494C-AF01-B86048D5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55B2-E88B-45D0-A274-3ACBDB13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5C1B-DACE-4770-9381-1CC76C4D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C115-DD92-422D-8FD3-6E8B89D9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233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A7C9-95AB-46F2-BBD0-89E8319B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FF287-3DA3-4C4D-93A6-7035B134A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2ACF4-88DE-423C-92C0-E0268DDF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6D8DE-4FE0-4014-B595-BF5FFF4F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3494-5E91-4170-91E6-231AC6DD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38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4924-E1D1-4068-873B-BC9B1F5C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B45-F537-43E9-9321-1CBAAB32A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97BB-3CA5-4652-B0DB-2670383B8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E8FA9-26C2-42C0-85AE-2E4FD828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C363C-729F-4997-8316-189597F4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9D23E-31BA-4AEC-88FE-24BC19C0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092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8A4A-7BF6-4BB1-921C-F63F0600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8EA5-8823-4ED0-B37D-CF81916C9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E06E1-9644-4C45-A1F9-FAD1BD4E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0FB22-7E1F-4684-B20F-16B9F96CB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05888-4F36-4139-9AB0-21A8BC724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3DD91-8CEA-45EF-858A-80B6EF3D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CF1CC-1E7A-4084-ADE0-7ADDB8CF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732A9-AAD3-4648-90A8-8E0F2A29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8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4988-AC81-45AC-B10D-67A7A686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6C51A-7C16-464E-BA87-773CE915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A2200-B25F-4999-B415-4F6E777B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7C82A-6592-4095-B21C-ADAE8139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67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118E7-E335-47DE-99EE-AEB98963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F6F0B-4933-4263-B766-5D9E1CDE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5090-D43A-449D-8A2D-CDAC5377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755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981C-E15B-4110-870F-7D867119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85ABC-C78D-4875-A4A8-8E9DFC1E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D8C18-1920-4ECD-A826-87FD95E4C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792FE-27DA-4450-8579-64C72D6D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F214D-7F79-4034-A9D8-5484874F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0ED7-192D-47CF-93B0-EF0307BC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866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9607-ED8E-41DD-BD94-955D01AA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5F576-8084-407E-807B-8B6A3DDA4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1C75-D5AB-42F1-8AF4-40834FC1A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82959-2731-4AEF-84D3-1473EE06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492EB-7F1D-4796-9182-9A0646B6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77878-96FC-405B-A55C-81682E54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6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756C9-9258-47CF-BF41-1184BC98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479CC-532C-45B8-8ADA-F4E382BD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4711-F52E-4AB8-93BE-13ADFF036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D317-CC9B-43B5-A964-9C3AFA6AA149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9C64A-969D-402E-BF3A-A8EB5EB4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09934-A63D-4773-B6B7-D738215F1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2953-8C2A-4815-B2B9-7C4A0DFFD7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31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bian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image.debian.org/debian-cd/current/i386/iso-dvd/" TargetMode="External"/><Relationship Id="rId4" Type="http://schemas.openxmlformats.org/officeDocument/2006/relationships/hyperlink" Target="https://www.debian.org/releases/buster/debian-installe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releases/buster/debian-installer/" TargetMode="External"/><Relationship Id="rId2" Type="http://schemas.openxmlformats.org/officeDocument/2006/relationships/hyperlink" Target="https://www.virtualbox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bian.org/releases/stable/i386/" TargetMode="External"/><Relationship Id="rId4" Type="http://schemas.openxmlformats.org/officeDocument/2006/relationships/hyperlink" Target="https://cdimage.debian.org/debian-cd/current/i386/iso-dvd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9882-D608-442D-A68D-AF6CDD666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Instalasi Linux Debian (Buster)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6AF93-7516-49FC-ABF9-8B8AF7E0A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D"/>
              <a:t>(Versi 10.9.0)</a:t>
            </a:r>
          </a:p>
          <a:p>
            <a:r>
              <a:rPr lang="en-ID">
                <a:hlinkClick r:id="rId2"/>
              </a:rPr>
              <a:t>www.debian.org</a:t>
            </a:r>
            <a:r>
              <a:rPr lang="en-ID"/>
              <a:t> </a:t>
            </a:r>
          </a:p>
          <a:p>
            <a:endParaRPr lang="en-ID"/>
          </a:p>
          <a:p>
            <a:r>
              <a:rPr lang="en-ID"/>
              <a:t>Dosen: Tengku Khairil Ahsyar, S.Kom. M.Kom</a:t>
            </a:r>
          </a:p>
        </p:txBody>
      </p:sp>
    </p:spTree>
    <p:extLst>
      <p:ext uri="{BB962C8B-B14F-4D97-AF65-F5344CB8AC3E}">
        <p14:creationId xmlns:p14="http://schemas.microsoft.com/office/powerpoint/2010/main" val="376006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C38D-BA9B-403A-9217-28344ABF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Ukuran dan Lokasi File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D08B-E6EF-4A78-B972-064AD273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1603" cy="4351338"/>
          </a:xfrm>
        </p:spPr>
        <p:txBody>
          <a:bodyPr/>
          <a:lstStyle/>
          <a:p>
            <a:r>
              <a:rPr lang="en-US"/>
              <a:t>Set ukuran hard disk yang akan dialokasikan untuk instalasi. </a:t>
            </a:r>
          </a:p>
          <a:p>
            <a:r>
              <a:rPr lang="en-US"/>
              <a:t>Spesifikasi minimal hard disk yang disarankan adalah 10 GB.</a:t>
            </a:r>
          </a:p>
          <a:p>
            <a:r>
              <a:rPr lang="en-US"/>
              <a:t>Klik “</a:t>
            </a:r>
            <a:r>
              <a:rPr lang="en-US" b="1"/>
              <a:t>Create</a:t>
            </a:r>
            <a:r>
              <a:rPr lang="en-US"/>
              <a:t>” untuk melanjutkan.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10D96-D54A-4A92-ADD8-D43B8A22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63" y="1532725"/>
            <a:ext cx="4612037" cy="48922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E44466-5D58-4247-A107-CC1DDC3550A9}"/>
              </a:ext>
            </a:extLst>
          </p:cNvPr>
          <p:cNvSpPr/>
          <p:nvPr/>
        </p:nvSpPr>
        <p:spPr>
          <a:xfrm>
            <a:off x="9489956" y="6016801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2A291-C749-4D4F-8981-091546687FBF}"/>
              </a:ext>
            </a:extLst>
          </p:cNvPr>
          <p:cNvSpPr/>
          <p:nvPr/>
        </p:nvSpPr>
        <p:spPr>
          <a:xfrm>
            <a:off x="10171880" y="3944142"/>
            <a:ext cx="1150924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32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5AE7-87F6-4D52-84EF-4ACA9276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21640" cy="1325563"/>
          </a:xfrm>
        </p:spPr>
        <p:txBody>
          <a:bodyPr/>
          <a:lstStyle/>
          <a:p>
            <a:r>
              <a:rPr lang="en-US"/>
              <a:t>Pengaturan Virtual Box Selesai…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7E6B-E603-41B8-849E-2343FAD2E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7415"/>
            <a:ext cx="4721640" cy="3829548"/>
          </a:xfrm>
        </p:spPr>
        <p:txBody>
          <a:bodyPr/>
          <a:lstStyle/>
          <a:p>
            <a:r>
              <a:rPr lang="en-US"/>
              <a:t>Tampilan di samping menunjukkan ruang media untuk Instalasi Sistem Operasi siap dilakukan.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B67C8-392A-42CE-B948-27C661EA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26" y="365125"/>
            <a:ext cx="5991198" cy="6127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DD064D-B21C-427A-8F3E-7D285C711D0F}"/>
              </a:ext>
            </a:extLst>
          </p:cNvPr>
          <p:cNvSpPr/>
          <p:nvPr/>
        </p:nvSpPr>
        <p:spPr>
          <a:xfrm>
            <a:off x="5559840" y="1197680"/>
            <a:ext cx="2251304" cy="67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279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D6DF-705B-4EAF-B1A6-873AE550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Memulai Instalasi Linux Debian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C330-4FFE-48B3-AFF0-6B82CF6D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15185" cy="2118578"/>
          </a:xfrm>
        </p:spPr>
        <p:txBody>
          <a:bodyPr>
            <a:normAutofit/>
          </a:bodyPr>
          <a:lstStyle/>
          <a:p>
            <a:r>
              <a:rPr lang="en-US"/>
              <a:t>Buka Virtual Box, kemudian pilih menu “</a:t>
            </a:r>
            <a:r>
              <a:rPr lang="en-US" b="1"/>
              <a:t>Start</a:t>
            </a:r>
            <a:r>
              <a:rPr lang="en-US"/>
              <a:t>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5234B-2715-4263-9C09-92BAD567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96" y="1690688"/>
            <a:ext cx="6965982" cy="45646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43934D-AB72-4818-B9B7-5F3574CB7E23}"/>
              </a:ext>
            </a:extLst>
          </p:cNvPr>
          <p:cNvSpPr/>
          <p:nvPr/>
        </p:nvSpPr>
        <p:spPr>
          <a:xfrm flipH="1">
            <a:off x="7956646" y="2169995"/>
            <a:ext cx="600500" cy="600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7B288-A622-4F9E-BAB4-94B373D90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47" y="3230598"/>
            <a:ext cx="944148" cy="8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D7CF-202B-40CB-96C1-1F488E01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Memilih File Installer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D75E-D95D-4A10-BEDE-99B2B9EE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43" y="807040"/>
            <a:ext cx="4895637" cy="4224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161AC-2FB6-41F2-9547-BB1E249B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265" y="1722214"/>
            <a:ext cx="3136876" cy="29507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1994C-D30D-45BA-A0EE-D75D353E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13285" cy="18736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Klik icon           untuk memilih file installer yang sebelumnya telah di download.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D74F4-6EE3-4362-AF24-884B244E4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519" y="1667277"/>
            <a:ext cx="711320" cy="711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9FEC10-689D-436C-A80D-445742050B38}"/>
              </a:ext>
            </a:extLst>
          </p:cNvPr>
          <p:cNvSpPr/>
          <p:nvPr/>
        </p:nvSpPr>
        <p:spPr>
          <a:xfrm flipH="1">
            <a:off x="10136063" y="3901206"/>
            <a:ext cx="323080" cy="294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45B6D-F859-493A-B9F8-69D3EEE09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03" y="3642888"/>
            <a:ext cx="4407306" cy="27774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8BC363-0B53-4335-9E61-27299E7032F2}"/>
              </a:ext>
            </a:extLst>
          </p:cNvPr>
          <p:cNvSpPr/>
          <p:nvPr/>
        </p:nvSpPr>
        <p:spPr>
          <a:xfrm flipH="1">
            <a:off x="1152901" y="4265312"/>
            <a:ext cx="508851" cy="501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2E0787-A3EB-47D7-A3E6-31C5A4A54E96}"/>
              </a:ext>
            </a:extLst>
          </p:cNvPr>
          <p:cNvSpPr txBox="1">
            <a:spLocks/>
          </p:cNvSpPr>
          <p:nvPr/>
        </p:nvSpPr>
        <p:spPr>
          <a:xfrm>
            <a:off x="5818573" y="5279218"/>
            <a:ext cx="531328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/>
              <a:t>Klik “</a:t>
            </a:r>
            <a:r>
              <a:rPr lang="en-US" b="1"/>
              <a:t>Add</a:t>
            </a:r>
            <a:r>
              <a:rPr lang="en-US"/>
              <a:t>” untuk memilih file installer yang telah di download sebelumnya.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4F6E3F-7636-401D-B9A9-A9195B81E435}"/>
              </a:ext>
            </a:extLst>
          </p:cNvPr>
          <p:cNvSpPr/>
          <p:nvPr/>
        </p:nvSpPr>
        <p:spPr>
          <a:xfrm>
            <a:off x="5167644" y="4089828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6119478" y="155907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10A56C-857E-458D-9724-70ADCC0C8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494" y="5420396"/>
            <a:ext cx="581341" cy="7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B96B-A4FB-45A1-B974-B0AEAD44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Memilih File Installer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D5F93-E26B-40FD-852F-AA8A9E4C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4146" cy="4125724"/>
          </a:xfrm>
        </p:spPr>
        <p:txBody>
          <a:bodyPr>
            <a:normAutofit/>
          </a:bodyPr>
          <a:lstStyle/>
          <a:p>
            <a:r>
              <a:rPr lang="en-US"/>
              <a:t>Pilih DVD 1 atau CD 1 atau Netinst (Dalam hal ini menggunakan </a:t>
            </a:r>
            <a:r>
              <a:rPr lang="en-US" b="1"/>
              <a:t>DVD 1</a:t>
            </a:r>
            <a:r>
              <a:rPr lang="en-US"/>
              <a:t> / </a:t>
            </a:r>
            <a:r>
              <a:rPr lang="en-US" b="1"/>
              <a:t>debian-10.9.0-i386-DVD-1</a:t>
            </a:r>
            <a:r>
              <a:rPr lang="en-US"/>
              <a:t> / </a:t>
            </a:r>
            <a:r>
              <a:rPr lang="en-US" b="1"/>
              <a:t>binary-1</a:t>
            </a:r>
            <a:r>
              <a:rPr lang="en-US"/>
              <a:t>).</a:t>
            </a:r>
          </a:p>
          <a:p>
            <a:r>
              <a:rPr lang="en-US"/>
              <a:t>Pilih “</a:t>
            </a:r>
            <a:r>
              <a:rPr lang="en-US" b="1"/>
              <a:t>Open</a:t>
            </a:r>
            <a:r>
              <a:rPr lang="en-US"/>
              <a:t>”.</a:t>
            </a:r>
          </a:p>
          <a:p>
            <a:r>
              <a:rPr lang="en-ID"/>
              <a:t>Jika sudah pilih “</a:t>
            </a:r>
            <a:r>
              <a:rPr lang="en-ID" b="1"/>
              <a:t>Choose</a:t>
            </a:r>
            <a:r>
              <a:rPr lang="en-ID"/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CF143-4382-4347-886F-DFF27EA8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8" y="413220"/>
            <a:ext cx="4353534" cy="3078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DB6003-55B2-4176-A978-0ADDFF3E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18" y="3819231"/>
            <a:ext cx="4353533" cy="2743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9028761" y="6194146"/>
            <a:ext cx="843657" cy="314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15155-FB79-4D67-9FE2-1714C25886C8}"/>
              </a:ext>
            </a:extLst>
          </p:cNvPr>
          <p:cNvSpPr/>
          <p:nvPr/>
        </p:nvSpPr>
        <p:spPr>
          <a:xfrm flipH="1">
            <a:off x="8819950" y="1373158"/>
            <a:ext cx="1832161" cy="23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766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Mode / Tampilan Installer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</a:t>
            </a:r>
            <a:r>
              <a:rPr lang="en-US" b="1"/>
              <a:t>“Graphical install”</a:t>
            </a:r>
            <a:r>
              <a:rPr lang="en-US"/>
              <a:t> untuk memilih mode install berbasis GUI (</a:t>
            </a:r>
            <a:r>
              <a:rPr lang="en-US" i="1"/>
              <a:t>Graphical User Interface</a:t>
            </a:r>
            <a:r>
              <a:rPr lang="en-US"/>
              <a:t>).</a:t>
            </a:r>
          </a:p>
          <a:p>
            <a:r>
              <a:rPr lang="en-US"/>
              <a:t>Kemudian tekan tombol “</a:t>
            </a:r>
            <a:r>
              <a:rPr lang="en-US" b="1"/>
              <a:t>Enter</a:t>
            </a:r>
            <a:r>
              <a:rPr lang="en-US"/>
              <a:t>” ada keyboard untuk melanjutkan.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D45D3-40BD-4DAD-AD71-9076D04C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42" y="1167291"/>
            <a:ext cx="6595321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Pemilihan Bahasa Pada Saat Instalasi Berlangsung 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4245244" cy="5325585"/>
          </a:xfrm>
        </p:spPr>
        <p:txBody>
          <a:bodyPr/>
          <a:lstStyle/>
          <a:p>
            <a:r>
              <a:rPr lang="en-US"/>
              <a:t>Pilih Bahasa yang akan digunakan pada saat proses instalasi berlangsung. </a:t>
            </a:r>
          </a:p>
          <a:p>
            <a:r>
              <a:rPr lang="en-US"/>
              <a:t>Jika sudah pilih tombol </a:t>
            </a:r>
            <a:r>
              <a:rPr lang="en-US" b="1"/>
              <a:t>“Continue”</a:t>
            </a:r>
            <a:r>
              <a:rPr lang="en-US"/>
              <a:t>.</a:t>
            </a:r>
          </a:p>
          <a:p>
            <a:r>
              <a:rPr lang="en-ID"/>
              <a:t>Jika ingin kembali ke tampilan sebelumnya pilih tombol “</a:t>
            </a:r>
            <a:r>
              <a:rPr lang="en-ID" b="1"/>
              <a:t>Go Back</a:t>
            </a:r>
            <a:r>
              <a:rPr lang="en-ID"/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4C6E1-1269-4D6C-8FBA-D3FEBDDD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0" y="1167288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Pemilihan Lokasi / Zona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other</a:t>
            </a:r>
            <a:r>
              <a:rPr lang="en-US"/>
              <a:t>”.</a:t>
            </a:r>
          </a:p>
          <a:p>
            <a:r>
              <a:rPr lang="en-US"/>
              <a:t>Kemudian pilih tombol </a:t>
            </a:r>
            <a:r>
              <a:rPr lang="en-US" b="1"/>
              <a:t>“Continue”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ID" sz="2400" i="1"/>
              <a:t>Karena kita berada di negara Indonesia, maka yang akan kita set adalah</a:t>
            </a:r>
            <a:r>
              <a:rPr lang="en-ID" sz="2400"/>
              <a:t> </a:t>
            </a:r>
            <a:r>
              <a:rPr lang="en-ID"/>
              <a:t>“</a:t>
            </a:r>
            <a:r>
              <a:rPr lang="en-ID" b="1"/>
              <a:t>Indonesia</a:t>
            </a:r>
            <a:r>
              <a:rPr lang="en-ID"/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5BAA-1492-45E9-A678-60D7D734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5" y="1158567"/>
            <a:ext cx="6347348" cy="5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Pemilihan Lokasi / Zona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Asia</a:t>
            </a:r>
            <a:r>
              <a:rPr lang="en-US"/>
              <a:t>”.</a:t>
            </a:r>
          </a:p>
          <a:p>
            <a:r>
              <a:rPr lang="en-US"/>
              <a:t>Kemudian pilih tombol </a:t>
            </a:r>
            <a:r>
              <a:rPr lang="en-US" b="1"/>
              <a:t>“Continue”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EB555-11B9-4EC8-8D89-273A5C7F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13" y="1176508"/>
            <a:ext cx="6331849" cy="5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0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Pemilihan Lokasi / Zona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Indonesia</a:t>
            </a:r>
            <a:r>
              <a:rPr lang="en-US"/>
              <a:t>”.</a:t>
            </a:r>
          </a:p>
          <a:p>
            <a:r>
              <a:rPr lang="en-US"/>
              <a:t>Kemudian pilih tombol </a:t>
            </a:r>
            <a:r>
              <a:rPr lang="en-US" b="1"/>
              <a:t>“Continue”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A87A7-64C6-4C6E-BE1B-E3BCEE10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32F1-6377-4AA4-8F0D-20B2627B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Persiapan Awal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8BE73-F9B7-4CF6-9261-EEC2C2549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Pastikan anda telah:</a:t>
            </a:r>
          </a:p>
          <a:p>
            <a:r>
              <a:rPr lang="en-US"/>
              <a:t>Menginstal “</a:t>
            </a:r>
            <a:r>
              <a:rPr lang="en-US" b="1"/>
              <a:t>Virtual Box</a:t>
            </a:r>
            <a:r>
              <a:rPr lang="en-US"/>
              <a:t>” dan berjalan dengan baik.</a:t>
            </a:r>
          </a:p>
          <a:p>
            <a:r>
              <a:rPr lang="en-US"/>
              <a:t>Mendownload File Sistem Operasi Linux Debian (versi 10.9.0) dengan format “</a:t>
            </a:r>
            <a:r>
              <a:rPr lang="en-US" b="1"/>
              <a:t>.iso</a:t>
            </a:r>
            <a:r>
              <a:rPr lang="en-US"/>
              <a:t>” dan sebaiknya telah memiliki semua source yang dibutuhkan, seperti:</a:t>
            </a:r>
            <a:r>
              <a:rPr lang="en-US" b="1"/>
              <a:t> DVD 1, DVD 2, </a:t>
            </a:r>
            <a:r>
              <a:rPr lang="en-US"/>
              <a:t>dan</a:t>
            </a:r>
            <a:r>
              <a:rPr lang="en-US" b="1"/>
              <a:t> DVD 3</a:t>
            </a:r>
            <a:r>
              <a:rPr lang="en-US"/>
              <a:t> (jika memilih tipe image DVD). </a:t>
            </a:r>
          </a:p>
          <a:p>
            <a:pPr marL="0" indent="0">
              <a:buNone/>
            </a:pPr>
            <a:endParaRPr lang="en-US" sz="2000" i="1"/>
          </a:p>
          <a:p>
            <a:pPr marL="0" indent="0">
              <a:buNone/>
            </a:pPr>
            <a:r>
              <a:rPr lang="en-US" sz="2000" i="1"/>
              <a:t>Jika belum memiliki, silahkan cek link download pada halaman berikutnya atau pada daftar “Referensi” yang ada di akhir slide ini. Anda juga dapat mempelajari pada materi slide sebelumnya dengan judul “</a:t>
            </a:r>
            <a:r>
              <a:rPr lang="en-US" sz="2000" b="1" i="1"/>
              <a:t>Download ISO Linux Debian</a:t>
            </a:r>
            <a:r>
              <a:rPr lang="en-US" sz="2000" i="1"/>
              <a:t>”.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644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Configure Locales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 klik saja tombol “</a:t>
            </a:r>
            <a:r>
              <a:rPr lang="en-US" b="1"/>
              <a:t>Continue</a:t>
            </a:r>
            <a:r>
              <a:rPr lang="en-US"/>
              <a:t>”.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BFF88-9D12-4730-981E-DC3E02FF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5" y="1158567"/>
            <a:ext cx="6347348" cy="5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Konfigurasi Keyboard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Dalam hal ini, pilih saja “</a:t>
            </a:r>
            <a:r>
              <a:rPr lang="en-US" b="1"/>
              <a:t>Continue</a:t>
            </a:r>
            <a:r>
              <a:rPr lang="en-US"/>
              <a:t>”.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51524-D246-46AB-A279-788DD087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0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Load Installer Componen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Tunggu sampai proses loading componen selesai…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FBA41-6544-4D7C-B7AB-6834BD19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5" y="1158567"/>
            <a:ext cx="6347348" cy="5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Nama Hostname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Masukkan (ketik) nama Hostname yang diinginkan.</a:t>
            </a:r>
          </a:p>
          <a:p>
            <a:r>
              <a:rPr lang="en-US"/>
              <a:t>Jika sudah, klik tombol “</a:t>
            </a:r>
            <a:r>
              <a:rPr lang="en-US" b="1"/>
              <a:t>Continue</a:t>
            </a:r>
            <a:r>
              <a:rPr lang="en-US"/>
              <a:t>”.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2400" i="1"/>
              <a:t>Hostname pada contoh ini: </a:t>
            </a:r>
            <a:r>
              <a:rPr lang="en-US" sz="2400"/>
              <a:t>“</a:t>
            </a:r>
            <a:r>
              <a:rPr lang="en-US" sz="2400" b="1"/>
              <a:t>stemasi</a:t>
            </a:r>
            <a:r>
              <a:rPr lang="en-US" sz="2400"/>
              <a:t>”.</a:t>
            </a:r>
            <a:endParaRPr lang="en-ID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EB664-F57F-4877-AD35-DD780141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13" y="1171593"/>
            <a:ext cx="6331849" cy="5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Domain Name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 biarkan saja kosong dan klik tombol “</a:t>
            </a:r>
            <a:r>
              <a:rPr lang="en-US" b="1"/>
              <a:t>Continue</a:t>
            </a:r>
            <a:r>
              <a:rPr lang="en-US"/>
              <a:t>” untuk melanjutkan.</a:t>
            </a:r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r>
              <a:rPr lang="en-US" sz="2400" i="1"/>
              <a:t>Domain Name akan diset pada saat dibutuhkan dikemudian hari.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453FA-4F55-4E94-BF92-2C724FCF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5" y="1158566"/>
            <a:ext cx="6347348" cy="5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Password Root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form isian password, isikan password yang akan digunakan oleh user “</a:t>
            </a:r>
            <a:r>
              <a:rPr lang="en-US" b="1"/>
              <a:t>Root</a:t>
            </a:r>
            <a:r>
              <a:rPr lang="en-US"/>
              <a:t>”. Jangan lupa untuk mengetik ulang password yang sama pada form berikutnya.</a:t>
            </a:r>
          </a:p>
          <a:p>
            <a:r>
              <a:rPr lang="en-US"/>
              <a:t>Jika sudah, 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A909-907D-4A9A-AF8D-F94C6D1CA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13" y="1171593"/>
            <a:ext cx="6331849" cy="5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Full Name untuk Pengguna Baru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ini, masukkan full name (nama panjang)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A58C7-A191-4420-9428-382878B3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5" y="1158567"/>
            <a:ext cx="6347348" cy="5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4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Akun Username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ini, masukkan “</a:t>
            </a:r>
            <a:r>
              <a:rPr lang="en-US" b="1"/>
              <a:t>Username</a:t>
            </a:r>
            <a:r>
              <a:rPr lang="en-US"/>
              <a:t>” yang anda inginkan.</a:t>
            </a:r>
          </a:p>
          <a:p>
            <a:r>
              <a:rPr lang="en-US"/>
              <a:t>Username disini merupakan username untuk hak akses user biasa.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5B39A-1A0D-4D68-A681-9AFA852A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4" y="1166831"/>
            <a:ext cx="6337515" cy="53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Password Akun Username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ini, masukkan “</a:t>
            </a:r>
            <a:r>
              <a:rPr lang="en-US" b="1"/>
              <a:t>password</a:t>
            </a:r>
            <a:r>
              <a:rPr lang="en-US"/>
              <a:t>” username.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8A7B5-0759-428F-BC8A-933E14D0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5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Konfigurasi Waktu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Tunggu sampai proses selesai…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05C07-3E3F-4F78-BA40-EA6CF352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13" y="1165334"/>
            <a:ext cx="6331849" cy="5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86604-5A60-4CFF-8B63-F5D16D59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41" y="2986174"/>
            <a:ext cx="6490723" cy="350670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9B7CE-ED77-4DDB-9D5E-E0DD962B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13" y="2578132"/>
            <a:ext cx="5130486" cy="3119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579280-F291-479C-B86F-C7CA9869C8F4}"/>
              </a:ext>
            </a:extLst>
          </p:cNvPr>
          <p:cNvSpPr/>
          <p:nvPr/>
        </p:nvSpPr>
        <p:spPr>
          <a:xfrm>
            <a:off x="6269612" y="4866461"/>
            <a:ext cx="1414153" cy="506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B39649-C3EF-4C57-A67A-67CB590E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Download Linux Debian (Versi 10.9 | Buster).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D5F95-2F7C-4E6F-9176-BFC4004BBC2D}"/>
              </a:ext>
            </a:extLst>
          </p:cNvPr>
          <p:cNvSpPr txBox="1"/>
          <p:nvPr/>
        </p:nvSpPr>
        <p:spPr>
          <a:xfrm>
            <a:off x="838199" y="1252569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Link Download Linux Debian: </a:t>
            </a:r>
          </a:p>
          <a:p>
            <a:pPr marL="263525" indent="0">
              <a:buNone/>
            </a:pPr>
            <a:r>
              <a:rPr lang="en-US" sz="2400">
                <a:hlinkClick r:id="rId4"/>
              </a:rPr>
              <a:t>https://www.debian.org/releases/buster/debian-installer/</a:t>
            </a:r>
            <a:r>
              <a:rPr lang="en-US" sz="2400"/>
              <a:t> </a:t>
            </a:r>
          </a:p>
          <a:p>
            <a:pPr marL="263525" indent="0">
              <a:buNone/>
            </a:pPr>
            <a:r>
              <a:rPr lang="en-US" sz="2400">
                <a:hlinkClick r:id="rId5"/>
              </a:rPr>
              <a:t>https://cdimage.debian.org/debian-cd/current/i386/iso-dvd/</a:t>
            </a:r>
            <a:r>
              <a:rPr lang="en-US" sz="24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7192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Konfigurasi Waktu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lokasi waktu sesuai dengan daerah kita. Jika tidak tersedia, pilih daerah terdekat.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17528-4442-41E5-BC49-222880DF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Loading Components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Tunggu sampai proses loading components selesai…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16AE1-F740-466B-87B1-BC54433E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5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BABF1E-9E05-4702-95E1-26A72553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6"/>
            <a:ext cx="6336972" cy="5325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>
            <a:normAutofit lnSpcReduction="10000"/>
          </a:bodyPr>
          <a:lstStyle/>
          <a:p>
            <a:r>
              <a:rPr lang="en-US"/>
              <a:t>Pada tampilan ini, terdapat beberapa cara mempartisi hard disk.</a:t>
            </a:r>
          </a:p>
          <a:p>
            <a:r>
              <a:rPr lang="en-US"/>
              <a:t>Dalam hal ini, pilih “</a:t>
            </a:r>
            <a:r>
              <a:rPr lang="en-US" b="1"/>
              <a:t>Manual</a:t>
            </a:r>
            <a:r>
              <a:rPr lang="en-US"/>
              <a:t>” untuk mempartisi hard disk secara manual sesuai dengan yang butuhkan.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</a:p>
          <a:p>
            <a:pPr marL="0" indent="0">
              <a:buNone/>
            </a:pPr>
            <a:endParaRPr lang="en-US" sz="2000" i="1"/>
          </a:p>
          <a:p>
            <a:pPr marL="0" indent="0">
              <a:buNone/>
            </a:pPr>
            <a:r>
              <a:rPr lang="en-US" sz="2000" i="1"/>
              <a:t>Newbe disarankan memilih “</a:t>
            </a:r>
            <a:r>
              <a:rPr lang="en-US" sz="2000" b="1"/>
              <a:t>Guided – use entire disk</a:t>
            </a:r>
            <a:r>
              <a:rPr lang="en-US" sz="2000" i="1"/>
              <a:t>”. Namun, untuk  kebutuhan belajar, sebaiknya pilih “</a:t>
            </a:r>
            <a:r>
              <a:rPr lang="en-US" sz="2000" b="1"/>
              <a:t>Manual</a:t>
            </a:r>
            <a:r>
              <a:rPr lang="en-US" sz="2000" i="1"/>
              <a:t>”.</a:t>
            </a:r>
            <a:endParaRPr lang="en-ID" sz="2400" i="1"/>
          </a:p>
        </p:txBody>
      </p:sp>
    </p:spTree>
    <p:extLst>
      <p:ext uri="{BB962C8B-B14F-4D97-AF65-F5344CB8AC3E}">
        <p14:creationId xmlns:p14="http://schemas.microsoft.com/office/powerpoint/2010/main" val="89482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 terlihat jumlah seluruh hard disk yang dimiliki. (</a:t>
            </a:r>
            <a:r>
              <a:rPr lang="en-US" i="1"/>
              <a:t>sesuai pengaturan awal Virtual Box</a:t>
            </a:r>
            <a:r>
              <a:rPr lang="en-US"/>
              <a:t>).</a:t>
            </a:r>
          </a:p>
          <a:p>
            <a:r>
              <a:rPr lang="en-US"/>
              <a:t>Klik pada bagian informasi hard disk tesebut, kemudian klik tombol “</a:t>
            </a:r>
            <a:r>
              <a:rPr lang="en-US" b="1"/>
              <a:t>Continue</a:t>
            </a:r>
            <a:r>
              <a:rPr lang="en-US"/>
              <a:t>” untuk melanjutkan.</a:t>
            </a:r>
          </a:p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E007B-ABB0-480D-A697-874C8268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57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 pilih “</a:t>
            </a:r>
            <a:r>
              <a:rPr lang="en-US" b="1"/>
              <a:t>Yes</a:t>
            </a:r>
            <a:r>
              <a:rPr lang="en-US"/>
              <a:t>” untuk membuat partisi baru.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61571-06E3-4B08-AE26-11E7A878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5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Klik/Pilih pada “</a:t>
            </a:r>
            <a:r>
              <a:rPr lang="en-US" b="1"/>
              <a:t>FREE SPACE</a:t>
            </a:r>
            <a:r>
              <a:rPr lang="en-US"/>
              <a:t>” kemudian 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943AA-81C7-44B3-B021-4D68BC501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13" y="1171593"/>
            <a:ext cx="6331849" cy="5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Create a new partition</a:t>
            </a:r>
            <a:r>
              <a:rPr lang="en-US"/>
              <a:t>” untu membuat partisi baru.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897BC-4EA0-4633-896E-54244644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>
            <a:normAutofit lnSpcReduction="10000"/>
          </a:bodyPr>
          <a:lstStyle/>
          <a:p>
            <a:r>
              <a:rPr lang="en-US"/>
              <a:t>Pada tampilan ini muncul seperti pada Gambar disamping.</a:t>
            </a:r>
          </a:p>
          <a:p>
            <a:r>
              <a:rPr lang="en-ID"/>
              <a:t>Dalam hal ini, kita akan membagi partisi menjadi 2 partisi (</a:t>
            </a:r>
            <a:r>
              <a:rPr lang="en-ID" b="1"/>
              <a:t>Root</a:t>
            </a:r>
            <a:r>
              <a:rPr lang="en-ID"/>
              <a:t> dan </a:t>
            </a:r>
            <a:r>
              <a:rPr lang="en-ID" b="1"/>
              <a:t>Swap</a:t>
            </a:r>
            <a:r>
              <a:rPr lang="en-ID"/>
              <a:t>).</a:t>
            </a:r>
          </a:p>
          <a:p>
            <a:r>
              <a:rPr lang="en-ID"/>
              <a:t>Untuk mempermudah proses partisi, sebaiknya kita buat partisi </a:t>
            </a:r>
            <a:r>
              <a:rPr lang="en-ID" b="1"/>
              <a:t>Swap</a:t>
            </a:r>
            <a:r>
              <a:rPr lang="en-ID"/>
              <a:t> terlebih dahulu. Sisa dari partisi </a:t>
            </a:r>
            <a:r>
              <a:rPr lang="en-ID" b="1"/>
              <a:t>Swap</a:t>
            </a:r>
            <a:r>
              <a:rPr lang="en-ID"/>
              <a:t> akan digunakan untuk partisi </a:t>
            </a:r>
            <a:r>
              <a:rPr lang="en-ID" b="1"/>
              <a:t>Root</a:t>
            </a:r>
            <a:r>
              <a:rPr lang="en-ID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6985C-F007-4FCD-8109-B7643F34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7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4105759" cy="5325585"/>
          </a:xfrm>
        </p:spPr>
        <p:txBody>
          <a:bodyPr>
            <a:normAutofit/>
          </a:bodyPr>
          <a:lstStyle/>
          <a:p>
            <a:r>
              <a:rPr lang="en-US"/>
              <a:t>Ubah jumlah ukuran partisi dari jumlah total (10.7 GB) menjadi 2 GB untuk partisi Swap  (</a:t>
            </a:r>
            <a:r>
              <a:rPr lang="en-US" i="1"/>
              <a:t>seperti pada gambar</a:t>
            </a:r>
            <a:r>
              <a:rPr lang="en-US"/>
              <a:t>).</a:t>
            </a:r>
          </a:p>
          <a:p>
            <a:r>
              <a:rPr lang="en-US"/>
              <a:t>Penentuan jumlah ini berdasarkan perhitungan 2x lipat dari jumlah memori utama sistem (1024 x 2).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E1F0D-94AF-4B27-9350-E142CB3B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3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Logical</a:t>
            </a:r>
            <a:r>
              <a:rPr lang="en-US"/>
              <a:t>” kemudian 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9A8AA-1F83-4294-8982-ED5F04A9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2359-D353-446A-B51B-6F768449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Menyiapkan Media di Virtual Box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7F98-47F1-408C-83AC-38DFCAFB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5582"/>
          </a:xfrm>
        </p:spPr>
        <p:txBody>
          <a:bodyPr>
            <a:normAutofit lnSpcReduction="10000"/>
          </a:bodyPr>
          <a:lstStyle/>
          <a:p>
            <a:r>
              <a:rPr lang="en-US"/>
              <a:t>Buka Aplikasi Virtual Box, kemudian pilih icon “</a:t>
            </a:r>
            <a:r>
              <a:rPr lang="en-US" b="1"/>
              <a:t>New</a:t>
            </a:r>
            <a:r>
              <a:rPr lang="en-US"/>
              <a:t>”                     untuk memulai media instalasi instalasi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17771-57DB-4BEC-88B6-035959C8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264" y="2681207"/>
            <a:ext cx="6525536" cy="3820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27946-B9ED-4791-ABAF-A27CA33F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121" y="1353767"/>
            <a:ext cx="851788" cy="11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58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Beginning</a:t>
            </a:r>
            <a:r>
              <a:rPr lang="en-US"/>
              <a:t>”.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FD880-BC1F-4AAA-AE0C-EC90114E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0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2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Berikutnya ubah format partisi menjadi Swap dengan cara pilih “</a:t>
            </a:r>
            <a:r>
              <a:rPr lang="en-US" b="1"/>
              <a:t>Use as: Ext4 jounaling file system</a:t>
            </a:r>
            <a:r>
              <a:rPr lang="en-US"/>
              <a:t>”, kemudian klik tombol “</a:t>
            </a:r>
            <a:r>
              <a:rPr lang="en-US" b="1"/>
              <a:t>Continue</a:t>
            </a:r>
            <a:r>
              <a:rPr lang="en-US"/>
              <a:t>”.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55F26-2815-46C9-BDE3-73EA875D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4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Kemudian pilih “</a:t>
            </a:r>
            <a:r>
              <a:rPr lang="en-US" b="1"/>
              <a:t>swap area</a:t>
            </a:r>
            <a:r>
              <a:rPr lang="en-US"/>
              <a:t>”.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F57F9-3E4F-45F7-81F1-6C7EB111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50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4088642" cy="5325585"/>
          </a:xfrm>
        </p:spPr>
        <p:txBody>
          <a:bodyPr/>
          <a:lstStyle/>
          <a:p>
            <a:r>
              <a:rPr lang="en-US"/>
              <a:t>Jika muncul tampilan seperti pada gambar di samping, pilih “</a:t>
            </a:r>
            <a:r>
              <a:rPr lang="en-US" b="1"/>
              <a:t>Done setting up the partition</a:t>
            </a:r>
            <a:r>
              <a:rPr lang="en-US"/>
              <a:t>”.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61A8C-40F2-4199-8C0D-42DC02F0C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47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Berikutnya pilih “</a:t>
            </a:r>
            <a:r>
              <a:rPr lang="en-US" b="1"/>
              <a:t>FREE SPACE</a:t>
            </a:r>
            <a:r>
              <a:rPr lang="en-US"/>
              <a:t>” berikutnya untuk membuat partisi </a:t>
            </a:r>
            <a:r>
              <a:rPr lang="en-US" b="1"/>
              <a:t>Root</a:t>
            </a:r>
            <a:r>
              <a:rPr lang="en-US"/>
              <a:t>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5B8E2-D162-4D9D-B93D-DC9E578B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52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Create a new partition</a:t>
            </a:r>
            <a:r>
              <a:rPr lang="en-US"/>
              <a:t>” untuk membuat partisi berikutnya.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A0A55-CA23-42DE-8BCD-577CFC61E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0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Akan terlihat sisa dari hard disk yang ada pada sistem (8.7 GB).</a:t>
            </a:r>
          </a:p>
          <a:p>
            <a:r>
              <a:rPr lang="en-US"/>
              <a:t>Dalam hal ini, kita akan menggunakan semua kapasitas yang ada untuk partisi </a:t>
            </a:r>
            <a:r>
              <a:rPr lang="en-US" b="1"/>
              <a:t>Root</a:t>
            </a:r>
            <a:r>
              <a:rPr lang="en-US"/>
              <a:t>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DA07-546A-49F5-99AD-5A5491A6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8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Primary</a:t>
            </a:r>
            <a:r>
              <a:rPr lang="en-US"/>
              <a:t>”.</a:t>
            </a:r>
          </a:p>
          <a:p>
            <a:r>
              <a:rPr lang="en-US"/>
              <a:t>Kemudian 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9FA76-0D4D-4E19-90A3-3A40F674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89" y="1167287"/>
            <a:ext cx="6336973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3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9"/>
            <a:ext cx="4743734" cy="1986808"/>
          </a:xfrm>
        </p:spPr>
        <p:txBody>
          <a:bodyPr>
            <a:normAutofit lnSpcReduction="10000"/>
          </a:bodyPr>
          <a:lstStyle/>
          <a:p>
            <a:r>
              <a:rPr lang="en-US"/>
              <a:t>Pilih “</a:t>
            </a:r>
            <a:r>
              <a:rPr lang="en-US" b="1"/>
              <a:t>Bootable flag: off</a:t>
            </a:r>
            <a:r>
              <a:rPr lang="en-US"/>
              <a:t>”. 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 </a:t>
            </a:r>
          </a:p>
          <a:p>
            <a:pPr marL="0" indent="0">
              <a:buNone/>
            </a:pPr>
            <a:r>
              <a:rPr lang="en-US" sz="2000" i="1"/>
              <a:t>Kita akan set “</a:t>
            </a:r>
            <a:r>
              <a:rPr lang="en-US" sz="2000" b="1"/>
              <a:t>Bootable flag</a:t>
            </a:r>
            <a:r>
              <a:rPr lang="en-US" sz="2000" i="1"/>
              <a:t>” dari “</a:t>
            </a:r>
            <a:r>
              <a:rPr lang="en-US" sz="2000" b="1"/>
              <a:t>off</a:t>
            </a:r>
            <a:r>
              <a:rPr lang="en-US" sz="2000" i="1"/>
              <a:t>” menjadi “</a:t>
            </a:r>
            <a:r>
              <a:rPr lang="en-US" sz="2000" b="1"/>
              <a:t>on</a:t>
            </a:r>
            <a:r>
              <a:rPr lang="en-US" sz="2000" i="1"/>
              <a:t>”.</a:t>
            </a:r>
          </a:p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473E2-DABD-4237-97BF-E8D9D3DA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60" y="3154097"/>
            <a:ext cx="3972847" cy="3338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6B2E7-357E-4FF6-8251-ED722A11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92" y="1167289"/>
            <a:ext cx="6336973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06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Pilih “</a:t>
            </a:r>
            <a:r>
              <a:rPr lang="en-US" b="1"/>
              <a:t>Done Setting up the partition</a:t>
            </a:r>
            <a:r>
              <a:rPr lang="en-US"/>
              <a:t>” untuk mengakhiri proses partisi.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185DE-7DF5-4822-8BC9-25B714AC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7F25-62AE-4A7B-9182-99F01399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Menentukan Nama Sistem Operasi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3B5B-0314-4920-91AC-7FFE5D5E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4146" cy="4351338"/>
          </a:xfrm>
        </p:spPr>
        <p:txBody>
          <a:bodyPr/>
          <a:lstStyle/>
          <a:p>
            <a:r>
              <a:rPr lang="en-US"/>
              <a:t>Pada tampilan ini, ketik nama Sistem Operasi yang diinginkan pada baris “</a:t>
            </a:r>
            <a:r>
              <a:rPr lang="en-US" b="1"/>
              <a:t>Name:</a:t>
            </a:r>
            <a:r>
              <a:rPr lang="en-US"/>
              <a:t>”.</a:t>
            </a:r>
          </a:p>
          <a:p>
            <a:r>
              <a:rPr lang="en-US"/>
              <a:t>Anda juga dapat menentukan letak folder instalasi sesuai keinginan pada baris “</a:t>
            </a:r>
            <a:r>
              <a:rPr lang="en-US" b="1"/>
              <a:t>Machine Folder</a:t>
            </a:r>
            <a:r>
              <a:rPr lang="en-US"/>
              <a:t>” dengan cara mengklik tanda panah.</a:t>
            </a:r>
          </a:p>
          <a:p>
            <a:r>
              <a:rPr lang="en-US"/>
              <a:t>Jika sudah diatur, 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FF71D-6DDE-40A0-99A2-59A797CB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852" y="4639219"/>
            <a:ext cx="485745" cy="563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279C2-041C-45DF-A47F-F972A74B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13" y="1825626"/>
            <a:ext cx="4621888" cy="43513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0D7C44-2421-44F1-A0AC-CD0372F451CE}"/>
              </a:ext>
            </a:extLst>
          </p:cNvPr>
          <p:cNvSpPr/>
          <p:nvPr/>
        </p:nvSpPr>
        <p:spPr>
          <a:xfrm>
            <a:off x="9427963" y="5748153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9180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Berikutnya pilih “</a:t>
            </a:r>
            <a:r>
              <a:rPr lang="en-US" b="1"/>
              <a:t>Finish partitioning and write changes to disk</a:t>
            </a:r>
            <a:r>
              <a:rPr lang="en-US"/>
              <a:t>” untuk mengakhiri proses partisi hard disk.</a:t>
            </a:r>
          </a:p>
          <a:p>
            <a:r>
              <a:rPr lang="en-US"/>
              <a:t>Klik tombol “</a:t>
            </a:r>
            <a:r>
              <a:rPr lang="en-US" b="1"/>
              <a:t>Continue</a:t>
            </a:r>
            <a:r>
              <a:rPr lang="en-US"/>
              <a:t>” untuk melanjutkan ke proses berikutnya.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776F0-984A-4B59-A0B0-65A070B2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3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 pilih “</a:t>
            </a:r>
            <a:r>
              <a:rPr lang="en-US" b="1"/>
              <a:t>Yes</a:t>
            </a:r>
            <a:r>
              <a:rPr lang="en-US"/>
              <a:t>” untuk proses writing pada hard disk yang sudah dipartisi.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 berikutnya.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07C38-952A-4916-8B70-7EE65138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21" y="1161095"/>
            <a:ext cx="6344341" cy="53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74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Installing Base System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Tunggu sampai proses selesai…</a:t>
            </a:r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AE255-AE79-480F-A79B-EF83817F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6"/>
            <a:ext cx="6336972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5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Scanning CD/DVD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506467"/>
          </a:xfrm>
        </p:spPr>
        <p:txBody>
          <a:bodyPr>
            <a:normAutofit lnSpcReduction="10000"/>
          </a:bodyPr>
          <a:lstStyle/>
          <a:p>
            <a:r>
              <a:rPr lang="en-US"/>
              <a:t>Tampilan ini hasil dari proses scanning CD atau DVD yang kita gunakan (Gambar kotak merah).</a:t>
            </a:r>
          </a:p>
          <a:p>
            <a:r>
              <a:rPr lang="en-US"/>
              <a:t>Disarankan untuk melakukan Scan (seluruh) CD atau DVD lainnya yang kita gunakan.</a:t>
            </a:r>
          </a:p>
          <a:p>
            <a:r>
              <a:rPr lang="en-US"/>
              <a:t>Sebelum memilih “Yes”, pastikan dulu anda sudah memilih CD atau DVD lain yang akan di scan. Ex: DVD 2 / Binary-2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E4FA8-BC5C-455A-ADF8-7B9DE9F5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69" y="1172565"/>
            <a:ext cx="6330693" cy="53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49EC07-4C11-470A-9EF7-1C0FF4B41A6D}"/>
              </a:ext>
            </a:extLst>
          </p:cNvPr>
          <p:cNvSpPr/>
          <p:nvPr/>
        </p:nvSpPr>
        <p:spPr>
          <a:xfrm flipH="1">
            <a:off x="5476247" y="2737934"/>
            <a:ext cx="4377435" cy="250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50539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Scanning CD/DVD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9"/>
            <a:ext cx="3997271" cy="48786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Pilih menu: “</a:t>
            </a:r>
            <a:r>
              <a:rPr lang="en-US" b="1"/>
              <a:t>Devices</a:t>
            </a:r>
            <a:r>
              <a:rPr lang="en-US"/>
              <a:t>” </a:t>
            </a:r>
            <a:r>
              <a:rPr lang="en-US">
                <a:sym typeface="Wingdings" panose="05000000000000000000" pitchFamily="2" charset="2"/>
              </a:rPr>
              <a:t> “</a:t>
            </a:r>
            <a:r>
              <a:rPr lang="en-US" b="1">
                <a:sym typeface="Wingdings" panose="05000000000000000000" pitchFamily="2" charset="2"/>
              </a:rPr>
              <a:t>Optical Drives</a:t>
            </a:r>
            <a:r>
              <a:rPr lang="en-US">
                <a:sym typeface="Wingdings" panose="05000000000000000000" pitchFamily="2" charset="2"/>
              </a:rPr>
              <a:t>”  “</a:t>
            </a:r>
            <a:r>
              <a:rPr lang="en-US" b="1">
                <a:sym typeface="Wingdings" panose="05000000000000000000" pitchFamily="2" charset="2"/>
              </a:rPr>
              <a:t>Choose a disk file…” </a:t>
            </a:r>
            <a:r>
              <a:rPr lang="en-US">
                <a:sym typeface="Wingdings" panose="05000000000000000000" pitchFamily="2" charset="2"/>
              </a:rPr>
              <a:t>pada Virtual Box.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Kemudian Pilih CD/DVD berikutnya yang ingin di scan.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Kemudian klik “</a:t>
            </a:r>
            <a:r>
              <a:rPr lang="en-US" b="1"/>
              <a:t>Open</a:t>
            </a:r>
            <a:r>
              <a:rPr lang="en-US"/>
              <a:t>”.</a:t>
            </a:r>
          </a:p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2555F-153C-4AB5-B072-C748694F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1" y="1167287"/>
            <a:ext cx="6336972" cy="532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F3FE55-3339-42D3-A32A-EB32E4CE2252}"/>
              </a:ext>
            </a:extLst>
          </p:cNvPr>
          <p:cNvSpPr/>
          <p:nvPr/>
        </p:nvSpPr>
        <p:spPr>
          <a:xfrm flipH="1">
            <a:off x="8720919" y="1787857"/>
            <a:ext cx="1883392" cy="19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B09F9-6167-43F2-B3A4-06CBF5A0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0" y="3835021"/>
            <a:ext cx="3985907" cy="281813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5CF536B-F10E-43C3-9DB1-D4FCC236EB24}"/>
              </a:ext>
            </a:extLst>
          </p:cNvPr>
          <p:cNvSpPr/>
          <p:nvPr/>
        </p:nvSpPr>
        <p:spPr>
          <a:xfrm>
            <a:off x="3337675" y="4672289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F40846-1466-4A59-B81C-03AC89D51EAE}"/>
              </a:ext>
            </a:extLst>
          </p:cNvPr>
          <p:cNvSpPr/>
          <p:nvPr/>
        </p:nvSpPr>
        <p:spPr>
          <a:xfrm>
            <a:off x="8395454" y="830690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0DD782-B668-444F-B18C-CF4CB31A8FD3}"/>
              </a:ext>
            </a:extLst>
          </p:cNvPr>
          <p:cNvSpPr/>
          <p:nvPr/>
        </p:nvSpPr>
        <p:spPr>
          <a:xfrm>
            <a:off x="3337674" y="5585925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08552C-D796-4546-AD3E-211177F3A17B}"/>
              </a:ext>
            </a:extLst>
          </p:cNvPr>
          <p:cNvCxnSpPr>
            <a:cxnSpLocks/>
            <a:stCxn id="12" idx="6"/>
            <a:endCxn id="15" idx="3"/>
          </p:cNvCxnSpPr>
          <p:nvPr/>
        </p:nvCxnSpPr>
        <p:spPr>
          <a:xfrm>
            <a:off x="3988603" y="5911390"/>
            <a:ext cx="3557284" cy="5745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EB599A6-6F47-46CD-B470-E7C1D8F2504B}"/>
              </a:ext>
            </a:extLst>
          </p:cNvPr>
          <p:cNvSpPr/>
          <p:nvPr/>
        </p:nvSpPr>
        <p:spPr>
          <a:xfrm flipH="1">
            <a:off x="7545887" y="6357942"/>
            <a:ext cx="615473" cy="256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322BC3-21D8-47DD-B699-AFF93AA6A5B1}"/>
              </a:ext>
            </a:extLst>
          </p:cNvPr>
          <p:cNvSpPr/>
          <p:nvPr/>
        </p:nvSpPr>
        <p:spPr>
          <a:xfrm flipH="1">
            <a:off x="6407154" y="4837552"/>
            <a:ext cx="2404104" cy="242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759347-9D52-48FA-B17F-1DBB1B14047B}"/>
              </a:ext>
            </a:extLst>
          </p:cNvPr>
          <p:cNvCxnSpPr>
            <a:cxnSpLocks/>
            <a:stCxn id="10" idx="6"/>
            <a:endCxn id="16" idx="3"/>
          </p:cNvCxnSpPr>
          <p:nvPr/>
        </p:nvCxnSpPr>
        <p:spPr>
          <a:xfrm flipV="1">
            <a:off x="3988604" y="4958732"/>
            <a:ext cx="2418550" cy="39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56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Scanning CD/DVD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4912058" cy="302458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Jika muncul pop-up (Gambar 1), Klik tombol “</a:t>
            </a:r>
            <a:r>
              <a:rPr lang="en-US" b="1"/>
              <a:t>Force Unmount</a:t>
            </a:r>
            <a:r>
              <a:rPr lang="en-US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Pastikan telah memilih “</a:t>
            </a:r>
            <a:r>
              <a:rPr lang="en-US" b="1"/>
              <a:t>Yes</a:t>
            </a:r>
            <a:r>
              <a:rPr lang="en-US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 scanning.</a:t>
            </a:r>
            <a:endParaRPr lang="en-ID"/>
          </a:p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518C4-9DB2-4204-8EAE-A5F3FDD6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36" y="4027413"/>
            <a:ext cx="3520550" cy="2465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D3E7DB-5B22-47FB-ADCB-161BA44C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09" y="1688697"/>
            <a:ext cx="5716543" cy="48041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EDEA2D6-CB38-48B6-A71A-DC08D4E44BA2}"/>
              </a:ext>
            </a:extLst>
          </p:cNvPr>
          <p:cNvSpPr/>
          <p:nvPr/>
        </p:nvSpPr>
        <p:spPr>
          <a:xfrm>
            <a:off x="6804391" y="365443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71E778-13A4-4F57-8BCE-27BB47FEEC15}"/>
              </a:ext>
            </a:extLst>
          </p:cNvPr>
          <p:cNvSpPr/>
          <p:nvPr/>
        </p:nvSpPr>
        <p:spPr>
          <a:xfrm>
            <a:off x="1121771" y="4938717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C3B0D-3F2C-4E2B-83F2-9C17A67CEB19}"/>
              </a:ext>
            </a:extLst>
          </p:cNvPr>
          <p:cNvSpPr/>
          <p:nvPr/>
        </p:nvSpPr>
        <p:spPr>
          <a:xfrm flipH="1">
            <a:off x="6217538" y="3869009"/>
            <a:ext cx="504967" cy="221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0EE5EB-B8B3-4C63-A993-83A9C4C8F54A}"/>
              </a:ext>
            </a:extLst>
          </p:cNvPr>
          <p:cNvSpPr/>
          <p:nvPr/>
        </p:nvSpPr>
        <p:spPr>
          <a:xfrm>
            <a:off x="11028335" y="5152487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D8F1E-5C16-42BA-8DD7-48BBF9670ABF}"/>
              </a:ext>
            </a:extLst>
          </p:cNvPr>
          <p:cNvSpPr/>
          <p:nvPr/>
        </p:nvSpPr>
        <p:spPr>
          <a:xfrm flipH="1">
            <a:off x="11003061" y="6018663"/>
            <a:ext cx="816498" cy="267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7363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Scanning CD/DVD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4296951" cy="557470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Jika CD/DVD berhasil discan, maka akan terlihat (Binary-2) seperti pada kotak merah No. 1.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Pilih “</a:t>
            </a:r>
            <a:r>
              <a:rPr lang="en-ID" b="1"/>
              <a:t>Yes</a:t>
            </a:r>
            <a:r>
              <a:rPr lang="en-ID"/>
              <a:t>” untuk melanjutkan proses scanning berikutnya.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Kemudian pilih “</a:t>
            </a:r>
            <a:r>
              <a:rPr lang="en-ID" b="1"/>
              <a:t>Continue</a:t>
            </a:r>
            <a:r>
              <a:rPr lang="en-ID"/>
              <a:t>” untuk melanjutkan.</a:t>
            </a:r>
          </a:p>
          <a:p>
            <a:pPr marL="0" indent="0">
              <a:buNone/>
            </a:pPr>
            <a:endParaRPr lang="en-ID"/>
          </a:p>
          <a:p>
            <a:pPr marL="0" indent="0">
              <a:buNone/>
            </a:pPr>
            <a:r>
              <a:rPr lang="en-ID" sz="2400" i="1"/>
              <a:t>Lakukan cara yang sama untuk  proses berikutnya sampai CD/DVD terakhir.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13A38-8A6D-49D5-84E4-02AB6511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69" y="1165923"/>
            <a:ext cx="6330693" cy="5326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875325-300C-4DB8-AC55-AA334EA2C095}"/>
              </a:ext>
            </a:extLst>
          </p:cNvPr>
          <p:cNvSpPr/>
          <p:nvPr/>
        </p:nvSpPr>
        <p:spPr>
          <a:xfrm flipH="1">
            <a:off x="5466910" y="3582407"/>
            <a:ext cx="504967" cy="221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2FF985-0A3C-4A2B-8C99-FBB15480B08B}"/>
              </a:ext>
            </a:extLst>
          </p:cNvPr>
          <p:cNvSpPr/>
          <p:nvPr/>
        </p:nvSpPr>
        <p:spPr>
          <a:xfrm flipH="1">
            <a:off x="5466910" y="2736245"/>
            <a:ext cx="4468659" cy="221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FEB999-20B5-41FE-A7D9-FF49C8A3D1A8}"/>
              </a:ext>
            </a:extLst>
          </p:cNvPr>
          <p:cNvSpPr/>
          <p:nvPr/>
        </p:nvSpPr>
        <p:spPr>
          <a:xfrm flipH="1">
            <a:off x="10721296" y="5964072"/>
            <a:ext cx="959317" cy="310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FC7FD0-3A6F-40C5-BC37-08FC5D664C4F}"/>
              </a:ext>
            </a:extLst>
          </p:cNvPr>
          <p:cNvSpPr/>
          <p:nvPr/>
        </p:nvSpPr>
        <p:spPr>
          <a:xfrm>
            <a:off x="6096000" y="3429000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9A100D-AE13-4F50-9ACB-37537E59A3D1}"/>
              </a:ext>
            </a:extLst>
          </p:cNvPr>
          <p:cNvSpPr/>
          <p:nvPr/>
        </p:nvSpPr>
        <p:spPr>
          <a:xfrm>
            <a:off x="10163986" y="2521668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D5BDF0-BB2D-4902-A645-B6636FF954EA}"/>
              </a:ext>
            </a:extLst>
          </p:cNvPr>
          <p:cNvSpPr/>
          <p:nvPr/>
        </p:nvSpPr>
        <p:spPr>
          <a:xfrm>
            <a:off x="10814915" y="5224890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3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Scanning CD/DVD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Jika semua CD/DVD telah selesai discan. Pilih “</a:t>
            </a:r>
            <a:r>
              <a:rPr lang="en-US" b="1"/>
              <a:t>No</a:t>
            </a:r>
            <a:r>
              <a:rPr lang="en-US"/>
              <a:t>”.</a:t>
            </a:r>
          </a:p>
          <a:p>
            <a:r>
              <a:rPr lang="en-ID"/>
              <a:t>Klik “</a:t>
            </a:r>
            <a:r>
              <a:rPr lang="en-ID" b="1"/>
              <a:t>Continue</a:t>
            </a:r>
            <a:r>
              <a:rPr lang="en-ID"/>
              <a:t>” untuk melanjutkan.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B1B36-2FED-47E7-BABC-B854DEE1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2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2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Menyelesaikan Scanning CD/DVD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>
            <a:normAutofit/>
          </a:bodyPr>
          <a:lstStyle/>
          <a:p>
            <a:r>
              <a:rPr lang="en-US"/>
              <a:t>Jika muncul informasi seperti Gambar disamping, masukkan CD/DVD Binary-1 sesuai permintaan dari info yang bergaris merah pada gambar. </a:t>
            </a:r>
          </a:p>
          <a:p>
            <a:r>
              <a:rPr lang="en-US"/>
              <a:t>Hal ini karena, sistem meminta kembali CD/DVD 1 (Binary-1) untuk melanjutkan proses instalasi.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E8F25-749F-4A49-9813-116F8809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2" cy="53255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48AB72-EE27-4DCE-A729-B3BE3A0F33F8}"/>
              </a:ext>
            </a:extLst>
          </p:cNvPr>
          <p:cNvCxnSpPr/>
          <p:nvPr/>
        </p:nvCxnSpPr>
        <p:spPr>
          <a:xfrm>
            <a:off x="10372299" y="2729552"/>
            <a:ext cx="73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65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Melanjutkan Proses Instalasi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7289"/>
            <a:ext cx="6192395" cy="24654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Pilih Menu: “</a:t>
            </a:r>
            <a:r>
              <a:rPr lang="en-US" b="1"/>
              <a:t>Devices</a:t>
            </a:r>
            <a:r>
              <a:rPr lang="en-US"/>
              <a:t>” </a:t>
            </a:r>
            <a:r>
              <a:rPr lang="en-US">
                <a:sym typeface="Wingdings" panose="05000000000000000000" pitchFamily="2" charset="2"/>
              </a:rPr>
              <a:t> “</a:t>
            </a:r>
            <a:r>
              <a:rPr lang="en-US" b="1">
                <a:sym typeface="Wingdings" panose="05000000000000000000" pitchFamily="2" charset="2"/>
              </a:rPr>
              <a:t>Optical Drives</a:t>
            </a:r>
            <a:r>
              <a:rPr lang="en-US">
                <a:sym typeface="Wingdings" panose="05000000000000000000" pitchFamily="2" charset="2"/>
              </a:rPr>
              <a:t>”  Pilih CD/DVD Binary-1 yang telah muncul pada list menu seperti Gambar. (</a:t>
            </a:r>
            <a:r>
              <a:rPr lang="en-US" i="1">
                <a:sym typeface="Wingdings" panose="05000000000000000000" pitchFamily="2" charset="2"/>
              </a:rPr>
              <a:t>Jika tidak muncul, pilih “</a:t>
            </a:r>
            <a:r>
              <a:rPr lang="en-US" b="1" i="1">
                <a:sym typeface="Wingdings" panose="05000000000000000000" pitchFamily="2" charset="2"/>
              </a:rPr>
              <a:t>Choose a disk file…</a:t>
            </a:r>
            <a:r>
              <a:rPr lang="en-US" i="1">
                <a:sym typeface="Wingdings" panose="05000000000000000000" pitchFamily="2" charset="2"/>
              </a:rPr>
              <a:t>” untuk memilih lokasi penyimpanan file</a:t>
            </a:r>
            <a:r>
              <a:rPr lang="en-US">
                <a:sym typeface="Wingdings" panose="05000000000000000000" pitchFamily="2" charset="2"/>
              </a:rPr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F86A4-7DE5-417E-AEB2-FACFB24DC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059" y="1167287"/>
            <a:ext cx="4338203" cy="3650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B844E-B65A-4B85-A165-4E0C4023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84" y="3972821"/>
            <a:ext cx="3520550" cy="246546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1504536-244C-4295-9A9C-27C645623068}"/>
              </a:ext>
            </a:extLst>
          </p:cNvPr>
          <p:cNvSpPr/>
          <p:nvPr/>
        </p:nvSpPr>
        <p:spPr>
          <a:xfrm>
            <a:off x="5282103" y="513731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1AB986-C5C5-45A1-8176-9E6BD5A75D7C}"/>
              </a:ext>
            </a:extLst>
          </p:cNvPr>
          <p:cNvSpPr/>
          <p:nvPr/>
        </p:nvSpPr>
        <p:spPr>
          <a:xfrm>
            <a:off x="7030594" y="810311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3D8BF-C1EC-4108-A5C9-EDA676135762}"/>
              </a:ext>
            </a:extLst>
          </p:cNvPr>
          <p:cNvSpPr txBox="1"/>
          <p:nvPr/>
        </p:nvSpPr>
        <p:spPr>
          <a:xfrm>
            <a:off x="838199" y="3585391"/>
            <a:ext cx="45607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>
                <a:sym typeface="Wingdings" panose="05000000000000000000" pitchFamily="2" charset="2"/>
              </a:rPr>
              <a:t>Jika muncul seperti pada Gambar 2, klik “</a:t>
            </a:r>
            <a:r>
              <a:rPr lang="en-US" sz="2800" b="1">
                <a:sym typeface="Wingdings" panose="05000000000000000000" pitchFamily="2" charset="2"/>
              </a:rPr>
              <a:t>Force Unmount</a:t>
            </a:r>
            <a:r>
              <a:rPr lang="en-US" sz="2800">
                <a:sym typeface="Wingdings" panose="05000000000000000000" pitchFamily="2" charset="2"/>
              </a:rPr>
              <a:t>”.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>
                <a:sym typeface="Wingdings" panose="05000000000000000000" pitchFamily="2" charset="2"/>
              </a:rPr>
              <a:t>Klik “</a:t>
            </a:r>
            <a:r>
              <a:rPr lang="en-US" sz="2800" b="1">
                <a:sym typeface="Wingdings" panose="05000000000000000000" pitchFamily="2" charset="2"/>
              </a:rPr>
              <a:t>Continue</a:t>
            </a:r>
            <a:r>
              <a:rPr lang="en-US" sz="2800">
                <a:sym typeface="Wingdings" panose="05000000000000000000" pitchFamily="2" charset="2"/>
              </a:rPr>
              <a:t>” untuk melanjutkan.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BB5BB7-3C5E-46E5-B9DE-C12264D26A4E}"/>
              </a:ext>
            </a:extLst>
          </p:cNvPr>
          <p:cNvSpPr/>
          <p:nvPr/>
        </p:nvSpPr>
        <p:spPr>
          <a:xfrm>
            <a:off x="10051471" y="5506695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6EA062-CDC8-4E42-8D94-930B12D15676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10607074" y="4585648"/>
            <a:ext cx="746726" cy="10163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7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C010-E8C7-4652-BAC8-C2C60701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Menentukan Ukuran Memori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465F-D6BF-47CD-9BFB-002C2679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693230" cy="4351338"/>
          </a:xfrm>
        </p:spPr>
        <p:txBody>
          <a:bodyPr/>
          <a:lstStyle/>
          <a:p>
            <a:r>
              <a:rPr lang="en-US"/>
              <a:t>Tentukan memori sesuai kebutuhan. Ukuran yang disarankan adalah 2 GB untuk Debian Buster. Pada demonstrasi ini hanya menggunakan 1024 MB dari jumlah total 8 GB, karena server yang akan dibangun hanya untuk mode </a:t>
            </a:r>
            <a:r>
              <a:rPr lang="en-US" i="1"/>
              <a:t>undertext</a:t>
            </a:r>
            <a:r>
              <a:rPr lang="en-US"/>
              <a:t>.</a:t>
            </a:r>
          </a:p>
          <a:p>
            <a:r>
              <a:rPr lang="en-US"/>
              <a:t>Jika sudah, 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C0D34-DA9E-4E1B-875D-1F256A18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90" y="1888400"/>
            <a:ext cx="4555210" cy="4288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74E0CF-48E9-4225-BF23-5D0AD1772E0C}"/>
              </a:ext>
            </a:extLst>
          </p:cNvPr>
          <p:cNvSpPr/>
          <p:nvPr/>
        </p:nvSpPr>
        <p:spPr>
          <a:xfrm>
            <a:off x="9458959" y="5748153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4877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Proses Konfigurasi Paket…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Tunggu sampai proses berikutnya…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649E6-FF4F-4AB4-89D8-FC3D2323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2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91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Partisipasi Dalam Pengembangan Debian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>
            <a:normAutofit lnSpcReduction="10000"/>
          </a:bodyPr>
          <a:lstStyle/>
          <a:p>
            <a:r>
              <a:rPr lang="en-US"/>
              <a:t>Pada tampilan ini, jika anda ingin ikut serta berpartisipasi dalam pengembangan Linux Debian, silahkan pilih “</a:t>
            </a:r>
            <a:r>
              <a:rPr lang="en-US" b="1"/>
              <a:t>Yes</a:t>
            </a:r>
            <a:r>
              <a:rPr lang="en-US"/>
              <a:t>”.</a:t>
            </a:r>
          </a:p>
          <a:p>
            <a:r>
              <a:rPr lang="en-US"/>
              <a:t>Namun, pilih “</a:t>
            </a:r>
            <a:r>
              <a:rPr lang="en-US" b="1"/>
              <a:t>No</a:t>
            </a:r>
            <a:r>
              <a:rPr lang="en-US"/>
              <a:t>” jika tidak. Pada instalasi ini, kita pilih “</a:t>
            </a:r>
            <a:r>
              <a:rPr lang="en-US" b="1"/>
              <a:t>No</a:t>
            </a:r>
            <a:r>
              <a:rPr lang="en-US"/>
              <a:t>”.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proses.</a:t>
            </a:r>
          </a:p>
          <a:p>
            <a:r>
              <a:rPr lang="en-US"/>
              <a:t>Tunggu sampai proses selesai…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C8651-F7B8-431E-880D-6DE80DCFF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1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8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Pemilihan Packet (Optimalkan Server Anda!)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Dalam hal ini, matikan semua ceklist yang ada.Untuk proses belajar, kita akan melakukan instalasi paket satu-persatu sesuai dengan paket-paket yang dibutuhkan oleh server.</a:t>
            </a:r>
          </a:p>
          <a:p>
            <a:r>
              <a:rPr lang="en-US"/>
              <a:t>Klik “Continue” untuk melanjutkan.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600" i="1"/>
              <a:t>Sebuah server akan lebih optimal jika yang di instal hanyalah paket-paket yang dibutuhkan saja.</a:t>
            </a:r>
            <a:endParaRPr lang="en-ID" sz="260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61F04-4B36-4F5C-B160-349992EB7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1" cy="5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2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Memasang GRUB Boot Loader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 pilih “</a:t>
            </a:r>
            <a:r>
              <a:rPr lang="en-US" b="1"/>
              <a:t>Yes</a:t>
            </a:r>
            <a:r>
              <a:rPr lang="en-US"/>
              <a:t>” untuk memasang Grub Boot Loader. 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 i="1"/>
              <a:t>Hal ini dilakukan untuk proses booting awal pada sistem.</a:t>
            </a:r>
            <a:endParaRPr lang="en-ID" sz="240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71D58-4DA0-4A89-B65B-6F2C52E3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42" y="1167287"/>
            <a:ext cx="6329072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411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Memasang GRUB Boot Loader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Pada tampilan ini, pilih opsi ke-2 </a:t>
            </a:r>
            <a:r>
              <a:rPr lang="en-US" b="1"/>
              <a:t>(/dev/sda </a:t>
            </a:r>
            <a:r>
              <a:rPr lang="en-US"/>
              <a:t>…) untuk pemilihan </a:t>
            </a:r>
            <a:r>
              <a:rPr lang="en-US" i="1"/>
              <a:t>device boot loader</a:t>
            </a:r>
            <a:r>
              <a:rPr lang="en-US"/>
              <a:t>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542A1-E2B6-49B7-8C54-21C78F4E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2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Proses Instalasi Linux Debian Selesai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/>
          <a:lstStyle/>
          <a:p>
            <a:r>
              <a:rPr lang="en-US"/>
              <a:t>Tampilan ini menunjukkan proses instalasi selesai.</a:t>
            </a:r>
          </a:p>
          <a:p>
            <a:r>
              <a:rPr lang="en-US"/>
              <a:t>Klik “</a:t>
            </a:r>
            <a:r>
              <a:rPr lang="en-US" b="1"/>
              <a:t>Continue</a:t>
            </a:r>
            <a:r>
              <a:rPr lang="en-US"/>
              <a:t>” untuk melanjutkan proses Booting Awal Sistem (Reboot System).</a:t>
            </a:r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1B8C3-0572-4F95-96B7-A46AB3A0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91" y="1167287"/>
            <a:ext cx="6329072" cy="5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8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Reboot System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9"/>
            <a:ext cx="7173036" cy="546084"/>
          </a:xfrm>
        </p:spPr>
        <p:txBody>
          <a:bodyPr/>
          <a:lstStyle/>
          <a:p>
            <a:r>
              <a:rPr lang="en-US"/>
              <a:t>Tunggu sampai proses rebooting selesai…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D9326-5EA8-48B5-A1E6-A96E93AF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43" y="3357881"/>
            <a:ext cx="3823374" cy="3299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5D8C9-2806-4AEE-9E30-856140E1D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79" y="1904268"/>
            <a:ext cx="3823374" cy="3299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59F33-66EE-4169-90EF-3FC5DDA91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247" y="2756245"/>
            <a:ext cx="3823374" cy="3299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10670-C0F5-423A-9AB3-CA0FD659EB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589" b="71296"/>
          <a:stretch/>
        </p:blipFill>
        <p:spPr>
          <a:xfrm>
            <a:off x="7334393" y="4090515"/>
            <a:ext cx="4293499" cy="256618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602AAC7-DEDF-4BF4-945F-371EFF84DB70}"/>
              </a:ext>
            </a:extLst>
          </p:cNvPr>
          <p:cNvSpPr/>
          <p:nvPr/>
        </p:nvSpPr>
        <p:spPr>
          <a:xfrm>
            <a:off x="641078" y="3166986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13EDE2-5224-4396-B11A-D36315FDEDC0}"/>
              </a:ext>
            </a:extLst>
          </p:cNvPr>
          <p:cNvSpPr/>
          <p:nvPr/>
        </p:nvSpPr>
        <p:spPr>
          <a:xfrm>
            <a:off x="2720914" y="1713373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FEA992-F33C-4C36-9003-7805DD90EADB}"/>
              </a:ext>
            </a:extLst>
          </p:cNvPr>
          <p:cNvSpPr/>
          <p:nvPr/>
        </p:nvSpPr>
        <p:spPr>
          <a:xfrm>
            <a:off x="8624125" y="2390995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CDC19-AC9E-42DD-B39E-01369AC0B45F}"/>
              </a:ext>
            </a:extLst>
          </p:cNvPr>
          <p:cNvSpPr/>
          <p:nvPr/>
        </p:nvSpPr>
        <p:spPr>
          <a:xfrm>
            <a:off x="11039168" y="3817915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  <a:endParaRPr lang="en-ID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2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Tampilan Awal Login Sistem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3997271" cy="5325585"/>
          </a:xfrm>
        </p:spPr>
        <p:txBody>
          <a:bodyPr>
            <a:normAutofit lnSpcReduction="10000"/>
          </a:bodyPr>
          <a:lstStyle/>
          <a:p>
            <a:r>
              <a:rPr lang="en-US"/>
              <a:t>Berikut ini merupakan tampilan awal system operasi Linux Debian (</a:t>
            </a:r>
            <a:r>
              <a:rPr lang="en-US" b="1" i="1"/>
              <a:t>Buster</a:t>
            </a:r>
            <a:r>
              <a:rPr lang="en-US"/>
              <a:t>) mode undertext untuk kebutuhan server.</a:t>
            </a:r>
          </a:p>
          <a:p>
            <a:r>
              <a:rPr lang="en-US"/>
              <a:t>Dari hasil instalasi, terdapat 2 buah level akses yang telah dibuat.</a:t>
            </a:r>
            <a:r>
              <a:rPr lang="en-ID"/>
              <a:t> </a:t>
            </a:r>
            <a:r>
              <a:rPr lang="en-ID" b="1"/>
              <a:t>Superuser</a:t>
            </a:r>
            <a:r>
              <a:rPr lang="en-ID"/>
              <a:t> atau </a:t>
            </a:r>
            <a:r>
              <a:rPr lang="en-ID" b="1"/>
              <a:t>Root</a:t>
            </a:r>
            <a:r>
              <a:rPr lang="en-ID"/>
              <a:t> dan </a:t>
            </a:r>
            <a:r>
              <a:rPr lang="en-ID" b="1"/>
              <a:t>User biasa</a:t>
            </a:r>
            <a:r>
              <a:rPr lang="en-ID"/>
              <a:t>.</a:t>
            </a:r>
          </a:p>
          <a:p>
            <a:r>
              <a:rPr lang="en-ID"/>
              <a:t>Berikut ini proses login untuk level akses “</a:t>
            </a:r>
            <a:r>
              <a:rPr lang="en-ID" b="1"/>
              <a:t>Superuser</a:t>
            </a:r>
            <a:r>
              <a:rPr lang="en-ID"/>
              <a:t>”.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03039-DE72-4229-BC54-C334D37A0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2" r="56165" b="60002"/>
          <a:stretch/>
        </p:blipFill>
        <p:spPr>
          <a:xfrm>
            <a:off x="5611440" y="1167288"/>
            <a:ext cx="5742360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3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Login Root (Superuser)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4184176" cy="554520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Ketik “</a:t>
            </a:r>
            <a:r>
              <a:rPr lang="en-US" b="1"/>
              <a:t>root</a:t>
            </a:r>
            <a:r>
              <a:rPr lang="en-US"/>
              <a:t>” pada login.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Masukkan password yang telah di buat sebelumnya, </a:t>
            </a:r>
            <a:r>
              <a:rPr lang="en-ID"/>
              <a:t>kemudian tekan tombol “Enter” pada keyboard. (</a:t>
            </a:r>
            <a:r>
              <a:rPr lang="en-ID" i="1"/>
              <a:t>Untuk keamanan, password tidak terlihat pada saat diketik</a:t>
            </a:r>
            <a:r>
              <a:rPr lang="en-ID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Tampilan berhasil login untuk level akses “Superuser” / “Root” yang ditandai dengan tanda “#”.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ECA0E-BE54-4BC3-B5CC-F6C5139CA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090" r="40606" b="76594"/>
          <a:stretch/>
        </p:blipFill>
        <p:spPr>
          <a:xfrm>
            <a:off x="5244153" y="1296537"/>
            <a:ext cx="6220536" cy="1349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CE0FC-7DD1-413D-A192-D9F230FB5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604" r="22041" b="52860"/>
          <a:stretch/>
        </p:blipFill>
        <p:spPr>
          <a:xfrm>
            <a:off x="5244152" y="3033167"/>
            <a:ext cx="6220536" cy="26544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C8606F1-A133-4DDA-874F-08E8D00A47DF}"/>
              </a:ext>
            </a:extLst>
          </p:cNvPr>
          <p:cNvSpPr/>
          <p:nvPr/>
        </p:nvSpPr>
        <p:spPr>
          <a:xfrm>
            <a:off x="9856324" y="138430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D1CC6A-D5FE-4C7D-A6BA-3DD3B1DDD5BC}"/>
              </a:ext>
            </a:extLst>
          </p:cNvPr>
          <p:cNvSpPr/>
          <p:nvPr/>
        </p:nvSpPr>
        <p:spPr>
          <a:xfrm>
            <a:off x="9856324" y="2119010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179D22-040F-4FB9-87B7-C29C9AF13E86}"/>
              </a:ext>
            </a:extLst>
          </p:cNvPr>
          <p:cNvSpPr/>
          <p:nvPr/>
        </p:nvSpPr>
        <p:spPr>
          <a:xfrm>
            <a:off x="9856322" y="5036727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3595E8-86E5-4BDE-A267-6C1B6AC413C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424382" y="1709767"/>
            <a:ext cx="2431942" cy="325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C8FF54-76B2-4274-9D3E-A467135B0DC8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6979007" y="2238233"/>
            <a:ext cx="2877317" cy="206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C8FDF8-F6A6-4547-82D7-819148792166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6514984" y="5240591"/>
            <a:ext cx="3341338" cy="1216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5841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5CB5EA0-862F-4955-95CD-AD695751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1" r="36030" b="52360"/>
          <a:stretch/>
        </p:blipFill>
        <p:spPr>
          <a:xfrm>
            <a:off x="5089408" y="3333471"/>
            <a:ext cx="6203902" cy="3191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15CC3-C9A6-495F-B8AB-8B444B855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82" r="31241" b="53984"/>
          <a:stretch/>
        </p:blipFill>
        <p:spPr>
          <a:xfrm>
            <a:off x="5089408" y="2140822"/>
            <a:ext cx="6203902" cy="898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2A2AA-F81C-4C81-9E41-21620F7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rmAutofit fontScale="90000"/>
          </a:bodyPr>
          <a:lstStyle/>
          <a:p>
            <a:r>
              <a:rPr lang="en-US"/>
              <a:t>Login User Biasa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946-5829-4FDE-AA20-11F3ABAB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8"/>
            <a:ext cx="10880188" cy="13874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Ketik “</a:t>
            </a:r>
            <a:r>
              <a:rPr lang="en-US" b="1"/>
              <a:t>logout</a:t>
            </a:r>
            <a:r>
              <a:rPr lang="en-US"/>
              <a:t>”, kemudian tekan “</a:t>
            </a:r>
            <a:r>
              <a:rPr lang="en-US" b="1"/>
              <a:t>Enter</a:t>
            </a:r>
            <a:r>
              <a:rPr lang="en-US"/>
              <a:t>” untuk Logout terlebih dahulu.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Ketik “</a:t>
            </a:r>
            <a:r>
              <a:rPr lang="en-US" b="1"/>
              <a:t>stemasi</a:t>
            </a:r>
            <a:r>
              <a:rPr lang="en-US"/>
              <a:t>” pada login (</a:t>
            </a:r>
            <a:r>
              <a:rPr lang="en-US" i="1"/>
              <a:t>sesuaikan dengan user telah anda buat sebelumnya</a:t>
            </a:r>
            <a:r>
              <a:rPr lang="en-US"/>
              <a:t>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B6F020-93F3-43E5-9D83-7BDE3531F03E}"/>
              </a:ext>
            </a:extLst>
          </p:cNvPr>
          <p:cNvSpPr/>
          <p:nvPr/>
        </p:nvSpPr>
        <p:spPr>
          <a:xfrm>
            <a:off x="10967846" y="241168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8606F1-A133-4DDA-874F-08E8D00A47DF}"/>
              </a:ext>
            </a:extLst>
          </p:cNvPr>
          <p:cNvSpPr/>
          <p:nvPr/>
        </p:nvSpPr>
        <p:spPr>
          <a:xfrm>
            <a:off x="9873680" y="3368770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D1CC6A-D5FE-4C7D-A6BA-3DD3B1DDD5BC}"/>
              </a:ext>
            </a:extLst>
          </p:cNvPr>
          <p:cNvSpPr/>
          <p:nvPr/>
        </p:nvSpPr>
        <p:spPr>
          <a:xfrm>
            <a:off x="10702870" y="3646533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179D22-040F-4FB9-87B7-C29C9AF13E86}"/>
              </a:ext>
            </a:extLst>
          </p:cNvPr>
          <p:cNvSpPr/>
          <p:nvPr/>
        </p:nvSpPr>
        <p:spPr>
          <a:xfrm>
            <a:off x="9856322" y="606078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  <a:endParaRPr lang="en-ID" sz="4000" b="1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3595E8-86E5-4BDE-A267-6C1B6AC413C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296006" y="3694235"/>
            <a:ext cx="2577674" cy="250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C8FF54-76B2-4274-9D3E-A467135B0DC8}"/>
              </a:ext>
            </a:extLst>
          </p:cNvPr>
          <p:cNvCxnSpPr>
            <a:cxnSpLocks/>
            <a:stCxn id="11" idx="3"/>
          </p:cNvCxnSpPr>
          <p:nvPr/>
        </p:nvCxnSpPr>
        <p:spPr>
          <a:xfrm flipH="1" flipV="1">
            <a:off x="6611815" y="4159629"/>
            <a:ext cx="4186381" cy="425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C8FDF8-F6A6-4547-82D7-819148792166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6979007" y="5924125"/>
            <a:ext cx="2877315" cy="4621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0D087C-70A0-4D26-9CA0-4A5BB99DA62F}"/>
              </a:ext>
            </a:extLst>
          </p:cNvPr>
          <p:cNvSpPr txBox="1"/>
          <p:nvPr/>
        </p:nvSpPr>
        <p:spPr>
          <a:xfrm>
            <a:off x="838201" y="2536807"/>
            <a:ext cx="40995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/>
              <a:t>Masukkan password yang telah di buat sebelumnya, </a:t>
            </a:r>
            <a:r>
              <a:rPr lang="en-ID" sz="2800"/>
              <a:t>kemudian tekan “</a:t>
            </a:r>
            <a:r>
              <a:rPr lang="en-ID" sz="2800" b="1"/>
              <a:t>Enter</a:t>
            </a:r>
            <a:r>
              <a:rPr lang="en-ID" sz="2800"/>
              <a:t>”.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/>
              <a:t>Tampilan berhasil login untuk level akses user biasa yang ditandai dengan tanda “$”.</a:t>
            </a:r>
          </a:p>
        </p:txBody>
      </p:sp>
    </p:spTree>
    <p:extLst>
      <p:ext uri="{BB962C8B-B14F-4D97-AF65-F5344CB8AC3E}">
        <p14:creationId xmlns:p14="http://schemas.microsoft.com/office/powerpoint/2010/main" val="197524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1A4A-6C4C-4F48-A668-3756359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46B-42B4-4D11-A8FE-1C89FC9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1088" cy="4351338"/>
          </a:xfrm>
        </p:spPr>
        <p:txBody>
          <a:bodyPr/>
          <a:lstStyle/>
          <a:p>
            <a:r>
              <a:rPr lang="en-US"/>
              <a:t>Pada tampilan ini, pilih pilihan ke-2 “</a:t>
            </a:r>
            <a:r>
              <a:rPr lang="en-US" b="1"/>
              <a:t>Create a virtual hard disk now</a:t>
            </a:r>
            <a:r>
              <a:rPr lang="en-US"/>
              <a:t>”. untuk membuat virtual hard disk yang baru.</a:t>
            </a:r>
          </a:p>
          <a:p>
            <a:r>
              <a:rPr lang="en-US"/>
              <a:t>Klik “</a:t>
            </a:r>
            <a:r>
              <a:rPr lang="en-US" b="1"/>
              <a:t>Create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FC484-FD16-46A0-A59A-D58966A1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65" y="1820308"/>
            <a:ext cx="4627536" cy="43566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BBC2D4-054E-433A-BD37-ED127009A27A}"/>
              </a:ext>
            </a:extLst>
          </p:cNvPr>
          <p:cNvSpPr/>
          <p:nvPr/>
        </p:nvSpPr>
        <p:spPr>
          <a:xfrm>
            <a:off x="9427963" y="5748153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C79AC-A0A5-4546-BEFB-119927F63AC5}"/>
              </a:ext>
            </a:extLst>
          </p:cNvPr>
          <p:cNvSpPr/>
          <p:nvPr/>
        </p:nvSpPr>
        <p:spPr>
          <a:xfrm>
            <a:off x="6963731" y="4726983"/>
            <a:ext cx="2464232" cy="272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6496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60C8-7BEE-47A0-B2C6-451B9336E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4359"/>
          </a:xfrm>
        </p:spPr>
        <p:txBody>
          <a:bodyPr/>
          <a:lstStyle/>
          <a:p>
            <a:r>
              <a:rPr lang="en-US"/>
              <a:t>Selesai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ECC89-D2B7-43E4-BDE6-6F1E5BAD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/>
              <a:t>Matakuliah Jaringan Komputer</a:t>
            </a:r>
            <a:endParaRPr lang="en-ID"/>
          </a:p>
          <a:p>
            <a:r>
              <a:rPr lang="en-US"/>
              <a:t>Dosen: Tengku Khairil Ahsyar, S.Kom., M.Kom</a:t>
            </a:r>
          </a:p>
          <a:p>
            <a:r>
              <a:rPr lang="en-US"/>
              <a:t>Program Studi Sistem Informasi</a:t>
            </a:r>
          </a:p>
          <a:p>
            <a:r>
              <a:rPr lang="en-US"/>
              <a:t>Fakultas Sains dan Teknologi</a:t>
            </a:r>
          </a:p>
          <a:p>
            <a:r>
              <a:rPr lang="en-US"/>
              <a:t>Universitas Islam Negeri Sultan Syarif Kasim Riau</a:t>
            </a:r>
          </a:p>
        </p:txBody>
      </p:sp>
    </p:spTree>
    <p:extLst>
      <p:ext uri="{BB962C8B-B14F-4D97-AF65-F5344CB8AC3E}">
        <p14:creationId xmlns:p14="http://schemas.microsoft.com/office/powerpoint/2010/main" val="33524085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AED4-1CBC-46A5-ABFA-27C4AAB6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7F8D-1F2D-4888-A622-90DB9844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Link Download Virtual Box: </a:t>
            </a:r>
          </a:p>
          <a:p>
            <a:pPr marL="263525" indent="0">
              <a:buNone/>
            </a:pPr>
            <a:r>
              <a:rPr lang="en-US">
                <a:hlinkClick r:id="rId2"/>
              </a:rPr>
              <a:t>https://www.virtualbox.org/</a:t>
            </a:r>
            <a:r>
              <a:rPr lang="en-US"/>
              <a:t> </a:t>
            </a:r>
          </a:p>
          <a:p>
            <a:r>
              <a:rPr lang="en-US"/>
              <a:t>Link Download Linux Debian: </a:t>
            </a:r>
          </a:p>
          <a:p>
            <a:pPr marL="263525" indent="0">
              <a:buNone/>
            </a:pPr>
            <a:r>
              <a:rPr lang="en-US">
                <a:hlinkClick r:id="rId3"/>
              </a:rPr>
              <a:t>https://www.debian.org/releases/buster/debian-installer/</a:t>
            </a:r>
            <a:r>
              <a:rPr lang="en-US"/>
              <a:t> </a:t>
            </a:r>
          </a:p>
          <a:p>
            <a:pPr marL="263525" indent="0">
              <a:buNone/>
            </a:pPr>
            <a:r>
              <a:rPr lang="en-US">
                <a:hlinkClick r:id="rId4"/>
              </a:rPr>
              <a:t>https://cdimage.debian.org/debian-cd/current/i386/iso-dvd/</a:t>
            </a:r>
            <a:r>
              <a:rPr lang="en-US"/>
              <a:t>  </a:t>
            </a:r>
          </a:p>
          <a:p>
            <a:r>
              <a:rPr lang="en-ID"/>
              <a:t>Documentation:</a:t>
            </a:r>
          </a:p>
          <a:p>
            <a:pPr marL="273050" indent="0">
              <a:buNone/>
            </a:pPr>
            <a:r>
              <a:rPr lang="en-ID">
                <a:hlinkClick r:id="rId5"/>
              </a:rPr>
              <a:t>https://www.debian.org/releases/stable/i386/</a:t>
            </a:r>
            <a:r>
              <a:rPr lang="en-ID"/>
              <a:t> </a:t>
            </a:r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2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1A4A-6C4C-4F48-A668-3756359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Tipe File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46B-42B4-4D11-A8FE-1C89FC9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1088" cy="4351338"/>
          </a:xfrm>
        </p:spPr>
        <p:txBody>
          <a:bodyPr/>
          <a:lstStyle/>
          <a:p>
            <a:r>
              <a:rPr lang="en-US"/>
              <a:t>Pada tampilan ini, pilih pilihan ke-2 “</a:t>
            </a:r>
            <a:r>
              <a:rPr lang="en-US" b="1"/>
              <a:t>VHD (Virtual Hard Disk)</a:t>
            </a:r>
            <a:r>
              <a:rPr lang="en-US"/>
              <a:t>”. </a:t>
            </a:r>
          </a:p>
          <a:p>
            <a:r>
              <a:rPr lang="en-US"/>
              <a:t>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70DC9-C66E-4A41-B883-812E1A4D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912" y="1580672"/>
            <a:ext cx="4630887" cy="49122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5C47E5-98B4-477D-9CAB-237A544CE34B}"/>
              </a:ext>
            </a:extLst>
          </p:cNvPr>
          <p:cNvSpPr/>
          <p:nvPr/>
        </p:nvSpPr>
        <p:spPr>
          <a:xfrm>
            <a:off x="9489956" y="6063295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F5970-8A7D-4091-9763-293E2C9A9B7D}"/>
              </a:ext>
            </a:extLst>
          </p:cNvPr>
          <p:cNvSpPr/>
          <p:nvPr/>
        </p:nvSpPr>
        <p:spPr>
          <a:xfrm>
            <a:off x="6901738" y="3683615"/>
            <a:ext cx="2464232" cy="272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200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173094-DC04-4578-9049-D41FAF48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28" y="1531940"/>
            <a:ext cx="4632272" cy="4913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C1A4A-6C4C-4F48-A668-3756359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Penyimpanan Pada Hard Disk Fisik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46B-42B4-4D11-A8FE-1C89FC9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1088" cy="4351338"/>
          </a:xfrm>
        </p:spPr>
        <p:txBody>
          <a:bodyPr/>
          <a:lstStyle/>
          <a:p>
            <a:r>
              <a:rPr lang="en-US"/>
              <a:t>Pada tampilan ini, pilih “</a:t>
            </a:r>
            <a:r>
              <a:rPr lang="en-US" b="1"/>
              <a:t>Dynamically allocated</a:t>
            </a:r>
            <a:r>
              <a:rPr lang="en-US"/>
              <a:t>”. </a:t>
            </a:r>
          </a:p>
          <a:p>
            <a:r>
              <a:rPr lang="en-US"/>
              <a:t>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C47E5-98B4-477D-9CAB-237A544CE34B}"/>
              </a:ext>
            </a:extLst>
          </p:cNvPr>
          <p:cNvSpPr/>
          <p:nvPr/>
        </p:nvSpPr>
        <p:spPr>
          <a:xfrm>
            <a:off x="9489956" y="6016801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F5970-8A7D-4091-9763-293E2C9A9B7D}"/>
              </a:ext>
            </a:extLst>
          </p:cNvPr>
          <p:cNvSpPr/>
          <p:nvPr/>
        </p:nvSpPr>
        <p:spPr>
          <a:xfrm>
            <a:off x="6886240" y="4396538"/>
            <a:ext cx="2464232" cy="272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955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2277</Words>
  <Application>Microsoft Office PowerPoint</Application>
  <PresentationFormat>Widescreen</PresentationFormat>
  <Paragraphs>275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Instalasi Linux Debian (Buster)</vt:lpstr>
      <vt:lpstr>Persiapan Awal</vt:lpstr>
      <vt:lpstr>Download Linux Debian (Versi 10.9 | Buster).</vt:lpstr>
      <vt:lpstr>Menyiapkan Media di Virtual Box</vt:lpstr>
      <vt:lpstr>Menentukan Nama Sistem Operasi</vt:lpstr>
      <vt:lpstr>Menentukan Ukuran Memori</vt:lpstr>
      <vt:lpstr>Pemilihan Hard Disk</vt:lpstr>
      <vt:lpstr>Pemilihan Tipe File Hard Disk</vt:lpstr>
      <vt:lpstr>Penyimpanan Pada Hard Disk Fisik</vt:lpstr>
      <vt:lpstr>Ukuran dan Lokasi File</vt:lpstr>
      <vt:lpstr>Pengaturan Virtual Box Selesai…</vt:lpstr>
      <vt:lpstr>Memulai Instalasi Linux Debian</vt:lpstr>
      <vt:lpstr>Memilih File Installer</vt:lpstr>
      <vt:lpstr>Memilih File Installer</vt:lpstr>
      <vt:lpstr>Mode / Tampilan Installer</vt:lpstr>
      <vt:lpstr>Pemilihan Bahasa Pada Saat Instalasi Berlangsung </vt:lpstr>
      <vt:lpstr>Pemilihan Lokasi / Zona</vt:lpstr>
      <vt:lpstr>Pemilihan Lokasi / Zona</vt:lpstr>
      <vt:lpstr>Pemilihan Lokasi / Zona</vt:lpstr>
      <vt:lpstr>Configure Locales</vt:lpstr>
      <vt:lpstr>Konfigurasi Keyboard</vt:lpstr>
      <vt:lpstr>Load Installer Componen</vt:lpstr>
      <vt:lpstr>Nama Hostname</vt:lpstr>
      <vt:lpstr>Domain Name</vt:lpstr>
      <vt:lpstr>Password Root</vt:lpstr>
      <vt:lpstr>Full Name untuk Pengguna Baru</vt:lpstr>
      <vt:lpstr>Akun Username</vt:lpstr>
      <vt:lpstr>Password Akun Username</vt:lpstr>
      <vt:lpstr>Konfigurasi Waktu</vt:lpstr>
      <vt:lpstr>Konfigurasi Waktu</vt:lpstr>
      <vt:lpstr>Loading Components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Partisi Hard Disk</vt:lpstr>
      <vt:lpstr>Installing Base System</vt:lpstr>
      <vt:lpstr>Scanning CD/DVD</vt:lpstr>
      <vt:lpstr>Scanning CD/DVD</vt:lpstr>
      <vt:lpstr>Scanning CD/DVD</vt:lpstr>
      <vt:lpstr>Scanning CD/DVD</vt:lpstr>
      <vt:lpstr>Scanning CD/DVD</vt:lpstr>
      <vt:lpstr>Menyelesaikan Scanning CD/DVD</vt:lpstr>
      <vt:lpstr>Melanjutkan Proses Instalasi</vt:lpstr>
      <vt:lpstr>Proses Konfigurasi Paket…</vt:lpstr>
      <vt:lpstr>Partisipasi Dalam Pengembangan Debian</vt:lpstr>
      <vt:lpstr>Pemilihan Packet (Optimalkan Server Anda!)</vt:lpstr>
      <vt:lpstr>Memasang GRUB Boot Loader</vt:lpstr>
      <vt:lpstr>Memasang GRUB Boot Loader</vt:lpstr>
      <vt:lpstr>Proses Instalasi Linux Debian Selesai</vt:lpstr>
      <vt:lpstr>Reboot System</vt:lpstr>
      <vt:lpstr>Tampilan Awal Login Sistem</vt:lpstr>
      <vt:lpstr>Login Root (Superuser)</vt:lpstr>
      <vt:lpstr>Login User Biasa</vt:lpstr>
      <vt:lpstr>Selesai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Instalasi Linux Debian</dc:title>
  <dc:creator>T. Khairil Ahsyar</dc:creator>
  <cp:lastModifiedBy>T. Khairil Ahsyar</cp:lastModifiedBy>
  <cp:revision>181</cp:revision>
  <dcterms:created xsi:type="dcterms:W3CDTF">2021-05-24T09:49:46Z</dcterms:created>
  <dcterms:modified xsi:type="dcterms:W3CDTF">2021-05-27T15:21:58Z</dcterms:modified>
</cp:coreProperties>
</file>