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5"/>
  </p:notesMasterIdLst>
  <p:sldIdLst>
    <p:sldId id="256" r:id="rId2"/>
    <p:sldId id="258" r:id="rId3"/>
    <p:sldId id="259" r:id="rId4"/>
    <p:sldId id="261" r:id="rId5"/>
    <p:sldId id="262" r:id="rId6"/>
    <p:sldId id="263" r:id="rId7"/>
    <p:sldId id="264" r:id="rId8"/>
    <p:sldId id="290" r:id="rId9"/>
    <p:sldId id="266" r:id="rId10"/>
    <p:sldId id="267" r:id="rId11"/>
    <p:sldId id="268" r:id="rId12"/>
    <p:sldId id="269" r:id="rId13"/>
    <p:sldId id="291" r:id="rId14"/>
    <p:sldId id="292" r:id="rId15"/>
    <p:sldId id="283" r:id="rId16"/>
    <p:sldId id="284" r:id="rId17"/>
    <p:sldId id="285" r:id="rId18"/>
    <p:sldId id="286" r:id="rId19"/>
    <p:sldId id="287" r:id="rId20"/>
    <p:sldId id="288" r:id="rId21"/>
    <p:sldId id="289" r:id="rId22"/>
    <p:sldId id="293" r:id="rId23"/>
    <p:sldId id="294" r:id="rId2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036" autoAdjust="0"/>
  </p:normalViewPr>
  <p:slideViewPr>
    <p:cSldViewPr>
      <p:cViewPr varScale="1">
        <p:scale>
          <a:sx n="40" d="100"/>
          <a:sy n="40" d="100"/>
        </p:scale>
        <p:origin x="2172"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smtClean="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smtClean="0"/>
            </a:lvl1pPr>
          </a:lstStyle>
          <a:p>
            <a:pPr>
              <a:defRPr/>
            </a:pPr>
            <a:fld id="{B63B9C5A-0D62-4AF1-AA81-8E5CEA333ABF}" type="datetimeFigureOut">
              <a:rPr lang="en-US"/>
              <a:pPr>
                <a:defRPr/>
              </a:pPr>
              <a:t>3/8/2021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hangingPunct="1">
              <a:defRPr sz="1200" smtClean="0"/>
            </a:lvl1pPr>
          </a:lstStyle>
          <a:p>
            <a:pPr>
              <a:defRPr/>
            </a:pPr>
            <a:fld id="{95A47F40-D284-4174-B62D-AB488FF6185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Cause and effect chart adalah salah satu alat klasik dan paling banyak digunakan dalam manajemen kualitas, dan bukan tanpa alasan. Banyak yang memandang alat tersebut sebagai sesuatu yang kuno dan kokoh dalam arti yang agak membosankan, tetapi ini benar-benar alat yang berguna dengan banyak kekuatan. Tujuan utamanya adalah, seperti yang tersirat dari namanya, untuk mengidentifikasi kemungkinan penyebab suatu efek. Efek yang dianalisis dapat berupa masalah yang dialami atau a</a:t>
            </a:r>
          </a:p>
          <a:p>
            <a:pPr>
              <a:spcBef>
                <a:spcPct val="0"/>
              </a:spcBef>
            </a:pPr>
            <a:r>
              <a:rPr lang="en-US" altLang="en-US" smtClean="0"/>
              <a:t>keadaan yang diharapkan di masa depan di mana penyebabnya tidak lagi terjadi.</a:t>
            </a: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5CF73E2-C8F5-45C9-9728-B6C36C5A4CF9}" type="slidenum">
              <a:rPr lang="en-US" altLang="en-US"/>
              <a:pPr/>
              <a:t>3</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err="1" smtClean="0"/>
              <a:t>Melalui</a:t>
            </a:r>
            <a:r>
              <a:rPr lang="en-US" dirty="0" smtClean="0"/>
              <a:t> </a:t>
            </a:r>
            <a:r>
              <a:rPr lang="en-US" dirty="0" err="1" smtClean="0"/>
              <a:t>analisis</a:t>
            </a:r>
            <a:r>
              <a:rPr lang="en-US" dirty="0" smtClean="0"/>
              <a:t> lima </a:t>
            </a:r>
            <a:r>
              <a:rPr lang="en-US" dirty="0" err="1" smtClean="0"/>
              <a:t>mengapa</a:t>
            </a:r>
            <a:r>
              <a:rPr lang="en-US" dirty="0" smtClean="0"/>
              <a:t>, </a:t>
            </a:r>
            <a:r>
              <a:rPr lang="en-US" dirty="0" err="1" smtClean="0"/>
              <a:t>bagan</a:t>
            </a:r>
            <a:r>
              <a:rPr lang="en-US" dirty="0" smtClean="0"/>
              <a:t> </a:t>
            </a:r>
            <a:r>
              <a:rPr lang="en-US" dirty="0" err="1" smtClean="0"/>
              <a:t>pada</a:t>
            </a:r>
            <a:r>
              <a:rPr lang="en-US" dirty="0" smtClean="0"/>
              <a:t> </a:t>
            </a:r>
            <a:r>
              <a:rPr lang="en-US" dirty="0" err="1" smtClean="0"/>
              <a:t>Gambar</a:t>
            </a:r>
            <a:r>
              <a:rPr lang="en-US" dirty="0" smtClean="0"/>
              <a:t> 9.8 </a:t>
            </a:r>
            <a:r>
              <a:rPr lang="en-US" dirty="0" err="1" smtClean="0"/>
              <a:t>dibuat</a:t>
            </a:r>
            <a:r>
              <a:rPr lang="en-US" dirty="0" smtClean="0"/>
              <a:t>. </a:t>
            </a:r>
            <a:r>
              <a:rPr lang="en-US" dirty="0" err="1" smtClean="0"/>
              <a:t>Sebagian</a:t>
            </a:r>
            <a:r>
              <a:rPr lang="en-US" dirty="0" smtClean="0"/>
              <a:t> </a:t>
            </a:r>
            <a:r>
              <a:rPr lang="en-US" dirty="0" err="1" smtClean="0"/>
              <a:t>besar</a:t>
            </a:r>
            <a:r>
              <a:rPr lang="en-US" dirty="0" smtClean="0"/>
              <a:t> </a:t>
            </a:r>
            <a:r>
              <a:rPr lang="en-US" dirty="0" err="1" smtClean="0"/>
              <a:t>masalahdengan</a:t>
            </a:r>
            <a:r>
              <a:rPr lang="en-US" dirty="0" smtClean="0"/>
              <a:t> </a:t>
            </a:r>
            <a:r>
              <a:rPr lang="en-US" dirty="0" err="1" smtClean="0"/>
              <a:t>demikian</a:t>
            </a:r>
            <a:r>
              <a:rPr lang="en-US" dirty="0" smtClean="0"/>
              <a:t> </a:t>
            </a:r>
            <a:r>
              <a:rPr lang="en-US" dirty="0" err="1" smtClean="0"/>
              <a:t>dapat</a:t>
            </a:r>
            <a:r>
              <a:rPr lang="en-US" dirty="0" smtClean="0"/>
              <a:t> </a:t>
            </a:r>
            <a:r>
              <a:rPr lang="en-US" dirty="0" err="1" smtClean="0"/>
              <a:t>dikaitkan</a:t>
            </a:r>
            <a:r>
              <a:rPr lang="en-US" dirty="0" smtClean="0"/>
              <a:t> </a:t>
            </a:r>
            <a:r>
              <a:rPr lang="en-US" dirty="0" err="1" smtClean="0"/>
              <a:t>dengan</a:t>
            </a:r>
            <a:r>
              <a:rPr lang="en-US" dirty="0" smtClean="0"/>
              <a:t> </a:t>
            </a:r>
            <a:r>
              <a:rPr lang="en-US" dirty="0" err="1" smtClean="0"/>
              <a:t>upah</a:t>
            </a:r>
            <a:r>
              <a:rPr lang="en-US" dirty="0" smtClean="0"/>
              <a:t> </a:t>
            </a:r>
            <a:r>
              <a:rPr lang="en-US" dirty="0" err="1" smtClean="0"/>
              <a:t>rendah</a:t>
            </a:r>
            <a:r>
              <a:rPr lang="en-US" dirty="0" smtClean="0"/>
              <a:t> </a:t>
            </a:r>
            <a:r>
              <a:rPr lang="en-US" dirty="0" err="1" smtClean="0"/>
              <a:t>dan</a:t>
            </a:r>
            <a:r>
              <a:rPr lang="en-US" dirty="0" smtClean="0"/>
              <a:t> </a:t>
            </a:r>
            <a:r>
              <a:rPr lang="en-US" dirty="0" err="1" smtClean="0"/>
              <a:t>keahlian</a:t>
            </a:r>
            <a:r>
              <a:rPr lang="en-US" dirty="0" smtClean="0"/>
              <a:t> </a:t>
            </a:r>
            <a:r>
              <a:rPr lang="en-US" dirty="0" err="1" smtClean="0"/>
              <a:t>manajemen</a:t>
            </a:r>
            <a:r>
              <a:rPr lang="en-US" dirty="0" smtClean="0"/>
              <a:t> yang </a:t>
            </a:r>
            <a:r>
              <a:rPr lang="en-US" dirty="0" err="1" smtClean="0"/>
              <a:t>rendah</a:t>
            </a:r>
            <a:r>
              <a:rPr lang="en-US" dirty="0" smtClean="0"/>
              <a:t>.</a:t>
            </a:r>
          </a:p>
          <a:p>
            <a:pPr marL="514350" indent="-514350">
              <a:buFont typeface="+mj-lt"/>
              <a:buAutoNum type="arabicPeriod"/>
              <a:defRPr/>
            </a:pPr>
            <a:r>
              <a:rPr lang="en-US" dirty="0" err="1" smtClean="0"/>
              <a:t>Waktu</a:t>
            </a:r>
            <a:r>
              <a:rPr lang="en-US" dirty="0" smtClean="0"/>
              <a:t> checkout yang lama</a:t>
            </a:r>
          </a:p>
          <a:p>
            <a:pPr marL="514350" indent="-514350">
              <a:buFont typeface="+mj-lt"/>
              <a:buAutoNum type="arabicPeriod"/>
              <a:defRPr/>
            </a:pPr>
            <a:r>
              <a:rPr lang="en-US" dirty="0" err="1" smtClean="0"/>
              <a:t>Pilihan</a:t>
            </a:r>
            <a:r>
              <a:rPr lang="en-US" dirty="0" smtClean="0"/>
              <a:t> </a:t>
            </a:r>
            <a:r>
              <a:rPr lang="en-US" dirty="0" err="1" smtClean="0"/>
              <a:t>judul</a:t>
            </a:r>
            <a:r>
              <a:rPr lang="en-US" dirty="0" smtClean="0"/>
              <a:t> yang </a:t>
            </a:r>
            <a:r>
              <a:rPr lang="en-US" dirty="0" err="1" smtClean="0"/>
              <a:t>buruk</a:t>
            </a:r>
            <a:endParaRPr lang="en-US" dirty="0" smtClean="0"/>
          </a:p>
          <a:p>
            <a:pPr marL="514350" indent="-514350">
              <a:buFont typeface="+mj-lt"/>
              <a:buAutoNum type="arabicPeriod"/>
              <a:defRPr/>
            </a:pPr>
            <a:r>
              <a:rPr lang="en-US" dirty="0" err="1" smtClean="0"/>
              <a:t>Personil</a:t>
            </a:r>
            <a:r>
              <a:rPr lang="en-US" dirty="0" smtClean="0"/>
              <a:t> yang </a:t>
            </a:r>
            <a:r>
              <a:rPr lang="en-US" dirty="0" err="1" smtClean="0"/>
              <a:t>tidak</a:t>
            </a:r>
            <a:r>
              <a:rPr lang="en-US" dirty="0" smtClean="0"/>
              <a:t> </a:t>
            </a:r>
            <a:r>
              <a:rPr lang="en-US" dirty="0" err="1" smtClean="0"/>
              <a:t>sopan</a:t>
            </a:r>
            <a:r>
              <a:rPr lang="en-US" dirty="0" smtClean="0"/>
              <a:t> </a:t>
            </a:r>
            <a:r>
              <a:rPr lang="en-US" dirty="0" err="1" smtClean="0"/>
              <a:t>dan</a:t>
            </a:r>
            <a:r>
              <a:rPr lang="en-US" dirty="0" smtClean="0"/>
              <a:t> </a:t>
            </a:r>
            <a:r>
              <a:rPr lang="en-US" dirty="0" err="1" smtClean="0"/>
              <a:t>tidak</a:t>
            </a:r>
            <a:r>
              <a:rPr lang="en-US" dirty="0" smtClean="0"/>
              <a:t> </a:t>
            </a:r>
            <a:r>
              <a:rPr lang="en-US" dirty="0" err="1" smtClean="0"/>
              <a:t>ramah</a:t>
            </a:r>
            <a:endParaRPr lang="en-US" dirty="0" smtClean="0"/>
          </a:p>
          <a:p>
            <a:pPr marL="514350" indent="-514350">
              <a:buFont typeface="+mj-lt"/>
              <a:buAutoNum type="arabicPeriod"/>
              <a:defRPr/>
            </a:pPr>
            <a:r>
              <a:rPr lang="en-US" dirty="0" err="1" smtClean="0"/>
              <a:t>Lokasi</a:t>
            </a:r>
            <a:r>
              <a:rPr lang="en-US" dirty="0" smtClean="0"/>
              <a:t> </a:t>
            </a:r>
            <a:r>
              <a:rPr lang="en-US" dirty="0" err="1" smtClean="0"/>
              <a:t>dan</a:t>
            </a:r>
            <a:r>
              <a:rPr lang="en-US" dirty="0" smtClean="0"/>
              <a:t> </a:t>
            </a:r>
            <a:r>
              <a:rPr lang="en-US" dirty="0" err="1" smtClean="0"/>
              <a:t>tata</a:t>
            </a:r>
            <a:r>
              <a:rPr lang="en-US" dirty="0" smtClean="0"/>
              <a:t> </a:t>
            </a:r>
            <a:r>
              <a:rPr lang="en-US" dirty="0" err="1" smtClean="0"/>
              <a:t>letak</a:t>
            </a:r>
            <a:r>
              <a:rPr lang="en-US" dirty="0" smtClean="0"/>
              <a:t> </a:t>
            </a:r>
            <a:r>
              <a:rPr lang="en-US" dirty="0" err="1" smtClean="0"/>
              <a:t>toko</a:t>
            </a:r>
            <a:r>
              <a:rPr lang="en-US" dirty="0" smtClean="0"/>
              <a:t> </a:t>
            </a:r>
            <a:r>
              <a:rPr lang="en-US" dirty="0" err="1" smtClean="0"/>
              <a:t>tidak</a:t>
            </a:r>
            <a:r>
              <a:rPr lang="en-US" dirty="0" smtClean="0"/>
              <a:t> </a:t>
            </a:r>
            <a:r>
              <a:rPr lang="en-US" dirty="0" err="1" smtClean="0"/>
              <a:t>menguntungkan</a:t>
            </a:r>
            <a:endParaRPr lang="en-US" dirty="0" smtClean="0"/>
          </a:p>
          <a:p>
            <a:endParaRPr lang="en-US" dirty="0" smtClean="0"/>
          </a:p>
          <a:p>
            <a:r>
              <a:rPr lang="en-US" dirty="0" err="1" smtClean="0"/>
              <a:t>pelatihan</a:t>
            </a:r>
            <a:r>
              <a:rPr lang="en-US" dirty="0" smtClean="0"/>
              <a:t> </a:t>
            </a:r>
            <a:r>
              <a:rPr lang="en-US" dirty="0" err="1" smtClean="0"/>
              <a:t>karyawan</a:t>
            </a:r>
            <a:r>
              <a:rPr lang="en-US" dirty="0" smtClean="0"/>
              <a:t> yang </a:t>
            </a:r>
            <a:r>
              <a:rPr lang="en-US" dirty="0" err="1" smtClean="0"/>
              <a:t>buruk</a:t>
            </a:r>
            <a:r>
              <a:rPr lang="en-US" dirty="0" smtClean="0"/>
              <a:t>: </a:t>
            </a:r>
            <a:r>
              <a:rPr lang="en-US" dirty="0" err="1" smtClean="0"/>
              <a:t>pergantian</a:t>
            </a:r>
            <a:r>
              <a:rPr lang="en-US" dirty="0" smtClean="0"/>
              <a:t> </a:t>
            </a:r>
            <a:r>
              <a:rPr lang="en-US" dirty="0" err="1" smtClean="0"/>
              <a:t>karyawan</a:t>
            </a:r>
            <a:r>
              <a:rPr lang="en-US" dirty="0" smtClean="0"/>
              <a:t> yang </a:t>
            </a:r>
            <a:r>
              <a:rPr lang="en-US" dirty="0" err="1" smtClean="0"/>
              <a:t>tinggi</a:t>
            </a:r>
            <a:r>
              <a:rPr lang="en-US" dirty="0" smtClean="0"/>
              <a:t>: </a:t>
            </a:r>
            <a:r>
              <a:rPr lang="en-US" dirty="0" err="1" smtClean="0"/>
              <a:t>upah</a:t>
            </a:r>
            <a:r>
              <a:rPr lang="en-US" dirty="0" smtClean="0"/>
              <a:t> </a:t>
            </a:r>
            <a:r>
              <a:rPr lang="en-US" dirty="0" err="1" smtClean="0"/>
              <a:t>rendah</a:t>
            </a:r>
            <a:endParaRPr lang="en-US" dirty="0"/>
          </a:p>
        </p:txBody>
      </p:sp>
      <p:sp>
        <p:nvSpPr>
          <p:cNvPr id="4" name="Slide Number Placeholder 3"/>
          <p:cNvSpPr>
            <a:spLocks noGrp="1"/>
          </p:cNvSpPr>
          <p:nvPr>
            <p:ph type="sldNum" sz="quarter" idx="10"/>
          </p:nvPr>
        </p:nvSpPr>
        <p:spPr/>
        <p:txBody>
          <a:bodyPr/>
          <a:lstStyle/>
          <a:p>
            <a:pPr>
              <a:defRPr/>
            </a:pPr>
            <a:fld id="{95A47F40-D284-4174-B62D-AB488FF61857}" type="slidenum">
              <a:rPr lang="en-US" smtClean="0"/>
              <a:pPr>
                <a:defRPr/>
              </a:pPr>
              <a:t>14</a:t>
            </a:fld>
            <a:endParaRPr lang="en-US"/>
          </a:p>
        </p:txBody>
      </p:sp>
    </p:spTree>
    <p:extLst>
      <p:ext uri="{BB962C8B-B14F-4D97-AF65-F5344CB8AC3E}">
        <p14:creationId xmlns:p14="http://schemas.microsoft.com/office/powerpoint/2010/main" val="1855581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fontAlgn="auto">
              <a:spcBef>
                <a:spcPts val="0"/>
              </a:spcBef>
              <a:spcAft>
                <a:spcPts val="0"/>
              </a:spcAft>
              <a:defRPr/>
            </a:pPr>
            <a:r>
              <a:rPr lang="en-US" dirty="0" smtClean="0"/>
              <a:t>Diagram </a:t>
            </a:r>
            <a:r>
              <a:rPr lang="en-US" dirty="0" err="1" smtClean="0"/>
              <a:t>relasi</a:t>
            </a:r>
            <a:r>
              <a:rPr lang="en-US" dirty="0" smtClean="0"/>
              <a:t> </a:t>
            </a:r>
            <a:r>
              <a:rPr lang="en-US" dirty="0" err="1" smtClean="0"/>
              <a:t>adalah</a:t>
            </a:r>
            <a:r>
              <a:rPr lang="en-US" dirty="0" smtClean="0"/>
              <a:t> </a:t>
            </a:r>
            <a:r>
              <a:rPr lang="en-US" dirty="0" err="1" smtClean="0"/>
              <a:t>alat</a:t>
            </a:r>
            <a:r>
              <a:rPr lang="en-US" dirty="0" smtClean="0"/>
              <a:t> </a:t>
            </a:r>
            <a:r>
              <a:rPr lang="en-US" dirty="0" err="1" smtClean="0"/>
              <a:t>untuk</a:t>
            </a:r>
            <a:r>
              <a:rPr lang="en-US" dirty="0" smtClean="0"/>
              <a:t> </a:t>
            </a:r>
            <a:r>
              <a:rPr lang="en-US" dirty="0" err="1" smtClean="0"/>
              <a:t>mengidentifikasi</a:t>
            </a:r>
            <a:r>
              <a:rPr lang="en-US" dirty="0" smtClean="0"/>
              <a:t> </a:t>
            </a:r>
            <a:r>
              <a:rPr lang="en-US" dirty="0" err="1" smtClean="0"/>
              <a:t>hubungan</a:t>
            </a:r>
            <a:r>
              <a:rPr lang="en-US" dirty="0" smtClean="0"/>
              <a:t> </a:t>
            </a:r>
            <a:r>
              <a:rPr lang="en-US" dirty="0" err="1" smtClean="0"/>
              <a:t>sebab-akibat</a:t>
            </a:r>
            <a:r>
              <a:rPr lang="en-US" dirty="0" smtClean="0"/>
              <a:t> yang </a:t>
            </a:r>
            <a:r>
              <a:rPr lang="en-US" dirty="0" err="1" smtClean="0"/>
              <a:t>logis</a:t>
            </a:r>
            <a:r>
              <a:rPr lang="en-US" dirty="0" smtClean="0"/>
              <a:t> </a:t>
            </a:r>
            <a:r>
              <a:rPr lang="en-US" dirty="0" err="1" smtClean="0"/>
              <a:t>dalam</a:t>
            </a:r>
            <a:r>
              <a:rPr lang="en-US" dirty="0" smtClean="0"/>
              <a:t> </a:t>
            </a:r>
            <a:r>
              <a:rPr lang="en-US" dirty="0" err="1" smtClean="0"/>
              <a:t>masalah</a:t>
            </a:r>
            <a:r>
              <a:rPr lang="en-US" dirty="0" smtClean="0"/>
              <a:t> </a:t>
            </a:r>
            <a:r>
              <a:rPr lang="en-US" dirty="0" err="1" smtClean="0"/>
              <a:t>atau</a:t>
            </a:r>
            <a:r>
              <a:rPr lang="en-US" dirty="0" smtClean="0"/>
              <a:t> </a:t>
            </a:r>
            <a:r>
              <a:rPr lang="en-US" dirty="0" err="1" smtClean="0"/>
              <a:t>situasi</a:t>
            </a:r>
            <a:r>
              <a:rPr lang="en-US" dirty="0" smtClean="0"/>
              <a:t> yang </a:t>
            </a:r>
            <a:r>
              <a:rPr lang="en-US" dirty="0" err="1" smtClean="0"/>
              <a:t>kompleks</a:t>
            </a:r>
            <a:r>
              <a:rPr lang="en-US" dirty="0" smtClean="0"/>
              <a:t> </a:t>
            </a:r>
            <a:r>
              <a:rPr lang="en-US" dirty="0" err="1" smtClean="0"/>
              <a:t>dan</a:t>
            </a:r>
            <a:r>
              <a:rPr lang="en-US" dirty="0" smtClean="0"/>
              <a:t> </a:t>
            </a:r>
            <a:r>
              <a:rPr lang="en-US" dirty="0" err="1" smtClean="0"/>
              <a:t>membingungkan</a:t>
            </a:r>
            <a:r>
              <a:rPr lang="en-US" dirty="0" smtClean="0"/>
              <a:t>. </a:t>
            </a:r>
            <a:r>
              <a:rPr lang="en-US" dirty="0" err="1" smtClean="0"/>
              <a:t>Untuk</a:t>
            </a:r>
            <a:r>
              <a:rPr lang="en-US" dirty="0" smtClean="0"/>
              <a:t> </a:t>
            </a:r>
            <a:r>
              <a:rPr lang="en-US" dirty="0" err="1" smtClean="0"/>
              <a:t>masalah</a:t>
            </a:r>
            <a:r>
              <a:rPr lang="en-US" dirty="0" smtClean="0"/>
              <a:t> </a:t>
            </a:r>
            <a:r>
              <a:rPr lang="en-US" dirty="0" err="1" smtClean="0"/>
              <a:t>atau</a:t>
            </a:r>
            <a:r>
              <a:rPr lang="en-US" dirty="0" smtClean="0"/>
              <a:t> </a:t>
            </a:r>
            <a:r>
              <a:rPr lang="en-US" dirty="0" err="1" smtClean="0"/>
              <a:t>situasi</a:t>
            </a:r>
            <a:r>
              <a:rPr lang="en-US" dirty="0" smtClean="0"/>
              <a:t> di mana </a:t>
            </a:r>
            <a:r>
              <a:rPr lang="en-US" dirty="0" err="1" smtClean="0"/>
              <a:t>terdapat</a:t>
            </a:r>
            <a:r>
              <a:rPr lang="en-US" dirty="0" smtClean="0"/>
              <a:t> </a:t>
            </a:r>
            <a:r>
              <a:rPr lang="en-US" dirty="0" err="1" smtClean="0"/>
              <a:t>jaringan</a:t>
            </a:r>
            <a:r>
              <a:rPr lang="en-US" dirty="0" smtClean="0"/>
              <a:t> </a:t>
            </a:r>
            <a:r>
              <a:rPr lang="en-US" dirty="0" err="1" smtClean="0"/>
              <a:t>hubungan</a:t>
            </a:r>
            <a:r>
              <a:rPr lang="en-US" dirty="0" smtClean="0"/>
              <a:t> </a:t>
            </a:r>
            <a:r>
              <a:rPr lang="en-US" dirty="0" err="1" smtClean="0"/>
              <a:t>semacam</a:t>
            </a:r>
            <a:r>
              <a:rPr lang="en-US" dirty="0" smtClean="0"/>
              <a:t> </a:t>
            </a:r>
            <a:r>
              <a:rPr lang="en-US" dirty="0" err="1" smtClean="0"/>
              <a:t>itu</a:t>
            </a:r>
            <a:r>
              <a:rPr lang="en-US" dirty="0" smtClean="0"/>
              <a:t>, diagram </a:t>
            </a:r>
            <a:r>
              <a:rPr lang="en-US" dirty="0" err="1" smtClean="0"/>
              <a:t>hubungan</a:t>
            </a:r>
            <a:r>
              <a:rPr lang="en-US" dirty="0" smtClean="0"/>
              <a:t> </a:t>
            </a:r>
            <a:r>
              <a:rPr lang="en-US" dirty="0" err="1" smtClean="0"/>
              <a:t>sangat</a:t>
            </a:r>
            <a:r>
              <a:rPr lang="en-US" dirty="0" smtClean="0"/>
              <a:t> </a:t>
            </a:r>
            <a:r>
              <a:rPr lang="en-US" dirty="0" err="1" smtClean="0"/>
              <a:t>berguna</a:t>
            </a:r>
            <a:r>
              <a:rPr lang="en-US" dirty="0" smtClean="0"/>
              <a:t>, </a:t>
            </a:r>
            <a:r>
              <a:rPr lang="en-US" dirty="0" err="1" smtClean="0"/>
              <a:t>karena</a:t>
            </a:r>
            <a:r>
              <a:rPr lang="en-US" dirty="0" smtClean="0"/>
              <a:t> </a:t>
            </a:r>
            <a:r>
              <a:rPr lang="en-US" dirty="0" err="1" smtClean="0"/>
              <a:t>memiliki</a:t>
            </a:r>
            <a:r>
              <a:rPr lang="en-US" dirty="0" smtClean="0"/>
              <a:t> </a:t>
            </a:r>
            <a:r>
              <a:rPr lang="en-US" dirty="0" err="1" smtClean="0"/>
              <a:t>kemampuan</a:t>
            </a:r>
            <a:r>
              <a:rPr lang="en-US" dirty="0" smtClean="0"/>
              <a:t> </a:t>
            </a:r>
            <a:r>
              <a:rPr lang="en-US" dirty="0" err="1" smtClean="0"/>
              <a:t>untuk</a:t>
            </a:r>
            <a:r>
              <a:rPr lang="en-US" dirty="0" smtClean="0"/>
              <a:t> </a:t>
            </a:r>
            <a:r>
              <a:rPr lang="en-US" dirty="0" err="1" smtClean="0"/>
              <a:t>memvisualisasikannya</a:t>
            </a:r>
            <a:r>
              <a:rPr lang="en-US" dirty="0" smtClean="0"/>
              <a:t>. Ada </a:t>
            </a:r>
            <a:r>
              <a:rPr lang="en-US" dirty="0" err="1" smtClean="0"/>
              <a:t>dua</a:t>
            </a:r>
            <a:r>
              <a:rPr lang="en-US" dirty="0" smtClean="0"/>
              <a:t> </a:t>
            </a:r>
            <a:r>
              <a:rPr lang="en-US" dirty="0" err="1" smtClean="0"/>
              <a:t>jenis</a:t>
            </a:r>
            <a:r>
              <a:rPr lang="en-US" dirty="0" smtClean="0"/>
              <a:t> diagram </a:t>
            </a:r>
            <a:r>
              <a:rPr lang="en-US" dirty="0" err="1" smtClean="0"/>
              <a:t>relasi</a:t>
            </a:r>
            <a:r>
              <a:rPr lang="en-US" dirty="0" smtClean="0"/>
              <a:t>:</a:t>
            </a:r>
          </a:p>
          <a:p>
            <a:pPr marL="228600" indent="-228600" fontAlgn="auto">
              <a:spcBef>
                <a:spcPts val="0"/>
              </a:spcBef>
              <a:spcAft>
                <a:spcPts val="0"/>
              </a:spcAft>
              <a:buFontTx/>
              <a:buAutoNum type="arabicPeriod"/>
              <a:defRPr/>
            </a:pPr>
            <a:r>
              <a:rPr lang="en-US" dirty="0" smtClean="0"/>
              <a:t>Diagram </a:t>
            </a:r>
            <a:r>
              <a:rPr lang="en-US" dirty="0" err="1" smtClean="0"/>
              <a:t>hubungan</a:t>
            </a:r>
            <a:r>
              <a:rPr lang="en-US" dirty="0" smtClean="0"/>
              <a:t> </a:t>
            </a:r>
            <a:r>
              <a:rPr lang="en-US" dirty="0" err="1" smtClean="0"/>
              <a:t>kualitatif</a:t>
            </a:r>
            <a:endParaRPr lang="en-US" dirty="0" smtClean="0"/>
          </a:p>
          <a:p>
            <a:pPr marL="228600" indent="-228600" fontAlgn="auto">
              <a:spcBef>
                <a:spcPts val="0"/>
              </a:spcBef>
              <a:spcAft>
                <a:spcPts val="0"/>
              </a:spcAft>
              <a:buFontTx/>
              <a:buAutoNum type="arabicPeriod"/>
              <a:defRPr/>
            </a:pPr>
            <a:r>
              <a:rPr lang="en-US" dirty="0" smtClean="0"/>
              <a:t>2. Diagram </a:t>
            </a:r>
            <a:r>
              <a:rPr lang="en-US" dirty="0" err="1" smtClean="0"/>
              <a:t>hubungan</a:t>
            </a:r>
            <a:r>
              <a:rPr lang="en-US" dirty="0" smtClean="0"/>
              <a:t> </a:t>
            </a:r>
            <a:r>
              <a:rPr lang="en-US" dirty="0" err="1" smtClean="0"/>
              <a:t>kuantitatif</a:t>
            </a:r>
            <a:endParaRPr lang="en-US" dirty="0"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FC48723-26F9-4572-90E2-7C2ECECA76CA}" type="slidenum">
              <a:rPr lang="en-US" altLang="en-US"/>
              <a:pPr/>
              <a:t>15</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err="1" smtClean="0"/>
              <a:t>Dalam</a:t>
            </a:r>
            <a:r>
              <a:rPr lang="en-US" dirty="0" smtClean="0"/>
              <a:t> diagram </a:t>
            </a:r>
            <a:r>
              <a:rPr lang="en-US" dirty="0" err="1" smtClean="0"/>
              <a:t>kualitatif</a:t>
            </a:r>
            <a:r>
              <a:rPr lang="en-US" dirty="0" smtClean="0"/>
              <a:t>, </a:t>
            </a:r>
            <a:r>
              <a:rPr lang="en-US" dirty="0" err="1" smtClean="0"/>
              <a:t>masalah</a:t>
            </a:r>
            <a:r>
              <a:rPr lang="en-US" dirty="0" smtClean="0"/>
              <a:t> </a:t>
            </a:r>
            <a:r>
              <a:rPr lang="en-US" dirty="0" err="1" smtClean="0"/>
              <a:t>dan</a:t>
            </a:r>
            <a:r>
              <a:rPr lang="en-US" dirty="0" smtClean="0"/>
              <a:t> </a:t>
            </a:r>
            <a:r>
              <a:rPr lang="en-US" dirty="0" err="1" smtClean="0"/>
              <a:t>penyebab</a:t>
            </a:r>
            <a:r>
              <a:rPr lang="en-US" dirty="0" smtClean="0"/>
              <a:t> di </a:t>
            </a:r>
            <a:r>
              <a:rPr lang="en-US" dirty="0" err="1" smtClean="0"/>
              <a:t>beberapa</a:t>
            </a:r>
            <a:r>
              <a:rPr lang="en-US" dirty="0" smtClean="0"/>
              <a:t> </a:t>
            </a:r>
            <a:r>
              <a:rPr lang="en-US" dirty="0" err="1" smtClean="0"/>
              <a:t>tingkatan</a:t>
            </a:r>
            <a:r>
              <a:rPr lang="en-US" dirty="0" smtClean="0"/>
              <a:t> </a:t>
            </a:r>
            <a:r>
              <a:rPr lang="en-US" dirty="0" err="1" smtClean="0"/>
              <a:t>dapat</a:t>
            </a:r>
            <a:r>
              <a:rPr lang="en-US" dirty="0" smtClean="0"/>
              <a:t> </a:t>
            </a:r>
            <a:r>
              <a:rPr lang="en-US" dirty="0" err="1" smtClean="0"/>
              <a:t>dimasukkan</a:t>
            </a:r>
            <a:r>
              <a:rPr lang="en-US" dirty="0" smtClean="0"/>
              <a:t>, </a:t>
            </a:r>
            <a:r>
              <a:rPr lang="en-US" dirty="0" err="1" smtClean="0"/>
              <a:t>seperti</a:t>
            </a:r>
            <a:r>
              <a:rPr lang="en-US" dirty="0" smtClean="0"/>
              <a:t> yang </a:t>
            </a:r>
            <a:r>
              <a:rPr lang="en-US" dirty="0" err="1" smtClean="0"/>
              <a:t>ditunjukkan</a:t>
            </a:r>
            <a:r>
              <a:rPr lang="en-US" dirty="0" smtClean="0"/>
              <a:t> </a:t>
            </a:r>
            <a:r>
              <a:rPr lang="en-US" dirty="0" err="1" smtClean="0"/>
              <a:t>pada</a:t>
            </a:r>
            <a:r>
              <a:rPr lang="en-US" dirty="0" smtClean="0"/>
              <a:t> </a:t>
            </a:r>
            <a:r>
              <a:rPr lang="en-US" dirty="0" err="1" smtClean="0"/>
              <a:t>Gambar</a:t>
            </a:r>
            <a:r>
              <a:rPr lang="en-US" dirty="0" smtClean="0"/>
              <a:t> 9.18. Diagram </a:t>
            </a:r>
            <a:r>
              <a:rPr lang="en-US" dirty="0" err="1" smtClean="0"/>
              <a:t>sebenarnya</a:t>
            </a:r>
            <a:r>
              <a:rPr lang="en-US" dirty="0" smtClean="0"/>
              <a:t> </a:t>
            </a:r>
            <a:r>
              <a:rPr lang="en-US" dirty="0" err="1" smtClean="0"/>
              <a:t>sangat</a:t>
            </a:r>
            <a:r>
              <a:rPr lang="en-US" dirty="0" smtClean="0"/>
              <a:t> </a:t>
            </a:r>
            <a:r>
              <a:rPr lang="en-US" dirty="0" err="1" smtClean="0"/>
              <a:t>mirip</a:t>
            </a:r>
            <a:r>
              <a:rPr lang="en-US" dirty="0" smtClean="0"/>
              <a:t> </a:t>
            </a:r>
            <a:r>
              <a:rPr lang="en-US" dirty="0" err="1" smtClean="0"/>
              <a:t>dengan</a:t>
            </a:r>
            <a:r>
              <a:rPr lang="en-US" dirty="0" smtClean="0"/>
              <a:t> diagram </a:t>
            </a:r>
            <a:r>
              <a:rPr lang="en-US" dirty="0" err="1" smtClean="0"/>
              <a:t>sebab-akibat</a:t>
            </a:r>
            <a:r>
              <a:rPr lang="en-US" dirty="0" smtClean="0"/>
              <a:t> </a:t>
            </a:r>
            <a:r>
              <a:rPr lang="en-US" dirty="0" err="1" smtClean="0"/>
              <a:t>tradisional</a:t>
            </a:r>
            <a:r>
              <a:rPr lang="en-US" dirty="0" smtClean="0"/>
              <a:t>, </a:t>
            </a:r>
            <a:r>
              <a:rPr lang="en-US" dirty="0" err="1" smtClean="0"/>
              <a:t>tetapi</a:t>
            </a:r>
            <a:r>
              <a:rPr lang="en-US" dirty="0" smtClean="0"/>
              <a:t> </a:t>
            </a:r>
            <a:r>
              <a:rPr lang="en-US" dirty="0" err="1" smtClean="0"/>
              <a:t>lebih</a:t>
            </a:r>
            <a:r>
              <a:rPr lang="en-US" dirty="0" smtClean="0"/>
              <a:t> </a:t>
            </a:r>
            <a:r>
              <a:rPr lang="en-US" dirty="0" err="1" smtClean="0"/>
              <a:t>cocok</a:t>
            </a:r>
            <a:r>
              <a:rPr lang="en-US" dirty="0" smtClean="0"/>
              <a:t> </a:t>
            </a:r>
            <a:r>
              <a:rPr lang="en-US" dirty="0" err="1" smtClean="0"/>
              <a:t>untuk</a:t>
            </a:r>
            <a:r>
              <a:rPr lang="en-US" dirty="0" smtClean="0"/>
              <a:t> </a:t>
            </a:r>
            <a:r>
              <a:rPr lang="en-US" dirty="0" err="1" smtClean="0"/>
              <a:t>kompleksmasalah.Untuk</a:t>
            </a:r>
            <a:r>
              <a:rPr lang="en-US" dirty="0" smtClean="0"/>
              <a:t> </a:t>
            </a:r>
            <a:r>
              <a:rPr lang="en-US" dirty="0" err="1" smtClean="0"/>
              <a:t>membuat</a:t>
            </a:r>
            <a:r>
              <a:rPr lang="en-US" dirty="0" smtClean="0"/>
              <a:t> diagram </a:t>
            </a:r>
            <a:r>
              <a:rPr lang="en-US" dirty="0" err="1" smtClean="0"/>
              <a:t>hubungan</a:t>
            </a:r>
            <a:r>
              <a:rPr lang="en-US" dirty="0" smtClean="0"/>
              <a:t> </a:t>
            </a:r>
            <a:r>
              <a:rPr lang="en-US" dirty="0" err="1" smtClean="0"/>
              <a:t>kualitatif</a:t>
            </a:r>
            <a:r>
              <a:rPr lang="en-US" dirty="0" smtClean="0"/>
              <a:t>, </a:t>
            </a:r>
            <a:r>
              <a:rPr lang="en-US" dirty="0" err="1" smtClean="0"/>
              <a:t>ikuti</a:t>
            </a:r>
            <a:r>
              <a:rPr lang="en-US" dirty="0" smtClean="0"/>
              <a:t> </a:t>
            </a:r>
            <a:r>
              <a:rPr lang="en-US" dirty="0" err="1" smtClean="0"/>
              <a:t>langkah-langkah</a:t>
            </a:r>
            <a:r>
              <a:rPr lang="en-US" dirty="0" smtClean="0"/>
              <a:t> berikut:1. </a:t>
            </a:r>
            <a:r>
              <a:rPr lang="en-US" dirty="0" err="1" smtClean="0"/>
              <a:t>Pisahkan</a:t>
            </a:r>
            <a:r>
              <a:rPr lang="en-US" dirty="0" smtClean="0"/>
              <a:t> </a:t>
            </a:r>
            <a:r>
              <a:rPr lang="en-US" dirty="0" err="1" smtClean="0"/>
              <a:t>semua</a:t>
            </a:r>
            <a:r>
              <a:rPr lang="en-US" dirty="0" smtClean="0"/>
              <a:t> </a:t>
            </a:r>
            <a:r>
              <a:rPr lang="en-US" dirty="0" err="1" smtClean="0"/>
              <a:t>faktor</a:t>
            </a:r>
            <a:r>
              <a:rPr lang="en-US" dirty="0" smtClean="0"/>
              <a:t> yang </a:t>
            </a:r>
            <a:r>
              <a:rPr lang="en-US" dirty="0" err="1" smtClean="0"/>
              <a:t>diyakini</a:t>
            </a:r>
            <a:r>
              <a:rPr lang="en-US" dirty="0" smtClean="0"/>
              <a:t> </a:t>
            </a:r>
            <a:r>
              <a:rPr lang="en-US" dirty="0" err="1" smtClean="0"/>
              <a:t>terkait</a:t>
            </a:r>
            <a:r>
              <a:rPr lang="en-US" dirty="0" smtClean="0"/>
              <a:t> </a:t>
            </a:r>
            <a:r>
              <a:rPr lang="en-US" dirty="0" err="1" smtClean="0"/>
              <a:t>dengan</a:t>
            </a:r>
            <a:r>
              <a:rPr lang="en-US" dirty="0" smtClean="0"/>
              <a:t> </a:t>
            </a:r>
            <a:r>
              <a:rPr lang="en-US" dirty="0" err="1" smtClean="0"/>
              <a:t>masalah</a:t>
            </a:r>
            <a:r>
              <a:rPr lang="en-US" dirty="0" smtClean="0"/>
              <a:t>. </a:t>
            </a:r>
            <a:r>
              <a:rPr lang="en-US" dirty="0" err="1" smtClean="0"/>
              <a:t>Tanpa</a:t>
            </a:r>
            <a:r>
              <a:rPr lang="en-US" dirty="0" smtClean="0"/>
              <a:t> </a:t>
            </a:r>
            <a:r>
              <a:rPr lang="en-US" dirty="0" err="1" smtClean="0"/>
              <a:t>membentuk</a:t>
            </a:r>
            <a:r>
              <a:rPr lang="en-US" dirty="0" smtClean="0"/>
              <a:t> </a:t>
            </a:r>
            <a:r>
              <a:rPr lang="en-US" dirty="0" err="1" smtClean="0"/>
              <a:t>opini</a:t>
            </a:r>
            <a:r>
              <a:rPr lang="en-US" dirty="0" smtClean="0"/>
              <a:t> </a:t>
            </a:r>
            <a:r>
              <a:rPr lang="en-US" dirty="0" err="1" smtClean="0"/>
              <a:t>tentang</a:t>
            </a:r>
            <a:r>
              <a:rPr lang="en-US" dirty="0" smtClean="0"/>
              <a:t> </a:t>
            </a:r>
            <a:r>
              <a:rPr lang="en-US" dirty="0" err="1" smtClean="0"/>
              <a:t>hubungan</a:t>
            </a:r>
            <a:r>
              <a:rPr lang="en-US" dirty="0" smtClean="0"/>
              <a:t> </a:t>
            </a:r>
            <a:r>
              <a:rPr lang="en-US" dirty="0" err="1" smtClean="0"/>
              <a:t>antara</a:t>
            </a:r>
            <a:r>
              <a:rPr lang="en-US" dirty="0" smtClean="0"/>
              <a:t> </a:t>
            </a:r>
            <a:r>
              <a:rPr lang="en-US" dirty="0" err="1" smtClean="0"/>
              <a:t>faktor-faktor</a:t>
            </a:r>
            <a:r>
              <a:rPr lang="en-US" dirty="0" smtClean="0"/>
              <a:t> </a:t>
            </a:r>
            <a:r>
              <a:rPr lang="en-US" dirty="0" err="1" smtClean="0"/>
              <a:t>tersebut</a:t>
            </a:r>
            <a:r>
              <a:rPr lang="en-US" dirty="0" smtClean="0"/>
              <a:t>, </a:t>
            </a:r>
            <a:r>
              <a:rPr lang="en-US" dirty="0" err="1" smtClean="0"/>
              <a:t>masing-masing</a:t>
            </a:r>
            <a:r>
              <a:rPr lang="en-US" dirty="0" smtClean="0"/>
              <a:t> </a:t>
            </a:r>
            <a:r>
              <a:rPr lang="en-US" dirty="0" err="1" smtClean="0"/>
              <a:t>faktor</a:t>
            </a:r>
            <a:r>
              <a:rPr lang="en-US" dirty="0" smtClean="0"/>
              <a:t> </a:t>
            </a:r>
            <a:r>
              <a:rPr lang="en-US" dirty="0" err="1" smtClean="0"/>
              <a:t>tersebut</a:t>
            </a:r>
            <a:r>
              <a:rPr lang="en-US" dirty="0" smtClean="0"/>
              <a:t> </a:t>
            </a:r>
            <a:r>
              <a:rPr lang="en-US" dirty="0" err="1" smtClean="0"/>
              <a:t>diekspresikan</a:t>
            </a:r>
            <a:r>
              <a:rPr lang="en-US" dirty="0" smtClean="0"/>
              <a:t> </a:t>
            </a:r>
            <a:r>
              <a:rPr lang="en-US" dirty="0" err="1" smtClean="0"/>
              <a:t>secara</a:t>
            </a:r>
            <a:r>
              <a:rPr lang="en-US" dirty="0" smtClean="0"/>
              <a:t> </a:t>
            </a:r>
            <a:r>
              <a:rPr lang="en-US" dirty="0" err="1" smtClean="0"/>
              <a:t>bebas</a:t>
            </a:r>
            <a:r>
              <a:rPr lang="en-US" dirty="0" smtClean="0"/>
              <a:t> </a:t>
            </a:r>
            <a:r>
              <a:rPr lang="en-US" dirty="0" err="1" smtClean="0"/>
              <a:t>atas</a:t>
            </a:r>
            <a:r>
              <a:rPr lang="en-US" dirty="0" smtClean="0"/>
              <a:t> </a:t>
            </a:r>
            <a:r>
              <a:rPr lang="en-US" dirty="0" err="1" smtClean="0"/>
              <a:t>dasar</a:t>
            </a:r>
            <a:r>
              <a:rPr lang="en-US" dirty="0" smtClean="0"/>
              <a:t> </a:t>
            </a:r>
            <a:r>
              <a:rPr lang="en-US" dirty="0" err="1" smtClean="0"/>
              <a:t>individu</a:t>
            </a:r>
            <a:r>
              <a:rPr lang="en-US" dirty="0" smtClean="0"/>
              <a:t>. Kotak yang </a:t>
            </a:r>
            <a:r>
              <a:rPr lang="en-US" dirty="0" err="1" smtClean="0"/>
              <a:t>berisi</a:t>
            </a:r>
            <a:r>
              <a:rPr lang="en-US" dirty="0" smtClean="0"/>
              <a:t> </a:t>
            </a:r>
            <a:r>
              <a:rPr lang="en-US" dirty="0" err="1" smtClean="0"/>
              <a:t>faktor-faktor</a:t>
            </a:r>
            <a:r>
              <a:rPr lang="en-US" dirty="0" smtClean="0"/>
              <a:t> </a:t>
            </a:r>
            <a:r>
              <a:rPr lang="en-US" dirty="0" err="1" smtClean="0"/>
              <a:t>dapat</a:t>
            </a:r>
            <a:r>
              <a:rPr lang="en-US" dirty="0" smtClean="0"/>
              <a:t> </a:t>
            </a:r>
            <a:r>
              <a:rPr lang="en-US" dirty="0" err="1" smtClean="0"/>
              <a:t>digambar</a:t>
            </a:r>
            <a:r>
              <a:rPr lang="en-US" dirty="0" smtClean="0"/>
              <a:t> </a:t>
            </a:r>
            <a:r>
              <a:rPr lang="en-US" dirty="0" err="1" smtClean="0"/>
              <a:t>dengan</a:t>
            </a:r>
            <a:r>
              <a:rPr lang="en-US" dirty="0" smtClean="0"/>
              <a:t> </a:t>
            </a:r>
            <a:r>
              <a:rPr lang="en-US" dirty="0" err="1" smtClean="0"/>
              <a:t>sangat</a:t>
            </a:r>
            <a:r>
              <a:rPr lang="en-US" dirty="0" smtClean="0"/>
              <a:t> baik.2. </a:t>
            </a:r>
            <a:r>
              <a:rPr lang="en-US" dirty="0" err="1" smtClean="0"/>
              <a:t>Identifikasi</a:t>
            </a:r>
            <a:r>
              <a:rPr lang="en-US" dirty="0" smtClean="0"/>
              <a:t> </a:t>
            </a:r>
            <a:r>
              <a:rPr lang="en-US" dirty="0" err="1" smtClean="0"/>
              <a:t>hubungan</a:t>
            </a:r>
            <a:r>
              <a:rPr lang="en-US" dirty="0" smtClean="0"/>
              <a:t> </a:t>
            </a:r>
            <a:r>
              <a:rPr lang="en-US" dirty="0" err="1" smtClean="0"/>
              <a:t>sebab</a:t>
            </a:r>
            <a:r>
              <a:rPr lang="en-US" dirty="0" smtClean="0"/>
              <a:t> </a:t>
            </a:r>
            <a:r>
              <a:rPr lang="en-US" dirty="0" err="1" smtClean="0"/>
              <a:t>akibat</a:t>
            </a:r>
            <a:r>
              <a:rPr lang="en-US" dirty="0" smtClean="0"/>
              <a:t> </a:t>
            </a:r>
            <a:r>
              <a:rPr lang="en-US" dirty="0" err="1" smtClean="0"/>
              <a:t>antara</a:t>
            </a:r>
            <a:r>
              <a:rPr lang="en-US" dirty="0" smtClean="0"/>
              <a:t> </a:t>
            </a:r>
            <a:r>
              <a:rPr lang="en-US" dirty="0" err="1" smtClean="0"/>
              <a:t>faktor-faktor</a:t>
            </a:r>
            <a:r>
              <a:rPr lang="en-US" dirty="0" smtClean="0"/>
              <a:t> </a:t>
            </a:r>
            <a:r>
              <a:rPr lang="en-US" dirty="0" err="1" smtClean="0"/>
              <a:t>dan</a:t>
            </a:r>
            <a:r>
              <a:rPr lang="en-US" dirty="0" smtClean="0"/>
              <a:t> </a:t>
            </a:r>
            <a:r>
              <a:rPr lang="en-US" dirty="0" err="1" smtClean="0"/>
              <a:t>gambarkan</a:t>
            </a:r>
            <a:r>
              <a:rPr lang="en-US" dirty="0" smtClean="0"/>
              <a:t> </a:t>
            </a:r>
            <a:r>
              <a:rPr lang="en-US" dirty="0" err="1" smtClean="0"/>
              <a:t>ini</a:t>
            </a:r>
            <a:r>
              <a:rPr lang="en-US" dirty="0" smtClean="0"/>
              <a:t> </a:t>
            </a:r>
            <a:r>
              <a:rPr lang="en-US" dirty="0" err="1" smtClean="0"/>
              <a:t>dengan</a:t>
            </a:r>
            <a:r>
              <a:rPr lang="en-US" dirty="0" smtClean="0"/>
              <a:t> </a:t>
            </a:r>
            <a:r>
              <a:rPr lang="en-US" dirty="0" err="1" smtClean="0"/>
              <a:t>bantuan</a:t>
            </a:r>
            <a:r>
              <a:rPr lang="en-US" dirty="0" smtClean="0"/>
              <a:t> </a:t>
            </a:r>
            <a:r>
              <a:rPr lang="en-US" dirty="0" err="1" smtClean="0"/>
              <a:t>panah</a:t>
            </a:r>
            <a:r>
              <a:rPr lang="en-US" dirty="0" smtClean="0"/>
              <a:t> </a:t>
            </a:r>
            <a:r>
              <a:rPr lang="en-US" dirty="0" err="1" smtClean="0"/>
              <a:t>pada</a:t>
            </a:r>
            <a:r>
              <a:rPr lang="en-US" dirty="0" smtClean="0"/>
              <a:t> diagram.3. </a:t>
            </a:r>
            <a:r>
              <a:rPr lang="en-US" dirty="0" err="1" smtClean="0"/>
              <a:t>Klasifikasikan</a:t>
            </a:r>
            <a:r>
              <a:rPr lang="en-US" dirty="0" smtClean="0"/>
              <a:t> </a:t>
            </a:r>
            <a:r>
              <a:rPr lang="en-US" dirty="0" err="1" smtClean="0"/>
              <a:t>faktor-faktor</a:t>
            </a:r>
            <a:r>
              <a:rPr lang="en-US" dirty="0" smtClean="0"/>
              <a:t> </a:t>
            </a:r>
            <a:r>
              <a:rPr lang="en-US" dirty="0" err="1" smtClean="0"/>
              <a:t>tergantung</a:t>
            </a:r>
            <a:r>
              <a:rPr lang="en-US" dirty="0" smtClean="0"/>
              <a:t> </a:t>
            </a:r>
            <a:r>
              <a:rPr lang="en-US" dirty="0" err="1" smtClean="0"/>
              <a:t>pada</a:t>
            </a:r>
            <a:r>
              <a:rPr lang="en-US" dirty="0" smtClean="0"/>
              <a:t> </a:t>
            </a:r>
            <a:r>
              <a:rPr lang="en-US" dirty="0" err="1" smtClean="0"/>
              <a:t>peran</a:t>
            </a:r>
            <a:r>
              <a:rPr lang="en-US" dirty="0" smtClean="0"/>
              <a:t> yang </a:t>
            </a:r>
            <a:r>
              <a:rPr lang="en-US" dirty="0" err="1" smtClean="0"/>
              <a:t>mereka</a:t>
            </a:r>
            <a:r>
              <a:rPr lang="en-US" dirty="0" smtClean="0"/>
              <a:t> </a:t>
            </a:r>
            <a:r>
              <a:rPr lang="en-US" dirty="0" err="1" smtClean="0"/>
              <a:t>mainkan</a:t>
            </a:r>
            <a:r>
              <a:rPr lang="en-US" dirty="0" smtClean="0"/>
              <a:t> </a:t>
            </a:r>
            <a:r>
              <a:rPr lang="en-US" dirty="0" err="1" smtClean="0"/>
              <a:t>dalam</a:t>
            </a:r>
            <a:r>
              <a:rPr lang="en-US" dirty="0" smtClean="0"/>
              <a:t> </a:t>
            </a:r>
            <a:r>
              <a:rPr lang="en-US" dirty="0" err="1" smtClean="0"/>
              <a:t>situasi</a:t>
            </a:r>
            <a:r>
              <a:rPr lang="en-US" dirty="0" smtClean="0"/>
              <a:t> sebab-akibat.4. </a:t>
            </a:r>
            <a:r>
              <a:rPr lang="en-US" dirty="0" err="1" smtClean="0"/>
              <a:t>Pusatkan</a:t>
            </a:r>
            <a:r>
              <a:rPr lang="en-US" dirty="0" smtClean="0"/>
              <a:t> </a:t>
            </a:r>
            <a:r>
              <a:rPr lang="en-US" dirty="0" err="1" smtClean="0"/>
              <a:t>upaya</a:t>
            </a:r>
            <a:r>
              <a:rPr lang="en-US" dirty="0" smtClean="0"/>
              <a:t> </a:t>
            </a:r>
            <a:r>
              <a:rPr lang="en-US" dirty="0" err="1" smtClean="0"/>
              <a:t>perbaikan</a:t>
            </a:r>
            <a:r>
              <a:rPr lang="en-US" dirty="0" smtClean="0"/>
              <a:t> di </a:t>
            </a:r>
            <a:r>
              <a:rPr lang="en-US" dirty="0" err="1" smtClean="0"/>
              <a:t>sekitar</a:t>
            </a:r>
            <a:r>
              <a:rPr lang="en-US" dirty="0" smtClean="0"/>
              <a:t> </a:t>
            </a:r>
            <a:r>
              <a:rPr lang="en-US" dirty="0" err="1" smtClean="0"/>
              <a:t>penyebab</a:t>
            </a:r>
            <a:r>
              <a:rPr lang="en-US" dirty="0" smtClean="0"/>
              <a:t> </a:t>
            </a:r>
            <a:r>
              <a:rPr lang="en-US" dirty="0" err="1" smtClean="0"/>
              <a:t>utamamasalah</a:t>
            </a:r>
            <a:r>
              <a:rPr 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95A47F40-D284-4174-B62D-AB488FF61857}" type="slidenum">
              <a:rPr lang="en-US" smtClean="0"/>
              <a:pPr>
                <a:defRPr/>
              </a:pPr>
              <a:t>16</a:t>
            </a:fld>
            <a:endParaRPr lang="en-US"/>
          </a:p>
        </p:txBody>
      </p:sp>
    </p:spTree>
    <p:extLst>
      <p:ext uri="{BB962C8B-B14F-4D97-AF65-F5344CB8AC3E}">
        <p14:creationId xmlns:p14="http://schemas.microsoft.com/office/powerpoint/2010/main" val="820760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err="1" smtClean="0"/>
              <a:t>Contooh</a:t>
            </a:r>
            <a:r>
              <a:rPr lang="en-US" altLang="en-US" dirty="0" smtClean="0"/>
              <a:t> : </a:t>
            </a:r>
            <a:r>
              <a:rPr lang="en-US" altLang="en-US" dirty="0" err="1" smtClean="0"/>
              <a:t>Setelah</a:t>
            </a:r>
            <a:r>
              <a:rPr lang="en-US" altLang="en-US" dirty="0" smtClean="0"/>
              <a:t> </a:t>
            </a:r>
            <a:r>
              <a:rPr lang="en-US" altLang="en-US" dirty="0" err="1" smtClean="0"/>
              <a:t>menghabiskan</a:t>
            </a:r>
            <a:r>
              <a:rPr lang="en-US" altLang="en-US" dirty="0" smtClean="0"/>
              <a:t> </a:t>
            </a:r>
            <a:r>
              <a:rPr lang="en-US" altLang="en-US" dirty="0" err="1" smtClean="0"/>
              <a:t>banyak</a:t>
            </a:r>
            <a:r>
              <a:rPr lang="en-US" altLang="en-US" dirty="0" smtClean="0"/>
              <a:t> </a:t>
            </a:r>
            <a:r>
              <a:rPr lang="en-US" altLang="en-US" dirty="0" err="1" smtClean="0"/>
              <a:t>waktu</a:t>
            </a:r>
            <a:r>
              <a:rPr lang="en-US" altLang="en-US" dirty="0" smtClean="0"/>
              <a:t> </a:t>
            </a:r>
            <a:r>
              <a:rPr lang="en-US" altLang="en-US" dirty="0" err="1" smtClean="0"/>
              <a:t>dan</a:t>
            </a:r>
            <a:r>
              <a:rPr lang="en-US" altLang="en-US" dirty="0" smtClean="0"/>
              <a:t> </a:t>
            </a:r>
            <a:r>
              <a:rPr lang="en-US" altLang="en-US" dirty="0" err="1" smtClean="0"/>
              <a:t>uang</a:t>
            </a:r>
            <a:r>
              <a:rPr lang="en-US" altLang="en-US" dirty="0" smtClean="0"/>
              <a:t> </a:t>
            </a:r>
            <a:r>
              <a:rPr lang="en-US" altLang="en-US" dirty="0" err="1" smtClean="0"/>
              <a:t>untuk</a:t>
            </a:r>
            <a:r>
              <a:rPr lang="en-US" altLang="en-US" dirty="0" smtClean="0"/>
              <a:t> </a:t>
            </a:r>
            <a:r>
              <a:rPr lang="en-US" altLang="en-US" dirty="0" err="1" smtClean="0"/>
              <a:t>memperkenalkan</a:t>
            </a:r>
            <a:r>
              <a:rPr lang="en-US" altLang="en-US" dirty="0" smtClean="0"/>
              <a:t> </a:t>
            </a:r>
            <a:r>
              <a:rPr lang="en-US" altLang="en-US" dirty="0" err="1" smtClean="0"/>
              <a:t>sistem</a:t>
            </a:r>
            <a:r>
              <a:rPr lang="en-US" altLang="en-US" dirty="0" smtClean="0"/>
              <a:t> </a:t>
            </a:r>
            <a:r>
              <a:rPr lang="en-US" altLang="en-US" dirty="0" err="1" smtClean="0"/>
              <a:t>pengukuran</a:t>
            </a:r>
            <a:r>
              <a:rPr lang="en-US" altLang="en-US" dirty="0" smtClean="0"/>
              <a:t> </a:t>
            </a:r>
            <a:r>
              <a:rPr lang="en-US" altLang="en-US" dirty="0" err="1" smtClean="0"/>
              <a:t>kinerja</a:t>
            </a:r>
            <a:r>
              <a:rPr lang="en-US" altLang="en-US" dirty="0" smtClean="0"/>
              <a:t>, </a:t>
            </a:r>
            <a:r>
              <a:rPr lang="en-US" altLang="en-US" dirty="0" err="1" smtClean="0"/>
              <a:t>sebuah</a:t>
            </a:r>
            <a:r>
              <a:rPr lang="en-US" altLang="en-US" dirty="0" smtClean="0"/>
              <a:t> </a:t>
            </a:r>
            <a:r>
              <a:rPr lang="en-US" altLang="en-US" dirty="0" err="1" smtClean="0"/>
              <a:t>perusahaan</a:t>
            </a:r>
            <a:r>
              <a:rPr lang="en-US" altLang="en-US" dirty="0" smtClean="0"/>
              <a:t> </a:t>
            </a:r>
            <a:r>
              <a:rPr lang="en-US" altLang="en-US" dirty="0" err="1" smtClean="0"/>
              <a:t>mengetahui</a:t>
            </a:r>
            <a:r>
              <a:rPr lang="en-US" altLang="en-US" dirty="0" smtClean="0"/>
              <a:t> </a:t>
            </a:r>
            <a:r>
              <a:rPr lang="en-US" altLang="en-US" dirty="0" err="1" smtClean="0"/>
              <a:t>bahwa</a:t>
            </a:r>
            <a:r>
              <a:rPr lang="en-US" altLang="en-US" dirty="0" smtClean="0"/>
              <a:t> </a:t>
            </a:r>
            <a:r>
              <a:rPr lang="en-US" altLang="en-US" dirty="0" err="1" smtClean="0"/>
              <a:t>sistem</a:t>
            </a:r>
            <a:r>
              <a:rPr lang="en-US" altLang="en-US" dirty="0" smtClean="0"/>
              <a:t> </a:t>
            </a:r>
            <a:r>
              <a:rPr lang="en-US" altLang="en-US" dirty="0" err="1" smtClean="0"/>
              <a:t>tersebut</a:t>
            </a:r>
            <a:r>
              <a:rPr lang="en-US" altLang="en-US" dirty="0" smtClean="0"/>
              <a:t> </a:t>
            </a:r>
            <a:r>
              <a:rPr lang="en-US" altLang="en-US" dirty="0" err="1" smtClean="0"/>
              <a:t>tidak</a:t>
            </a:r>
            <a:r>
              <a:rPr lang="en-US" altLang="en-US" dirty="0" smtClean="0"/>
              <a:t> </a:t>
            </a:r>
            <a:r>
              <a:rPr lang="en-US" altLang="en-US" dirty="0" err="1" smtClean="0"/>
              <a:t>digunakan</a:t>
            </a:r>
            <a:r>
              <a:rPr lang="en-US" altLang="en-US" dirty="0" smtClean="0"/>
              <a:t> </a:t>
            </a:r>
            <a:r>
              <a:rPr lang="en-US" altLang="en-US" dirty="0" err="1" smtClean="0"/>
              <a:t>secara</a:t>
            </a:r>
            <a:r>
              <a:rPr lang="en-US" altLang="en-US" dirty="0" smtClean="0"/>
              <a:t> </a:t>
            </a:r>
            <a:r>
              <a:rPr lang="en-US" altLang="en-US" dirty="0" err="1" smtClean="0"/>
              <a:t>luas</a:t>
            </a:r>
            <a:r>
              <a:rPr lang="en-US" altLang="en-US" dirty="0" smtClean="0"/>
              <a:t> </a:t>
            </a:r>
            <a:r>
              <a:rPr lang="en-US" altLang="en-US" dirty="0" err="1" smtClean="0"/>
              <a:t>dan</a:t>
            </a:r>
            <a:r>
              <a:rPr lang="en-US" altLang="en-US" dirty="0" smtClean="0"/>
              <a:t> </a:t>
            </a:r>
            <a:r>
              <a:rPr lang="en-US" altLang="en-US" dirty="0" err="1" smtClean="0"/>
              <a:t>dipandang</a:t>
            </a:r>
            <a:r>
              <a:rPr lang="en-US" altLang="en-US" dirty="0" smtClean="0"/>
              <a:t> </a:t>
            </a:r>
            <a:r>
              <a:rPr lang="en-US" altLang="en-US" dirty="0" err="1" smtClean="0"/>
              <a:t>dengan</a:t>
            </a:r>
            <a:r>
              <a:rPr lang="en-US" altLang="en-US" dirty="0" smtClean="0"/>
              <a:t> </a:t>
            </a:r>
            <a:r>
              <a:rPr lang="en-US" altLang="en-US" dirty="0" err="1" smtClean="0"/>
              <a:t>sedikit</a:t>
            </a:r>
            <a:r>
              <a:rPr lang="en-US" altLang="en-US" dirty="0" smtClean="0"/>
              <a:t> rasa </a:t>
            </a:r>
            <a:r>
              <a:rPr lang="en-US" altLang="en-US" dirty="0" err="1" smtClean="0"/>
              <a:t>hormat</a:t>
            </a:r>
            <a:r>
              <a:rPr lang="en-US" altLang="en-US" dirty="0" smtClean="0"/>
              <a:t> di </a:t>
            </a:r>
            <a:r>
              <a:rPr lang="en-US" altLang="en-US" dirty="0" err="1" smtClean="0"/>
              <a:t>antara</a:t>
            </a:r>
            <a:r>
              <a:rPr lang="en-US" altLang="en-US" dirty="0" smtClean="0"/>
              <a:t> </a:t>
            </a:r>
            <a:r>
              <a:rPr lang="en-US" altLang="en-US" dirty="0" err="1" smtClean="0"/>
              <a:t>karyawan</a:t>
            </a:r>
            <a:r>
              <a:rPr lang="en-US" altLang="en-US" dirty="0" smtClean="0"/>
              <a:t>, </a:t>
            </a:r>
            <a:r>
              <a:rPr lang="en-US" altLang="en-US" dirty="0" err="1" smtClean="0"/>
              <a:t>bahkan</a:t>
            </a:r>
            <a:r>
              <a:rPr lang="en-US" altLang="en-US" dirty="0" smtClean="0"/>
              <a:t> </a:t>
            </a:r>
            <a:r>
              <a:rPr lang="en-US" altLang="en-US" dirty="0" err="1" smtClean="0"/>
              <a:t>terkadang</a:t>
            </a:r>
            <a:r>
              <a:rPr lang="en-US" altLang="en-US" dirty="0" smtClean="0"/>
              <a:t> </a:t>
            </a:r>
            <a:r>
              <a:rPr lang="en-US" altLang="en-US" dirty="0" err="1" smtClean="0"/>
              <a:t>disabotase</a:t>
            </a:r>
            <a:r>
              <a:rPr lang="en-US" altLang="en-US" dirty="0" smtClean="0"/>
              <a:t> </a:t>
            </a:r>
            <a:r>
              <a:rPr lang="en-US" altLang="en-US" dirty="0" err="1" smtClean="0"/>
              <a:t>secara</a:t>
            </a:r>
            <a:r>
              <a:rPr lang="en-US" altLang="en-US" dirty="0" smtClean="0"/>
              <a:t> </a:t>
            </a:r>
            <a:r>
              <a:rPr lang="en-US" altLang="en-US" dirty="0" err="1" smtClean="0"/>
              <a:t>langsung</a:t>
            </a:r>
            <a:r>
              <a:rPr lang="en-US" altLang="en-US" dirty="0" smtClean="0"/>
              <a:t>. Perusahaan </a:t>
            </a:r>
            <a:r>
              <a:rPr lang="en-US" altLang="en-US" dirty="0" err="1" smtClean="0"/>
              <a:t>menghabiskan</a:t>
            </a:r>
            <a:r>
              <a:rPr lang="en-US" altLang="en-US" dirty="0" smtClean="0"/>
              <a:t> </a:t>
            </a:r>
            <a:r>
              <a:rPr lang="en-US" altLang="en-US" dirty="0" err="1" smtClean="0"/>
              <a:t>cukup</a:t>
            </a:r>
            <a:r>
              <a:rPr lang="en-US" altLang="en-US" dirty="0" smtClean="0"/>
              <a:t> </a:t>
            </a:r>
            <a:r>
              <a:rPr lang="en-US" altLang="en-US" dirty="0" err="1" smtClean="0"/>
              <a:t>banyak</a:t>
            </a:r>
            <a:r>
              <a:rPr lang="en-US" altLang="en-US" dirty="0" smtClean="0"/>
              <a:t> </a:t>
            </a:r>
            <a:r>
              <a:rPr lang="en-US" altLang="en-US" dirty="0" err="1" smtClean="0"/>
              <a:t>waktu</a:t>
            </a:r>
            <a:r>
              <a:rPr lang="en-US" altLang="en-US" dirty="0" smtClean="0"/>
              <a:t> </a:t>
            </a:r>
            <a:r>
              <a:rPr lang="en-US" altLang="en-US" dirty="0" err="1" smtClean="0"/>
              <a:t>untuk</a:t>
            </a:r>
            <a:r>
              <a:rPr lang="en-US" altLang="en-US" dirty="0" smtClean="0"/>
              <a:t> </a:t>
            </a:r>
            <a:r>
              <a:rPr lang="en-US" altLang="en-US" dirty="0" err="1" smtClean="0"/>
              <a:t>membangun</a:t>
            </a:r>
            <a:r>
              <a:rPr lang="en-US" altLang="en-US" dirty="0" smtClean="0"/>
              <a:t> diagram </a:t>
            </a:r>
            <a:r>
              <a:rPr lang="en-US" altLang="en-US" dirty="0" err="1" smtClean="0"/>
              <a:t>relasi</a:t>
            </a:r>
            <a:r>
              <a:rPr lang="en-US" altLang="en-US" dirty="0" smtClean="0"/>
              <a:t> </a:t>
            </a:r>
            <a:r>
              <a:rPr lang="en-US" altLang="en-US" dirty="0" err="1" smtClean="0"/>
              <a:t>pada</a:t>
            </a:r>
            <a:r>
              <a:rPr lang="en-US" altLang="en-US" dirty="0" smtClean="0"/>
              <a:t> </a:t>
            </a:r>
            <a:r>
              <a:rPr lang="en-US" altLang="en-US" dirty="0" err="1" smtClean="0"/>
              <a:t>Gambar</a:t>
            </a:r>
            <a:r>
              <a:rPr lang="en-US" altLang="en-US" dirty="0" smtClean="0"/>
              <a:t> 9.19, </a:t>
            </a:r>
            <a:r>
              <a:rPr lang="en-US" altLang="en-US" dirty="0" err="1" smtClean="0"/>
              <a:t>dan</a:t>
            </a:r>
            <a:r>
              <a:rPr lang="en-US" altLang="en-US" dirty="0" smtClean="0"/>
              <a:t> </a:t>
            </a:r>
            <a:r>
              <a:rPr lang="en-US" altLang="en-US" dirty="0" err="1" smtClean="0"/>
              <a:t>menemukan</a:t>
            </a:r>
            <a:r>
              <a:rPr lang="en-US" altLang="en-US" dirty="0" smtClean="0"/>
              <a:t> </a:t>
            </a:r>
            <a:r>
              <a:rPr lang="en-US" altLang="en-US" dirty="0" err="1" smtClean="0"/>
              <a:t>dua</a:t>
            </a:r>
            <a:r>
              <a:rPr lang="en-US" altLang="en-US" dirty="0" smtClean="0"/>
              <a:t> </a:t>
            </a:r>
            <a:r>
              <a:rPr lang="en-US" altLang="en-US" dirty="0" err="1" smtClean="0"/>
              <a:t>penyebab</a:t>
            </a:r>
            <a:r>
              <a:rPr lang="en-US" altLang="en-US" dirty="0" smtClean="0"/>
              <a:t> </a:t>
            </a:r>
            <a:r>
              <a:rPr lang="en-US" altLang="en-US" dirty="0" err="1" smtClean="0"/>
              <a:t>masalah</a:t>
            </a:r>
            <a:r>
              <a:rPr lang="en-US" altLang="en-US" dirty="0" smtClean="0"/>
              <a:t>.</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29BA84B-9F11-4A71-9152-61B3DEA63F53}" type="slidenum">
              <a:rPr lang="en-US" altLang="en-US"/>
              <a:pPr/>
              <a:t>17</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fontAlgn="auto">
              <a:spcBef>
                <a:spcPts val="0"/>
              </a:spcBef>
              <a:spcAft>
                <a:spcPts val="0"/>
              </a:spcAft>
              <a:defRPr/>
            </a:pPr>
            <a:r>
              <a:rPr lang="en-US" dirty="0" smtClean="0"/>
              <a:t>Diagram </a:t>
            </a:r>
            <a:r>
              <a:rPr lang="en-US" dirty="0" err="1" smtClean="0"/>
              <a:t>hubungan</a:t>
            </a:r>
            <a:r>
              <a:rPr lang="en-US" dirty="0" smtClean="0"/>
              <a:t> </a:t>
            </a:r>
            <a:r>
              <a:rPr lang="en-US" dirty="0" err="1" smtClean="0"/>
              <a:t>kuantitatif</a:t>
            </a:r>
            <a:r>
              <a:rPr lang="en-US" dirty="0" smtClean="0"/>
              <a:t> </a:t>
            </a:r>
            <a:r>
              <a:rPr lang="en-US" dirty="0" err="1" smtClean="0"/>
              <a:t>terkadang</a:t>
            </a:r>
            <a:r>
              <a:rPr lang="en-US" dirty="0" smtClean="0"/>
              <a:t> </a:t>
            </a:r>
            <a:r>
              <a:rPr lang="en-US" dirty="0" err="1" smtClean="0"/>
              <a:t>lebih</a:t>
            </a:r>
            <a:r>
              <a:rPr lang="en-US" dirty="0" smtClean="0"/>
              <a:t> </a:t>
            </a:r>
            <a:r>
              <a:rPr lang="en-US" dirty="0" err="1" smtClean="0"/>
              <a:t>mudah</a:t>
            </a:r>
            <a:r>
              <a:rPr lang="en-US" dirty="0" smtClean="0"/>
              <a:t> </a:t>
            </a:r>
            <a:r>
              <a:rPr lang="en-US" dirty="0" err="1" smtClean="0"/>
              <a:t>untuk</a:t>
            </a:r>
            <a:r>
              <a:rPr lang="en-US" dirty="0" smtClean="0"/>
              <a:t> </a:t>
            </a:r>
            <a:r>
              <a:rPr lang="en-US" dirty="0" err="1" smtClean="0"/>
              <a:t>menentukan</a:t>
            </a:r>
            <a:r>
              <a:rPr lang="en-US" dirty="0" smtClean="0"/>
              <a:t> </a:t>
            </a:r>
            <a:r>
              <a:rPr lang="en-US" dirty="0" err="1" smtClean="0"/>
              <a:t>peran</a:t>
            </a:r>
            <a:r>
              <a:rPr lang="en-US" dirty="0" smtClean="0"/>
              <a:t> </a:t>
            </a:r>
            <a:r>
              <a:rPr lang="en-US" dirty="0" err="1" smtClean="0"/>
              <a:t>berbagai</a:t>
            </a:r>
            <a:r>
              <a:rPr lang="en-US" dirty="0" smtClean="0"/>
              <a:t> </a:t>
            </a:r>
            <a:r>
              <a:rPr lang="en-US" dirty="0" err="1" smtClean="0"/>
              <a:t>faktor</a:t>
            </a:r>
            <a:r>
              <a:rPr lang="en-US" dirty="0" smtClean="0"/>
              <a:t>. </a:t>
            </a:r>
            <a:r>
              <a:rPr lang="en-US" dirty="0" err="1" smtClean="0"/>
              <a:t>Pada</a:t>
            </a:r>
            <a:r>
              <a:rPr lang="en-US" dirty="0" smtClean="0"/>
              <a:t> </a:t>
            </a:r>
            <a:r>
              <a:rPr lang="en-US" dirty="0" err="1" smtClean="0"/>
              <a:t>Gambar</a:t>
            </a:r>
            <a:r>
              <a:rPr lang="en-US" dirty="0" smtClean="0"/>
              <a:t> 9.20, diagram </a:t>
            </a:r>
            <a:r>
              <a:rPr lang="en-US" dirty="0" err="1" smtClean="0"/>
              <a:t>umum</a:t>
            </a:r>
            <a:r>
              <a:rPr lang="en-US" dirty="0" smtClean="0"/>
              <a:t> </a:t>
            </a:r>
            <a:r>
              <a:rPr lang="en-US" dirty="0" err="1" smtClean="0"/>
              <a:t>ditampilkan</a:t>
            </a:r>
            <a:r>
              <a:rPr lang="en-US" dirty="0" smtClean="0"/>
              <a:t>, </a:t>
            </a:r>
            <a:r>
              <a:rPr lang="en-US" dirty="0" err="1" smtClean="0"/>
              <a:t>dikonstruksi</a:t>
            </a:r>
            <a:r>
              <a:rPr lang="en-US" dirty="0" smtClean="0"/>
              <a:t> </a:t>
            </a:r>
            <a:r>
              <a:rPr lang="en-US" dirty="0" err="1" smtClean="0"/>
              <a:t>menurut</a:t>
            </a:r>
            <a:r>
              <a:rPr lang="en-US" dirty="0" smtClean="0"/>
              <a:t> </a:t>
            </a:r>
            <a:r>
              <a:rPr lang="en-US" dirty="0" err="1" smtClean="0"/>
              <a:t>pendekatan</a:t>
            </a:r>
            <a:r>
              <a:rPr lang="en-US" dirty="0" smtClean="0"/>
              <a:t> </a:t>
            </a:r>
            <a:r>
              <a:rPr lang="en-US" dirty="0" err="1" smtClean="0"/>
              <a:t>berikut</a:t>
            </a:r>
            <a:r>
              <a:rPr lang="en-US" dirty="0" smtClean="0"/>
              <a:t> :</a:t>
            </a:r>
          </a:p>
          <a:p>
            <a:pPr fontAlgn="auto">
              <a:spcBef>
                <a:spcPts val="0"/>
              </a:spcBef>
              <a:spcAft>
                <a:spcPts val="0"/>
              </a:spcAft>
              <a:defRPr/>
            </a:pPr>
            <a:endParaRPr lang="en-US" dirty="0" smtClean="0"/>
          </a:p>
          <a:p>
            <a:pPr marL="228600" indent="-228600" fontAlgn="auto">
              <a:spcBef>
                <a:spcPts val="0"/>
              </a:spcBef>
              <a:spcAft>
                <a:spcPts val="0"/>
              </a:spcAft>
              <a:buFontTx/>
              <a:buAutoNum type="arabicPeriod"/>
              <a:defRPr/>
            </a:pPr>
            <a:r>
              <a:rPr lang="en-US" dirty="0" err="1" smtClean="0"/>
              <a:t>Tempatkan</a:t>
            </a:r>
            <a:r>
              <a:rPr lang="en-US" dirty="0" smtClean="0"/>
              <a:t> </a:t>
            </a:r>
            <a:r>
              <a:rPr lang="en-US" dirty="0" err="1" smtClean="0"/>
              <a:t>faktor-faktor</a:t>
            </a:r>
            <a:r>
              <a:rPr lang="en-US" dirty="0" smtClean="0"/>
              <a:t> yang </a:t>
            </a:r>
            <a:r>
              <a:rPr lang="en-US" dirty="0" err="1" smtClean="0"/>
              <a:t>akan</a:t>
            </a:r>
            <a:r>
              <a:rPr lang="en-US" dirty="0" smtClean="0"/>
              <a:t> </a:t>
            </a:r>
            <a:r>
              <a:rPr lang="en-US" dirty="0" err="1" smtClean="0"/>
              <a:t>dimasukkan</a:t>
            </a:r>
            <a:r>
              <a:rPr lang="en-US" dirty="0" smtClean="0"/>
              <a:t> </a:t>
            </a:r>
            <a:r>
              <a:rPr lang="en-US" dirty="0" err="1" smtClean="0"/>
              <a:t>dalam</a:t>
            </a:r>
            <a:r>
              <a:rPr lang="en-US" dirty="0" smtClean="0"/>
              <a:t> </a:t>
            </a:r>
            <a:r>
              <a:rPr lang="en-US" dirty="0" err="1" smtClean="0"/>
              <a:t>analisis</a:t>
            </a:r>
            <a:r>
              <a:rPr lang="en-US" dirty="0" smtClean="0"/>
              <a:t> di </a:t>
            </a:r>
            <a:r>
              <a:rPr lang="en-US" dirty="0" err="1" smtClean="0"/>
              <a:t>seluruh</a:t>
            </a:r>
            <a:r>
              <a:rPr lang="en-US" dirty="0" smtClean="0"/>
              <a:t> diagram, </a:t>
            </a:r>
            <a:r>
              <a:rPr lang="en-US" dirty="0" err="1" smtClean="0"/>
              <a:t>sebaiknya</a:t>
            </a:r>
            <a:r>
              <a:rPr lang="en-US" dirty="0" smtClean="0"/>
              <a:t> </a:t>
            </a:r>
            <a:r>
              <a:rPr lang="en-US" dirty="0" err="1" smtClean="0"/>
              <a:t>dalam</a:t>
            </a:r>
            <a:r>
              <a:rPr lang="en-US" dirty="0" smtClean="0"/>
              <a:t> </a:t>
            </a:r>
            <a:r>
              <a:rPr lang="en-US" dirty="0" err="1" smtClean="0"/>
              <a:t>bentuk</a:t>
            </a:r>
            <a:r>
              <a:rPr lang="en-US" dirty="0" smtClean="0"/>
              <a:t> </a:t>
            </a:r>
            <a:r>
              <a:rPr lang="en-US" dirty="0" err="1" smtClean="0"/>
              <a:t>lingkaran</a:t>
            </a:r>
            <a:r>
              <a:rPr lang="en-US" dirty="0" smtClean="0"/>
              <a:t> </a:t>
            </a:r>
            <a:r>
              <a:rPr lang="en-US" dirty="0" err="1" smtClean="0"/>
              <a:t>kasar</a:t>
            </a:r>
            <a:r>
              <a:rPr lang="en-US" dirty="0" smtClean="0"/>
              <a:t>.</a:t>
            </a:r>
          </a:p>
          <a:p>
            <a:pPr marL="228600" indent="-228600" fontAlgn="auto">
              <a:spcBef>
                <a:spcPts val="0"/>
              </a:spcBef>
              <a:spcAft>
                <a:spcPts val="0"/>
              </a:spcAft>
              <a:buFontTx/>
              <a:buAutoNum type="arabicPeriod"/>
              <a:defRPr/>
            </a:pPr>
            <a:r>
              <a:rPr lang="en-US" dirty="0" smtClean="0"/>
              <a:t>2. </a:t>
            </a:r>
            <a:r>
              <a:rPr lang="en-US" dirty="0" err="1" smtClean="0"/>
              <a:t>Untuk</a:t>
            </a:r>
            <a:r>
              <a:rPr lang="en-US" dirty="0" smtClean="0"/>
              <a:t> </a:t>
            </a:r>
            <a:r>
              <a:rPr lang="en-US" dirty="0" err="1" smtClean="0"/>
              <a:t>setiap</a:t>
            </a:r>
            <a:r>
              <a:rPr lang="en-US" dirty="0" smtClean="0"/>
              <a:t> </a:t>
            </a:r>
            <a:r>
              <a:rPr lang="en-US" dirty="0" err="1" smtClean="0"/>
              <a:t>faktor</a:t>
            </a:r>
            <a:r>
              <a:rPr lang="en-US" dirty="0" smtClean="0"/>
              <a:t>, </a:t>
            </a:r>
            <a:r>
              <a:rPr lang="en-US" dirty="0" err="1" smtClean="0"/>
              <a:t>kaji</a:t>
            </a:r>
            <a:r>
              <a:rPr lang="en-US" dirty="0" smtClean="0"/>
              <a:t> </a:t>
            </a:r>
            <a:r>
              <a:rPr lang="en-US" dirty="0" err="1" smtClean="0"/>
              <a:t>faktor</a:t>
            </a:r>
            <a:r>
              <a:rPr lang="en-US" dirty="0" smtClean="0"/>
              <a:t> lain mana yang </a:t>
            </a:r>
            <a:r>
              <a:rPr lang="en-US" dirty="0" err="1" smtClean="0"/>
              <a:t>berdampak</a:t>
            </a:r>
            <a:r>
              <a:rPr lang="en-US" dirty="0" smtClean="0"/>
              <a:t> </a:t>
            </a:r>
            <a:r>
              <a:rPr lang="en-US" dirty="0" err="1" smtClean="0"/>
              <a:t>atau</a:t>
            </a:r>
            <a:r>
              <a:rPr lang="en-US" dirty="0" smtClean="0"/>
              <a:t> </a:t>
            </a:r>
            <a:r>
              <a:rPr lang="en-US" dirty="0" err="1" smtClean="0"/>
              <a:t>terkena</a:t>
            </a:r>
            <a:r>
              <a:rPr lang="en-US" dirty="0" smtClean="0"/>
              <a:t>, </a:t>
            </a:r>
            <a:r>
              <a:rPr lang="en-US" dirty="0" err="1" smtClean="0"/>
              <a:t>dan</a:t>
            </a:r>
            <a:r>
              <a:rPr lang="en-US" dirty="0" smtClean="0"/>
              <a:t> </a:t>
            </a:r>
            <a:r>
              <a:rPr lang="en-US" dirty="0" err="1" smtClean="0"/>
              <a:t>tunjukkan</a:t>
            </a:r>
            <a:r>
              <a:rPr lang="en-US" dirty="0" smtClean="0"/>
              <a:t> </a:t>
            </a:r>
            <a:r>
              <a:rPr lang="en-US" dirty="0" err="1" smtClean="0"/>
              <a:t>dampak</a:t>
            </a:r>
            <a:r>
              <a:rPr lang="en-US" dirty="0" smtClean="0"/>
              <a:t> </a:t>
            </a:r>
            <a:r>
              <a:rPr lang="en-US" dirty="0" err="1" smtClean="0"/>
              <a:t>ini</a:t>
            </a:r>
            <a:r>
              <a:rPr lang="en-US" dirty="0" smtClean="0"/>
              <a:t> </a:t>
            </a:r>
            <a:r>
              <a:rPr lang="en-US" dirty="0" err="1" smtClean="0"/>
              <a:t>dengan</a:t>
            </a:r>
            <a:r>
              <a:rPr lang="en-US" dirty="0" smtClean="0"/>
              <a:t> </a:t>
            </a:r>
            <a:r>
              <a:rPr lang="en-US" dirty="0" err="1" smtClean="0"/>
              <a:t>panah</a:t>
            </a:r>
            <a:r>
              <a:rPr lang="en-US" dirty="0" smtClean="0"/>
              <a:t>. </a:t>
            </a:r>
            <a:r>
              <a:rPr lang="en-US" dirty="0" err="1" smtClean="0"/>
              <a:t>Arah</a:t>
            </a:r>
            <a:r>
              <a:rPr lang="en-US" dirty="0" smtClean="0"/>
              <a:t> </a:t>
            </a:r>
            <a:r>
              <a:rPr lang="en-US" dirty="0" err="1" smtClean="0"/>
              <a:t>panah</a:t>
            </a:r>
            <a:r>
              <a:rPr lang="en-US" dirty="0" smtClean="0"/>
              <a:t> </a:t>
            </a:r>
            <a:r>
              <a:rPr lang="en-US" dirty="0" err="1" smtClean="0"/>
              <a:t>menunjukkan</a:t>
            </a:r>
            <a:r>
              <a:rPr lang="en-US" dirty="0" smtClean="0"/>
              <a:t> </a:t>
            </a:r>
            <a:r>
              <a:rPr lang="en-US" dirty="0" err="1" smtClean="0"/>
              <a:t>arah</a:t>
            </a:r>
            <a:r>
              <a:rPr lang="en-US" dirty="0" smtClean="0"/>
              <a:t> </a:t>
            </a:r>
            <a:r>
              <a:rPr lang="en-US" dirty="0" err="1" smtClean="0"/>
              <a:t>tumbukan</a:t>
            </a:r>
            <a:r>
              <a:rPr lang="en-US" dirty="0" smtClean="0"/>
              <a:t> — </a:t>
            </a:r>
            <a:r>
              <a:rPr lang="en-US" dirty="0" err="1" smtClean="0"/>
              <a:t>yaitu</a:t>
            </a:r>
            <a:r>
              <a:rPr lang="en-US" dirty="0" smtClean="0"/>
              <a:t>, </a:t>
            </a:r>
            <a:r>
              <a:rPr lang="en-US" dirty="0" err="1" smtClean="0"/>
              <a:t>panah</a:t>
            </a:r>
            <a:r>
              <a:rPr lang="en-US" dirty="0" smtClean="0"/>
              <a:t> yang </a:t>
            </a:r>
            <a:r>
              <a:rPr lang="en-US" dirty="0" err="1" smtClean="0"/>
              <a:t>menunjuk</a:t>
            </a:r>
            <a:r>
              <a:rPr lang="en-US" dirty="0" smtClean="0"/>
              <a:t> </a:t>
            </a:r>
            <a:r>
              <a:rPr lang="en-US" dirty="0" err="1" smtClean="0"/>
              <a:t>ke</a:t>
            </a:r>
            <a:r>
              <a:rPr lang="en-US" dirty="0" smtClean="0"/>
              <a:t> </a:t>
            </a:r>
            <a:r>
              <a:rPr lang="en-US" dirty="0" err="1" smtClean="0"/>
              <a:t>faktor</a:t>
            </a:r>
            <a:r>
              <a:rPr lang="en-US" dirty="0" smtClean="0"/>
              <a:t> B </a:t>
            </a:r>
            <a:r>
              <a:rPr lang="en-US" dirty="0" err="1" smtClean="0"/>
              <a:t>dari</a:t>
            </a:r>
            <a:r>
              <a:rPr lang="en-US" dirty="0" smtClean="0"/>
              <a:t> </a:t>
            </a:r>
            <a:r>
              <a:rPr lang="en-US" dirty="0" err="1" smtClean="0"/>
              <a:t>faktor</a:t>
            </a:r>
            <a:r>
              <a:rPr lang="en-US" dirty="0" smtClean="0"/>
              <a:t> A </a:t>
            </a:r>
            <a:r>
              <a:rPr lang="en-US" dirty="0" err="1" smtClean="0"/>
              <a:t>berarti</a:t>
            </a:r>
            <a:r>
              <a:rPr lang="en-US" dirty="0" smtClean="0"/>
              <a:t> </a:t>
            </a:r>
            <a:r>
              <a:rPr lang="en-US" dirty="0" err="1" smtClean="0"/>
              <a:t>faktor</a:t>
            </a:r>
            <a:r>
              <a:rPr lang="en-US" dirty="0" smtClean="0"/>
              <a:t> A </a:t>
            </a:r>
            <a:r>
              <a:rPr lang="en-US" dirty="0" err="1" smtClean="0"/>
              <a:t>berdampak</a:t>
            </a:r>
            <a:r>
              <a:rPr lang="en-US" dirty="0" smtClean="0"/>
              <a:t> </a:t>
            </a:r>
            <a:r>
              <a:rPr lang="en-US" dirty="0" err="1" smtClean="0"/>
              <a:t>pada</a:t>
            </a:r>
            <a:r>
              <a:rPr lang="en-US" dirty="0" smtClean="0"/>
              <a:t> </a:t>
            </a:r>
            <a:r>
              <a:rPr lang="en-US" dirty="0" err="1" smtClean="0"/>
              <a:t>faktor</a:t>
            </a:r>
            <a:r>
              <a:rPr lang="en-US" dirty="0" smtClean="0"/>
              <a:t> B.3. </a:t>
            </a:r>
            <a:r>
              <a:rPr lang="en-US" dirty="0" err="1" smtClean="0"/>
              <a:t>Setelah</a:t>
            </a:r>
            <a:r>
              <a:rPr lang="en-US" dirty="0" smtClean="0"/>
              <a:t> </a:t>
            </a:r>
            <a:r>
              <a:rPr lang="en-US" dirty="0" err="1" smtClean="0"/>
              <a:t>semua</a:t>
            </a:r>
            <a:r>
              <a:rPr lang="en-US" dirty="0" smtClean="0"/>
              <a:t> </a:t>
            </a:r>
            <a:r>
              <a:rPr lang="en-US" dirty="0" err="1" smtClean="0"/>
              <a:t>hubungan</a:t>
            </a:r>
            <a:r>
              <a:rPr lang="en-US" dirty="0" smtClean="0"/>
              <a:t> </a:t>
            </a:r>
            <a:r>
              <a:rPr lang="en-US" dirty="0" err="1" smtClean="0"/>
              <a:t>dinilai</a:t>
            </a:r>
            <a:r>
              <a:rPr lang="en-US" dirty="0" smtClean="0"/>
              <a:t>, </a:t>
            </a:r>
            <a:r>
              <a:rPr lang="en-US" dirty="0" err="1" smtClean="0"/>
              <a:t>jumlah</a:t>
            </a:r>
            <a:r>
              <a:rPr lang="en-US" dirty="0" smtClean="0"/>
              <a:t> </a:t>
            </a:r>
            <a:r>
              <a:rPr lang="en-US" dirty="0" err="1" smtClean="0"/>
              <a:t>panah</a:t>
            </a:r>
            <a:r>
              <a:rPr lang="en-US" dirty="0" smtClean="0"/>
              <a:t> </a:t>
            </a:r>
            <a:r>
              <a:rPr lang="en-US" dirty="0" err="1" smtClean="0"/>
              <a:t>dihitung</a:t>
            </a:r>
            <a:r>
              <a:rPr lang="en-US" dirty="0" smtClean="0"/>
              <a:t> </a:t>
            </a:r>
            <a:r>
              <a:rPr lang="en-US" dirty="0" err="1" smtClean="0"/>
              <a:t>dan</a:t>
            </a:r>
            <a:r>
              <a:rPr lang="en-US" dirty="0" smtClean="0"/>
              <a:t> </a:t>
            </a:r>
            <a:r>
              <a:rPr lang="en-US" dirty="0" err="1" smtClean="0"/>
              <a:t>dilambangkan</a:t>
            </a:r>
            <a:r>
              <a:rPr lang="en-US" dirty="0" smtClean="0"/>
              <a:t> </a:t>
            </a:r>
            <a:r>
              <a:rPr lang="en-US" dirty="0" err="1" smtClean="0"/>
              <a:t>dalam</a:t>
            </a:r>
            <a:r>
              <a:rPr lang="en-US" dirty="0" smtClean="0"/>
              <a:t> diagram</a:t>
            </a:r>
            <a:r>
              <a:rPr lang="en-US" dirty="0" smtClean="0"/>
              <a:t>.</a:t>
            </a:r>
            <a:endParaRPr lang="en-US" dirty="0"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B45FF6E-8E8D-4221-A1BF-0AADBF1D53B6}" type="slidenum">
              <a:rPr lang="en-US" altLang="en-US"/>
              <a:pPr/>
              <a:t>19</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fontAlgn="auto">
              <a:spcBef>
                <a:spcPts val="0"/>
              </a:spcBef>
              <a:spcAft>
                <a:spcPts val="0"/>
              </a:spcAft>
              <a:buFontTx/>
              <a:buAutoNum type="arabicPeriod"/>
              <a:defRPr/>
            </a:pPr>
            <a:endParaRPr lang="en-US" dirty="0" smtClean="0"/>
          </a:p>
          <a:p>
            <a:pPr marL="228600" indent="-228600" fontAlgn="auto">
              <a:spcBef>
                <a:spcPts val="0"/>
              </a:spcBef>
              <a:spcAft>
                <a:spcPts val="0"/>
              </a:spcAft>
              <a:buFontTx/>
              <a:buAutoNum type="arabicPeriod"/>
              <a:defRPr/>
            </a:pPr>
            <a:endParaRPr lang="en-US" dirty="0" smtClean="0"/>
          </a:p>
          <a:p>
            <a:pPr fontAlgn="auto">
              <a:spcBef>
                <a:spcPts val="0"/>
              </a:spcBef>
              <a:spcAft>
                <a:spcPts val="0"/>
              </a:spcAft>
              <a:defRPr/>
            </a:pPr>
            <a:r>
              <a:rPr lang="en-US" dirty="0" err="1" smtClean="0"/>
              <a:t>Bergantung</a:t>
            </a:r>
            <a:r>
              <a:rPr lang="en-US" dirty="0" smtClean="0"/>
              <a:t> </a:t>
            </a:r>
            <a:r>
              <a:rPr lang="en-US" dirty="0" err="1" smtClean="0"/>
              <a:t>pada</a:t>
            </a:r>
            <a:r>
              <a:rPr lang="en-US" dirty="0" smtClean="0"/>
              <a:t> </a:t>
            </a:r>
            <a:r>
              <a:rPr lang="en-US" dirty="0" err="1" smtClean="0"/>
              <a:t>jumlah</a:t>
            </a:r>
            <a:r>
              <a:rPr lang="en-US" dirty="0" smtClean="0"/>
              <a:t> </a:t>
            </a:r>
            <a:r>
              <a:rPr lang="en-US" dirty="0" err="1" smtClean="0"/>
              <a:t>panah</a:t>
            </a:r>
            <a:r>
              <a:rPr lang="en-US" dirty="0" smtClean="0"/>
              <a:t> yang </a:t>
            </a:r>
            <a:r>
              <a:rPr lang="en-US" dirty="0" err="1" smtClean="0"/>
              <a:t>menunjuk</a:t>
            </a:r>
            <a:r>
              <a:rPr lang="en-US" dirty="0" smtClean="0"/>
              <a:t> </a:t>
            </a:r>
            <a:r>
              <a:rPr lang="en-US" dirty="0" err="1" smtClean="0"/>
              <a:t>ke</a:t>
            </a:r>
            <a:r>
              <a:rPr lang="en-US" dirty="0" smtClean="0"/>
              <a:t> </a:t>
            </a:r>
            <a:r>
              <a:rPr lang="en-US" dirty="0" err="1" smtClean="0"/>
              <a:t>setiap</a:t>
            </a:r>
            <a:r>
              <a:rPr lang="en-US" dirty="0" smtClean="0"/>
              <a:t> </a:t>
            </a:r>
            <a:r>
              <a:rPr lang="en-US" dirty="0" err="1" smtClean="0"/>
              <a:t>arah</a:t>
            </a:r>
            <a:r>
              <a:rPr lang="en-US" dirty="0" smtClean="0"/>
              <a:t> </a:t>
            </a:r>
            <a:r>
              <a:rPr lang="en-US" dirty="0" err="1" smtClean="0"/>
              <a:t>untuk</a:t>
            </a:r>
            <a:r>
              <a:rPr lang="en-US" dirty="0" smtClean="0"/>
              <a:t> </a:t>
            </a:r>
            <a:r>
              <a:rPr lang="en-US" dirty="0" err="1" smtClean="0"/>
              <a:t>suatu</a:t>
            </a:r>
            <a:r>
              <a:rPr lang="en-US" dirty="0" smtClean="0"/>
              <a:t> </a:t>
            </a:r>
            <a:r>
              <a:rPr lang="en-US" dirty="0" err="1" smtClean="0"/>
              <a:t>faktor</a:t>
            </a:r>
            <a:r>
              <a:rPr lang="en-US" dirty="0" smtClean="0"/>
              <a:t>, </a:t>
            </a:r>
            <a:r>
              <a:rPr lang="en-US" dirty="0" err="1" smtClean="0"/>
              <a:t>faktor</a:t>
            </a:r>
            <a:r>
              <a:rPr lang="en-US" dirty="0" smtClean="0"/>
              <a:t> </a:t>
            </a:r>
            <a:r>
              <a:rPr lang="en-US" dirty="0" err="1" smtClean="0"/>
              <a:t>tersebut</a:t>
            </a:r>
            <a:r>
              <a:rPr lang="en-US" dirty="0" smtClean="0"/>
              <a:t> </a:t>
            </a:r>
            <a:r>
              <a:rPr lang="en-US" dirty="0" err="1" smtClean="0"/>
              <a:t>dapat</a:t>
            </a:r>
            <a:r>
              <a:rPr lang="en-US" dirty="0" smtClean="0"/>
              <a:t> </a:t>
            </a:r>
            <a:r>
              <a:rPr lang="en-US" dirty="0" err="1" smtClean="0"/>
              <a:t>didefinisikan</a:t>
            </a:r>
            <a:r>
              <a:rPr lang="en-US" dirty="0" smtClean="0"/>
              <a:t> </a:t>
            </a:r>
            <a:r>
              <a:rPr lang="en-US" dirty="0" err="1" smtClean="0"/>
              <a:t>untuk</a:t>
            </a:r>
            <a:r>
              <a:rPr lang="en-US" dirty="0" smtClean="0"/>
              <a:t> </a:t>
            </a:r>
            <a:r>
              <a:rPr lang="en-US" dirty="0" err="1" smtClean="0"/>
              <a:t>memainkan</a:t>
            </a:r>
            <a:r>
              <a:rPr lang="en-US" dirty="0" smtClean="0"/>
              <a:t> </a:t>
            </a:r>
            <a:r>
              <a:rPr lang="en-US" dirty="0" err="1" smtClean="0"/>
              <a:t>salah</a:t>
            </a:r>
            <a:r>
              <a:rPr lang="en-US" dirty="0" smtClean="0"/>
              <a:t> </a:t>
            </a:r>
            <a:r>
              <a:rPr lang="en-US" dirty="0" err="1" smtClean="0"/>
              <a:t>satu</a:t>
            </a:r>
            <a:r>
              <a:rPr lang="en-US" dirty="0" smtClean="0"/>
              <a:t> </a:t>
            </a:r>
            <a:r>
              <a:rPr lang="en-US" dirty="0" err="1" smtClean="0"/>
              <a:t>dari</a:t>
            </a:r>
            <a:r>
              <a:rPr lang="en-US" dirty="0" smtClean="0"/>
              <a:t> </a:t>
            </a:r>
            <a:r>
              <a:rPr lang="en-US" dirty="0" err="1" smtClean="0"/>
              <a:t>dua</a:t>
            </a:r>
            <a:r>
              <a:rPr lang="en-US" dirty="0" smtClean="0"/>
              <a:t> </a:t>
            </a:r>
            <a:r>
              <a:rPr lang="en-US" dirty="0" err="1" smtClean="0"/>
              <a:t>peran</a:t>
            </a:r>
            <a:r>
              <a:rPr lang="en-US" dirty="0" smtClean="0"/>
              <a:t>:</a:t>
            </a:r>
          </a:p>
          <a:p>
            <a:pPr marL="228600" indent="-228600" fontAlgn="auto">
              <a:spcBef>
                <a:spcPts val="0"/>
              </a:spcBef>
              <a:spcAft>
                <a:spcPts val="0"/>
              </a:spcAft>
              <a:buFontTx/>
              <a:buAutoNum type="arabicPeriod"/>
              <a:defRPr/>
            </a:pPr>
            <a:r>
              <a:rPr lang="en-US" dirty="0" err="1" smtClean="0"/>
              <a:t>Penggerak</a:t>
            </a:r>
            <a:r>
              <a:rPr lang="en-US" dirty="0" smtClean="0"/>
              <a:t> </a:t>
            </a:r>
            <a:r>
              <a:rPr lang="en-US" dirty="0" err="1" smtClean="0"/>
              <a:t>atau</a:t>
            </a:r>
            <a:r>
              <a:rPr lang="en-US" dirty="0" smtClean="0"/>
              <a:t> </a:t>
            </a:r>
            <a:r>
              <a:rPr lang="en-US" dirty="0" err="1" smtClean="0"/>
              <a:t>penyebab</a:t>
            </a:r>
            <a:r>
              <a:rPr lang="en-US" dirty="0" smtClean="0"/>
              <a:t> </a:t>
            </a:r>
            <a:r>
              <a:rPr lang="en-US" dirty="0" err="1" smtClean="0"/>
              <a:t>kinerja</a:t>
            </a:r>
            <a:r>
              <a:rPr lang="en-US" dirty="0" smtClean="0"/>
              <a:t> — </a:t>
            </a:r>
            <a:r>
              <a:rPr lang="en-US" dirty="0" err="1" smtClean="0"/>
              <a:t>yaitu</a:t>
            </a:r>
            <a:r>
              <a:rPr lang="en-US" dirty="0" smtClean="0"/>
              <a:t>, </a:t>
            </a:r>
            <a:r>
              <a:rPr lang="en-US" dirty="0" err="1" smtClean="0"/>
              <a:t>faktor</a:t>
            </a:r>
            <a:r>
              <a:rPr lang="en-US" dirty="0" smtClean="0"/>
              <a:t> yang </a:t>
            </a:r>
            <a:r>
              <a:rPr lang="en-US" dirty="0" err="1" smtClean="0"/>
              <a:t>memengaruhi</a:t>
            </a:r>
            <a:r>
              <a:rPr lang="en-US" dirty="0" smtClean="0"/>
              <a:t> </a:t>
            </a:r>
            <a:r>
              <a:rPr lang="en-US" dirty="0" err="1" smtClean="0"/>
              <a:t>atau</a:t>
            </a:r>
            <a:r>
              <a:rPr lang="en-US" dirty="0" smtClean="0"/>
              <a:t> </a:t>
            </a:r>
            <a:r>
              <a:rPr lang="en-US" dirty="0" err="1" smtClean="0"/>
              <a:t>memungkinkan</a:t>
            </a:r>
            <a:r>
              <a:rPr lang="en-US" dirty="0" smtClean="0"/>
              <a:t> </a:t>
            </a:r>
            <a:r>
              <a:rPr lang="en-US" dirty="0" err="1" smtClean="0"/>
              <a:t>tingkat</a:t>
            </a:r>
            <a:r>
              <a:rPr lang="en-US" dirty="0" smtClean="0"/>
              <a:t> </a:t>
            </a:r>
            <a:r>
              <a:rPr lang="en-US" dirty="0" err="1" smtClean="0"/>
              <a:t>kinerja</a:t>
            </a:r>
            <a:r>
              <a:rPr lang="en-US" dirty="0" smtClean="0"/>
              <a:t> </a:t>
            </a:r>
            <a:r>
              <a:rPr lang="en-US" dirty="0" err="1" smtClean="0"/>
              <a:t>faktor</a:t>
            </a:r>
            <a:r>
              <a:rPr lang="en-US" dirty="0" smtClean="0"/>
              <a:t> lain. </a:t>
            </a:r>
            <a:r>
              <a:rPr lang="en-US" dirty="0" err="1" smtClean="0"/>
              <a:t>Istilah</a:t>
            </a:r>
            <a:r>
              <a:rPr lang="en-US" dirty="0" smtClean="0"/>
              <a:t> </a:t>
            </a:r>
            <a:r>
              <a:rPr lang="en-US" dirty="0" err="1" smtClean="0"/>
              <a:t>lainnya</a:t>
            </a:r>
            <a:r>
              <a:rPr lang="en-US" dirty="0" smtClean="0"/>
              <a:t> </a:t>
            </a:r>
            <a:r>
              <a:rPr lang="en-US" dirty="0" err="1" smtClean="0"/>
              <a:t>adalah</a:t>
            </a:r>
            <a:r>
              <a:rPr lang="en-US" dirty="0" smtClean="0"/>
              <a:t> </a:t>
            </a:r>
            <a:r>
              <a:rPr lang="en-US" dirty="0" err="1" smtClean="0"/>
              <a:t>variabel</a:t>
            </a:r>
            <a:r>
              <a:rPr lang="en-US" dirty="0" smtClean="0"/>
              <a:t> throttle. </a:t>
            </a:r>
            <a:r>
              <a:rPr lang="en-US" dirty="0" err="1" smtClean="0"/>
              <a:t>Indikator</a:t>
            </a:r>
            <a:r>
              <a:rPr lang="en-US" dirty="0" smtClean="0"/>
              <a:t> </a:t>
            </a:r>
            <a:r>
              <a:rPr lang="en-US" dirty="0" err="1" smtClean="0"/>
              <a:t>kinerja</a:t>
            </a:r>
            <a:r>
              <a:rPr lang="en-US" dirty="0" smtClean="0"/>
              <a:t> </a:t>
            </a:r>
            <a:r>
              <a:rPr lang="en-US" dirty="0" err="1" smtClean="0"/>
              <a:t>memiliki</a:t>
            </a:r>
            <a:r>
              <a:rPr lang="en-US" dirty="0" smtClean="0"/>
              <a:t> </a:t>
            </a:r>
            <a:r>
              <a:rPr lang="en-US" dirty="0" err="1" smtClean="0"/>
              <a:t>lebih</a:t>
            </a:r>
            <a:r>
              <a:rPr lang="en-US" dirty="0" smtClean="0"/>
              <a:t> </a:t>
            </a:r>
            <a:r>
              <a:rPr lang="en-US" dirty="0" err="1" smtClean="0"/>
              <a:t>banyak</a:t>
            </a:r>
            <a:r>
              <a:rPr lang="en-US" dirty="0" smtClean="0"/>
              <a:t> </a:t>
            </a:r>
            <a:r>
              <a:rPr lang="en-US" dirty="0" err="1" smtClean="0"/>
              <a:t>anak</a:t>
            </a:r>
            <a:r>
              <a:rPr lang="en-US" dirty="0" smtClean="0"/>
              <a:t> </a:t>
            </a:r>
            <a:r>
              <a:rPr lang="en-US" dirty="0" err="1" smtClean="0"/>
              <a:t>panah</a:t>
            </a:r>
            <a:r>
              <a:rPr lang="en-US" dirty="0" smtClean="0"/>
              <a:t> yang </a:t>
            </a:r>
            <a:r>
              <a:rPr lang="en-US" dirty="0" err="1" smtClean="0"/>
              <a:t>mengarah</a:t>
            </a:r>
            <a:r>
              <a:rPr lang="en-US" dirty="0" smtClean="0"/>
              <a:t> </a:t>
            </a:r>
            <a:r>
              <a:rPr lang="en-US" dirty="0" err="1" smtClean="0"/>
              <a:t>menjauh</a:t>
            </a:r>
            <a:r>
              <a:rPr lang="en-US" dirty="0" smtClean="0"/>
              <a:t> </a:t>
            </a:r>
            <a:r>
              <a:rPr lang="en-US" dirty="0" err="1" smtClean="0"/>
              <a:t>daripada</a:t>
            </a:r>
            <a:r>
              <a:rPr lang="en-US" dirty="0" smtClean="0"/>
              <a:t> </a:t>
            </a:r>
            <a:r>
              <a:rPr lang="en-US" dirty="0" err="1" smtClean="0"/>
              <a:t>ke</a:t>
            </a:r>
            <a:r>
              <a:rPr lang="en-US" dirty="0" smtClean="0"/>
              <a:t> </a:t>
            </a:r>
            <a:r>
              <a:rPr lang="en-US" dirty="0" err="1" smtClean="0"/>
              <a:t>sana</a:t>
            </a:r>
            <a:r>
              <a:rPr lang="en-US" dirty="0" smtClean="0"/>
              <a:t>.</a:t>
            </a:r>
          </a:p>
          <a:p>
            <a:pPr marL="228600" indent="-228600" fontAlgn="auto">
              <a:spcBef>
                <a:spcPts val="0"/>
              </a:spcBef>
              <a:spcAft>
                <a:spcPts val="0"/>
              </a:spcAft>
              <a:buFontTx/>
              <a:buAutoNum type="arabicPeriod"/>
              <a:defRPr/>
            </a:pPr>
            <a:r>
              <a:rPr lang="en-US" dirty="0" err="1" smtClean="0"/>
              <a:t>Indikator</a:t>
            </a:r>
            <a:r>
              <a:rPr lang="en-US" dirty="0" smtClean="0"/>
              <a:t> </a:t>
            </a:r>
            <a:r>
              <a:rPr lang="en-US" dirty="0" err="1" smtClean="0"/>
              <a:t>atau</a:t>
            </a:r>
            <a:r>
              <a:rPr lang="en-US" dirty="0" smtClean="0"/>
              <a:t> </a:t>
            </a:r>
            <a:r>
              <a:rPr lang="en-US" dirty="0" err="1" smtClean="0"/>
              <a:t>efek</a:t>
            </a:r>
            <a:r>
              <a:rPr lang="en-US" dirty="0" smtClean="0"/>
              <a:t> </a:t>
            </a:r>
            <a:r>
              <a:rPr lang="en-US" dirty="0" err="1" smtClean="0"/>
              <a:t>hasil</a:t>
            </a:r>
            <a:r>
              <a:rPr lang="en-US" dirty="0" smtClean="0"/>
              <a:t> — </a:t>
            </a:r>
            <a:r>
              <a:rPr lang="en-US" dirty="0" err="1" smtClean="0"/>
              <a:t>yaitu</a:t>
            </a:r>
            <a:r>
              <a:rPr lang="en-US" dirty="0" smtClean="0"/>
              <a:t>, </a:t>
            </a:r>
            <a:r>
              <a:rPr lang="en-US" dirty="0" err="1" smtClean="0"/>
              <a:t>faktor</a:t>
            </a:r>
            <a:r>
              <a:rPr lang="en-US" dirty="0" smtClean="0"/>
              <a:t> yang </a:t>
            </a:r>
            <a:r>
              <a:rPr lang="en-US" dirty="0" err="1" smtClean="0"/>
              <a:t>menunjukkan</a:t>
            </a:r>
            <a:r>
              <a:rPr lang="en-US" dirty="0" smtClean="0"/>
              <a:t> </a:t>
            </a:r>
            <a:r>
              <a:rPr lang="en-US" dirty="0" err="1" smtClean="0"/>
              <a:t>konsekuensi</a:t>
            </a:r>
            <a:r>
              <a:rPr lang="en-US" dirty="0" smtClean="0"/>
              <a:t> </a:t>
            </a:r>
            <a:r>
              <a:rPr lang="en-US" dirty="0" err="1" smtClean="0"/>
              <a:t>sebagai</a:t>
            </a:r>
            <a:r>
              <a:rPr lang="en-US" dirty="0" smtClean="0"/>
              <a:t> </a:t>
            </a:r>
            <a:r>
              <a:rPr lang="en-US" dirty="0" err="1" smtClean="0"/>
              <a:t>hasil</a:t>
            </a:r>
            <a:r>
              <a:rPr lang="en-US" dirty="0" smtClean="0"/>
              <a:t> </a:t>
            </a:r>
            <a:r>
              <a:rPr lang="en-US" dirty="0" err="1" smtClean="0"/>
              <a:t>dari</a:t>
            </a:r>
            <a:r>
              <a:rPr lang="en-US" dirty="0" smtClean="0"/>
              <a:t> </a:t>
            </a:r>
            <a:r>
              <a:rPr lang="en-US" dirty="0" err="1" smtClean="0"/>
              <a:t>performa</a:t>
            </a:r>
            <a:r>
              <a:rPr lang="en-US" dirty="0" smtClean="0"/>
              <a:t> driver. </a:t>
            </a:r>
            <a:r>
              <a:rPr lang="en-US" dirty="0" err="1" smtClean="0"/>
              <a:t>Indikator</a:t>
            </a:r>
            <a:r>
              <a:rPr lang="en-US" dirty="0" smtClean="0"/>
              <a:t> </a:t>
            </a:r>
            <a:r>
              <a:rPr lang="en-US" dirty="0" err="1" smtClean="0"/>
              <a:t>hasil</a:t>
            </a:r>
            <a:r>
              <a:rPr lang="en-US" dirty="0" smtClean="0"/>
              <a:t> </a:t>
            </a:r>
            <a:r>
              <a:rPr lang="en-US" dirty="0" err="1" smtClean="0"/>
              <a:t>memiliki</a:t>
            </a:r>
            <a:r>
              <a:rPr lang="en-US" dirty="0" smtClean="0"/>
              <a:t> </a:t>
            </a:r>
            <a:r>
              <a:rPr lang="en-US" dirty="0" err="1" smtClean="0"/>
              <a:t>lebih</a:t>
            </a:r>
            <a:r>
              <a:rPr lang="en-US" dirty="0" smtClean="0"/>
              <a:t> </a:t>
            </a:r>
            <a:r>
              <a:rPr lang="en-US" dirty="0" err="1" smtClean="0"/>
              <a:t>banyak</a:t>
            </a:r>
            <a:r>
              <a:rPr lang="en-US" dirty="0" smtClean="0"/>
              <a:t> </a:t>
            </a:r>
            <a:r>
              <a:rPr lang="en-US" dirty="0" err="1" smtClean="0"/>
              <a:t>panah</a:t>
            </a:r>
            <a:r>
              <a:rPr lang="en-US" dirty="0" smtClean="0"/>
              <a:t> yang </a:t>
            </a:r>
            <a:r>
              <a:rPr lang="en-US" dirty="0" err="1" smtClean="0"/>
              <a:t>mengarah</a:t>
            </a:r>
            <a:r>
              <a:rPr lang="en-US" dirty="0" smtClean="0"/>
              <a:t> </a:t>
            </a:r>
            <a:r>
              <a:rPr lang="en-US" dirty="0" err="1" smtClean="0"/>
              <a:t>ke</a:t>
            </a:r>
            <a:r>
              <a:rPr lang="en-US" dirty="0" smtClean="0"/>
              <a:t> </a:t>
            </a:r>
            <a:r>
              <a:rPr lang="en-US" dirty="0" err="1" smtClean="0"/>
              <a:t>sana</a:t>
            </a:r>
            <a:r>
              <a:rPr lang="en-US" dirty="0" smtClean="0"/>
              <a:t> </a:t>
            </a:r>
            <a:r>
              <a:rPr lang="en-US" dirty="0" err="1" smtClean="0"/>
              <a:t>daripada</a:t>
            </a:r>
            <a:r>
              <a:rPr lang="en-US" dirty="0" smtClean="0"/>
              <a:t> </a:t>
            </a:r>
            <a:r>
              <a:rPr lang="en-US" dirty="0" err="1" smtClean="0"/>
              <a:t>menjauh</a:t>
            </a:r>
            <a:r>
              <a:rPr lang="en-US" dirty="0" smtClean="0"/>
              <a:t> </a:t>
            </a:r>
            <a:r>
              <a:rPr lang="en-US" dirty="0" err="1" smtClean="0"/>
              <a:t>darinya.Ketika</a:t>
            </a:r>
            <a:r>
              <a:rPr lang="en-US" dirty="0" smtClean="0"/>
              <a:t> </a:t>
            </a:r>
            <a:r>
              <a:rPr lang="en-US" dirty="0" err="1" smtClean="0"/>
              <a:t>mencoba</a:t>
            </a:r>
            <a:r>
              <a:rPr lang="en-US" dirty="0" smtClean="0"/>
              <a:t> </a:t>
            </a:r>
            <a:r>
              <a:rPr lang="en-US" dirty="0" err="1" smtClean="0"/>
              <a:t>menemukan</a:t>
            </a:r>
            <a:r>
              <a:rPr lang="en-US" dirty="0" smtClean="0"/>
              <a:t> </a:t>
            </a:r>
            <a:r>
              <a:rPr lang="en-US" dirty="0" err="1" smtClean="0"/>
              <a:t>penyebab</a:t>
            </a:r>
            <a:r>
              <a:rPr lang="en-US" dirty="0" smtClean="0"/>
              <a:t> </a:t>
            </a:r>
            <a:r>
              <a:rPr lang="en-US" dirty="0" err="1" smtClean="0"/>
              <a:t>utama</a:t>
            </a:r>
            <a:r>
              <a:rPr lang="en-US" dirty="0" smtClean="0"/>
              <a:t> </a:t>
            </a:r>
            <a:r>
              <a:rPr lang="en-US" dirty="0" err="1" smtClean="0"/>
              <a:t>dari</a:t>
            </a:r>
            <a:r>
              <a:rPr lang="en-US" dirty="0" smtClean="0"/>
              <a:t> </a:t>
            </a:r>
            <a:r>
              <a:rPr lang="en-US" dirty="0" err="1" smtClean="0"/>
              <a:t>suatu</a:t>
            </a:r>
            <a:r>
              <a:rPr lang="en-US" dirty="0" smtClean="0"/>
              <a:t> </a:t>
            </a:r>
            <a:r>
              <a:rPr lang="en-US" dirty="0" err="1" smtClean="0"/>
              <a:t>masalah</a:t>
            </a:r>
            <a:r>
              <a:rPr lang="en-US" dirty="0" smtClean="0"/>
              <a:t> </a:t>
            </a:r>
            <a:r>
              <a:rPr lang="en-US" dirty="0" err="1" smtClean="0"/>
              <a:t>atau</a:t>
            </a:r>
            <a:r>
              <a:rPr lang="en-US" dirty="0" smtClean="0"/>
              <a:t> </a:t>
            </a:r>
            <a:r>
              <a:rPr lang="en-US" dirty="0" err="1" smtClean="0"/>
              <a:t>efek</a:t>
            </a:r>
            <a:r>
              <a:rPr lang="en-US" dirty="0" smtClean="0"/>
              <a:t>, yang </a:t>
            </a:r>
            <a:r>
              <a:rPr lang="en-US" dirty="0" err="1" smtClean="0"/>
              <a:t>pada</a:t>
            </a:r>
            <a:r>
              <a:rPr lang="en-US" dirty="0" smtClean="0"/>
              <a:t> </a:t>
            </a:r>
            <a:r>
              <a:rPr lang="en-US" dirty="0" err="1" smtClean="0"/>
              <a:t>akhirnya</a:t>
            </a:r>
            <a:r>
              <a:rPr lang="en-US" dirty="0" smtClean="0"/>
              <a:t> </a:t>
            </a:r>
            <a:r>
              <a:rPr lang="en-US" dirty="0" err="1" smtClean="0"/>
              <a:t>ingin</a:t>
            </a:r>
            <a:r>
              <a:rPr lang="en-US" dirty="0" smtClean="0"/>
              <a:t> </a:t>
            </a:r>
            <a:r>
              <a:rPr lang="en-US" dirty="0" err="1" smtClean="0"/>
              <a:t>mengidentifikasi</a:t>
            </a:r>
            <a:r>
              <a:rPr lang="en-US" dirty="0" smtClean="0"/>
              <a:t> </a:t>
            </a:r>
            <a:r>
              <a:rPr lang="en-US" dirty="0" err="1" smtClean="0"/>
              <a:t>faktor</a:t>
            </a:r>
            <a:r>
              <a:rPr lang="en-US" dirty="0" smtClean="0"/>
              <a:t> yang </a:t>
            </a:r>
            <a:r>
              <a:rPr lang="en-US" dirty="0" err="1" smtClean="0"/>
              <a:t>akan</a:t>
            </a:r>
            <a:r>
              <a:rPr lang="en-US" dirty="0" smtClean="0"/>
              <a:t> </a:t>
            </a:r>
            <a:r>
              <a:rPr lang="en-US" dirty="0" err="1" smtClean="0"/>
              <a:t>meningkatkan</a:t>
            </a:r>
            <a:r>
              <a:rPr lang="en-US" dirty="0" smtClean="0"/>
              <a:t> </a:t>
            </a:r>
            <a:r>
              <a:rPr lang="en-US" dirty="0" err="1" smtClean="0"/>
              <a:t>kinerja</a:t>
            </a:r>
            <a:r>
              <a:rPr lang="en-US" dirty="0" smtClean="0"/>
              <a:t> </a:t>
            </a:r>
            <a:r>
              <a:rPr lang="en-US" dirty="0" err="1" smtClean="0"/>
              <a:t>jika</a:t>
            </a:r>
            <a:r>
              <a:rPr lang="en-US" dirty="0" smtClean="0"/>
              <a:t> </a:t>
            </a:r>
            <a:r>
              <a:rPr lang="en-US" dirty="0" err="1" smtClean="0"/>
              <a:t>diperbaiki</a:t>
            </a:r>
            <a:r>
              <a:rPr lang="en-US" dirty="0" smtClean="0"/>
              <a:t>, </a:t>
            </a:r>
            <a:r>
              <a:rPr lang="en-US" dirty="0" err="1" smtClean="0"/>
              <a:t>penggerak</a:t>
            </a:r>
            <a:r>
              <a:rPr lang="en-US" dirty="0" smtClean="0"/>
              <a:t> </a:t>
            </a:r>
            <a:r>
              <a:rPr lang="en-US" dirty="0" err="1" smtClean="0"/>
              <a:t>kinerja</a:t>
            </a:r>
            <a:r>
              <a:rPr lang="en-US" dirty="0" smtClean="0"/>
              <a:t> </a:t>
            </a:r>
            <a:r>
              <a:rPr lang="en-US" dirty="0" err="1" smtClean="0"/>
              <a:t>harus</a:t>
            </a:r>
            <a:r>
              <a:rPr lang="en-US" dirty="0" smtClean="0"/>
              <a:t> </a:t>
            </a:r>
            <a:r>
              <a:rPr lang="en-US" dirty="0" err="1" smtClean="0"/>
              <a:t>membentuk</a:t>
            </a:r>
            <a:r>
              <a:rPr lang="en-US" dirty="0" smtClean="0"/>
              <a:t> </a:t>
            </a:r>
            <a:r>
              <a:rPr lang="en-US" dirty="0" err="1" smtClean="0"/>
              <a:t>titik</a:t>
            </a:r>
            <a:r>
              <a:rPr lang="en-US" dirty="0" smtClean="0"/>
              <a:t> </a:t>
            </a:r>
            <a:r>
              <a:rPr lang="en-US" dirty="0" err="1" smtClean="0"/>
              <a:t>awal</a:t>
            </a:r>
            <a:r>
              <a:rPr lang="en-US" dirty="0" smtClean="0"/>
              <a:t>. </a:t>
            </a:r>
            <a:r>
              <a:rPr lang="en-US" dirty="0" err="1" smtClean="0"/>
              <a:t>Mereka</a:t>
            </a:r>
            <a:r>
              <a:rPr lang="en-US" dirty="0" smtClean="0"/>
              <a:t> </a:t>
            </a:r>
            <a:r>
              <a:rPr lang="en-US" dirty="0" err="1" smtClean="0"/>
              <a:t>mendorong</a:t>
            </a:r>
            <a:r>
              <a:rPr lang="en-US" dirty="0" smtClean="0"/>
              <a:t> proses </a:t>
            </a:r>
            <a:r>
              <a:rPr lang="en-US" dirty="0" err="1" smtClean="0"/>
              <a:t>dan</a:t>
            </a:r>
            <a:r>
              <a:rPr lang="en-US" dirty="0" smtClean="0"/>
              <a:t> </a:t>
            </a:r>
            <a:r>
              <a:rPr lang="en-US" dirty="0" err="1" smtClean="0"/>
              <a:t>dengan</a:t>
            </a:r>
            <a:r>
              <a:rPr lang="en-US" dirty="0" smtClean="0"/>
              <a:t> </a:t>
            </a:r>
            <a:r>
              <a:rPr lang="en-US" dirty="0" err="1" smtClean="0"/>
              <a:t>demikian</a:t>
            </a:r>
            <a:r>
              <a:rPr lang="en-US" dirty="0" smtClean="0"/>
              <a:t> </a:t>
            </a:r>
            <a:r>
              <a:rPr lang="en-US" dirty="0" err="1" smtClean="0"/>
              <a:t>menciptakan</a:t>
            </a:r>
            <a:r>
              <a:rPr lang="en-US" dirty="0" smtClean="0"/>
              <a:t> </a:t>
            </a:r>
            <a:r>
              <a:rPr lang="en-US" dirty="0" err="1" smtClean="0"/>
              <a:t>tingkat</a:t>
            </a:r>
            <a:r>
              <a:rPr lang="en-US" dirty="0" smtClean="0"/>
              <a:t> </a:t>
            </a:r>
            <a:r>
              <a:rPr lang="en-US" dirty="0" err="1" smtClean="0"/>
              <a:t>kinerjanya</a:t>
            </a:r>
            <a:r>
              <a:rPr 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95A47F40-D284-4174-B62D-AB488FF61857}" type="slidenum">
              <a:rPr lang="en-US" smtClean="0"/>
              <a:pPr>
                <a:defRPr/>
              </a:pPr>
              <a:t>20</a:t>
            </a:fld>
            <a:endParaRPr lang="en-US"/>
          </a:p>
        </p:txBody>
      </p:sp>
    </p:spTree>
    <p:extLst>
      <p:ext uri="{BB962C8B-B14F-4D97-AF65-F5344CB8AC3E}">
        <p14:creationId xmlns:p14="http://schemas.microsoft.com/office/powerpoint/2010/main" val="2457832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Contoh  : Jika diagram hubungan kuantitatif digunakan dalam contoh sebelumnyaAlih-alih kualitatif, hasilnya akan seperti yang digambarkan pada Gambar 9.21. Diagram ini memberikan informasi yang sama: sistem pengukuran tidak berfungsi (7 masuk, 0 keluar), sedangkan pendorong kinerja utama adalah pengukuran yang kurang jelas (0 masuk, 5 keluar) dan kurangnya pelatihan pengukuran (0 masuk, 3 keluar).</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D32DA6E-B7D6-42F3-B5E3-800939F13D14}" type="slidenum">
              <a:rPr lang="en-US" altLang="en-US"/>
              <a:pPr/>
              <a:t>21</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base" latinLnBrk="0" hangingPunct="1">
              <a:lnSpc>
                <a:spcPct val="90000"/>
              </a:lnSpc>
              <a:spcBef>
                <a:spcPct val="30000"/>
              </a:spcBef>
              <a:spcAft>
                <a:spcPct val="0"/>
              </a:spcAft>
              <a:buClrTx/>
              <a:buSzTx/>
              <a:buFontTx/>
              <a:buNone/>
              <a:tabLst/>
              <a:defRPr/>
            </a:pPr>
            <a:r>
              <a:rPr lang="en-US" altLang="en-US" sz="2000" dirty="0" smtClean="0">
                <a:sym typeface="Wingdings" panose="05000000000000000000" pitchFamily="2" charset="2"/>
              </a:rPr>
              <a:t>Cause and effect : </a:t>
            </a:r>
            <a:r>
              <a:rPr lang="en-US" altLang="en-US" sz="2000" dirty="0" err="1" smtClean="0"/>
              <a:t>Tujuan</a:t>
            </a:r>
            <a:r>
              <a:rPr lang="en-US" altLang="en-US" sz="2000" dirty="0" smtClean="0"/>
              <a:t> </a:t>
            </a:r>
            <a:r>
              <a:rPr lang="en-US" altLang="en-US" sz="2000" dirty="0" err="1" smtClean="0"/>
              <a:t>utama</a:t>
            </a:r>
            <a:r>
              <a:rPr lang="en-US" altLang="en-US" sz="2000" dirty="0" smtClean="0"/>
              <a:t> </a:t>
            </a:r>
            <a:r>
              <a:rPr lang="en-US" altLang="en-US" sz="2000" dirty="0" err="1" smtClean="0"/>
              <a:t>adalah</a:t>
            </a:r>
            <a:r>
              <a:rPr lang="en-US" altLang="en-US" sz="2000" dirty="0" smtClean="0"/>
              <a:t> </a:t>
            </a:r>
            <a:r>
              <a:rPr lang="en-US" altLang="en-US" sz="2000" dirty="0" err="1" smtClean="0"/>
              <a:t>untuk</a:t>
            </a:r>
            <a:r>
              <a:rPr lang="en-US" altLang="en-US" sz="2000" dirty="0" smtClean="0"/>
              <a:t> </a:t>
            </a:r>
            <a:r>
              <a:rPr lang="en-US" altLang="en-US" sz="2000" dirty="0" err="1" smtClean="0"/>
              <a:t>mengidentifikasi</a:t>
            </a:r>
            <a:r>
              <a:rPr lang="en-US" altLang="en-US" sz="2000" dirty="0" smtClean="0"/>
              <a:t> </a:t>
            </a:r>
            <a:r>
              <a:rPr lang="en-US" altLang="en-US" sz="2000" dirty="0" err="1" smtClean="0"/>
              <a:t>kemungkinan</a:t>
            </a:r>
            <a:r>
              <a:rPr lang="en-US" altLang="en-US" sz="2000" dirty="0" smtClean="0"/>
              <a:t> </a:t>
            </a:r>
            <a:r>
              <a:rPr lang="en-US" altLang="en-US" sz="2000" dirty="0" err="1" smtClean="0"/>
              <a:t>penyebab</a:t>
            </a:r>
            <a:r>
              <a:rPr lang="en-US" altLang="en-US" sz="2000" dirty="0" smtClean="0"/>
              <a:t> </a:t>
            </a:r>
            <a:r>
              <a:rPr lang="en-US" altLang="en-US" sz="2000" dirty="0" err="1" smtClean="0"/>
              <a:t>untuk</a:t>
            </a:r>
            <a:r>
              <a:rPr lang="en-US" altLang="en-US" sz="2000" dirty="0" smtClean="0"/>
              <a:t> </a:t>
            </a:r>
            <a:r>
              <a:rPr lang="en-US" altLang="en-US" sz="2000" dirty="0" err="1" smtClean="0"/>
              <a:t>efek</a:t>
            </a:r>
            <a:r>
              <a:rPr lang="en-US" altLang="en-US" sz="2000" dirty="0" smtClean="0"/>
              <a:t> : fishbone</a:t>
            </a:r>
          </a:p>
          <a:p>
            <a:pPr marL="457200" marR="0" lvl="1" indent="0" algn="l" defTabSz="914400" rtl="0" eaLnBrk="1" fontAlgn="base" latinLnBrk="0" hangingPunct="1">
              <a:lnSpc>
                <a:spcPct val="90000"/>
              </a:lnSpc>
              <a:spcBef>
                <a:spcPct val="30000"/>
              </a:spcBef>
              <a:spcAft>
                <a:spcPct val="0"/>
              </a:spcAft>
              <a:buClrTx/>
              <a:buSzTx/>
              <a:buFontTx/>
              <a:buNone/>
              <a:tabLst/>
              <a:defRPr/>
            </a:pPr>
            <a:r>
              <a:rPr lang="en-US" altLang="en-US" sz="2000" dirty="0" smtClean="0"/>
              <a:t>Root</a:t>
            </a:r>
            <a:r>
              <a:rPr lang="en-US" altLang="en-US" sz="2000" baseline="0" dirty="0" smtClean="0"/>
              <a:t> cause analysis : </a:t>
            </a:r>
            <a:r>
              <a:rPr lang="en-US" altLang="en-US" sz="2000" dirty="0" err="1" smtClean="0"/>
              <a:t>tujuannya</a:t>
            </a:r>
            <a:r>
              <a:rPr lang="en-US" altLang="en-US" sz="2000" dirty="0" smtClean="0"/>
              <a:t> </a:t>
            </a:r>
            <a:r>
              <a:rPr lang="en-US" altLang="en-US" sz="2000" dirty="0" err="1" smtClean="0"/>
              <a:t>adalah</a:t>
            </a:r>
            <a:r>
              <a:rPr lang="en-US" altLang="en-US" sz="2000" dirty="0" smtClean="0"/>
              <a:t> </a:t>
            </a:r>
            <a:r>
              <a:rPr lang="en-US" altLang="en-US" sz="2000" dirty="0" err="1" smtClean="0"/>
              <a:t>untuk</a:t>
            </a:r>
            <a:r>
              <a:rPr lang="en-US" altLang="en-US" sz="2000" dirty="0" smtClean="0"/>
              <a:t> </a:t>
            </a:r>
            <a:r>
              <a:rPr lang="en-US" altLang="en-US" sz="2000" dirty="0" err="1" smtClean="0"/>
              <a:t>menemukan</a:t>
            </a:r>
            <a:r>
              <a:rPr lang="en-US" altLang="en-US" sz="2000" dirty="0" smtClean="0"/>
              <a:t> </a:t>
            </a:r>
            <a:r>
              <a:rPr lang="en-US" altLang="en-US" sz="2000" dirty="0" err="1" smtClean="0"/>
              <a:t>akar</a:t>
            </a:r>
            <a:r>
              <a:rPr lang="en-US" altLang="en-US" sz="2000" dirty="0" smtClean="0"/>
              <a:t> </a:t>
            </a:r>
            <a:r>
              <a:rPr lang="en-US" altLang="en-US" sz="2000" dirty="0" err="1" smtClean="0"/>
              <a:t>penyebab</a:t>
            </a:r>
            <a:r>
              <a:rPr lang="en-US" altLang="en-US" sz="2000" dirty="0" smtClean="0"/>
              <a:t> </a:t>
            </a:r>
            <a:r>
              <a:rPr lang="en-US" altLang="en-US" sz="2000" dirty="0" err="1" smtClean="0"/>
              <a:t>sebenarnya</a:t>
            </a:r>
            <a:r>
              <a:rPr lang="en-US" altLang="en-US" sz="2000" dirty="0" smtClean="0"/>
              <a:t> </a:t>
            </a:r>
            <a:r>
              <a:rPr lang="en-US" altLang="en-US" sz="2000" dirty="0" err="1" smtClean="0"/>
              <a:t>dari</a:t>
            </a:r>
            <a:r>
              <a:rPr lang="en-US" altLang="en-US" sz="2000" dirty="0" smtClean="0"/>
              <a:t> </a:t>
            </a:r>
            <a:r>
              <a:rPr lang="en-US" altLang="en-US" sz="2000" dirty="0" err="1" smtClean="0"/>
              <a:t>suatu</a:t>
            </a:r>
            <a:r>
              <a:rPr lang="en-US" altLang="en-US" sz="2000" dirty="0" smtClean="0"/>
              <a:t> </a:t>
            </a:r>
            <a:r>
              <a:rPr lang="en-US" altLang="en-US" sz="2000" dirty="0" err="1" smtClean="0"/>
              <a:t>masalah</a:t>
            </a:r>
            <a:r>
              <a:rPr lang="en-US" altLang="en-US" sz="2000" dirty="0" smtClean="0"/>
              <a:t> </a:t>
            </a:r>
          </a:p>
          <a:p>
            <a:pPr marL="457200" marR="0" lvl="1" indent="0" algn="l" defTabSz="914400" rtl="0" eaLnBrk="1" fontAlgn="base" latinLnBrk="0" hangingPunct="1">
              <a:lnSpc>
                <a:spcPct val="90000"/>
              </a:lnSpc>
              <a:spcBef>
                <a:spcPct val="30000"/>
              </a:spcBef>
              <a:spcAft>
                <a:spcPct val="0"/>
              </a:spcAft>
              <a:buClrTx/>
              <a:buSzTx/>
              <a:buFontTx/>
              <a:buNone/>
              <a:tabLst/>
              <a:defRPr/>
            </a:pPr>
            <a:r>
              <a:rPr lang="en-US" altLang="en-US" sz="2000" dirty="0" smtClean="0"/>
              <a:t>Relation diagram : </a:t>
            </a:r>
            <a:r>
              <a:rPr lang="en-US" altLang="en-US" sz="2000" dirty="0" err="1" smtClean="0"/>
              <a:t>Alat</a:t>
            </a:r>
            <a:r>
              <a:rPr lang="en-US" altLang="en-US" sz="2000" dirty="0" smtClean="0"/>
              <a:t> </a:t>
            </a:r>
            <a:r>
              <a:rPr lang="en-US" altLang="en-US" sz="2000" dirty="0" err="1" smtClean="0"/>
              <a:t>untuk</a:t>
            </a:r>
            <a:r>
              <a:rPr lang="en-US" altLang="en-US" sz="2000" dirty="0" smtClean="0"/>
              <a:t> </a:t>
            </a:r>
            <a:r>
              <a:rPr lang="en-US" altLang="en-US" sz="2000" dirty="0" err="1" smtClean="0"/>
              <a:t>mengidentifikasi</a:t>
            </a:r>
            <a:r>
              <a:rPr lang="en-US" altLang="en-US" sz="2000" dirty="0" smtClean="0"/>
              <a:t> </a:t>
            </a:r>
            <a:r>
              <a:rPr lang="en-US" altLang="en-US" sz="2000" dirty="0" err="1" smtClean="0"/>
              <a:t>hubungan</a:t>
            </a:r>
            <a:r>
              <a:rPr lang="en-US" altLang="en-US" sz="2000" dirty="0" smtClean="0"/>
              <a:t> </a:t>
            </a:r>
            <a:r>
              <a:rPr lang="en-US" altLang="en-US" sz="2000" dirty="0" err="1" smtClean="0"/>
              <a:t>sebab-akibat</a:t>
            </a:r>
            <a:r>
              <a:rPr lang="en-US" altLang="en-US" sz="2000" dirty="0" smtClean="0"/>
              <a:t> </a:t>
            </a:r>
            <a:r>
              <a:rPr lang="en-US" altLang="en-US" sz="2000" dirty="0" err="1" smtClean="0"/>
              <a:t>logis</a:t>
            </a:r>
            <a:r>
              <a:rPr lang="en-US" altLang="en-US" sz="2000" dirty="0" smtClean="0"/>
              <a:t> </a:t>
            </a:r>
            <a:r>
              <a:rPr lang="en-US" altLang="en-US" sz="2000" dirty="0" err="1" smtClean="0"/>
              <a:t>dalam</a:t>
            </a:r>
            <a:r>
              <a:rPr lang="en-US" altLang="en-US" sz="2000" dirty="0" smtClean="0"/>
              <a:t> </a:t>
            </a:r>
            <a:r>
              <a:rPr lang="en-US" altLang="en-US" sz="2000" dirty="0" err="1" smtClean="0"/>
              <a:t>masalah</a:t>
            </a:r>
            <a:r>
              <a:rPr lang="en-US" altLang="en-US" sz="2000" dirty="0" smtClean="0"/>
              <a:t> yang </a:t>
            </a:r>
            <a:r>
              <a:rPr lang="en-US" altLang="en-US" sz="2000" dirty="0" err="1" smtClean="0"/>
              <a:t>kompleks</a:t>
            </a:r>
            <a:r>
              <a:rPr lang="en-US" altLang="en-US" sz="2000" dirty="0" smtClean="0"/>
              <a:t> </a:t>
            </a:r>
            <a:r>
              <a:rPr lang="en-US" altLang="en-US" sz="2000" dirty="0" err="1" smtClean="0"/>
              <a:t>dan</a:t>
            </a:r>
            <a:r>
              <a:rPr lang="en-US" altLang="en-US" sz="2000" dirty="0" smtClean="0"/>
              <a:t> </a:t>
            </a:r>
            <a:r>
              <a:rPr lang="en-US" altLang="en-US" sz="2000" dirty="0" err="1" smtClean="0"/>
              <a:t>membingungkan</a:t>
            </a:r>
            <a:endParaRPr lang="en-US" altLang="en-US" sz="2000" dirty="0" smtClean="0"/>
          </a:p>
          <a:p>
            <a:pPr marL="457200" marR="0" lvl="1" indent="0" algn="l" defTabSz="914400" rtl="0" eaLnBrk="1" fontAlgn="base" latinLnBrk="0" hangingPunct="1">
              <a:lnSpc>
                <a:spcPct val="90000"/>
              </a:lnSpc>
              <a:spcBef>
                <a:spcPct val="30000"/>
              </a:spcBef>
              <a:spcAft>
                <a:spcPct val="0"/>
              </a:spcAft>
              <a:buClrTx/>
              <a:buSzTx/>
              <a:buFontTx/>
              <a:buNone/>
              <a:tabLst/>
              <a:defRPr/>
            </a:pPr>
            <a:endParaRPr lang="en-US" altLang="en-US" sz="2000" dirty="0" smtClean="0"/>
          </a:p>
          <a:p>
            <a:pPr marL="457200" marR="0" lvl="1" indent="0" algn="l" defTabSz="914400" rtl="0" eaLnBrk="1" fontAlgn="base" latinLnBrk="0" hangingPunct="1">
              <a:lnSpc>
                <a:spcPct val="90000"/>
              </a:lnSpc>
              <a:spcBef>
                <a:spcPct val="30000"/>
              </a:spcBef>
              <a:spcAft>
                <a:spcPct val="0"/>
              </a:spcAft>
              <a:buClrTx/>
              <a:buSzTx/>
              <a:buFontTx/>
              <a:buNone/>
              <a:tabLst/>
              <a:defRPr/>
            </a:pPr>
            <a:endParaRPr lang="en-US" altLang="en-US" sz="2000" dirty="0" smtClean="0"/>
          </a:p>
          <a:p>
            <a:pPr lvl="1" eaLnBrk="1" hangingPunct="1">
              <a:lnSpc>
                <a:spcPct val="90000"/>
              </a:lnSpc>
            </a:pPr>
            <a:endParaRPr lang="en-US" altLang="en-US" sz="2000" dirty="0" smtClean="0"/>
          </a:p>
          <a:p>
            <a:endParaRPr lang="en-US" dirty="0"/>
          </a:p>
        </p:txBody>
      </p:sp>
      <p:sp>
        <p:nvSpPr>
          <p:cNvPr id="4" name="Slide Number Placeholder 3"/>
          <p:cNvSpPr>
            <a:spLocks noGrp="1"/>
          </p:cNvSpPr>
          <p:nvPr>
            <p:ph type="sldNum" sz="quarter" idx="10"/>
          </p:nvPr>
        </p:nvSpPr>
        <p:spPr/>
        <p:txBody>
          <a:bodyPr/>
          <a:lstStyle/>
          <a:p>
            <a:pPr>
              <a:defRPr/>
            </a:pPr>
            <a:fld id="{6FED0745-953C-4F04-990B-8C8352CF60C7}" type="slidenum">
              <a:rPr lang="en-US" smtClean="0"/>
              <a:pPr>
                <a:defRPr/>
              </a:pPr>
              <a:t>23</a:t>
            </a:fld>
            <a:endParaRPr lang="en-US"/>
          </a:p>
        </p:txBody>
      </p:sp>
    </p:spTree>
    <p:extLst>
      <p:ext uri="{BB962C8B-B14F-4D97-AF65-F5344CB8AC3E}">
        <p14:creationId xmlns:p14="http://schemas.microsoft.com/office/powerpoint/2010/main" val="2629221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Bagan tulang ikan adalah cara tradisional untuk membuat bagan semacam itu, di mana produk utamanya adalah bagan yang bentuknya menyerupai tulang ikan. Prinsip-prinsip untuk bagan ini ditunjukkan pada Gambar 9.4. Ada dua cara untuk membuat bagan:</a:t>
            </a:r>
          </a:p>
          <a:p>
            <a:pPr>
              <a:spcBef>
                <a:spcPct val="0"/>
              </a:spcBef>
            </a:pPr>
            <a:r>
              <a:rPr lang="en-US" altLang="en-US" smtClean="0"/>
              <a:t>1. Analisis dispersi, di mana efek yang dianalisis digambar di sisi kanan grafik, di ujung panah besar. Kelompok utama dari kemungkinan penyebab digambarkan sebagai cabang panah. Untuk setiap cabang, semua kemungkinan penyebab diidentifikasi.</a:t>
            </a:r>
          </a:p>
          <a:p>
            <a:pPr>
              <a:spcBef>
                <a:spcPct val="0"/>
              </a:spcBef>
            </a:pPr>
            <a:r>
              <a:rPr lang="en-US" altLang="en-US" smtClean="0"/>
              <a:t>2. Penyebab enumerasi, di mana semua kemungkinan penyebab hanya dilakukan brainstorming dan dicantumkan dalam urutan pembuatannya. Jika ini telah dilakukan, penyebabnya dikelompokkan dan digambar dalam bagan tulang ikan.</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951F7DE-A491-40B2-B54E-4DC8C468984E}" type="slidenum">
              <a:rPr lang="en-US" altLang="en-US"/>
              <a:pPr/>
              <a:t>4</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fontAlgn="auto">
              <a:spcBef>
                <a:spcPts val="0"/>
              </a:spcBef>
              <a:spcAft>
                <a:spcPts val="0"/>
              </a:spcAft>
              <a:defRPr/>
            </a:pPr>
            <a:r>
              <a:rPr lang="en-US" dirty="0" err="1" smtClean="0"/>
              <a:t>Langkah-langkah</a:t>
            </a:r>
            <a:r>
              <a:rPr lang="en-US" dirty="0" smtClean="0"/>
              <a:t> </a:t>
            </a:r>
            <a:r>
              <a:rPr lang="en-US" dirty="0" err="1" smtClean="0"/>
              <a:t>utama</a:t>
            </a:r>
            <a:r>
              <a:rPr lang="en-US" dirty="0" smtClean="0"/>
              <a:t> </a:t>
            </a:r>
            <a:r>
              <a:rPr lang="en-US" dirty="0" err="1" smtClean="0"/>
              <a:t>untuk</a:t>
            </a:r>
            <a:r>
              <a:rPr lang="en-US" dirty="0" smtClean="0"/>
              <a:t> </a:t>
            </a:r>
            <a:r>
              <a:rPr lang="en-US" dirty="0" err="1" smtClean="0"/>
              <a:t>membuat</a:t>
            </a:r>
            <a:r>
              <a:rPr lang="en-US" dirty="0" smtClean="0"/>
              <a:t> diagram </a:t>
            </a:r>
            <a:r>
              <a:rPr lang="en-US" dirty="0" err="1" smtClean="0"/>
              <a:t>tulang</a:t>
            </a:r>
            <a:r>
              <a:rPr lang="en-US" dirty="0" smtClean="0"/>
              <a:t> </a:t>
            </a:r>
            <a:r>
              <a:rPr lang="en-US" dirty="0" err="1" smtClean="0"/>
              <a:t>ikan</a:t>
            </a:r>
            <a:r>
              <a:rPr lang="en-US" dirty="0" smtClean="0"/>
              <a:t> </a:t>
            </a:r>
            <a:r>
              <a:rPr lang="en-US" dirty="0" err="1" smtClean="0"/>
              <a:t>menggunakan</a:t>
            </a:r>
            <a:r>
              <a:rPr lang="en-US" dirty="0" smtClean="0"/>
              <a:t> </a:t>
            </a:r>
            <a:r>
              <a:rPr lang="en-US" dirty="0" err="1" smtClean="0"/>
              <a:t>analisis</a:t>
            </a:r>
            <a:r>
              <a:rPr lang="en-US" dirty="0" smtClean="0"/>
              <a:t> </a:t>
            </a:r>
            <a:r>
              <a:rPr lang="en-US" dirty="0" err="1" smtClean="0"/>
              <a:t>dispersi</a:t>
            </a:r>
            <a:r>
              <a:rPr lang="en-US" dirty="0" smtClean="0"/>
              <a:t>, yang </a:t>
            </a:r>
            <a:r>
              <a:rPr lang="en-US" dirty="0" err="1" smtClean="0"/>
              <a:t>merupakan</a:t>
            </a:r>
            <a:r>
              <a:rPr lang="en-US" dirty="0" smtClean="0"/>
              <a:t> </a:t>
            </a:r>
            <a:r>
              <a:rPr lang="en-US" dirty="0" err="1" smtClean="0"/>
              <a:t>pendekatan</a:t>
            </a:r>
            <a:r>
              <a:rPr lang="en-US" dirty="0" smtClean="0"/>
              <a:t> yang </a:t>
            </a:r>
            <a:r>
              <a:rPr lang="en-US" dirty="0" err="1" smtClean="0"/>
              <a:t>lebih</a:t>
            </a:r>
            <a:r>
              <a:rPr lang="en-US" dirty="0" smtClean="0"/>
              <a:t> </a:t>
            </a:r>
            <a:r>
              <a:rPr lang="en-US" dirty="0" err="1" smtClean="0"/>
              <a:t>umum</a:t>
            </a:r>
            <a:r>
              <a:rPr lang="en-US" dirty="0" smtClean="0"/>
              <a:t>, </a:t>
            </a:r>
            <a:r>
              <a:rPr lang="en-US" dirty="0" err="1" smtClean="0"/>
              <a:t>adalah</a:t>
            </a:r>
            <a:r>
              <a:rPr lang="en-US" dirty="0" smtClean="0"/>
              <a:t> </a:t>
            </a:r>
            <a:r>
              <a:rPr lang="en-US" dirty="0" err="1" smtClean="0"/>
              <a:t>sebagai</a:t>
            </a:r>
            <a:r>
              <a:rPr lang="en-US" dirty="0" smtClean="0"/>
              <a:t> </a:t>
            </a:r>
            <a:r>
              <a:rPr lang="en-US" dirty="0" err="1" smtClean="0"/>
              <a:t>berikut</a:t>
            </a:r>
            <a:r>
              <a:rPr lang="en-US" dirty="0" smtClean="0"/>
              <a:t>:</a:t>
            </a:r>
          </a:p>
          <a:p>
            <a:pPr marL="228600" indent="-228600" fontAlgn="auto">
              <a:spcBef>
                <a:spcPts val="0"/>
              </a:spcBef>
              <a:spcAft>
                <a:spcPts val="0"/>
              </a:spcAft>
              <a:buFontTx/>
              <a:buAutoNum type="arabicPeriod"/>
              <a:defRPr/>
            </a:pPr>
            <a:r>
              <a:rPr lang="en-US" dirty="0" err="1" smtClean="0"/>
              <a:t>Kumpulkan</a:t>
            </a:r>
            <a:r>
              <a:rPr lang="en-US" dirty="0" smtClean="0"/>
              <a:t> </a:t>
            </a:r>
            <a:r>
              <a:rPr lang="en-US" dirty="0" err="1" smtClean="0"/>
              <a:t>sekelompok</a:t>
            </a:r>
            <a:r>
              <a:rPr lang="en-US" dirty="0" smtClean="0"/>
              <a:t> </a:t>
            </a:r>
            <a:r>
              <a:rPr lang="en-US" dirty="0" err="1" smtClean="0"/>
              <a:t>individu</a:t>
            </a:r>
            <a:r>
              <a:rPr lang="en-US" dirty="0" smtClean="0"/>
              <a:t> yang </a:t>
            </a:r>
            <a:r>
              <a:rPr lang="en-US" dirty="0" err="1" smtClean="0"/>
              <a:t>sesuai</a:t>
            </a:r>
            <a:r>
              <a:rPr lang="en-US" dirty="0" smtClean="0"/>
              <a:t> yang </a:t>
            </a:r>
            <a:r>
              <a:rPr lang="en-US" dirty="0" err="1" smtClean="0"/>
              <a:t>memiliki</a:t>
            </a:r>
            <a:r>
              <a:rPr lang="en-US" dirty="0" smtClean="0"/>
              <a:t> </a:t>
            </a:r>
            <a:r>
              <a:rPr lang="en-US" dirty="0" err="1" smtClean="0"/>
              <a:t>pengetahuan</a:t>
            </a:r>
            <a:r>
              <a:rPr lang="en-US" dirty="0" smtClean="0"/>
              <a:t> yang </a:t>
            </a:r>
            <a:r>
              <a:rPr lang="en-US" dirty="0" err="1" smtClean="0"/>
              <a:t>diperlukan</a:t>
            </a:r>
            <a:r>
              <a:rPr lang="en-US" dirty="0" smtClean="0"/>
              <a:t> </a:t>
            </a:r>
            <a:r>
              <a:rPr lang="en-US" dirty="0" err="1" smtClean="0"/>
              <a:t>tentang</a:t>
            </a:r>
            <a:r>
              <a:rPr lang="en-US" dirty="0" smtClean="0"/>
              <a:t> area yang </a:t>
            </a:r>
            <a:r>
              <a:rPr lang="en-US" dirty="0" err="1" smtClean="0"/>
              <a:t>akan</a:t>
            </a:r>
            <a:r>
              <a:rPr lang="en-US" dirty="0" smtClean="0"/>
              <a:t> </a:t>
            </a:r>
            <a:r>
              <a:rPr lang="en-US" dirty="0" err="1" smtClean="0"/>
              <a:t>dianalisis</a:t>
            </a:r>
            <a:r>
              <a:rPr lang="en-US" dirty="0" smtClean="0"/>
              <a:t>.</a:t>
            </a:r>
          </a:p>
          <a:p>
            <a:pPr marL="228600" indent="-228600" fontAlgn="auto">
              <a:spcBef>
                <a:spcPts val="0"/>
              </a:spcBef>
              <a:spcAft>
                <a:spcPts val="0"/>
              </a:spcAft>
              <a:buFontTx/>
              <a:buAutoNum type="arabicPeriod"/>
              <a:defRPr/>
            </a:pPr>
            <a:r>
              <a:rPr lang="en-US" dirty="0" smtClean="0"/>
              <a:t>2. </a:t>
            </a:r>
            <a:r>
              <a:rPr lang="en-US" dirty="0" err="1" smtClean="0"/>
              <a:t>Jelaskan</a:t>
            </a:r>
            <a:r>
              <a:rPr lang="en-US" dirty="0" smtClean="0"/>
              <a:t> </a:t>
            </a:r>
            <a:r>
              <a:rPr lang="en-US" dirty="0" err="1" smtClean="0"/>
              <a:t>dengan</a:t>
            </a:r>
            <a:r>
              <a:rPr lang="en-US" dirty="0" smtClean="0"/>
              <a:t> </a:t>
            </a:r>
            <a:r>
              <a:rPr lang="en-US" dirty="0" err="1" smtClean="0"/>
              <a:t>jelas</a:t>
            </a:r>
            <a:r>
              <a:rPr lang="en-US" dirty="0" smtClean="0"/>
              <a:t> </a:t>
            </a:r>
            <a:r>
              <a:rPr lang="en-US" dirty="0" err="1" smtClean="0"/>
              <a:t>akibat</a:t>
            </a:r>
            <a:r>
              <a:rPr lang="en-US" dirty="0" smtClean="0"/>
              <a:t> yang </a:t>
            </a:r>
            <a:r>
              <a:rPr lang="en-US" dirty="0" err="1" smtClean="0"/>
              <a:t>dicari</a:t>
            </a:r>
            <a:r>
              <a:rPr lang="en-US" dirty="0" smtClean="0"/>
              <a:t> </a:t>
            </a:r>
            <a:r>
              <a:rPr lang="en-US" dirty="0" err="1" smtClean="0"/>
              <a:t>penyebabnya</a:t>
            </a:r>
            <a:r>
              <a:rPr lang="en-US" dirty="0" smtClean="0"/>
              <a:t>. </a:t>
            </a:r>
            <a:r>
              <a:rPr lang="en-US" dirty="0" err="1" smtClean="0"/>
              <a:t>Efek</a:t>
            </a:r>
            <a:r>
              <a:rPr lang="en-US" dirty="0" smtClean="0"/>
              <a:t> </a:t>
            </a:r>
            <a:r>
              <a:rPr lang="en-US" dirty="0" err="1" smtClean="0"/>
              <a:t>ini</a:t>
            </a:r>
            <a:r>
              <a:rPr lang="en-US" dirty="0" smtClean="0"/>
              <a:t> </a:t>
            </a:r>
            <a:r>
              <a:rPr lang="en-US" dirty="0" err="1" smtClean="0"/>
              <a:t>seringkali</a:t>
            </a:r>
            <a:r>
              <a:rPr lang="en-US" dirty="0" smtClean="0"/>
              <a:t> </a:t>
            </a:r>
            <a:r>
              <a:rPr lang="en-US" dirty="0" err="1" smtClean="0"/>
              <a:t>merupakan</a:t>
            </a:r>
            <a:r>
              <a:rPr lang="en-US" dirty="0" smtClean="0"/>
              <a:t> </a:t>
            </a:r>
            <a:r>
              <a:rPr lang="en-US" dirty="0" err="1" smtClean="0"/>
              <a:t>tingkat</a:t>
            </a:r>
            <a:r>
              <a:rPr lang="en-US" dirty="0" smtClean="0"/>
              <a:t> </a:t>
            </a:r>
            <a:r>
              <a:rPr lang="en-US" dirty="0" err="1" smtClean="0"/>
              <a:t>kinerja</a:t>
            </a:r>
            <a:r>
              <a:rPr lang="en-US" dirty="0" smtClean="0"/>
              <a:t> yang </a:t>
            </a:r>
            <a:r>
              <a:rPr lang="en-US" dirty="0" err="1" smtClean="0"/>
              <a:t>rendah</a:t>
            </a:r>
            <a:r>
              <a:rPr lang="en-US" dirty="0" smtClean="0"/>
              <a:t> </a:t>
            </a:r>
            <a:r>
              <a:rPr lang="en-US" dirty="0" err="1" smtClean="0"/>
              <a:t>untuk</a:t>
            </a:r>
            <a:r>
              <a:rPr lang="en-US" dirty="0" smtClean="0"/>
              <a:t> </a:t>
            </a:r>
            <a:r>
              <a:rPr lang="en-US" dirty="0" err="1" smtClean="0"/>
              <a:t>salah</a:t>
            </a:r>
            <a:r>
              <a:rPr lang="en-US" dirty="0" smtClean="0"/>
              <a:t> </a:t>
            </a:r>
            <a:r>
              <a:rPr lang="en-US" dirty="0" err="1" smtClean="0"/>
              <a:t>satu</a:t>
            </a:r>
            <a:r>
              <a:rPr lang="en-US" dirty="0" smtClean="0"/>
              <a:t> proses </a:t>
            </a:r>
            <a:r>
              <a:rPr lang="en-US" dirty="0" err="1" smtClean="0"/>
              <a:t>bisnis</a:t>
            </a:r>
            <a:r>
              <a:rPr lang="en-US" dirty="0" smtClean="0"/>
              <a:t> </a:t>
            </a:r>
            <a:r>
              <a:rPr lang="en-US" dirty="0" err="1" smtClean="0"/>
              <a:t>organisasi</a:t>
            </a:r>
            <a:r>
              <a:rPr lang="en-US" dirty="0" smtClean="0"/>
              <a:t>.</a:t>
            </a:r>
          </a:p>
          <a:p>
            <a:pPr marL="228600" indent="-228600" fontAlgn="auto">
              <a:spcBef>
                <a:spcPts val="0"/>
              </a:spcBef>
              <a:spcAft>
                <a:spcPts val="0"/>
              </a:spcAft>
              <a:buFontTx/>
              <a:buAutoNum type="arabicPeriod"/>
              <a:defRPr/>
            </a:pPr>
            <a:r>
              <a:rPr lang="en-US" dirty="0" smtClean="0"/>
              <a:t>3. </a:t>
            </a:r>
            <a:r>
              <a:rPr lang="en-US" dirty="0" err="1" smtClean="0"/>
              <a:t>Dengan</a:t>
            </a:r>
            <a:r>
              <a:rPr lang="en-US" dirty="0" smtClean="0"/>
              <a:t> </a:t>
            </a:r>
            <a:r>
              <a:rPr lang="en-US" dirty="0" err="1" smtClean="0"/>
              <a:t>menggunakan</a:t>
            </a:r>
            <a:r>
              <a:rPr lang="en-US" dirty="0" smtClean="0"/>
              <a:t> </a:t>
            </a:r>
            <a:r>
              <a:rPr lang="en-US" dirty="0" err="1" smtClean="0"/>
              <a:t>papan</a:t>
            </a:r>
            <a:r>
              <a:rPr lang="en-US" dirty="0" smtClean="0"/>
              <a:t> </a:t>
            </a:r>
            <a:r>
              <a:rPr lang="en-US" dirty="0" err="1" smtClean="0"/>
              <a:t>putih</a:t>
            </a:r>
            <a:r>
              <a:rPr lang="en-US" dirty="0" smtClean="0"/>
              <a:t> </a:t>
            </a:r>
            <a:r>
              <a:rPr lang="en-US" dirty="0" err="1" smtClean="0"/>
              <a:t>atau</a:t>
            </a:r>
            <a:r>
              <a:rPr lang="en-US" dirty="0" smtClean="0"/>
              <a:t> media </a:t>
            </a:r>
            <a:r>
              <a:rPr lang="en-US" dirty="0" err="1" smtClean="0"/>
              <a:t>besar</a:t>
            </a:r>
            <a:r>
              <a:rPr lang="en-US" dirty="0" smtClean="0"/>
              <a:t> </a:t>
            </a:r>
            <a:r>
              <a:rPr lang="en-US" dirty="0" err="1" smtClean="0"/>
              <a:t>lainnya</a:t>
            </a:r>
            <a:r>
              <a:rPr lang="en-US" dirty="0" smtClean="0"/>
              <a:t>, </a:t>
            </a:r>
            <a:r>
              <a:rPr lang="en-US" dirty="0" err="1" smtClean="0"/>
              <a:t>gambar</a:t>
            </a:r>
            <a:r>
              <a:rPr lang="en-US" dirty="0" smtClean="0"/>
              <a:t> </a:t>
            </a:r>
            <a:r>
              <a:rPr lang="en-US" dirty="0" err="1" smtClean="0"/>
              <a:t>efek</a:t>
            </a:r>
            <a:r>
              <a:rPr lang="en-US" dirty="0" smtClean="0"/>
              <a:t> di </a:t>
            </a:r>
            <a:r>
              <a:rPr lang="en-US" dirty="0" err="1" smtClean="0"/>
              <a:t>ujung</a:t>
            </a:r>
            <a:r>
              <a:rPr lang="en-US" dirty="0" smtClean="0"/>
              <a:t> </a:t>
            </a:r>
            <a:r>
              <a:rPr lang="en-US" dirty="0" err="1" smtClean="0"/>
              <a:t>panah</a:t>
            </a:r>
            <a:r>
              <a:rPr lang="en-US" dirty="0" smtClean="0"/>
              <a:t> </a:t>
            </a:r>
            <a:r>
              <a:rPr lang="en-US" dirty="0" err="1" smtClean="0"/>
              <a:t>besar</a:t>
            </a:r>
            <a:r>
              <a:rPr lang="en-US" dirty="0" smtClean="0"/>
              <a:t>. </a:t>
            </a:r>
            <a:r>
              <a:rPr lang="en-US" dirty="0" err="1" smtClean="0"/>
              <a:t>Intinya</a:t>
            </a:r>
            <a:r>
              <a:rPr lang="en-US" dirty="0" smtClean="0"/>
              <a:t> </a:t>
            </a:r>
            <a:r>
              <a:rPr lang="en-US" dirty="0" err="1" smtClean="0"/>
              <a:t>adalah</a:t>
            </a:r>
            <a:r>
              <a:rPr lang="en-US" dirty="0" smtClean="0"/>
              <a:t> </a:t>
            </a:r>
            <a:r>
              <a:rPr lang="en-US" dirty="0" err="1" smtClean="0"/>
              <a:t>menyisihkan</a:t>
            </a:r>
            <a:r>
              <a:rPr lang="en-US" dirty="0" smtClean="0"/>
              <a:t> </a:t>
            </a:r>
            <a:r>
              <a:rPr lang="en-US" dirty="0" err="1" smtClean="0"/>
              <a:t>cukup</a:t>
            </a:r>
            <a:r>
              <a:rPr lang="en-US" dirty="0" smtClean="0"/>
              <a:t> </a:t>
            </a:r>
            <a:r>
              <a:rPr lang="en-US" dirty="0" err="1" smtClean="0"/>
              <a:t>ruang</a:t>
            </a:r>
            <a:r>
              <a:rPr lang="en-US" dirty="0" smtClean="0"/>
              <a:t> </a:t>
            </a:r>
            <a:r>
              <a:rPr lang="en-US" dirty="0" err="1" smtClean="0"/>
              <a:t>untuk</a:t>
            </a:r>
            <a:r>
              <a:rPr lang="en-US" dirty="0" smtClean="0"/>
              <a:t> </a:t>
            </a:r>
            <a:r>
              <a:rPr lang="en-US" dirty="0" err="1" smtClean="0"/>
              <a:t>penyebab</a:t>
            </a:r>
            <a:r>
              <a:rPr lang="en-US" dirty="0" smtClean="0"/>
              <a:t> yang </a:t>
            </a:r>
            <a:r>
              <a:rPr lang="en-US" dirty="0" err="1" smtClean="0"/>
              <a:t>dihasilkan</a:t>
            </a:r>
            <a:r>
              <a:rPr lang="en-US" dirty="0" smtClean="0"/>
              <a:t>, </a:t>
            </a:r>
            <a:r>
              <a:rPr lang="en-US" dirty="0" err="1" smtClean="0"/>
              <a:t>bukan</a:t>
            </a:r>
            <a:r>
              <a:rPr lang="en-US" dirty="0" smtClean="0"/>
              <a:t> </a:t>
            </a:r>
            <a:r>
              <a:rPr lang="en-US" dirty="0" err="1" smtClean="0"/>
              <a:t>simetri</a:t>
            </a:r>
            <a:r>
              <a:rPr lang="en-US" dirty="0" smtClean="0"/>
              <a:t> </a:t>
            </a:r>
            <a:r>
              <a:rPr lang="en-US" dirty="0" err="1" smtClean="0"/>
              <a:t>atau</a:t>
            </a:r>
            <a:r>
              <a:rPr lang="en-US" dirty="0" smtClean="0"/>
              <a:t> </a:t>
            </a:r>
            <a:r>
              <a:rPr lang="en-US" dirty="0" err="1" smtClean="0"/>
              <a:t>efek</a:t>
            </a:r>
            <a:r>
              <a:rPr lang="en-US" dirty="0" smtClean="0"/>
              <a:t> </a:t>
            </a:r>
            <a:r>
              <a:rPr lang="en-US" dirty="0" err="1" smtClean="0"/>
              <a:t>gambar</a:t>
            </a:r>
            <a:r>
              <a:rPr lang="en-US" dirty="0" smtClean="0"/>
              <a:t> yang </a:t>
            </a:r>
            <a:r>
              <a:rPr lang="en-US" dirty="0" err="1" smtClean="0"/>
              <a:t>bagus</a:t>
            </a:r>
            <a:r>
              <a:rPr lang="en-US" dirty="0" smtClean="0"/>
              <a:t>.</a:t>
            </a:r>
          </a:p>
          <a:p>
            <a:pPr fontAlgn="auto">
              <a:spcBef>
                <a:spcPts val="0"/>
              </a:spcBef>
              <a:spcAft>
                <a:spcPts val="0"/>
              </a:spcAft>
              <a:defRPr/>
            </a:pPr>
            <a:endParaRPr lang="en-US" dirty="0" smtClean="0"/>
          </a:p>
          <a:p>
            <a:pPr fontAlgn="auto">
              <a:spcBef>
                <a:spcPts val="0"/>
              </a:spcBef>
              <a:spcAft>
                <a:spcPts val="0"/>
              </a:spcAft>
              <a:defRPr/>
            </a:pPr>
            <a:endParaRPr lang="en-US" dirty="0"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6D6D03C-02BC-4A76-AFC2-E6E50914239D}" type="slidenum">
              <a:rPr lang="en-US" altLang="en-US"/>
              <a:pPr/>
              <a:t>5</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4. Identifikasi kategori utama dari kemungkinan penyebab efek dan tempatkan ini di cabang yang berasal dari panah besar. Untuk proses fisik, beberapa kategori utama yang umum adalah:</a:t>
            </a:r>
          </a:p>
          <a:p>
            <a:pPr>
              <a:spcBef>
                <a:spcPct val="0"/>
              </a:spcBef>
            </a:pPr>
            <a:r>
              <a:rPr lang="en-US" altLang="en-US" smtClean="0"/>
              <a:t>Orang-orangMesin dan peralatanBahanMetodePengukuranLingkungan — budaya, struktur organisasi, lingkungan fisik,dan seterusnya</a:t>
            </a:r>
          </a:p>
          <a:p>
            <a:pPr>
              <a:spcBef>
                <a:spcPct val="0"/>
              </a:spcBef>
            </a:pPr>
            <a:r>
              <a:rPr lang="en-US" altLang="en-US" smtClean="0"/>
              <a:t>Demikian pula, untuk proses layanan, kategori tradisionalnya adalah:Orang-orangProsesKondisi kerangka kerjaLingkungan kerja</a:t>
            </a:r>
          </a:p>
          <a:p>
            <a:pPr>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A9B3AA8-4736-43DF-BDB9-59BC4F3454F4}" type="slidenum">
              <a:rPr lang="en-US" altLang="en-US"/>
              <a:pPr/>
              <a:t>6</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5. Pikirkan semua kemungkinan penyebab dan tempatkan ini di area yang sesuai pada bagan. Tekankan deskripsi singkat dan ringkas. Lanjutkan melalui bagan satu kategori utama pada satu waktu, tetapi juga sertakan saran yang termasuk dalam kategori selain yang sedang ditangani. Penyebab yang termasuk dalam lebih dari satu kategori ditempatkan di semua posisi yang relevan. Seringkali diperlukan untuk menggambar ulang grafik setelah versi pertama selesai.</a:t>
            </a:r>
          </a:p>
          <a:p>
            <a:pPr>
              <a:spcBef>
                <a:spcPct val="0"/>
              </a:spcBef>
            </a:pPr>
            <a:r>
              <a:rPr lang="en-US" altLang="en-US" smtClean="0"/>
              <a:t>6. Analisis penyebab yang teridentifikasi untuk menentukan penyebab yang harus ditangani lebih lanjut. Ingatlah bahwa tujuannya adalah untuk menyembuhkan masalahnya, bukan gejalanya. Varian diagram proses dari diagram tulang ikan lebih langsung ditujukan pada peningkatan proses bisnis. Langkah-langkah utama dalam proses yang akan diperbaiki digambar. Untuk setiap langkah proses yang diyakini menciptakan masalah atau berkontribusi pada tingkat kinerja keseluruhan yang rendah, bagan tulang ikan dibuat yang menangani semuapenyebab potensial mengapa langkah ini berkinerja kurang dari yang diharapkan. Untuk masing-masing bagan tulang ikan ini, prosesnya sama seperti yang diuraikan sebelumnya untuk membuat bagan semacam itu. Setelah diagram individu untuk setiap langkah masalah dalam proses dirancang, analisis kolektif dilakukan untuk mengidentifikasi penyebab yang tampaknya paling penting. Untuk ini, solusi dicari yang dapat mengurangi efek negatif pada tingkat kinerja proses secara keseluruhan. Bagan yang dihasilkan mungkin terlihat seperti yang ditunjukkan pada Gambar 9.5.</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74AC59D-8272-4C7E-BD5E-41BA7F6A85E8}" type="slidenum">
              <a:rPr lang="en-US" altLang="en-US"/>
              <a:pPr/>
              <a:t>7</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dirty="0" err="1" smtClean="0"/>
              <a:t>Desain</a:t>
            </a:r>
            <a:r>
              <a:rPr lang="en-US" altLang="en-US" sz="1200" dirty="0" smtClean="0"/>
              <a:t> </a:t>
            </a:r>
            <a:r>
              <a:rPr lang="en-US" altLang="en-US" sz="1200" dirty="0" err="1" smtClean="0"/>
              <a:t>bagan</a:t>
            </a:r>
            <a:r>
              <a:rPr lang="en-US" altLang="en-US" sz="1200" dirty="0" smtClean="0"/>
              <a:t> </a:t>
            </a:r>
            <a:r>
              <a:rPr lang="en-US" altLang="en-US" sz="1200" dirty="0" err="1" smtClean="0"/>
              <a:t>tulang</a:t>
            </a:r>
            <a:r>
              <a:rPr lang="en-US" altLang="en-US" sz="1200" dirty="0" smtClean="0"/>
              <a:t> </a:t>
            </a:r>
            <a:r>
              <a:rPr lang="en-US" altLang="en-US" sz="1200" dirty="0" err="1" smtClean="0"/>
              <a:t>ikan</a:t>
            </a:r>
            <a:r>
              <a:rPr lang="en-US" altLang="en-US" sz="1200" dirty="0" smtClean="0"/>
              <a:t> </a:t>
            </a:r>
            <a:r>
              <a:rPr lang="en-US" altLang="en-US" sz="1200" dirty="0" err="1" smtClean="0"/>
              <a:t>pada</a:t>
            </a:r>
            <a:r>
              <a:rPr lang="en-US" altLang="en-US" sz="1200" dirty="0" smtClean="0"/>
              <a:t> </a:t>
            </a:r>
            <a:r>
              <a:rPr lang="en-US" altLang="en-US" sz="1200" dirty="0" err="1" smtClean="0"/>
              <a:t>Gambar</a:t>
            </a:r>
            <a:r>
              <a:rPr lang="en-US" altLang="en-US" sz="1200" dirty="0" smtClean="0"/>
              <a:t> 9.6 </a:t>
            </a:r>
            <a:r>
              <a:rPr lang="en-US" altLang="en-US" sz="1200" dirty="0" err="1" smtClean="0"/>
              <a:t>memberikan</a:t>
            </a:r>
            <a:r>
              <a:rPr lang="en-US" altLang="en-US" sz="1200" dirty="0" smtClean="0"/>
              <a:t> </a:t>
            </a:r>
            <a:r>
              <a:rPr lang="en-US" altLang="en-US" sz="1200" dirty="0" err="1" smtClean="0"/>
              <a:t>beberapa</a:t>
            </a:r>
            <a:r>
              <a:rPr lang="en-US" altLang="en-US" sz="1200" dirty="0" smtClean="0"/>
              <a:t> </a:t>
            </a:r>
            <a:r>
              <a:rPr lang="en-US" altLang="en-US" sz="1200" dirty="0" err="1" smtClean="0"/>
              <a:t>petunjuk</a:t>
            </a:r>
            <a:r>
              <a:rPr lang="en-US" altLang="en-US" sz="1200" dirty="0" smtClean="0"/>
              <a:t> </a:t>
            </a:r>
            <a:r>
              <a:rPr lang="en-US" altLang="en-US" sz="1200" dirty="0" err="1" smtClean="0"/>
              <a:t>tentang</a:t>
            </a:r>
            <a:r>
              <a:rPr lang="en-US" altLang="en-US" sz="1200" dirty="0" smtClean="0"/>
              <a:t> di mana </a:t>
            </a:r>
            <a:r>
              <a:rPr lang="en-US" altLang="en-US" sz="1200" dirty="0" err="1" smtClean="0"/>
              <a:t>masalah</a:t>
            </a:r>
            <a:r>
              <a:rPr lang="en-US" altLang="en-US" sz="1200" dirty="0" smtClean="0"/>
              <a:t> </a:t>
            </a:r>
            <a:r>
              <a:rPr lang="en-US" altLang="en-US" sz="1200" dirty="0" err="1" smtClean="0"/>
              <a:t>dapat</a:t>
            </a:r>
            <a:r>
              <a:rPr lang="en-US" altLang="en-US" sz="1200" dirty="0" smtClean="0"/>
              <a:t> </a:t>
            </a:r>
            <a:r>
              <a:rPr lang="en-US" altLang="en-US" sz="1200" dirty="0" err="1" smtClean="0"/>
              <a:t>ditemukan</a:t>
            </a:r>
            <a:r>
              <a:rPr lang="en-US" altLang="en-US" sz="1200" dirty="0" smtClean="0"/>
              <a:t>. Dari </a:t>
            </a:r>
            <a:r>
              <a:rPr lang="en-US" altLang="en-US" sz="1200" dirty="0" err="1" smtClean="0"/>
              <a:t>bagan</a:t>
            </a:r>
            <a:r>
              <a:rPr lang="en-US" altLang="en-US" sz="1200" dirty="0" smtClean="0"/>
              <a:t> </a:t>
            </a:r>
            <a:r>
              <a:rPr lang="en-US" altLang="en-US" sz="1200" dirty="0" err="1" smtClean="0"/>
              <a:t>tulang</a:t>
            </a:r>
            <a:r>
              <a:rPr lang="en-US" altLang="en-US" sz="1200" dirty="0" smtClean="0"/>
              <a:t> </a:t>
            </a:r>
            <a:r>
              <a:rPr lang="en-US" altLang="en-US" sz="1200" dirty="0" err="1" smtClean="0"/>
              <a:t>ikan</a:t>
            </a:r>
            <a:r>
              <a:rPr lang="en-US" altLang="en-US" sz="1200" dirty="0" smtClean="0"/>
              <a:t>, </a:t>
            </a:r>
            <a:r>
              <a:rPr lang="en-US" altLang="en-US" sz="1200" dirty="0" err="1" smtClean="0"/>
              <a:t>terbukti</a:t>
            </a:r>
            <a:r>
              <a:rPr lang="en-US" altLang="en-US" sz="1200" dirty="0" smtClean="0"/>
              <a:t> </a:t>
            </a:r>
            <a:r>
              <a:rPr lang="en-US" altLang="en-US" sz="1200" dirty="0" err="1" smtClean="0"/>
              <a:t>bahwa</a:t>
            </a:r>
            <a:r>
              <a:rPr lang="en-US" altLang="en-US" sz="1200" dirty="0" smtClean="0"/>
              <a:t> </a:t>
            </a:r>
            <a:r>
              <a:rPr lang="en-US" altLang="en-US" sz="1200" dirty="0" err="1" smtClean="0"/>
              <a:t>lingkungan</a:t>
            </a:r>
            <a:r>
              <a:rPr lang="en-US" altLang="en-US" sz="1200" dirty="0" smtClean="0"/>
              <a:t> </a:t>
            </a:r>
            <a:r>
              <a:rPr lang="en-US" altLang="en-US" sz="1200" dirty="0" err="1" smtClean="0"/>
              <a:t>fisik</a:t>
            </a:r>
            <a:r>
              <a:rPr lang="en-US" altLang="en-US" sz="1200" dirty="0" smtClean="0"/>
              <a:t> </a:t>
            </a:r>
            <a:r>
              <a:rPr lang="en-US" altLang="en-US" sz="1200" dirty="0" err="1" smtClean="0"/>
              <a:t>tempat</a:t>
            </a:r>
            <a:r>
              <a:rPr lang="en-US" altLang="en-US" sz="1200" dirty="0" smtClean="0"/>
              <a:t> </a:t>
            </a:r>
            <a:r>
              <a:rPr lang="en-US" altLang="en-US" sz="1200" dirty="0" err="1" smtClean="0"/>
              <a:t>pembuatan</a:t>
            </a:r>
            <a:r>
              <a:rPr lang="en-US" altLang="en-US" sz="1200" dirty="0" smtClean="0"/>
              <a:t> </a:t>
            </a:r>
            <a:r>
              <a:rPr lang="en-US" altLang="en-US" sz="1200" dirty="0" err="1" smtClean="0"/>
              <a:t>poros</a:t>
            </a:r>
            <a:r>
              <a:rPr lang="en-US" altLang="en-US" sz="1200" dirty="0" smtClean="0"/>
              <a:t> </a:t>
            </a:r>
            <a:r>
              <a:rPr lang="en-US" altLang="en-US" sz="1200" dirty="0" err="1" smtClean="0"/>
              <a:t>agak</a:t>
            </a:r>
            <a:r>
              <a:rPr lang="en-US" altLang="en-US" sz="1200" dirty="0" smtClean="0"/>
              <a:t> </a:t>
            </a:r>
            <a:r>
              <a:rPr lang="en-US" altLang="en-US" sz="1200" dirty="0" err="1" smtClean="0"/>
              <a:t>tidak</a:t>
            </a:r>
            <a:r>
              <a:rPr lang="en-US" altLang="en-US" sz="1200" dirty="0" smtClean="0"/>
              <a:t> </a:t>
            </a:r>
            <a:r>
              <a:rPr lang="en-US" altLang="en-US" sz="1200" dirty="0" err="1" smtClean="0"/>
              <a:t>sesuai</a:t>
            </a:r>
            <a:r>
              <a:rPr lang="en-US" altLang="en-US" sz="1200" dirty="0" smtClean="0"/>
              <a:t> </a:t>
            </a:r>
            <a:r>
              <a:rPr lang="en-US" altLang="en-US" sz="1200" dirty="0" err="1" smtClean="0"/>
              <a:t>untuk</a:t>
            </a:r>
            <a:r>
              <a:rPr lang="en-US" altLang="en-US" sz="1200" dirty="0" smtClean="0"/>
              <a:t> proses </a:t>
            </a:r>
            <a:r>
              <a:rPr lang="en-US" altLang="en-US" sz="1200" dirty="0" err="1" smtClean="0"/>
              <a:t>tersebut</a:t>
            </a:r>
            <a:r>
              <a:rPr lang="en-US" altLang="en-US" sz="1200" dirty="0" smtClean="0"/>
              <a:t>, </a:t>
            </a:r>
            <a:r>
              <a:rPr lang="en-US" altLang="en-US" sz="1200" dirty="0" err="1" smtClean="0"/>
              <a:t>karena</a:t>
            </a:r>
            <a:r>
              <a:rPr lang="en-US" altLang="en-US" sz="1200" dirty="0" smtClean="0"/>
              <a:t> </a:t>
            </a:r>
            <a:r>
              <a:rPr lang="en-US" altLang="en-US" sz="1200" dirty="0" err="1" smtClean="0"/>
              <a:t>suhu</a:t>
            </a:r>
            <a:r>
              <a:rPr lang="en-US" altLang="en-US" sz="1200" dirty="0" smtClean="0"/>
              <a:t> yang </a:t>
            </a:r>
            <a:r>
              <a:rPr lang="en-US" altLang="en-US" sz="1200" dirty="0" err="1" smtClean="0"/>
              <a:t>rendah</a:t>
            </a:r>
            <a:r>
              <a:rPr lang="en-US" altLang="en-US" sz="1200" dirty="0" smtClean="0"/>
              <a:t> di </a:t>
            </a:r>
            <a:r>
              <a:rPr lang="en-US" altLang="en-US" sz="1200" dirty="0" err="1" smtClean="0"/>
              <a:t>bengkel</a:t>
            </a:r>
            <a:r>
              <a:rPr lang="en-US" altLang="en-US" sz="1200" dirty="0" smtClean="0"/>
              <a:t> </a:t>
            </a:r>
            <a:r>
              <a:rPr lang="en-US" altLang="en-US" sz="1200" dirty="0" err="1" smtClean="0"/>
              <a:t>bersama</a:t>
            </a:r>
            <a:r>
              <a:rPr lang="en-US" altLang="en-US" sz="1200" dirty="0" smtClean="0"/>
              <a:t> </a:t>
            </a:r>
            <a:r>
              <a:rPr lang="en-US" altLang="en-US" sz="1200" dirty="0" err="1" smtClean="0"/>
              <a:t>dengan</a:t>
            </a:r>
            <a:r>
              <a:rPr lang="en-US" altLang="en-US" sz="1200" dirty="0" smtClean="0"/>
              <a:t> </a:t>
            </a:r>
            <a:r>
              <a:rPr lang="en-US" altLang="en-US" sz="1200" dirty="0" err="1" smtClean="0"/>
              <a:t>pendingin</a:t>
            </a:r>
            <a:r>
              <a:rPr lang="en-US" altLang="en-US" sz="1200" dirty="0" smtClean="0"/>
              <a:t> yang </a:t>
            </a:r>
            <a:r>
              <a:rPr lang="en-US" altLang="en-US" sz="1200" dirty="0" err="1" smtClean="0"/>
              <a:t>salah</a:t>
            </a:r>
            <a:r>
              <a:rPr lang="en-US" altLang="en-US" sz="1200" dirty="0" smtClean="0"/>
              <a:t> </a:t>
            </a:r>
            <a:r>
              <a:rPr lang="en-US" altLang="en-US" sz="1200" dirty="0" err="1" smtClean="0"/>
              <a:t>mengakibatkan</a:t>
            </a:r>
            <a:r>
              <a:rPr lang="en-US" altLang="en-US" sz="1200" dirty="0" smtClean="0"/>
              <a:t> </a:t>
            </a:r>
            <a:r>
              <a:rPr lang="en-US" altLang="en-US" sz="1200" dirty="0" err="1" smtClean="0"/>
              <a:t>sebagian</a:t>
            </a:r>
            <a:r>
              <a:rPr lang="en-US" altLang="en-US" sz="1200" dirty="0" smtClean="0"/>
              <a:t> </a:t>
            </a:r>
            <a:r>
              <a:rPr lang="en-US" altLang="en-US" sz="1200" dirty="0" err="1" smtClean="0"/>
              <a:t>besar</a:t>
            </a:r>
            <a:r>
              <a:rPr lang="en-US" altLang="en-US" sz="1200" dirty="0" smtClean="0"/>
              <a:t> </a:t>
            </a:r>
            <a:r>
              <a:rPr lang="en-US" altLang="en-US" sz="1200" dirty="0" err="1" smtClean="0"/>
              <a:t>kesalahan</a:t>
            </a:r>
            <a:r>
              <a:rPr lang="en-US" altLang="en-US" sz="1200" dirty="0" smtClean="0"/>
              <a:t> </a:t>
            </a:r>
            <a:r>
              <a:rPr lang="en-US" altLang="en-US" sz="1200" dirty="0" err="1" smtClean="0"/>
              <a:t>dimensi</a:t>
            </a:r>
            <a:r>
              <a:rPr lang="en-US" altLang="en-US" sz="1200" dirty="0" smtClean="0"/>
              <a:t>.</a:t>
            </a:r>
          </a:p>
          <a:p>
            <a:endParaRPr lang="en-US" dirty="0"/>
          </a:p>
        </p:txBody>
      </p:sp>
      <p:sp>
        <p:nvSpPr>
          <p:cNvPr id="4" name="Slide Number Placeholder 3"/>
          <p:cNvSpPr>
            <a:spLocks noGrp="1"/>
          </p:cNvSpPr>
          <p:nvPr>
            <p:ph type="sldNum" sz="quarter" idx="10"/>
          </p:nvPr>
        </p:nvSpPr>
        <p:spPr/>
        <p:txBody>
          <a:bodyPr/>
          <a:lstStyle/>
          <a:p>
            <a:pPr>
              <a:defRPr/>
            </a:pPr>
            <a:fld id="{95A47F40-D284-4174-B62D-AB488FF61857}" type="slidenum">
              <a:rPr lang="en-US" smtClean="0"/>
              <a:pPr>
                <a:defRPr/>
              </a:pPr>
              <a:t>9</a:t>
            </a:fld>
            <a:endParaRPr lang="en-US"/>
          </a:p>
        </p:txBody>
      </p:sp>
    </p:spTree>
    <p:extLst>
      <p:ext uri="{BB962C8B-B14F-4D97-AF65-F5344CB8AC3E}">
        <p14:creationId xmlns:p14="http://schemas.microsoft.com/office/powerpoint/2010/main" val="4022756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Five Whys Analysis </a:t>
            </a:r>
            <a:r>
              <a:rPr lang="en-US" altLang="en-US" dirty="0" err="1" smtClean="0"/>
              <a:t>juga</a:t>
            </a:r>
            <a:r>
              <a:rPr lang="en-US" altLang="en-US" dirty="0" smtClean="0"/>
              <a:t> </a:t>
            </a:r>
            <a:r>
              <a:rPr lang="en-US" altLang="en-US" dirty="0" err="1" smtClean="0"/>
              <a:t>dikenal</a:t>
            </a:r>
            <a:r>
              <a:rPr lang="en-US" altLang="en-US" dirty="0" smtClean="0"/>
              <a:t> </a:t>
            </a:r>
            <a:r>
              <a:rPr lang="en-US" altLang="en-US" dirty="0" err="1" smtClean="0"/>
              <a:t>sebagai</a:t>
            </a:r>
            <a:r>
              <a:rPr lang="en-US" altLang="en-US" dirty="0" smtClean="0"/>
              <a:t> why-why chart </a:t>
            </a:r>
            <a:r>
              <a:rPr lang="en-US" altLang="en-US" dirty="0" err="1" smtClean="0"/>
              <a:t>dan</a:t>
            </a:r>
            <a:r>
              <a:rPr lang="en-US" altLang="en-US" dirty="0" smtClean="0"/>
              <a:t> Root cause analysis. </a:t>
            </a:r>
            <a:r>
              <a:rPr lang="en-US" altLang="en-US" dirty="0" err="1" smtClean="0"/>
              <a:t>Seperti</a:t>
            </a:r>
            <a:r>
              <a:rPr lang="en-US" altLang="en-US" dirty="0" smtClean="0"/>
              <a:t> yang </a:t>
            </a:r>
            <a:r>
              <a:rPr lang="en-US" altLang="en-US" dirty="0" err="1" smtClean="0"/>
              <a:t>tersirat</a:t>
            </a:r>
            <a:r>
              <a:rPr lang="en-US" altLang="en-US" dirty="0" smtClean="0"/>
              <a:t> </a:t>
            </a:r>
            <a:r>
              <a:rPr lang="en-US" altLang="en-US" dirty="0" err="1" smtClean="0"/>
              <a:t>dari</a:t>
            </a:r>
            <a:r>
              <a:rPr lang="en-US" altLang="en-US" dirty="0" smtClean="0"/>
              <a:t> </a:t>
            </a:r>
            <a:r>
              <a:rPr lang="en-US" altLang="en-US" dirty="0" err="1" smtClean="0"/>
              <a:t>nama-nama</a:t>
            </a:r>
            <a:r>
              <a:rPr lang="en-US" altLang="en-US" dirty="0" smtClean="0"/>
              <a:t> </a:t>
            </a:r>
            <a:r>
              <a:rPr lang="en-US" altLang="en-US" dirty="0" err="1" smtClean="0"/>
              <a:t>ini</a:t>
            </a:r>
            <a:r>
              <a:rPr lang="en-US" altLang="en-US" dirty="0" smtClean="0"/>
              <a:t>, </a:t>
            </a:r>
            <a:r>
              <a:rPr lang="en-US" altLang="en-US" dirty="0" err="1" smtClean="0"/>
              <a:t>tujuannya</a:t>
            </a:r>
            <a:r>
              <a:rPr lang="en-US" altLang="en-US" dirty="0" smtClean="0"/>
              <a:t> </a:t>
            </a:r>
            <a:r>
              <a:rPr lang="en-US" altLang="en-US" dirty="0" err="1" smtClean="0"/>
              <a:t>adalah</a:t>
            </a:r>
            <a:r>
              <a:rPr lang="en-US" altLang="en-US" dirty="0" smtClean="0"/>
              <a:t> </a:t>
            </a:r>
            <a:r>
              <a:rPr lang="en-US" altLang="en-US" dirty="0" err="1" smtClean="0"/>
              <a:t>untuk</a:t>
            </a:r>
            <a:r>
              <a:rPr lang="en-US" altLang="en-US" dirty="0" smtClean="0"/>
              <a:t> </a:t>
            </a:r>
            <a:r>
              <a:rPr lang="en-US" altLang="en-US" dirty="0" err="1" smtClean="0"/>
              <a:t>menemukan</a:t>
            </a:r>
            <a:r>
              <a:rPr lang="en-US" altLang="en-US" dirty="0" smtClean="0"/>
              <a:t> </a:t>
            </a:r>
            <a:r>
              <a:rPr lang="en-US" altLang="en-US" dirty="0" err="1" smtClean="0"/>
              <a:t>akar</a:t>
            </a:r>
            <a:r>
              <a:rPr lang="en-US" altLang="en-US" dirty="0" smtClean="0"/>
              <a:t> </a:t>
            </a:r>
            <a:r>
              <a:rPr lang="en-US" altLang="en-US" dirty="0" err="1" smtClean="0"/>
              <a:t>penyebab</a:t>
            </a:r>
            <a:r>
              <a:rPr lang="en-US" altLang="en-US" dirty="0" smtClean="0"/>
              <a:t> </a:t>
            </a:r>
            <a:r>
              <a:rPr lang="en-US" altLang="en-US" dirty="0" err="1" smtClean="0"/>
              <a:t>sebenarnya</a:t>
            </a:r>
            <a:r>
              <a:rPr lang="en-US" altLang="en-US" dirty="0" smtClean="0"/>
              <a:t> </a:t>
            </a:r>
            <a:r>
              <a:rPr lang="en-US" altLang="en-US" dirty="0" err="1" smtClean="0"/>
              <a:t>dari</a:t>
            </a:r>
            <a:r>
              <a:rPr lang="en-US" altLang="en-US" dirty="0" smtClean="0"/>
              <a:t> </a:t>
            </a:r>
            <a:r>
              <a:rPr lang="en-US" altLang="en-US" dirty="0" err="1" smtClean="0"/>
              <a:t>suatu</a:t>
            </a:r>
            <a:r>
              <a:rPr lang="en-US" altLang="en-US" dirty="0" smtClean="0"/>
              <a:t> </a:t>
            </a:r>
            <a:r>
              <a:rPr lang="en-US" altLang="en-US" dirty="0" err="1" smtClean="0"/>
              <a:t>masalah</a:t>
            </a:r>
            <a:r>
              <a:rPr lang="en-US" altLang="en-US" dirty="0" smtClean="0"/>
              <a:t> (Andersen </a:t>
            </a:r>
            <a:r>
              <a:rPr lang="en-US" altLang="en-US" dirty="0" err="1" smtClean="0"/>
              <a:t>dan</a:t>
            </a:r>
            <a:r>
              <a:rPr lang="en-US" altLang="en-US" dirty="0" smtClean="0"/>
              <a:t> </a:t>
            </a:r>
            <a:r>
              <a:rPr lang="en-US" altLang="en-US" dirty="0" err="1" smtClean="0"/>
              <a:t>Pettersen</a:t>
            </a:r>
            <a:r>
              <a:rPr lang="en-US" altLang="en-US" dirty="0" smtClean="0"/>
              <a:t>, 1996). </a:t>
            </a:r>
            <a:r>
              <a:rPr lang="en-US" altLang="en-US" dirty="0" err="1" smtClean="0"/>
              <a:t>Teknik</a:t>
            </a:r>
            <a:r>
              <a:rPr lang="en-US" altLang="en-US" dirty="0" smtClean="0"/>
              <a:t> </a:t>
            </a:r>
            <a:r>
              <a:rPr lang="en-US" altLang="en-US" dirty="0" err="1" smtClean="0"/>
              <a:t>ini</a:t>
            </a:r>
            <a:r>
              <a:rPr lang="en-US" altLang="en-US" dirty="0" smtClean="0"/>
              <a:t> </a:t>
            </a:r>
            <a:r>
              <a:rPr lang="en-US" altLang="en-US" dirty="0" err="1" smtClean="0"/>
              <a:t>dapat</a:t>
            </a:r>
            <a:r>
              <a:rPr lang="en-US" altLang="en-US" dirty="0" smtClean="0"/>
              <a:t> </a:t>
            </a:r>
            <a:r>
              <a:rPr lang="en-US" altLang="en-US" dirty="0" err="1" smtClean="0"/>
              <a:t>digunakan</a:t>
            </a:r>
            <a:r>
              <a:rPr lang="en-US" altLang="en-US" dirty="0" smtClean="0"/>
              <a:t> </a:t>
            </a:r>
            <a:r>
              <a:rPr lang="en-US" altLang="en-US" dirty="0" err="1" smtClean="0"/>
              <a:t>dengan</a:t>
            </a:r>
            <a:r>
              <a:rPr lang="en-US" altLang="en-US" dirty="0" smtClean="0"/>
              <a:t> </a:t>
            </a:r>
            <a:r>
              <a:rPr lang="en-US" altLang="en-US" dirty="0" err="1" smtClean="0"/>
              <a:t>sangat</a:t>
            </a:r>
            <a:r>
              <a:rPr lang="en-US" altLang="en-US" dirty="0" smtClean="0"/>
              <a:t> </a:t>
            </a:r>
            <a:r>
              <a:rPr lang="en-US" altLang="en-US" dirty="0" err="1" smtClean="0"/>
              <a:t>baik</a:t>
            </a:r>
            <a:r>
              <a:rPr lang="en-US" altLang="en-US" dirty="0" smtClean="0"/>
              <a:t> </a:t>
            </a:r>
            <a:r>
              <a:rPr lang="en-US" altLang="en-US" dirty="0" err="1" smtClean="0"/>
              <a:t>dalam</a:t>
            </a:r>
            <a:r>
              <a:rPr lang="en-US" altLang="en-US" dirty="0" smtClean="0"/>
              <a:t> </a:t>
            </a:r>
            <a:r>
              <a:rPr lang="en-US" altLang="en-US" dirty="0" err="1" smtClean="0"/>
              <a:t>kaitannya</a:t>
            </a:r>
            <a:r>
              <a:rPr lang="en-US" altLang="en-US" dirty="0" smtClean="0"/>
              <a:t> </a:t>
            </a:r>
            <a:r>
              <a:rPr lang="en-US" altLang="en-US" dirty="0" err="1" smtClean="0"/>
              <a:t>dengan</a:t>
            </a:r>
            <a:r>
              <a:rPr lang="en-US" altLang="en-US" dirty="0" smtClean="0"/>
              <a:t> </a:t>
            </a:r>
            <a:r>
              <a:rPr lang="en-US" altLang="en-US" dirty="0" err="1" smtClean="0"/>
              <a:t>grafik</a:t>
            </a:r>
            <a:r>
              <a:rPr lang="en-US" altLang="en-US" dirty="0" smtClean="0"/>
              <a:t> </a:t>
            </a:r>
            <a:r>
              <a:rPr lang="en-US" altLang="en-US" dirty="0" err="1" smtClean="0"/>
              <a:t>sebab-akibat</a:t>
            </a:r>
            <a:r>
              <a:rPr lang="en-US" altLang="en-US" dirty="0" smtClean="0"/>
              <a:t> </a:t>
            </a:r>
            <a:r>
              <a:rPr lang="en-US" altLang="en-US" dirty="0" err="1" smtClean="0"/>
              <a:t>untuk</a:t>
            </a:r>
            <a:r>
              <a:rPr lang="en-US" altLang="en-US" dirty="0" smtClean="0"/>
              <a:t> </a:t>
            </a:r>
            <a:r>
              <a:rPr lang="en-US" altLang="en-US" dirty="0" err="1" smtClean="0"/>
              <a:t>menganalisis</a:t>
            </a:r>
            <a:r>
              <a:rPr lang="en-US" altLang="en-US" dirty="0" smtClean="0"/>
              <a:t> </a:t>
            </a:r>
            <a:r>
              <a:rPr lang="en-US" altLang="en-US" dirty="0" err="1" smtClean="0"/>
              <a:t>setiap</a:t>
            </a:r>
            <a:r>
              <a:rPr lang="en-US" altLang="en-US" dirty="0" smtClean="0"/>
              <a:t> </a:t>
            </a:r>
            <a:r>
              <a:rPr lang="en-US" altLang="en-US" dirty="0" err="1" smtClean="0"/>
              <a:t>penyebab</a:t>
            </a:r>
            <a:r>
              <a:rPr lang="en-US" altLang="en-US" dirty="0" smtClean="0"/>
              <a:t> yang </a:t>
            </a:r>
            <a:r>
              <a:rPr lang="en-US" altLang="en-US" dirty="0" err="1" smtClean="0"/>
              <a:t>teridentifikasi</a:t>
            </a:r>
            <a:r>
              <a:rPr lang="en-US" altLang="en-US" dirty="0" smtClean="0"/>
              <a:t> </a:t>
            </a:r>
            <a:r>
              <a:rPr lang="en-US" altLang="en-US" dirty="0" err="1" smtClean="0"/>
              <a:t>tsb</a:t>
            </a:r>
            <a:r>
              <a:rPr lang="en-US" altLang="en-US" dirty="0" smtClean="0"/>
              <a:t> </a:t>
            </a:r>
            <a:r>
              <a:rPr lang="en-US" altLang="en-US" dirty="0" err="1" smtClean="0"/>
              <a:t>benar-benar</a:t>
            </a:r>
            <a:r>
              <a:rPr lang="en-US" altLang="en-US" dirty="0" smtClean="0"/>
              <a:t> </a:t>
            </a:r>
            <a:r>
              <a:rPr lang="en-US" altLang="en-US" dirty="0" err="1" smtClean="0"/>
              <a:t>akar</a:t>
            </a:r>
            <a:r>
              <a:rPr lang="en-US" altLang="en-US" dirty="0" smtClean="0"/>
              <a:t> </a:t>
            </a:r>
            <a:r>
              <a:rPr lang="en-US" altLang="en-US" dirty="0" err="1" smtClean="0"/>
              <a:t>penyebab</a:t>
            </a:r>
            <a:r>
              <a:rPr lang="en-US" altLang="en-US" dirty="0" smtClean="0"/>
              <a:t> </a:t>
            </a:r>
            <a:r>
              <a:rPr lang="en-US" altLang="en-US" dirty="0" err="1" smtClean="0"/>
              <a:t>masalah</a:t>
            </a:r>
            <a:r>
              <a:rPr lang="en-US" altLang="en-US" dirty="0" smtClean="0"/>
              <a:t> </a:t>
            </a:r>
            <a:r>
              <a:rPr lang="en-US" altLang="en-US" dirty="0" err="1" smtClean="0"/>
              <a:t>dan</a:t>
            </a:r>
            <a:r>
              <a:rPr lang="en-US" altLang="en-US" dirty="0" smtClean="0"/>
              <a:t> </a:t>
            </a:r>
            <a:r>
              <a:rPr lang="en-US" altLang="en-US" dirty="0" err="1" smtClean="0"/>
              <a:t>bukan</a:t>
            </a:r>
            <a:r>
              <a:rPr lang="en-US" altLang="en-US" dirty="0" smtClean="0"/>
              <a:t> </a:t>
            </a:r>
            <a:r>
              <a:rPr lang="en-US" altLang="en-US" dirty="0" err="1" smtClean="0"/>
              <a:t>hanya</a:t>
            </a:r>
            <a:r>
              <a:rPr lang="en-US" altLang="en-US" dirty="0" smtClean="0"/>
              <a:t> </a:t>
            </a:r>
            <a:r>
              <a:rPr lang="en-US" altLang="en-US" dirty="0" err="1" smtClean="0"/>
              <a:t>gejala</a:t>
            </a:r>
            <a:r>
              <a:rPr lang="en-US" altLang="en-US" dirty="0" smtClean="0"/>
              <a:t> </a:t>
            </a:r>
            <a:r>
              <a:rPr lang="en-US" altLang="en-US" dirty="0" err="1" smtClean="0"/>
              <a:t>dari</a:t>
            </a:r>
            <a:r>
              <a:rPr lang="en-US" altLang="en-US" dirty="0" smtClean="0"/>
              <a:t> </a:t>
            </a:r>
            <a:r>
              <a:rPr lang="en-US" altLang="en-US" dirty="0" err="1" smtClean="0"/>
              <a:t>penyebab</a:t>
            </a:r>
            <a:endParaRPr lang="en-US" altLang="en-US" dirty="0" smtClean="0"/>
          </a:p>
          <a:p>
            <a:pPr>
              <a:spcBef>
                <a:spcPct val="0"/>
              </a:spcBef>
            </a:pPr>
            <a:endParaRPr lang="en-US" altLang="en-US" dirty="0" smtClean="0"/>
          </a:p>
          <a:p>
            <a:pPr>
              <a:spcBef>
                <a:spcPct val="0"/>
              </a:spcBef>
            </a:pPr>
            <a:r>
              <a:rPr lang="en-US" altLang="en-US" dirty="0" err="1" smtClean="0"/>
              <a:t>Ini</a:t>
            </a:r>
            <a:r>
              <a:rPr lang="en-US" altLang="en-US" dirty="0" smtClean="0"/>
              <a:t> </a:t>
            </a:r>
            <a:r>
              <a:rPr lang="en-US" altLang="en-US" dirty="0" err="1" smtClean="0"/>
              <a:t>sebenarnya</a:t>
            </a:r>
            <a:r>
              <a:rPr lang="en-US" altLang="en-US" dirty="0" smtClean="0"/>
              <a:t> </a:t>
            </a:r>
            <a:r>
              <a:rPr lang="en-US" altLang="en-US" dirty="0" err="1" smtClean="0"/>
              <a:t>dapat</a:t>
            </a:r>
            <a:r>
              <a:rPr lang="en-US" altLang="en-US" dirty="0" smtClean="0"/>
              <a:t> </a:t>
            </a:r>
            <a:r>
              <a:rPr lang="en-US" altLang="en-US" dirty="0" err="1" smtClean="0"/>
              <a:t>dibandingkan</a:t>
            </a:r>
            <a:r>
              <a:rPr lang="en-US" altLang="en-US" dirty="0" smtClean="0"/>
              <a:t> </a:t>
            </a:r>
            <a:r>
              <a:rPr lang="en-US" altLang="en-US" dirty="0" err="1" smtClean="0"/>
              <a:t>dengan</a:t>
            </a:r>
            <a:r>
              <a:rPr lang="en-US" altLang="en-US" dirty="0" smtClean="0"/>
              <a:t> </a:t>
            </a:r>
            <a:r>
              <a:rPr lang="en-US" altLang="en-US" dirty="0" err="1" smtClean="0"/>
              <a:t>mengupas</a:t>
            </a:r>
            <a:r>
              <a:rPr lang="en-US" altLang="en-US" dirty="0" smtClean="0"/>
              <a:t> </a:t>
            </a:r>
            <a:r>
              <a:rPr lang="en-US" altLang="en-US" dirty="0" err="1" smtClean="0"/>
              <a:t>bawang</a:t>
            </a:r>
            <a:r>
              <a:rPr lang="en-US" altLang="en-US" dirty="0" smtClean="0"/>
              <a:t>, di mana </a:t>
            </a:r>
            <a:r>
              <a:rPr lang="en-US" altLang="en-US" dirty="0" err="1" smtClean="0"/>
              <a:t>setiap</a:t>
            </a:r>
            <a:r>
              <a:rPr lang="en-US" altLang="en-US" dirty="0" smtClean="0"/>
              <a:t> </a:t>
            </a:r>
            <a:r>
              <a:rPr lang="en-US" altLang="en-US" dirty="0" err="1" smtClean="0"/>
              <a:t>lapisan</a:t>
            </a:r>
            <a:r>
              <a:rPr lang="en-US" altLang="en-US" dirty="0" smtClean="0"/>
              <a:t> </a:t>
            </a:r>
            <a:r>
              <a:rPr lang="en-US" altLang="en-US" dirty="0" err="1" smtClean="0"/>
              <a:t>dihilangkan</a:t>
            </a:r>
            <a:r>
              <a:rPr lang="en-US" altLang="en-US" dirty="0" smtClean="0"/>
              <a:t> </a:t>
            </a:r>
            <a:r>
              <a:rPr lang="en-US" altLang="en-US" dirty="0" err="1" smtClean="0"/>
              <a:t>untuk</a:t>
            </a:r>
            <a:r>
              <a:rPr lang="en-US" altLang="en-US" dirty="0" smtClean="0"/>
              <a:t> </a:t>
            </a:r>
            <a:r>
              <a:rPr lang="en-US" altLang="en-US" dirty="0" err="1" smtClean="0"/>
              <a:t>membuka</a:t>
            </a:r>
            <a:r>
              <a:rPr lang="en-US" altLang="en-US" dirty="0" smtClean="0"/>
              <a:t> </a:t>
            </a:r>
            <a:r>
              <a:rPr lang="en-US" altLang="en-US" dirty="0" err="1" smtClean="0"/>
              <a:t>lapisan</a:t>
            </a:r>
            <a:r>
              <a:rPr lang="en-US" altLang="en-US" dirty="0" smtClean="0"/>
              <a:t> lain, </a:t>
            </a:r>
            <a:r>
              <a:rPr lang="en-US" altLang="en-US" dirty="0" err="1" smtClean="0"/>
              <a:t>sampai</a:t>
            </a:r>
            <a:r>
              <a:rPr lang="en-US" altLang="en-US" dirty="0" smtClean="0"/>
              <a:t> </a:t>
            </a:r>
            <a:r>
              <a:rPr lang="en-US" altLang="en-US" dirty="0" err="1" smtClean="0"/>
              <a:t>bagian</a:t>
            </a:r>
            <a:r>
              <a:rPr lang="en-US" altLang="en-US" dirty="0" smtClean="0"/>
              <a:t> </a:t>
            </a:r>
            <a:r>
              <a:rPr lang="en-US" altLang="en-US" dirty="0" err="1" smtClean="0"/>
              <a:t>tengah</a:t>
            </a:r>
            <a:r>
              <a:rPr lang="en-US" altLang="en-US" dirty="0" smtClean="0"/>
              <a:t> </a:t>
            </a:r>
            <a:r>
              <a:rPr lang="en-US" altLang="en-US" dirty="0" err="1" smtClean="0"/>
              <a:t>bawang</a:t>
            </a:r>
            <a:r>
              <a:rPr lang="en-US" altLang="en-US" dirty="0" smtClean="0"/>
              <a:t> </a:t>
            </a:r>
            <a:r>
              <a:rPr lang="en-US" altLang="en-US" dirty="0" err="1" smtClean="0"/>
              <a:t>tercapai</a:t>
            </a:r>
            <a:r>
              <a:rPr lang="en-US" altLang="en-US" dirty="0" smtClean="0"/>
              <a:t>. </a:t>
            </a:r>
            <a:r>
              <a:rPr lang="en-US" altLang="en-US" dirty="0" err="1" smtClean="0"/>
              <a:t>Prosedur</a:t>
            </a:r>
            <a:r>
              <a:rPr lang="en-US" altLang="en-US" dirty="0" smtClean="0"/>
              <a:t> </a:t>
            </a:r>
            <a:r>
              <a:rPr lang="en-US" altLang="en-US" dirty="0" err="1" smtClean="0"/>
              <a:t>untuk</a:t>
            </a:r>
            <a:r>
              <a:rPr lang="en-US" altLang="en-US" dirty="0" smtClean="0"/>
              <a:t> </a:t>
            </a:r>
            <a:r>
              <a:rPr lang="en-US" altLang="en-US" dirty="0" err="1" smtClean="0"/>
              <a:t>melakukan</a:t>
            </a:r>
            <a:r>
              <a:rPr lang="en-US" altLang="en-US" dirty="0" smtClean="0"/>
              <a:t> </a:t>
            </a:r>
            <a:r>
              <a:rPr lang="en-US" altLang="en-US" dirty="0" err="1" smtClean="0"/>
              <a:t>analisis</a:t>
            </a:r>
            <a:r>
              <a:rPr lang="en-US" altLang="en-US" dirty="0" smtClean="0"/>
              <a:t> lima </a:t>
            </a:r>
            <a:r>
              <a:rPr lang="en-US" altLang="en-US" dirty="0" err="1" smtClean="0"/>
              <a:t>mengapa</a:t>
            </a:r>
            <a:r>
              <a:rPr lang="en-US" altLang="en-US" dirty="0" smtClean="0"/>
              <a:t> </a:t>
            </a:r>
            <a:r>
              <a:rPr lang="en-US" altLang="en-US" dirty="0" err="1" smtClean="0"/>
              <a:t>adalah</a:t>
            </a:r>
            <a:r>
              <a:rPr lang="en-US" altLang="en-US" dirty="0" smtClean="0"/>
              <a:t> </a:t>
            </a:r>
            <a:r>
              <a:rPr lang="en-US" altLang="en-US" dirty="0" err="1" smtClean="0"/>
              <a:t>sebagai</a:t>
            </a:r>
            <a:r>
              <a:rPr lang="en-US" altLang="en-US" dirty="0" smtClean="0"/>
              <a:t> </a:t>
            </a:r>
            <a:r>
              <a:rPr lang="en-US" altLang="en-US" dirty="0" err="1" smtClean="0"/>
              <a:t>berikut</a:t>
            </a:r>
            <a:r>
              <a:rPr lang="en-US" altLang="en-US" dirty="0" smtClean="0"/>
              <a:t>:</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7B4C80-EEC7-4568-B763-872462F520C8}" type="slidenum">
              <a:rPr lang="en-US" altLang="en-US"/>
              <a:pPr/>
              <a:t>10</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err="1" smtClean="0"/>
              <a:t>Prosedur</a:t>
            </a:r>
            <a:r>
              <a:rPr lang="en-US" altLang="en-US" dirty="0" smtClean="0"/>
              <a:t> </a:t>
            </a:r>
            <a:r>
              <a:rPr lang="en-US" altLang="en-US" dirty="0" err="1" smtClean="0"/>
              <a:t>untuk</a:t>
            </a:r>
            <a:r>
              <a:rPr lang="en-US" altLang="en-US" dirty="0" smtClean="0"/>
              <a:t> </a:t>
            </a:r>
            <a:r>
              <a:rPr lang="en-US" altLang="en-US" dirty="0" err="1" smtClean="0"/>
              <a:t>melakukan</a:t>
            </a:r>
            <a:r>
              <a:rPr lang="en-US" altLang="en-US" dirty="0" smtClean="0"/>
              <a:t> </a:t>
            </a:r>
            <a:r>
              <a:rPr lang="en-US" altLang="en-US" dirty="0" err="1" smtClean="0"/>
              <a:t>analisis</a:t>
            </a:r>
            <a:r>
              <a:rPr lang="en-US" altLang="en-US" dirty="0" smtClean="0"/>
              <a:t> lima </a:t>
            </a:r>
            <a:r>
              <a:rPr lang="en-US" altLang="en-US" dirty="0" err="1" smtClean="0"/>
              <a:t>mengapa</a:t>
            </a:r>
            <a:r>
              <a:rPr lang="en-US" altLang="en-US" dirty="0" smtClean="0"/>
              <a:t> </a:t>
            </a:r>
            <a:r>
              <a:rPr lang="en-US" altLang="en-US" dirty="0" err="1" smtClean="0"/>
              <a:t>adalah</a:t>
            </a:r>
            <a:r>
              <a:rPr lang="en-US" altLang="en-US" dirty="0" smtClean="0"/>
              <a:t> </a:t>
            </a:r>
            <a:r>
              <a:rPr lang="en-US" altLang="en-US" dirty="0" err="1" smtClean="0"/>
              <a:t>sebagai</a:t>
            </a:r>
            <a:r>
              <a:rPr lang="en-US" altLang="en-US" dirty="0" smtClean="0"/>
              <a:t> berikut:1</a:t>
            </a:r>
          </a:p>
          <a:p>
            <a:pPr>
              <a:spcBef>
                <a:spcPct val="0"/>
              </a:spcBef>
            </a:pPr>
            <a:r>
              <a:rPr lang="en-US" altLang="en-US" dirty="0" smtClean="0"/>
              <a:t>. </a:t>
            </a:r>
            <a:r>
              <a:rPr lang="en-US" altLang="en-US" dirty="0" err="1" smtClean="0"/>
              <a:t>Tentukan</a:t>
            </a:r>
            <a:r>
              <a:rPr lang="en-US" altLang="en-US" dirty="0" smtClean="0"/>
              <a:t> </a:t>
            </a:r>
            <a:r>
              <a:rPr lang="en-US" altLang="en-US" dirty="0" err="1" smtClean="0"/>
              <a:t>titik</a:t>
            </a:r>
            <a:r>
              <a:rPr lang="en-US" altLang="en-US" dirty="0" smtClean="0"/>
              <a:t> </a:t>
            </a:r>
            <a:r>
              <a:rPr lang="en-US" altLang="en-US" dirty="0" err="1" smtClean="0"/>
              <a:t>awal</a:t>
            </a:r>
            <a:r>
              <a:rPr lang="en-US" altLang="en-US" dirty="0" smtClean="0"/>
              <a:t>, </a:t>
            </a:r>
            <a:r>
              <a:rPr lang="en-US" altLang="en-US" dirty="0" err="1" smtClean="0"/>
              <a:t>apakah</a:t>
            </a:r>
            <a:r>
              <a:rPr lang="en-US" altLang="en-US" dirty="0" smtClean="0"/>
              <a:t> </a:t>
            </a:r>
            <a:r>
              <a:rPr lang="en-US" altLang="en-US" dirty="0" err="1" smtClean="0"/>
              <a:t>masalah</a:t>
            </a:r>
            <a:r>
              <a:rPr lang="en-US" altLang="en-US" dirty="0" smtClean="0"/>
              <a:t> </a:t>
            </a:r>
            <a:r>
              <a:rPr lang="en-US" altLang="en-US" dirty="0" err="1" smtClean="0"/>
              <a:t>atau</a:t>
            </a:r>
            <a:r>
              <a:rPr lang="en-US" altLang="en-US" dirty="0" smtClean="0"/>
              <a:t> </a:t>
            </a:r>
            <a:r>
              <a:rPr lang="en-US" altLang="en-US" dirty="0" err="1" smtClean="0"/>
              <a:t>penyebab</a:t>
            </a:r>
            <a:r>
              <a:rPr lang="en-US" altLang="en-US" dirty="0" smtClean="0"/>
              <a:t> </a:t>
            </a:r>
            <a:r>
              <a:rPr lang="en-US" altLang="en-US" dirty="0" err="1" smtClean="0"/>
              <a:t>tingkat</a:t>
            </a:r>
            <a:r>
              <a:rPr lang="en-US" altLang="en-US" dirty="0" smtClean="0"/>
              <a:t> </a:t>
            </a:r>
            <a:r>
              <a:rPr lang="en-US" altLang="en-US" dirty="0" err="1" smtClean="0"/>
              <a:t>tinggi</a:t>
            </a:r>
            <a:r>
              <a:rPr lang="en-US" altLang="en-US" dirty="0" smtClean="0"/>
              <a:t> yang </a:t>
            </a:r>
            <a:r>
              <a:rPr lang="en-US" altLang="en-US" dirty="0" err="1" smtClean="0"/>
              <a:t>harus</a:t>
            </a:r>
            <a:r>
              <a:rPr lang="en-US" altLang="en-US" dirty="0" smtClean="0"/>
              <a:t> </a:t>
            </a:r>
            <a:r>
              <a:rPr lang="en-US" altLang="en-US" dirty="0" err="1" smtClean="0"/>
              <a:t>dianalisis</a:t>
            </a:r>
            <a:r>
              <a:rPr lang="en-US" altLang="en-US" dirty="0" smtClean="0"/>
              <a:t> </a:t>
            </a:r>
            <a:r>
              <a:rPr lang="en-US" altLang="en-US" dirty="0" err="1" smtClean="0"/>
              <a:t>lebih</a:t>
            </a:r>
            <a:r>
              <a:rPr lang="en-US" altLang="en-US" dirty="0" smtClean="0"/>
              <a:t> </a:t>
            </a:r>
            <a:r>
              <a:rPr lang="en-US" altLang="en-US" dirty="0" err="1" smtClean="0"/>
              <a:t>lanjut</a:t>
            </a:r>
            <a:r>
              <a:rPr lang="en-US" altLang="en-US" dirty="0" smtClean="0"/>
              <a:t>.</a:t>
            </a:r>
          </a:p>
          <a:p>
            <a:pPr>
              <a:spcBef>
                <a:spcPct val="0"/>
              </a:spcBef>
            </a:pPr>
            <a:r>
              <a:rPr lang="en-US" altLang="en-US" dirty="0" smtClean="0"/>
              <a:t>2. </a:t>
            </a:r>
            <a:r>
              <a:rPr lang="en-US" altLang="en-US" dirty="0" err="1" smtClean="0"/>
              <a:t>Gunakan</a:t>
            </a:r>
            <a:r>
              <a:rPr lang="en-US" altLang="en-US" dirty="0" smtClean="0"/>
              <a:t> </a:t>
            </a:r>
            <a:r>
              <a:rPr lang="en-US" altLang="en-US" dirty="0" err="1" smtClean="0"/>
              <a:t>curah</a:t>
            </a:r>
            <a:r>
              <a:rPr lang="en-US" altLang="en-US" dirty="0" smtClean="0"/>
              <a:t> </a:t>
            </a:r>
            <a:r>
              <a:rPr lang="en-US" altLang="en-US" dirty="0" err="1" smtClean="0"/>
              <a:t>pendapat</a:t>
            </a:r>
            <a:r>
              <a:rPr lang="en-US" altLang="en-US" dirty="0" smtClean="0"/>
              <a:t> </a:t>
            </a:r>
            <a:r>
              <a:rPr lang="en-US" altLang="en-US" dirty="0" err="1" smtClean="0"/>
              <a:t>untuk</a:t>
            </a:r>
            <a:r>
              <a:rPr lang="en-US" altLang="en-US" dirty="0" smtClean="0"/>
              <a:t> </a:t>
            </a:r>
            <a:r>
              <a:rPr lang="en-US" altLang="en-US" dirty="0" err="1" smtClean="0"/>
              <a:t>menemukan</a:t>
            </a:r>
            <a:r>
              <a:rPr lang="en-US" altLang="en-US" dirty="0" smtClean="0"/>
              <a:t> </a:t>
            </a:r>
            <a:r>
              <a:rPr lang="en-US" altLang="en-US" dirty="0" err="1" smtClean="0"/>
              <a:t>penyebab</a:t>
            </a:r>
            <a:r>
              <a:rPr lang="en-US" altLang="en-US" dirty="0" smtClean="0"/>
              <a:t> di </a:t>
            </a:r>
            <a:r>
              <a:rPr lang="en-US" altLang="en-US" dirty="0" err="1" smtClean="0"/>
              <a:t>tingkat</a:t>
            </a:r>
            <a:r>
              <a:rPr lang="en-US" altLang="en-US" dirty="0" smtClean="0"/>
              <a:t> di </a:t>
            </a:r>
            <a:r>
              <a:rPr lang="en-US" altLang="en-US" dirty="0" err="1" smtClean="0"/>
              <a:t>bawah</a:t>
            </a:r>
            <a:r>
              <a:rPr lang="en-US" altLang="en-US" dirty="0" smtClean="0"/>
              <a:t> </a:t>
            </a:r>
            <a:r>
              <a:rPr lang="en-US" altLang="en-US" dirty="0" err="1" smtClean="0"/>
              <a:t>titik</a:t>
            </a:r>
            <a:r>
              <a:rPr lang="en-US" altLang="en-US" dirty="0" smtClean="0"/>
              <a:t> </a:t>
            </a:r>
            <a:r>
              <a:rPr lang="en-US" altLang="en-US" dirty="0" err="1" smtClean="0"/>
              <a:t>awal</a:t>
            </a:r>
            <a:r>
              <a:rPr lang="en-US" altLang="en-US" dirty="0" smtClean="0"/>
              <a:t>.</a:t>
            </a:r>
          </a:p>
          <a:p>
            <a:pPr>
              <a:spcBef>
                <a:spcPct val="0"/>
              </a:spcBef>
            </a:pPr>
            <a:r>
              <a:rPr lang="en-US" altLang="en-US" dirty="0" smtClean="0"/>
              <a:t>3. </a:t>
            </a:r>
            <a:r>
              <a:rPr lang="en-US" altLang="en-US" dirty="0" err="1" smtClean="0"/>
              <a:t>Untuk</a:t>
            </a:r>
            <a:r>
              <a:rPr lang="en-US" altLang="en-US" dirty="0" smtClean="0"/>
              <a:t> </a:t>
            </a:r>
            <a:r>
              <a:rPr lang="en-US" altLang="en-US" dirty="0" err="1" smtClean="0"/>
              <a:t>setiap</a:t>
            </a:r>
            <a:r>
              <a:rPr lang="en-US" altLang="en-US" dirty="0" smtClean="0"/>
              <a:t> </a:t>
            </a:r>
            <a:r>
              <a:rPr lang="en-US" altLang="en-US" dirty="0" err="1" smtClean="0"/>
              <a:t>penyebab</a:t>
            </a:r>
            <a:r>
              <a:rPr lang="en-US" altLang="en-US" dirty="0" smtClean="0"/>
              <a:t> yang </a:t>
            </a:r>
            <a:r>
              <a:rPr lang="en-US" altLang="en-US" dirty="0" err="1" smtClean="0"/>
              <a:t>teridentifikasi</a:t>
            </a:r>
            <a:r>
              <a:rPr lang="en-US" altLang="en-US" dirty="0" smtClean="0"/>
              <a:t>, </a:t>
            </a:r>
            <a:r>
              <a:rPr lang="en-US" altLang="en-US" dirty="0" err="1" smtClean="0"/>
              <a:t>ajukan</a:t>
            </a:r>
            <a:r>
              <a:rPr lang="en-US" altLang="en-US" dirty="0" smtClean="0"/>
              <a:t> </a:t>
            </a:r>
            <a:r>
              <a:rPr lang="en-US" altLang="en-US" dirty="0" err="1" smtClean="0"/>
              <a:t>pertanyaan</a:t>
            </a:r>
            <a:r>
              <a:rPr lang="en-US" altLang="en-US" dirty="0" smtClean="0"/>
              <a:t>, </a:t>
            </a:r>
            <a:r>
              <a:rPr lang="en-US" altLang="en-US" dirty="0" err="1" smtClean="0"/>
              <a:t>mengapa</a:t>
            </a:r>
            <a:r>
              <a:rPr lang="en-US" altLang="en-US" dirty="0" smtClean="0"/>
              <a:t> </a:t>
            </a:r>
            <a:r>
              <a:rPr lang="en-US" altLang="en-US" dirty="0" err="1" smtClean="0"/>
              <a:t>ini</a:t>
            </a:r>
            <a:r>
              <a:rPr lang="en-US" altLang="en-US" dirty="0" smtClean="0"/>
              <a:t> </a:t>
            </a:r>
            <a:r>
              <a:rPr lang="en-US" altLang="en-US" dirty="0" err="1" smtClean="0"/>
              <a:t>menjadi</a:t>
            </a:r>
            <a:r>
              <a:rPr lang="en-US" altLang="en-US" dirty="0" smtClean="0"/>
              <a:t> </a:t>
            </a:r>
            <a:r>
              <a:rPr lang="en-US" altLang="en-US" dirty="0" err="1" smtClean="0"/>
              <a:t>penyebab</a:t>
            </a:r>
            <a:r>
              <a:rPr lang="en-US" altLang="en-US" dirty="0" smtClean="0"/>
              <a:t> </a:t>
            </a:r>
            <a:r>
              <a:rPr lang="en-US" altLang="en-US" dirty="0" err="1" smtClean="0"/>
              <a:t>dari</a:t>
            </a:r>
            <a:r>
              <a:rPr lang="en-US" altLang="en-US" dirty="0" smtClean="0"/>
              <a:t> </a:t>
            </a:r>
            <a:r>
              <a:rPr lang="en-US" altLang="en-US" dirty="0" err="1" smtClean="0"/>
              <a:t>masalah</a:t>
            </a:r>
            <a:r>
              <a:rPr lang="en-US" altLang="en-US" dirty="0" smtClean="0"/>
              <a:t> </a:t>
            </a:r>
            <a:r>
              <a:rPr lang="en-US" altLang="en-US" dirty="0" err="1" smtClean="0"/>
              <a:t>aslinya</a:t>
            </a:r>
            <a:r>
              <a:rPr lang="en-US" altLang="en-US" dirty="0" smtClean="0"/>
              <a:t>?</a:t>
            </a:r>
          </a:p>
          <a:p>
            <a:pPr>
              <a:spcBef>
                <a:spcPct val="0"/>
              </a:spcBef>
            </a:pPr>
            <a:r>
              <a:rPr lang="en-US" altLang="en-US" dirty="0" smtClean="0"/>
              <a:t>4. </a:t>
            </a:r>
            <a:r>
              <a:rPr lang="en-US" altLang="en-US" dirty="0" err="1" smtClean="0"/>
              <a:t>Untuk</a:t>
            </a:r>
            <a:r>
              <a:rPr lang="en-US" altLang="en-US" dirty="0" smtClean="0"/>
              <a:t> </a:t>
            </a:r>
            <a:r>
              <a:rPr lang="en-US" altLang="en-US" dirty="0" err="1" smtClean="0"/>
              <a:t>setiap</a:t>
            </a:r>
            <a:r>
              <a:rPr lang="en-US" altLang="en-US" dirty="0" smtClean="0"/>
              <a:t> </a:t>
            </a:r>
            <a:r>
              <a:rPr lang="en-US" altLang="en-US" dirty="0" err="1" smtClean="0"/>
              <a:t>jawaban</a:t>
            </a:r>
            <a:r>
              <a:rPr lang="en-US" altLang="en-US" dirty="0" smtClean="0"/>
              <a:t> </a:t>
            </a:r>
            <a:r>
              <a:rPr lang="en-US" altLang="en-US" dirty="0" err="1" smtClean="0"/>
              <a:t>baru</a:t>
            </a:r>
            <a:r>
              <a:rPr lang="en-US" altLang="en-US" dirty="0" smtClean="0"/>
              <a:t> </a:t>
            </a:r>
            <a:r>
              <a:rPr lang="en-US" altLang="en-US" dirty="0" err="1" smtClean="0"/>
              <a:t>atas</a:t>
            </a:r>
            <a:r>
              <a:rPr lang="en-US" altLang="en-US" dirty="0" smtClean="0"/>
              <a:t> </a:t>
            </a:r>
            <a:r>
              <a:rPr lang="en-US" altLang="en-US" dirty="0" err="1" smtClean="0"/>
              <a:t>pertanyaan</a:t>
            </a:r>
            <a:r>
              <a:rPr lang="en-US" altLang="en-US" dirty="0" smtClean="0"/>
              <a:t>, </a:t>
            </a:r>
            <a:r>
              <a:rPr lang="en-US" altLang="en-US" dirty="0" err="1" smtClean="0"/>
              <a:t>ajukan</a:t>
            </a:r>
            <a:r>
              <a:rPr lang="en-US" altLang="en-US" dirty="0" smtClean="0"/>
              <a:t> </a:t>
            </a:r>
            <a:r>
              <a:rPr lang="en-US" altLang="en-US" dirty="0" err="1" smtClean="0"/>
              <a:t>pertanyaan</a:t>
            </a:r>
            <a:r>
              <a:rPr lang="en-US" altLang="en-US" dirty="0" smtClean="0"/>
              <a:t> </a:t>
            </a:r>
            <a:r>
              <a:rPr lang="en-US" altLang="en-US" dirty="0" err="1" smtClean="0"/>
              <a:t>itu</a:t>
            </a:r>
            <a:r>
              <a:rPr lang="en-US" altLang="en-US" dirty="0" smtClean="0"/>
              <a:t> </a:t>
            </a:r>
            <a:r>
              <a:rPr lang="en-US" altLang="en-US" dirty="0" err="1" smtClean="0"/>
              <a:t>lagi</a:t>
            </a:r>
            <a:r>
              <a:rPr lang="en-US" altLang="en-US" dirty="0" smtClean="0"/>
              <a:t> </a:t>
            </a:r>
            <a:r>
              <a:rPr lang="en-US" altLang="en-US" dirty="0" err="1" smtClean="0"/>
              <a:t>dan</a:t>
            </a:r>
            <a:r>
              <a:rPr lang="en-US" altLang="en-US" dirty="0" smtClean="0"/>
              <a:t> </a:t>
            </a:r>
            <a:r>
              <a:rPr lang="en-US" altLang="en-US" dirty="0" err="1" smtClean="0"/>
              <a:t>lagi</a:t>
            </a:r>
            <a:r>
              <a:rPr lang="en-US" altLang="en-US" dirty="0" smtClean="0"/>
              <a:t> </a:t>
            </a:r>
            <a:r>
              <a:rPr lang="en-US" altLang="en-US" dirty="0" err="1" smtClean="0"/>
              <a:t>sampai</a:t>
            </a:r>
            <a:r>
              <a:rPr lang="en-US" altLang="en-US" dirty="0" smtClean="0"/>
              <a:t> </a:t>
            </a:r>
            <a:r>
              <a:rPr lang="en-US" altLang="en-US" dirty="0" err="1" smtClean="0"/>
              <a:t>tidak</a:t>
            </a:r>
            <a:r>
              <a:rPr lang="en-US" altLang="en-US" dirty="0" smtClean="0"/>
              <a:t> </a:t>
            </a:r>
            <a:r>
              <a:rPr lang="en-US" altLang="en-US" dirty="0" err="1" smtClean="0"/>
              <a:t>ada</a:t>
            </a:r>
            <a:r>
              <a:rPr lang="en-US" altLang="en-US" dirty="0" smtClean="0"/>
              <a:t> </a:t>
            </a:r>
            <a:r>
              <a:rPr lang="en-US" altLang="en-US" dirty="0" err="1" smtClean="0"/>
              <a:t>jawaban</a:t>
            </a:r>
            <a:r>
              <a:rPr lang="en-US" altLang="en-US" dirty="0" smtClean="0"/>
              <a:t> </a:t>
            </a:r>
            <a:r>
              <a:rPr lang="en-US" altLang="en-US" dirty="0" err="1" smtClean="0"/>
              <a:t>baru</a:t>
            </a:r>
            <a:r>
              <a:rPr lang="en-US" altLang="en-US" dirty="0" smtClean="0"/>
              <a:t> yang </a:t>
            </a:r>
            <a:r>
              <a:rPr lang="en-US" altLang="en-US" dirty="0" err="1" smtClean="0"/>
              <a:t>dihasilkan</a:t>
            </a:r>
            <a:r>
              <a:rPr lang="en-US" altLang="en-US" dirty="0" smtClean="0"/>
              <a:t>. </a:t>
            </a:r>
            <a:r>
              <a:rPr lang="en-US" altLang="en-US" dirty="0" err="1" smtClean="0"/>
              <a:t>Ini</a:t>
            </a:r>
            <a:r>
              <a:rPr lang="en-US" altLang="en-US" dirty="0" smtClean="0"/>
              <a:t> </a:t>
            </a:r>
            <a:r>
              <a:rPr lang="en-US" altLang="en-US" dirty="0" err="1" smtClean="0"/>
              <a:t>mungkin</a:t>
            </a:r>
            <a:r>
              <a:rPr lang="en-US" altLang="en-US" dirty="0" smtClean="0"/>
              <a:t> </a:t>
            </a:r>
            <a:r>
              <a:rPr lang="en-US" altLang="en-US" dirty="0" err="1" smtClean="0"/>
              <a:t>akan</a:t>
            </a:r>
            <a:r>
              <a:rPr lang="en-US" altLang="en-US" dirty="0" smtClean="0"/>
              <a:t> </a:t>
            </a:r>
            <a:r>
              <a:rPr lang="en-US" altLang="en-US" dirty="0" err="1" smtClean="0"/>
              <a:t>menjadi</a:t>
            </a:r>
            <a:r>
              <a:rPr lang="en-US" altLang="en-US" dirty="0" smtClean="0"/>
              <a:t> </a:t>
            </a:r>
            <a:r>
              <a:rPr lang="en-US" altLang="en-US" dirty="0" err="1" smtClean="0"/>
              <a:t>salah</a:t>
            </a:r>
            <a:r>
              <a:rPr lang="en-US" altLang="en-US" dirty="0" smtClean="0"/>
              <a:t> </a:t>
            </a:r>
            <a:r>
              <a:rPr lang="en-US" altLang="en-US" dirty="0" err="1" smtClean="0"/>
              <a:t>satu</a:t>
            </a:r>
            <a:r>
              <a:rPr lang="en-US" altLang="en-US" dirty="0" smtClean="0"/>
              <a:t> </a:t>
            </a:r>
            <a:r>
              <a:rPr lang="en-US" altLang="en-US" dirty="0" err="1" smtClean="0"/>
              <a:t>akar</a:t>
            </a:r>
            <a:r>
              <a:rPr lang="en-US" altLang="en-US" dirty="0" smtClean="0"/>
              <a:t> </a:t>
            </a:r>
            <a:r>
              <a:rPr lang="en-US" altLang="en-US" dirty="0" err="1" smtClean="0"/>
              <a:t>penyebab</a:t>
            </a:r>
            <a:r>
              <a:rPr lang="en-US" altLang="en-US" dirty="0" smtClean="0"/>
              <a:t> </a:t>
            </a:r>
            <a:r>
              <a:rPr lang="en-US" altLang="en-US" dirty="0" err="1" smtClean="0"/>
              <a:t>masalahnya</a:t>
            </a:r>
            <a:r>
              <a:rPr lang="en-US" altLang="en-US" dirty="0" smtClean="0"/>
              <a:t>. </a:t>
            </a:r>
            <a:r>
              <a:rPr lang="en-US" altLang="en-US" dirty="0" err="1" smtClean="0"/>
              <a:t>Sebagai</a:t>
            </a:r>
            <a:r>
              <a:rPr lang="en-US" altLang="en-US" dirty="0" smtClean="0"/>
              <a:t> </a:t>
            </a:r>
            <a:r>
              <a:rPr lang="en-US" altLang="en-US" dirty="0" err="1" smtClean="0"/>
              <a:t>aturan</a:t>
            </a:r>
            <a:r>
              <a:rPr lang="en-US" altLang="en-US" dirty="0" smtClean="0"/>
              <a:t> </a:t>
            </a:r>
            <a:r>
              <a:rPr lang="en-US" altLang="en-US" dirty="0" err="1" smtClean="0"/>
              <a:t>praktis</a:t>
            </a:r>
            <a:r>
              <a:rPr lang="en-US" altLang="en-US" dirty="0" smtClean="0"/>
              <a:t>, </a:t>
            </a:r>
            <a:r>
              <a:rPr lang="en-US" altLang="en-US" dirty="0" err="1" smtClean="0"/>
              <a:t>ini</a:t>
            </a:r>
            <a:r>
              <a:rPr lang="en-US" altLang="en-US" dirty="0" smtClean="0"/>
              <a:t> </a:t>
            </a:r>
            <a:r>
              <a:rPr lang="en-US" altLang="en-US" dirty="0" err="1" smtClean="0"/>
              <a:t>sering</a:t>
            </a:r>
            <a:r>
              <a:rPr lang="en-US" altLang="en-US" dirty="0" smtClean="0"/>
              <a:t> kali </a:t>
            </a:r>
            <a:r>
              <a:rPr lang="en-US" altLang="en-US" dirty="0" err="1" smtClean="0"/>
              <a:t>membutuhkan</a:t>
            </a:r>
            <a:r>
              <a:rPr lang="en-US" altLang="en-US" dirty="0" smtClean="0"/>
              <a:t> lima </a:t>
            </a:r>
            <a:r>
              <a:rPr lang="en-US" altLang="en-US" dirty="0" err="1" smtClean="0"/>
              <a:t>putaran</a:t>
            </a:r>
            <a:r>
              <a:rPr lang="en-US" altLang="en-US" dirty="0" smtClean="0"/>
              <a:t> </a:t>
            </a:r>
            <a:r>
              <a:rPr lang="en-US" altLang="en-US" dirty="0" err="1" smtClean="0"/>
              <a:t>pertanyaan</a:t>
            </a:r>
            <a:r>
              <a:rPr lang="en-US" altLang="en-US" dirty="0" smtClean="0"/>
              <a:t> </a:t>
            </a:r>
            <a:r>
              <a:rPr lang="en-US" altLang="en-US" dirty="0" err="1" smtClean="0"/>
              <a:t>mengapa</a:t>
            </a:r>
            <a:r>
              <a:rPr lang="en-US" altLang="en-US" dirty="0" smtClean="0"/>
              <a:t>.</a:t>
            </a:r>
          </a:p>
          <a:p>
            <a:pPr>
              <a:spcBef>
                <a:spcPct val="0"/>
              </a:spcBef>
            </a:pPr>
            <a:endParaRPr lang="en-US" altLang="en-US" dirty="0" smtClean="0"/>
          </a:p>
          <a:p>
            <a:pPr>
              <a:spcBef>
                <a:spcPct val="0"/>
              </a:spcBef>
            </a:pPr>
            <a:r>
              <a:rPr lang="en-US" altLang="en-US" dirty="0" err="1" smtClean="0"/>
              <a:t>Jika</a:t>
            </a:r>
            <a:r>
              <a:rPr lang="en-US" altLang="en-US" dirty="0" smtClean="0"/>
              <a:t> </a:t>
            </a:r>
            <a:r>
              <a:rPr lang="en-US" altLang="en-US" dirty="0" err="1" smtClean="0"/>
              <a:t>pertanyaannya</a:t>
            </a:r>
            <a:r>
              <a:rPr lang="en-US" altLang="en-US" dirty="0" smtClean="0"/>
              <a:t> </a:t>
            </a:r>
            <a:r>
              <a:rPr lang="en-US" altLang="en-US" dirty="0" err="1" smtClean="0"/>
              <a:t>sedikit</a:t>
            </a:r>
            <a:r>
              <a:rPr lang="en-US" altLang="en-US" dirty="0" smtClean="0"/>
              <a:t> </a:t>
            </a:r>
            <a:r>
              <a:rPr lang="en-US" altLang="en-US" dirty="0" err="1" smtClean="0"/>
              <a:t>diubah</a:t>
            </a:r>
            <a:r>
              <a:rPr lang="en-US" altLang="en-US" dirty="0" smtClean="0"/>
              <a:t> </a:t>
            </a:r>
            <a:r>
              <a:rPr lang="en-US" altLang="en-US" dirty="0" err="1" smtClean="0"/>
              <a:t>menjadi</a:t>
            </a:r>
            <a:r>
              <a:rPr lang="en-US" altLang="en-US" dirty="0" smtClean="0"/>
              <a:t> "</a:t>
            </a:r>
            <a:r>
              <a:rPr lang="en-US" altLang="en-US" dirty="0" err="1" smtClean="0"/>
              <a:t>bagaimana</a:t>
            </a:r>
            <a:r>
              <a:rPr lang="en-US" altLang="en-US" dirty="0" smtClean="0"/>
              <a:t>" </a:t>
            </a:r>
            <a:r>
              <a:rPr lang="en-US" altLang="en-US" dirty="0" err="1" smtClean="0"/>
              <a:t>daripada</a:t>
            </a:r>
            <a:r>
              <a:rPr lang="en-US" altLang="en-US" dirty="0" smtClean="0"/>
              <a:t> "</a:t>
            </a:r>
            <a:r>
              <a:rPr lang="en-US" altLang="en-US" dirty="0" err="1" smtClean="0"/>
              <a:t>mengapa</a:t>
            </a:r>
            <a:r>
              <a:rPr lang="en-US" altLang="en-US" dirty="0" smtClean="0"/>
              <a:t>", </a:t>
            </a:r>
            <a:r>
              <a:rPr lang="en-US" altLang="en-US" dirty="0" err="1" smtClean="0"/>
              <a:t>teknik</a:t>
            </a:r>
            <a:r>
              <a:rPr lang="en-US" altLang="en-US" dirty="0" smtClean="0"/>
              <a:t> </a:t>
            </a:r>
            <a:r>
              <a:rPr lang="en-US" altLang="en-US" dirty="0" err="1" smtClean="0"/>
              <a:t>ini</a:t>
            </a:r>
            <a:r>
              <a:rPr lang="en-US" altLang="en-US" dirty="0" smtClean="0"/>
              <a:t> </a:t>
            </a:r>
            <a:r>
              <a:rPr lang="en-US" altLang="en-US" dirty="0" err="1" smtClean="0"/>
              <a:t>dapat</a:t>
            </a:r>
            <a:r>
              <a:rPr lang="en-US" altLang="en-US" dirty="0" smtClean="0"/>
              <a:t> </a:t>
            </a:r>
            <a:r>
              <a:rPr lang="en-US" altLang="en-US" dirty="0" err="1" smtClean="0"/>
              <a:t>digunakan</a:t>
            </a:r>
            <a:r>
              <a:rPr lang="en-US" altLang="en-US" dirty="0" smtClean="0"/>
              <a:t> </a:t>
            </a:r>
            <a:r>
              <a:rPr lang="en-US" altLang="en-US" dirty="0" err="1" smtClean="0"/>
              <a:t>untuk</a:t>
            </a:r>
            <a:r>
              <a:rPr lang="en-US" altLang="en-US" dirty="0" smtClean="0"/>
              <a:t> </a:t>
            </a:r>
            <a:r>
              <a:rPr lang="en-US" altLang="en-US" dirty="0" err="1" smtClean="0"/>
              <a:t>menemukan</a:t>
            </a:r>
            <a:r>
              <a:rPr lang="en-US" altLang="en-US" dirty="0" smtClean="0"/>
              <a:t> </a:t>
            </a:r>
            <a:r>
              <a:rPr lang="en-US" altLang="en-US" dirty="0" err="1" smtClean="0"/>
              <a:t>sarana</a:t>
            </a:r>
            <a:r>
              <a:rPr lang="en-US" altLang="en-US" dirty="0" smtClean="0"/>
              <a:t> </a:t>
            </a:r>
            <a:r>
              <a:rPr lang="en-US" altLang="en-US" dirty="0" err="1" smtClean="0"/>
              <a:t>dasar</a:t>
            </a:r>
            <a:r>
              <a:rPr lang="en-US" altLang="en-US" dirty="0" smtClean="0"/>
              <a:t> </a:t>
            </a:r>
            <a:r>
              <a:rPr lang="en-US" altLang="en-US" dirty="0" err="1" smtClean="0"/>
              <a:t>untuk</a:t>
            </a:r>
            <a:r>
              <a:rPr lang="en-US" altLang="en-US" dirty="0" smtClean="0"/>
              <a:t> </a:t>
            </a:r>
            <a:r>
              <a:rPr lang="en-US" altLang="en-US" dirty="0" err="1" smtClean="0"/>
              <a:t>mencapai</a:t>
            </a:r>
            <a:r>
              <a:rPr lang="en-US" altLang="en-US" dirty="0" smtClean="0"/>
              <a:t> </a:t>
            </a:r>
            <a:r>
              <a:rPr lang="en-US" altLang="en-US" dirty="0" err="1" smtClean="0"/>
              <a:t>keadaan</a:t>
            </a:r>
            <a:r>
              <a:rPr lang="en-US" altLang="en-US" dirty="0" smtClean="0"/>
              <a:t> </a:t>
            </a:r>
            <a:r>
              <a:rPr lang="en-US" altLang="en-US" dirty="0" err="1" smtClean="0"/>
              <a:t>atau</a:t>
            </a:r>
            <a:r>
              <a:rPr lang="en-US" altLang="en-US" dirty="0" smtClean="0"/>
              <a:t> </a:t>
            </a:r>
            <a:r>
              <a:rPr lang="en-US" altLang="en-US" dirty="0" err="1" smtClean="0"/>
              <a:t>efek</a:t>
            </a:r>
            <a:r>
              <a:rPr lang="en-US" altLang="en-US" dirty="0" smtClean="0"/>
              <a:t> yang </a:t>
            </a:r>
            <a:r>
              <a:rPr lang="en-US" altLang="en-US" dirty="0" err="1" smtClean="0"/>
              <a:t>diinginkan</a:t>
            </a:r>
            <a:r>
              <a:rPr lang="en-US" altLang="en-US" dirty="0" smtClean="0"/>
              <a:t>. </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164D93E-DEA7-44CA-9DC1-EFA15AAEAE7D}" type="slidenum">
              <a:rPr lang="en-US" altLang="en-US"/>
              <a:pPr/>
              <a:t>11</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err="1" smtClean="0"/>
              <a:t>Analisis</a:t>
            </a:r>
            <a:r>
              <a:rPr lang="en-US" altLang="en-US" dirty="0" smtClean="0"/>
              <a:t> </a:t>
            </a:r>
            <a:r>
              <a:rPr lang="en-US" altLang="en-US" dirty="0" err="1" smtClean="0"/>
              <a:t>dapat</a:t>
            </a:r>
            <a:r>
              <a:rPr lang="en-US" altLang="en-US" dirty="0" smtClean="0"/>
              <a:t> </a:t>
            </a:r>
            <a:r>
              <a:rPr lang="en-US" altLang="en-US" dirty="0" err="1" smtClean="0"/>
              <a:t>dilakukan</a:t>
            </a:r>
            <a:r>
              <a:rPr lang="en-US" altLang="en-US" dirty="0" smtClean="0"/>
              <a:t> </a:t>
            </a:r>
            <a:r>
              <a:rPr lang="en-US" altLang="en-US" dirty="0" err="1" smtClean="0"/>
              <a:t>dengan</a:t>
            </a:r>
            <a:r>
              <a:rPr lang="en-US" altLang="en-US" dirty="0" smtClean="0"/>
              <a:t> </a:t>
            </a:r>
            <a:r>
              <a:rPr lang="en-US" altLang="en-US" dirty="0" err="1" smtClean="0"/>
              <a:t>berbagai</a:t>
            </a:r>
            <a:r>
              <a:rPr lang="en-US" altLang="en-US" dirty="0" smtClean="0"/>
              <a:t> </a:t>
            </a:r>
            <a:r>
              <a:rPr lang="en-US" altLang="en-US" dirty="0" err="1" smtClean="0"/>
              <a:t>cara</a:t>
            </a:r>
            <a:r>
              <a:rPr lang="en-US" altLang="en-US" dirty="0" smtClean="0"/>
              <a:t>. Cara yang </a:t>
            </a:r>
            <a:r>
              <a:rPr lang="en-US" altLang="en-US" dirty="0" err="1" smtClean="0"/>
              <a:t>terlihat</a:t>
            </a:r>
            <a:r>
              <a:rPr lang="en-US" altLang="en-US" dirty="0" smtClean="0"/>
              <a:t> </a:t>
            </a:r>
            <a:r>
              <a:rPr lang="en-US" altLang="en-US" dirty="0" err="1" smtClean="0"/>
              <a:t>secara</a:t>
            </a:r>
            <a:r>
              <a:rPr lang="en-US" altLang="en-US" dirty="0" smtClean="0"/>
              <a:t> </a:t>
            </a:r>
            <a:r>
              <a:rPr lang="en-US" altLang="en-US" dirty="0" err="1" smtClean="0"/>
              <a:t>grafis</a:t>
            </a:r>
            <a:r>
              <a:rPr lang="en-US" altLang="en-US" dirty="0" smtClean="0"/>
              <a:t> </a:t>
            </a:r>
            <a:r>
              <a:rPr lang="en-US" altLang="en-US" dirty="0" err="1" smtClean="0"/>
              <a:t>untuk</a:t>
            </a:r>
            <a:r>
              <a:rPr lang="en-US" altLang="en-US" dirty="0" smtClean="0"/>
              <a:t> </a:t>
            </a:r>
            <a:r>
              <a:rPr lang="en-US" altLang="en-US" dirty="0" err="1" smtClean="0"/>
              <a:t>melacak</a:t>
            </a:r>
            <a:r>
              <a:rPr lang="en-US" altLang="en-US" dirty="0" smtClean="0"/>
              <a:t> </a:t>
            </a:r>
            <a:r>
              <a:rPr lang="en-US" altLang="en-US" dirty="0" err="1" smtClean="0"/>
              <a:t>berbagai</a:t>
            </a:r>
            <a:r>
              <a:rPr lang="en-US" altLang="en-US" dirty="0" smtClean="0"/>
              <a:t> </a:t>
            </a:r>
            <a:r>
              <a:rPr lang="en-US" altLang="en-US" dirty="0" err="1" smtClean="0"/>
              <a:t>tingkat</a:t>
            </a:r>
            <a:r>
              <a:rPr lang="en-US" altLang="en-US" dirty="0" smtClean="0"/>
              <a:t> </a:t>
            </a:r>
            <a:r>
              <a:rPr lang="en-US" altLang="en-US" dirty="0" err="1" smtClean="0"/>
              <a:t>penyebab</a:t>
            </a:r>
            <a:r>
              <a:rPr lang="en-US" altLang="en-US" dirty="0" smtClean="0"/>
              <a:t> </a:t>
            </a:r>
            <a:r>
              <a:rPr lang="en-US" altLang="en-US" dirty="0" err="1" smtClean="0"/>
              <a:t>adalah</a:t>
            </a:r>
            <a:r>
              <a:rPr lang="en-US" altLang="en-US" dirty="0" smtClean="0"/>
              <a:t> </a:t>
            </a:r>
            <a:r>
              <a:rPr lang="en-US" altLang="en-US" dirty="0" err="1" smtClean="0"/>
              <a:t>mencantumkannya</a:t>
            </a:r>
            <a:r>
              <a:rPr lang="en-US" altLang="en-US" dirty="0" smtClean="0"/>
              <a:t> di </a:t>
            </a:r>
            <a:r>
              <a:rPr lang="en-US" altLang="en-US" dirty="0" err="1" smtClean="0"/>
              <a:t>bawah</a:t>
            </a:r>
            <a:r>
              <a:rPr lang="en-US" altLang="en-US" dirty="0" smtClean="0"/>
              <a:t> </a:t>
            </a:r>
            <a:r>
              <a:rPr lang="en-US" altLang="en-US" dirty="0" err="1" smtClean="0"/>
              <a:t>satu</a:t>
            </a:r>
            <a:r>
              <a:rPr lang="en-US" altLang="en-US" dirty="0" smtClean="0"/>
              <a:t> </a:t>
            </a:r>
            <a:r>
              <a:rPr lang="en-US" altLang="en-US" dirty="0" err="1" smtClean="0"/>
              <a:t>sama</a:t>
            </a:r>
            <a:r>
              <a:rPr lang="en-US" altLang="en-US" dirty="0" smtClean="0"/>
              <a:t> lain, </a:t>
            </a:r>
            <a:r>
              <a:rPr lang="en-US" altLang="en-US" dirty="0" err="1" smtClean="0"/>
              <a:t>seperti</a:t>
            </a:r>
            <a:r>
              <a:rPr lang="en-US" altLang="en-US" dirty="0" smtClean="0"/>
              <a:t> yang </a:t>
            </a:r>
            <a:r>
              <a:rPr lang="en-US" altLang="en-US" dirty="0" err="1" smtClean="0"/>
              <a:t>ditunjukkan</a:t>
            </a:r>
            <a:r>
              <a:rPr lang="en-US" altLang="en-US" dirty="0" smtClean="0"/>
              <a:t> </a:t>
            </a:r>
            <a:r>
              <a:rPr lang="en-US" altLang="en-US" dirty="0" err="1" smtClean="0"/>
              <a:t>pada</a:t>
            </a:r>
            <a:r>
              <a:rPr lang="en-US" altLang="en-US" dirty="0" smtClean="0"/>
              <a:t> </a:t>
            </a:r>
            <a:r>
              <a:rPr lang="en-US" altLang="en-US" dirty="0" err="1" smtClean="0"/>
              <a:t>Gambar</a:t>
            </a:r>
            <a:r>
              <a:rPr lang="en-US" altLang="en-US" dirty="0" smtClean="0"/>
              <a:t> 9.7.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err="1" smtClean="0"/>
              <a:t>Dalam</a:t>
            </a:r>
            <a:r>
              <a:rPr lang="en-US" altLang="en-US" dirty="0" smtClean="0"/>
              <a:t> </a:t>
            </a:r>
            <a:r>
              <a:rPr lang="en-US" altLang="en-US" dirty="0" err="1" smtClean="0"/>
              <a:t>contoh</a:t>
            </a:r>
            <a:r>
              <a:rPr lang="en-US" altLang="en-US" dirty="0" smtClean="0"/>
              <a:t> </a:t>
            </a:r>
            <a:r>
              <a:rPr lang="en-US" altLang="en-US" dirty="0" err="1" smtClean="0"/>
              <a:t>ini</a:t>
            </a:r>
            <a:r>
              <a:rPr lang="en-US" altLang="en-US" dirty="0" smtClean="0"/>
              <a:t>, </a:t>
            </a:r>
            <a:r>
              <a:rPr lang="en-US" altLang="en-US" dirty="0" err="1" smtClean="0"/>
              <a:t>perusahaan</a:t>
            </a:r>
            <a:r>
              <a:rPr lang="en-US" altLang="en-US" dirty="0" smtClean="0"/>
              <a:t> </a:t>
            </a:r>
            <a:r>
              <a:rPr lang="en-US" altLang="en-US" dirty="0" err="1" smtClean="0"/>
              <a:t>manufaktur</a:t>
            </a:r>
            <a:r>
              <a:rPr lang="en-US" altLang="en-US" dirty="0" smtClean="0"/>
              <a:t> </a:t>
            </a:r>
            <a:r>
              <a:rPr lang="en-US" altLang="en-US" dirty="0" err="1" smtClean="0"/>
              <a:t>berusaha</a:t>
            </a:r>
            <a:r>
              <a:rPr lang="en-US" altLang="en-US" dirty="0" smtClean="0"/>
              <a:t> </a:t>
            </a:r>
            <a:r>
              <a:rPr lang="en-US" altLang="en-US" dirty="0" err="1" smtClean="0"/>
              <a:t>mengurangi</a:t>
            </a:r>
            <a:r>
              <a:rPr lang="en-US" altLang="en-US" dirty="0" smtClean="0"/>
              <a:t> </a:t>
            </a:r>
            <a:r>
              <a:rPr lang="en-US" altLang="en-US" dirty="0" err="1" smtClean="0"/>
              <a:t>jumlah</a:t>
            </a:r>
            <a:r>
              <a:rPr lang="en-US" altLang="en-US" dirty="0" smtClean="0"/>
              <a:t> </a:t>
            </a:r>
            <a:r>
              <a:rPr lang="en-US" altLang="en-US" dirty="0" err="1" smtClean="0"/>
              <a:t>pekerjaan</a:t>
            </a:r>
            <a:r>
              <a:rPr lang="en-US" altLang="en-US" dirty="0" smtClean="0"/>
              <a:t> yang </a:t>
            </a:r>
            <a:r>
              <a:rPr lang="en-US" altLang="en-US" dirty="0" err="1" smtClean="0"/>
              <a:t>sedang</a:t>
            </a:r>
            <a:r>
              <a:rPr lang="en-US" altLang="en-US" dirty="0" smtClean="0"/>
              <a:t> </a:t>
            </a:r>
            <a:r>
              <a:rPr lang="en-US" altLang="en-US" dirty="0" err="1" smtClean="0"/>
              <a:t>berjalan</a:t>
            </a:r>
            <a:r>
              <a:rPr lang="en-US" altLang="en-US" dirty="0" smtClean="0"/>
              <a:t>. </a:t>
            </a:r>
            <a:r>
              <a:rPr lang="en-US" altLang="en-US" dirty="0" err="1" smtClean="0"/>
              <a:t>Hasil</a:t>
            </a:r>
            <a:r>
              <a:rPr lang="en-US" altLang="en-US" dirty="0" smtClean="0"/>
              <a:t> </a:t>
            </a:r>
            <a:r>
              <a:rPr lang="en-US" altLang="en-US" dirty="0" err="1" smtClean="0"/>
              <a:t>dari</a:t>
            </a:r>
            <a:r>
              <a:rPr lang="en-US" altLang="en-US" dirty="0" smtClean="0"/>
              <a:t> </a:t>
            </a:r>
            <a:r>
              <a:rPr lang="en-US" altLang="en-US" dirty="0" err="1" smtClean="0"/>
              <a:t>analisis</a:t>
            </a:r>
            <a:r>
              <a:rPr lang="en-US" altLang="en-US" dirty="0" smtClean="0"/>
              <a:t> </a:t>
            </a:r>
            <a:r>
              <a:rPr lang="en-US" altLang="en-US" dirty="0" err="1" smtClean="0"/>
              <a:t>tersebut</a:t>
            </a:r>
            <a:r>
              <a:rPr lang="en-US" altLang="en-US" dirty="0" smtClean="0"/>
              <a:t> </a:t>
            </a:r>
            <a:r>
              <a:rPr lang="en-US" altLang="en-US" dirty="0" err="1" smtClean="0"/>
              <a:t>adalah</a:t>
            </a:r>
            <a:r>
              <a:rPr lang="en-US" altLang="en-US" dirty="0" smtClean="0"/>
              <a:t> </a:t>
            </a:r>
            <a:r>
              <a:rPr lang="en-US" altLang="en-US" dirty="0" err="1" smtClean="0"/>
              <a:t>bahwa</a:t>
            </a:r>
            <a:r>
              <a:rPr lang="en-US" altLang="en-US" dirty="0" smtClean="0"/>
              <a:t> </a:t>
            </a:r>
            <a:r>
              <a:rPr lang="en-US" altLang="en-US" dirty="0" err="1" smtClean="0"/>
              <a:t>kunci</a:t>
            </a:r>
            <a:r>
              <a:rPr lang="en-US" altLang="en-US" dirty="0" smtClean="0"/>
              <a:t> </a:t>
            </a:r>
            <a:r>
              <a:rPr lang="en-US" altLang="en-US" dirty="0" err="1" smtClean="0"/>
              <a:t>untuk</a:t>
            </a:r>
            <a:r>
              <a:rPr lang="en-US" altLang="en-US" dirty="0" smtClean="0"/>
              <a:t> </a:t>
            </a:r>
            <a:r>
              <a:rPr lang="en-US" altLang="en-US" dirty="0" err="1" smtClean="0"/>
              <a:t>mengurangi</a:t>
            </a:r>
            <a:r>
              <a:rPr lang="en-US" altLang="en-US" dirty="0" smtClean="0"/>
              <a:t> </a:t>
            </a:r>
            <a:r>
              <a:rPr lang="en-US" altLang="en-US" dirty="0" err="1" smtClean="0"/>
              <a:t>pekerjaan</a:t>
            </a:r>
            <a:r>
              <a:rPr lang="en-US" altLang="en-US" dirty="0" smtClean="0"/>
              <a:t> yang </a:t>
            </a:r>
            <a:r>
              <a:rPr lang="en-US" altLang="en-US" dirty="0" err="1" smtClean="0"/>
              <a:t>sedang</a:t>
            </a:r>
            <a:r>
              <a:rPr lang="en-US" altLang="en-US" dirty="0" smtClean="0"/>
              <a:t> </a:t>
            </a:r>
            <a:r>
              <a:rPr lang="en-US" altLang="en-US" dirty="0" err="1" smtClean="0"/>
              <a:t>berlangsung</a:t>
            </a:r>
            <a:r>
              <a:rPr lang="en-US" altLang="en-US" dirty="0" smtClean="0"/>
              <a:t> </a:t>
            </a:r>
            <a:r>
              <a:rPr lang="en-US" altLang="en-US" dirty="0" err="1" smtClean="0"/>
              <a:t>adalah</a:t>
            </a:r>
            <a:r>
              <a:rPr lang="en-US" altLang="en-US" dirty="0" smtClean="0"/>
              <a:t> </a:t>
            </a:r>
            <a:r>
              <a:rPr lang="en-US" altLang="en-US" dirty="0" err="1" smtClean="0"/>
              <a:t>mengembangkan</a:t>
            </a:r>
            <a:r>
              <a:rPr lang="en-US" altLang="en-US" dirty="0" smtClean="0"/>
              <a:t> </a:t>
            </a:r>
            <a:r>
              <a:rPr lang="en-US" altLang="en-US" dirty="0" err="1" smtClean="0"/>
              <a:t>hubungan</a:t>
            </a:r>
            <a:r>
              <a:rPr lang="en-US" altLang="en-US" dirty="0" smtClean="0"/>
              <a:t> yang </a:t>
            </a:r>
            <a:r>
              <a:rPr lang="en-US" altLang="en-US" dirty="0" err="1" smtClean="0"/>
              <a:t>baik</a:t>
            </a:r>
            <a:r>
              <a:rPr lang="en-US" altLang="en-US" dirty="0" smtClean="0"/>
              <a:t> </a:t>
            </a:r>
            <a:r>
              <a:rPr lang="en-US" altLang="en-US" dirty="0" err="1" smtClean="0"/>
              <a:t>dengan</a:t>
            </a:r>
            <a:r>
              <a:rPr lang="en-US" altLang="en-US" dirty="0" smtClean="0"/>
              <a:t> </a:t>
            </a:r>
            <a:r>
              <a:rPr lang="en-US" altLang="en-US" dirty="0" err="1" smtClean="0"/>
              <a:t>pemasok</a:t>
            </a:r>
            <a:r>
              <a:rPr lang="en-US" altLang="en-US" dirty="0" smtClean="0"/>
              <a:t>. </a:t>
            </a:r>
            <a:r>
              <a:rPr lang="en-US" altLang="en-US" dirty="0" err="1" smtClean="0"/>
              <a:t>Jika</a:t>
            </a:r>
            <a:r>
              <a:rPr lang="en-US" altLang="en-US" dirty="0" smtClean="0"/>
              <a:t> </a:t>
            </a:r>
            <a:r>
              <a:rPr lang="en-US" altLang="en-US" dirty="0" err="1" smtClean="0"/>
              <a:t>analisis</a:t>
            </a:r>
            <a:r>
              <a:rPr lang="en-US" altLang="en-US" dirty="0" smtClean="0"/>
              <a:t> </a:t>
            </a:r>
            <a:r>
              <a:rPr lang="en-US" altLang="en-US" dirty="0" err="1" smtClean="0"/>
              <a:t>ini</a:t>
            </a:r>
            <a:r>
              <a:rPr lang="en-US" altLang="en-US" dirty="0" smtClean="0"/>
              <a:t> </a:t>
            </a:r>
            <a:r>
              <a:rPr lang="en-US" altLang="en-US" dirty="0" err="1" smtClean="0"/>
              <a:t>tidak</a:t>
            </a:r>
            <a:r>
              <a:rPr lang="en-US" altLang="en-US" dirty="0" smtClean="0"/>
              <a:t> </a:t>
            </a:r>
            <a:r>
              <a:rPr lang="en-US" altLang="en-US" dirty="0" err="1" smtClean="0"/>
              <a:t>dilakukan</a:t>
            </a:r>
            <a:r>
              <a:rPr lang="en-US" altLang="en-US" dirty="0" smtClean="0"/>
              <a:t>, </a:t>
            </a:r>
            <a:r>
              <a:rPr lang="en-US" altLang="en-US" dirty="0" err="1" smtClean="0"/>
              <a:t>perusahaan</a:t>
            </a:r>
            <a:r>
              <a:rPr lang="en-US" altLang="en-US" dirty="0" smtClean="0"/>
              <a:t> </a:t>
            </a:r>
            <a:r>
              <a:rPr lang="en-US" altLang="en-US" dirty="0" err="1" smtClean="0"/>
              <a:t>mungkin</a:t>
            </a:r>
            <a:r>
              <a:rPr lang="en-US" altLang="en-US" dirty="0" smtClean="0"/>
              <a:t> </a:t>
            </a:r>
            <a:r>
              <a:rPr lang="en-US" altLang="en-US" dirty="0" err="1" smtClean="0"/>
              <a:t>akan</a:t>
            </a:r>
            <a:r>
              <a:rPr lang="en-US" altLang="en-US" dirty="0" smtClean="0"/>
              <a:t> </a:t>
            </a:r>
            <a:r>
              <a:rPr lang="en-US" altLang="en-US" dirty="0" err="1" smtClean="0"/>
              <a:t>percaya</a:t>
            </a:r>
            <a:r>
              <a:rPr lang="en-US" altLang="en-US" dirty="0" smtClean="0"/>
              <a:t> </a:t>
            </a:r>
            <a:r>
              <a:rPr lang="en-US" altLang="en-US" dirty="0" err="1" smtClean="0"/>
              <a:t>bahwa</a:t>
            </a:r>
            <a:r>
              <a:rPr lang="en-US" altLang="en-US" dirty="0" smtClean="0"/>
              <a:t> </a:t>
            </a:r>
            <a:r>
              <a:rPr lang="en-US" altLang="en-US" dirty="0" err="1" smtClean="0"/>
              <a:t>jawabannya</a:t>
            </a:r>
            <a:r>
              <a:rPr lang="en-US" altLang="en-US" dirty="0" smtClean="0"/>
              <a:t> </a:t>
            </a:r>
            <a:r>
              <a:rPr lang="en-US" altLang="en-US" dirty="0" err="1" smtClean="0"/>
              <a:t>hanyalah</a:t>
            </a:r>
            <a:r>
              <a:rPr lang="en-US" altLang="en-US" dirty="0" smtClean="0"/>
              <a:t> </a:t>
            </a:r>
            <a:r>
              <a:rPr lang="en-US" altLang="en-US" dirty="0" err="1" smtClean="0"/>
              <a:t>menghapus</a:t>
            </a:r>
            <a:r>
              <a:rPr lang="en-US" altLang="en-US" dirty="0" smtClean="0"/>
              <a:t> </a:t>
            </a:r>
            <a:r>
              <a:rPr lang="en-US" altLang="en-US" dirty="0" err="1" smtClean="0"/>
              <a:t>persediaan</a:t>
            </a:r>
            <a:r>
              <a:rPr lang="en-US" altLang="en-US" dirty="0" smtClean="0"/>
              <a:t> </a:t>
            </a:r>
            <a:r>
              <a:rPr lang="en-US" altLang="en-US" dirty="0" err="1" smtClean="0"/>
              <a:t>barang</a:t>
            </a:r>
            <a:r>
              <a:rPr lang="en-US" altLang="en-US" dirty="0" smtClean="0"/>
              <a:t> </a:t>
            </a:r>
            <a:r>
              <a:rPr lang="en-US" altLang="en-US" dirty="0" err="1" smtClean="0"/>
              <a:t>jadi</a:t>
            </a:r>
            <a:r>
              <a:rPr lang="en-US" altLang="en-US" dirty="0" smtClean="0"/>
              <a:t>, yang </a:t>
            </a:r>
            <a:r>
              <a:rPr lang="en-US" altLang="en-US" dirty="0" err="1" smtClean="0"/>
              <a:t>dapat</a:t>
            </a:r>
            <a:r>
              <a:rPr lang="en-US" altLang="en-US" dirty="0" smtClean="0"/>
              <a:t> </a:t>
            </a:r>
            <a:r>
              <a:rPr lang="en-US" altLang="en-US" dirty="0" err="1" smtClean="0"/>
              <a:t>menimbulkan</a:t>
            </a:r>
            <a:r>
              <a:rPr lang="en-US" altLang="en-US" dirty="0" smtClean="0"/>
              <a:t> </a:t>
            </a:r>
            <a:r>
              <a:rPr lang="en-US" altLang="en-US" dirty="0" err="1" smtClean="0"/>
              <a:t>konsekuensi</a:t>
            </a:r>
            <a:r>
              <a:rPr lang="en-US" altLang="en-US" dirty="0" smtClean="0"/>
              <a:t> </a:t>
            </a:r>
            <a:r>
              <a:rPr lang="en-US" altLang="en-US" dirty="0" err="1" smtClean="0"/>
              <a:t>serius</a:t>
            </a:r>
            <a:r>
              <a:rPr lang="en-US" altLang="en-US" dirty="0" smtClean="0"/>
              <a:t>. </a:t>
            </a:r>
            <a:r>
              <a:rPr lang="en-US" altLang="en-US" dirty="0" err="1" smtClean="0"/>
              <a:t>Alternatifnya</a:t>
            </a:r>
            <a:r>
              <a:rPr lang="en-US" altLang="en-US" dirty="0" smtClean="0"/>
              <a:t>, diagram </a:t>
            </a:r>
            <a:r>
              <a:rPr lang="en-US" altLang="en-US" dirty="0" err="1" smtClean="0"/>
              <a:t>dapat</a:t>
            </a:r>
            <a:r>
              <a:rPr lang="en-US" altLang="en-US" dirty="0" smtClean="0"/>
              <a:t> </a:t>
            </a:r>
            <a:r>
              <a:rPr lang="en-US" altLang="en-US" dirty="0" err="1" smtClean="0"/>
              <a:t>digunakan</a:t>
            </a:r>
            <a:r>
              <a:rPr lang="en-US" altLang="en-US" dirty="0" smtClean="0"/>
              <a:t> </a:t>
            </a:r>
            <a:r>
              <a:rPr lang="en-US" altLang="en-US" dirty="0" err="1" smtClean="0"/>
              <a:t>untuk</a:t>
            </a:r>
            <a:r>
              <a:rPr lang="en-US" altLang="en-US" dirty="0" smtClean="0"/>
              <a:t> </a:t>
            </a:r>
            <a:r>
              <a:rPr lang="en-US" altLang="en-US" dirty="0" err="1" smtClean="0"/>
              <a:t>menggambarkan</a:t>
            </a:r>
            <a:r>
              <a:rPr lang="en-US" altLang="en-US" dirty="0" smtClean="0"/>
              <a:t> </a:t>
            </a:r>
            <a:r>
              <a:rPr lang="en-US" altLang="en-US" dirty="0" err="1" smtClean="0"/>
              <a:t>seluruh</a:t>
            </a:r>
            <a:r>
              <a:rPr lang="en-US" altLang="en-US" dirty="0" smtClean="0"/>
              <a:t> </a:t>
            </a:r>
            <a:r>
              <a:rPr lang="en-US" altLang="en-US" dirty="0" err="1" smtClean="0"/>
              <a:t>jaringan</a:t>
            </a:r>
            <a:r>
              <a:rPr lang="en-US" altLang="en-US" dirty="0" smtClean="0"/>
              <a:t> </a:t>
            </a:r>
            <a:r>
              <a:rPr lang="en-US" altLang="en-US" dirty="0" err="1" smtClean="0"/>
              <a:t>penyebab</a:t>
            </a:r>
            <a:r>
              <a:rPr lang="en-US" altLang="en-US" dirty="0" smtClean="0"/>
              <a:t> </a:t>
            </a:r>
            <a:r>
              <a:rPr lang="en-US" altLang="en-US" dirty="0" err="1" smtClean="0"/>
              <a:t>pada</a:t>
            </a:r>
            <a:r>
              <a:rPr lang="en-US" altLang="en-US" dirty="0" smtClean="0"/>
              <a:t> </a:t>
            </a:r>
            <a:r>
              <a:rPr lang="en-US" altLang="en-US" dirty="0" err="1" smtClean="0"/>
              <a:t>tingkat</a:t>
            </a:r>
            <a:r>
              <a:rPr lang="en-US" altLang="en-US" dirty="0" smtClean="0"/>
              <a:t> yang </a:t>
            </a:r>
            <a:r>
              <a:rPr lang="en-US" altLang="en-US" dirty="0" err="1" smtClean="0"/>
              <a:t>berbeda</a:t>
            </a:r>
            <a:r>
              <a:rPr lang="en-US" altLang="en-US" dirty="0" smtClean="0"/>
              <a:t>, </a:t>
            </a:r>
            <a:r>
              <a:rPr lang="en-US" altLang="en-US" dirty="0" err="1" smtClean="0"/>
              <a:t>seperti</a:t>
            </a:r>
            <a:r>
              <a:rPr lang="en-US" altLang="en-US" dirty="0" smtClean="0"/>
              <a:t> yang </a:t>
            </a:r>
            <a:r>
              <a:rPr lang="en-US" altLang="en-US" dirty="0" err="1" smtClean="0"/>
              <a:t>diperlihatkan</a:t>
            </a:r>
            <a:r>
              <a:rPr lang="en-US" altLang="en-US" dirty="0" smtClean="0"/>
              <a:t> </a:t>
            </a:r>
            <a:r>
              <a:rPr lang="en-US" altLang="en-US" dirty="0" err="1" smtClean="0"/>
              <a:t>dalam</a:t>
            </a:r>
            <a:r>
              <a:rPr lang="en-US" altLang="en-US" dirty="0" smtClean="0"/>
              <a:t> </a:t>
            </a:r>
            <a:r>
              <a:rPr lang="en-US" altLang="en-US" dirty="0" err="1" smtClean="0"/>
              <a:t>contoh</a:t>
            </a:r>
            <a:r>
              <a:rPr lang="en-US" altLang="en-US" dirty="0" smtClean="0"/>
              <a:t> </a:t>
            </a:r>
            <a:r>
              <a:rPr lang="en-US" altLang="en-US" dirty="0" err="1" smtClean="0"/>
              <a:t>berikut</a:t>
            </a:r>
            <a:r>
              <a:rPr lang="en-US" alt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95A47F40-D284-4174-B62D-AB488FF61857}" type="slidenum">
              <a:rPr lang="en-US" smtClean="0"/>
              <a:pPr>
                <a:defRPr/>
              </a:pPr>
              <a:t>12</a:t>
            </a:fld>
            <a:endParaRPr lang="en-US"/>
          </a:p>
        </p:txBody>
      </p:sp>
    </p:spTree>
    <p:extLst>
      <p:ext uri="{BB962C8B-B14F-4D97-AF65-F5344CB8AC3E}">
        <p14:creationId xmlns:p14="http://schemas.microsoft.com/office/powerpoint/2010/main" val="555913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7"/>
          <p:cNvGrpSpPr>
            <a:grpSpLocks/>
          </p:cNvGrpSpPr>
          <p:nvPr userDrawn="1"/>
        </p:nvGrpSpPr>
        <p:grpSpPr bwMode="auto">
          <a:xfrm>
            <a:off x="228600" y="2889250"/>
            <a:ext cx="8610600" cy="201613"/>
            <a:chOff x="144" y="1820"/>
            <a:chExt cx="5424" cy="127"/>
          </a:xfrm>
        </p:grpSpPr>
        <p:sp>
          <p:nvSpPr>
            <p:cNvPr id="5" name="Rectangle 8"/>
            <p:cNvSpPr>
              <a:spLocks noChangeArrowheads="1"/>
            </p:cNvSpPr>
            <p:nvPr userDrawn="1"/>
          </p:nvSpPr>
          <p:spPr bwMode="auto">
            <a:xfrm>
              <a:off x="144" y="1820"/>
              <a:ext cx="1808" cy="127"/>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6" name="Rectangle 9"/>
            <p:cNvSpPr>
              <a:spLocks noChangeArrowheads="1"/>
            </p:cNvSpPr>
            <p:nvPr userDrawn="1"/>
          </p:nvSpPr>
          <p:spPr bwMode="auto">
            <a:xfrm>
              <a:off x="1952" y="1820"/>
              <a:ext cx="1808" cy="127"/>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7" name="Rectangle 10"/>
            <p:cNvSpPr>
              <a:spLocks noChangeArrowheads="1"/>
            </p:cNvSpPr>
            <p:nvPr userDrawn="1"/>
          </p:nvSpPr>
          <p:spPr bwMode="auto">
            <a:xfrm>
              <a:off x="3760" y="1820"/>
              <a:ext cx="1808" cy="127"/>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grpSp>
      <p:sp>
        <p:nvSpPr>
          <p:cNvPr id="8194" name="Rectangle 2"/>
          <p:cNvSpPr>
            <a:spLocks noGrp="1" noChangeArrowheads="1"/>
          </p:cNvSpPr>
          <p:nvPr>
            <p:ph type="ctrTitle"/>
          </p:nvPr>
        </p:nvSpPr>
        <p:spPr>
          <a:xfrm>
            <a:off x="685800" y="685800"/>
            <a:ext cx="7772400" cy="2127250"/>
          </a:xfrm>
        </p:spPr>
        <p:txBody>
          <a:bodyPr/>
          <a:lstStyle>
            <a:lvl1pPr algn="ctr">
              <a:defRPr sz="5800"/>
            </a:lvl1pPr>
          </a:lstStyle>
          <a:p>
            <a:pPr lvl="0"/>
            <a:r>
              <a:rPr lang="en-US" noProof="0" smtClean="0"/>
              <a:t>Click to edit Master title style</a:t>
            </a:r>
          </a:p>
        </p:txBody>
      </p:sp>
      <p:sp>
        <p:nvSpPr>
          <p:cNvPr id="8195" name="Rectangle 3"/>
          <p:cNvSpPr>
            <a:spLocks noGrp="1" noChangeArrowheads="1"/>
          </p:cNvSpPr>
          <p:nvPr>
            <p:ph type="subTitle" idx="1"/>
          </p:nvPr>
        </p:nvSpPr>
        <p:spPr>
          <a:xfrm>
            <a:off x="1371600" y="3270250"/>
            <a:ext cx="6400800" cy="2209800"/>
          </a:xfrm>
        </p:spPr>
        <p:txBody>
          <a:bodyPr/>
          <a:lstStyle>
            <a:lvl1pPr marL="0" indent="0" algn="ctr">
              <a:buFont typeface="Wingdings" pitchFamily="2" charset="2"/>
              <a:buNone/>
              <a:defRPr sz="3000"/>
            </a:lvl1pPr>
          </a:lstStyle>
          <a:p>
            <a:pPr lvl="0"/>
            <a:r>
              <a:rPr lang="en-US" noProof="0" smtClean="0"/>
              <a:t>Click to edit Master subtitle style</a:t>
            </a:r>
          </a:p>
        </p:txBody>
      </p:sp>
      <p:sp>
        <p:nvSpPr>
          <p:cNvPr id="8" name="Rectangle 4"/>
          <p:cNvSpPr>
            <a:spLocks noGrp="1" noChangeArrowheads="1"/>
          </p:cNvSpPr>
          <p:nvPr>
            <p:ph type="dt" sz="half" idx="10"/>
          </p:nvPr>
        </p:nvSpPr>
        <p:spPr/>
        <p:txBody>
          <a:bodyPr/>
          <a:lstStyle>
            <a:lvl1pPr>
              <a:defRPr/>
            </a:lvl1pPr>
          </a:lstStyle>
          <a:p>
            <a:pPr>
              <a:defRPr/>
            </a:pPr>
            <a:endParaRPr lang="en-US"/>
          </a:p>
        </p:txBody>
      </p:sp>
      <p:sp>
        <p:nvSpPr>
          <p:cNvPr id="9" name="Rectangle 5"/>
          <p:cNvSpPr>
            <a:spLocks noGrp="1" noChangeArrowheads="1"/>
          </p:cNvSpPr>
          <p:nvPr>
            <p:ph type="ftr" sz="quarter" idx="11"/>
          </p:nvPr>
        </p:nvSpPr>
        <p:spPr/>
        <p:txBody>
          <a:bodyPr/>
          <a:lstStyle>
            <a:lvl1pPr>
              <a:defRPr/>
            </a:lvl1pPr>
          </a:lstStyle>
          <a:p>
            <a:pPr>
              <a:defRPr/>
            </a:pPr>
            <a:endParaRPr lang="en-US"/>
          </a:p>
        </p:txBody>
      </p:sp>
      <p:sp>
        <p:nvSpPr>
          <p:cNvPr id="10" name="Rectangle 6"/>
          <p:cNvSpPr>
            <a:spLocks noGrp="1" noChangeArrowheads="1"/>
          </p:cNvSpPr>
          <p:nvPr>
            <p:ph type="sldNum" sz="quarter" idx="12"/>
          </p:nvPr>
        </p:nvSpPr>
        <p:spPr/>
        <p:txBody>
          <a:bodyPr/>
          <a:lstStyle>
            <a:lvl1pPr>
              <a:defRPr smtClean="0"/>
            </a:lvl1pPr>
          </a:lstStyle>
          <a:p>
            <a:pPr>
              <a:defRPr/>
            </a:pPr>
            <a:fld id="{3B013E70-DB18-4419-9CAF-0A7AEA092589}" type="slidenum">
              <a:rPr lang="en-US" altLang="en-US"/>
              <a:pPr>
                <a:defRPr/>
              </a:pPr>
              <a:t>‹#›</a:t>
            </a:fld>
            <a:endParaRPr lang="en-US" altLang="en-US"/>
          </a:p>
        </p:txBody>
      </p:sp>
    </p:spTree>
    <p:extLst>
      <p:ext uri="{BB962C8B-B14F-4D97-AF65-F5344CB8AC3E}">
        <p14:creationId xmlns:p14="http://schemas.microsoft.com/office/powerpoint/2010/main" val="211459691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5CA02F-4180-477D-9D6C-D3DF5E693EA2}" type="slidenum">
              <a:rPr lang="en-US" altLang="en-US"/>
              <a:pPr>
                <a:defRPr/>
              </a:pPr>
              <a:t>‹#›</a:t>
            </a:fld>
            <a:endParaRPr lang="en-US" altLang="en-US"/>
          </a:p>
        </p:txBody>
      </p:sp>
    </p:spTree>
    <p:extLst>
      <p:ext uri="{BB962C8B-B14F-4D97-AF65-F5344CB8AC3E}">
        <p14:creationId xmlns:p14="http://schemas.microsoft.com/office/powerpoint/2010/main" val="361059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54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054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D2613C-B5CD-4A82-9689-311B36A5DB6B}" type="slidenum">
              <a:rPr lang="en-US" altLang="en-US"/>
              <a:pPr>
                <a:defRPr/>
              </a:pPr>
              <a:t>‹#›</a:t>
            </a:fld>
            <a:endParaRPr lang="en-US" altLang="en-US"/>
          </a:p>
        </p:txBody>
      </p:sp>
    </p:spTree>
    <p:extLst>
      <p:ext uri="{BB962C8B-B14F-4D97-AF65-F5344CB8AC3E}">
        <p14:creationId xmlns:p14="http://schemas.microsoft.com/office/powerpoint/2010/main" val="1177976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838200"/>
            <a:ext cx="8229600" cy="5292725"/>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21DB26-B1ED-4B0C-A38B-076316BD03D1}" type="slidenum">
              <a:rPr lang="en-US" altLang="en-US"/>
              <a:pPr>
                <a:defRPr/>
              </a:pPr>
              <a:t>‹#›</a:t>
            </a:fld>
            <a:endParaRPr lang="en-US" altLang="en-US"/>
          </a:p>
        </p:txBody>
      </p:sp>
    </p:spTree>
    <p:extLst>
      <p:ext uri="{BB962C8B-B14F-4D97-AF65-F5344CB8AC3E}">
        <p14:creationId xmlns:p14="http://schemas.microsoft.com/office/powerpoint/2010/main" val="44828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3FAC13-440B-4D1A-8473-0AB69AD2A5E1}" type="slidenum">
              <a:rPr lang="en-US" altLang="en-US"/>
              <a:pPr>
                <a:defRPr/>
              </a:pPr>
              <a:t>‹#›</a:t>
            </a:fld>
            <a:endParaRPr lang="en-US" altLang="en-US"/>
          </a:p>
        </p:txBody>
      </p:sp>
    </p:spTree>
    <p:extLst>
      <p:ext uri="{BB962C8B-B14F-4D97-AF65-F5344CB8AC3E}">
        <p14:creationId xmlns:p14="http://schemas.microsoft.com/office/powerpoint/2010/main" val="3084045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767022-294C-42C0-B22D-EFAF40CEC3D5}" type="slidenum">
              <a:rPr lang="en-US" altLang="en-US"/>
              <a:pPr>
                <a:defRPr/>
              </a:pPr>
              <a:t>‹#›</a:t>
            </a:fld>
            <a:endParaRPr lang="en-US" altLang="en-US"/>
          </a:p>
        </p:txBody>
      </p:sp>
    </p:spTree>
    <p:extLst>
      <p:ext uri="{BB962C8B-B14F-4D97-AF65-F5344CB8AC3E}">
        <p14:creationId xmlns:p14="http://schemas.microsoft.com/office/powerpoint/2010/main" val="2052926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38200"/>
            <a:ext cx="4038600" cy="5292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92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2B786D-FAE0-446F-A50A-14ECB7B4998A}" type="slidenum">
              <a:rPr lang="en-US" altLang="en-US"/>
              <a:pPr>
                <a:defRPr/>
              </a:pPr>
              <a:t>‹#›</a:t>
            </a:fld>
            <a:endParaRPr lang="en-US" altLang="en-US"/>
          </a:p>
        </p:txBody>
      </p:sp>
    </p:spTree>
    <p:extLst>
      <p:ext uri="{BB962C8B-B14F-4D97-AF65-F5344CB8AC3E}">
        <p14:creationId xmlns:p14="http://schemas.microsoft.com/office/powerpoint/2010/main" val="366324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279988C-D91E-4C58-854B-6DEC7F1C2413}" type="slidenum">
              <a:rPr lang="en-US" altLang="en-US"/>
              <a:pPr>
                <a:defRPr/>
              </a:pPr>
              <a:t>‹#›</a:t>
            </a:fld>
            <a:endParaRPr lang="en-US" altLang="en-US"/>
          </a:p>
        </p:txBody>
      </p:sp>
    </p:spTree>
    <p:extLst>
      <p:ext uri="{BB962C8B-B14F-4D97-AF65-F5344CB8AC3E}">
        <p14:creationId xmlns:p14="http://schemas.microsoft.com/office/powerpoint/2010/main" val="1564529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346BE0-2F74-401C-8239-7AC419C9111C}" type="slidenum">
              <a:rPr lang="en-US" altLang="en-US"/>
              <a:pPr>
                <a:defRPr/>
              </a:pPr>
              <a:t>‹#›</a:t>
            </a:fld>
            <a:endParaRPr lang="en-US" altLang="en-US"/>
          </a:p>
        </p:txBody>
      </p:sp>
    </p:spTree>
    <p:extLst>
      <p:ext uri="{BB962C8B-B14F-4D97-AF65-F5344CB8AC3E}">
        <p14:creationId xmlns:p14="http://schemas.microsoft.com/office/powerpoint/2010/main" val="3432585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29BC1E-A0EF-4BCF-A020-ED618C34A38C}" type="slidenum">
              <a:rPr lang="en-US" altLang="en-US"/>
              <a:pPr>
                <a:defRPr/>
              </a:pPr>
              <a:t>‹#›</a:t>
            </a:fld>
            <a:endParaRPr lang="en-US" altLang="en-US"/>
          </a:p>
        </p:txBody>
      </p:sp>
    </p:spTree>
    <p:extLst>
      <p:ext uri="{BB962C8B-B14F-4D97-AF65-F5344CB8AC3E}">
        <p14:creationId xmlns:p14="http://schemas.microsoft.com/office/powerpoint/2010/main" val="2438093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E463F4-AD4B-424D-8311-A564082A221E}" type="slidenum">
              <a:rPr lang="en-US" altLang="en-US"/>
              <a:pPr>
                <a:defRPr/>
              </a:pPr>
              <a:t>‹#›</a:t>
            </a:fld>
            <a:endParaRPr lang="en-US" altLang="en-US"/>
          </a:p>
        </p:txBody>
      </p:sp>
    </p:spTree>
    <p:extLst>
      <p:ext uri="{BB962C8B-B14F-4D97-AF65-F5344CB8AC3E}">
        <p14:creationId xmlns:p14="http://schemas.microsoft.com/office/powerpoint/2010/main" val="1316118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EBBAF8-97AA-4801-BA84-1ED288A476CD}" type="slidenum">
              <a:rPr lang="en-US" altLang="en-US"/>
              <a:pPr>
                <a:defRPr/>
              </a:pPr>
              <a:t>‹#›</a:t>
            </a:fld>
            <a:endParaRPr lang="en-US" altLang="en-US"/>
          </a:p>
        </p:txBody>
      </p:sp>
    </p:spTree>
    <p:extLst>
      <p:ext uri="{BB962C8B-B14F-4D97-AF65-F5344CB8AC3E}">
        <p14:creationId xmlns:p14="http://schemas.microsoft.com/office/powerpoint/2010/main" val="2665559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BEFF8"/>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762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838200"/>
            <a:ext cx="8229600" cy="529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72" name="Rectangle 4"/>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mn-lt"/>
                <a:cs typeface="Arial" charset="0"/>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mn-lt"/>
                <a:cs typeface="Arial" charset="0"/>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smtClean="0">
                <a:latin typeface="Verdana" panose="020B0604030504040204" pitchFamily="34" charset="0"/>
              </a:defRPr>
            </a:lvl1pPr>
          </a:lstStyle>
          <a:p>
            <a:pPr>
              <a:defRPr/>
            </a:pPr>
            <a:fld id="{9322C1E2-2AD2-4FBE-92B6-D363D1BB1E55}" type="slidenum">
              <a:rPr lang="en-US" altLang="en-US"/>
              <a:pPr>
                <a:defRPr/>
              </a:pPr>
              <a:t>‹#›</a:t>
            </a:fld>
            <a:endParaRPr lang="en-US" altLang="en-US"/>
          </a:p>
        </p:txBody>
      </p:sp>
      <p:sp>
        <p:nvSpPr>
          <p:cNvPr id="1031" name="Line 7"/>
          <p:cNvSpPr>
            <a:spLocks noChangeShapeType="1"/>
          </p:cNvSpPr>
          <p:nvPr/>
        </p:nvSpPr>
        <p:spPr bwMode="auto">
          <a:xfrm>
            <a:off x="457200" y="609600"/>
            <a:ext cx="80772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32" name="Group 8"/>
          <p:cNvGrpSpPr>
            <a:grpSpLocks/>
          </p:cNvGrpSpPr>
          <p:nvPr userDrawn="1"/>
        </p:nvGrpSpPr>
        <p:grpSpPr bwMode="auto">
          <a:xfrm rot="-5400000">
            <a:off x="-3314700" y="3314700"/>
            <a:ext cx="6858000" cy="228600"/>
            <a:chOff x="144" y="1820"/>
            <a:chExt cx="5424" cy="127"/>
          </a:xfrm>
        </p:grpSpPr>
        <p:sp>
          <p:nvSpPr>
            <p:cNvPr id="1033" name="Rectangle 9"/>
            <p:cNvSpPr>
              <a:spLocks noChangeArrowheads="1"/>
            </p:cNvSpPr>
            <p:nvPr/>
          </p:nvSpPr>
          <p:spPr bwMode="auto">
            <a:xfrm>
              <a:off x="145" y="1819"/>
              <a:ext cx="1808" cy="127"/>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1034" name="Rectangle 10"/>
            <p:cNvSpPr>
              <a:spLocks noChangeArrowheads="1"/>
            </p:cNvSpPr>
            <p:nvPr/>
          </p:nvSpPr>
          <p:spPr bwMode="auto">
            <a:xfrm>
              <a:off x="1952" y="1820"/>
              <a:ext cx="1808" cy="127"/>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1035" name="Rectangle 11"/>
            <p:cNvSpPr>
              <a:spLocks noChangeArrowheads="1"/>
            </p:cNvSpPr>
            <p:nvPr/>
          </p:nvSpPr>
          <p:spPr bwMode="auto">
            <a:xfrm>
              <a:off x="3760" y="1820"/>
              <a:ext cx="1808" cy="127"/>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grpSp>
    </p:spTree>
  </p:cSld>
  <p:clrMap bg1="lt1" tx1="dk1" bg2="lt2" tx2="dk2" accent1="accent1" accent2="accent2" accent3="accent3" accent4="accent4" accent5="accent5" accent6="accent6" hlink="hlink" folHlink="folHlink"/>
  <p:sldLayoutIdLst>
    <p:sldLayoutId id="2147483739"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dissolve">
                                      <p:cBhvr>
                                        <p:cTn id="7" dur="500"/>
                                        <p:tgtEl>
                                          <p:spTgt spid="7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dissolve">
                                      <p:cBhvr>
                                        <p:cTn id="12" dur="500"/>
                                        <p:tgtEl>
                                          <p:spTgt spid="7171">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171">
                                            <p:txEl>
                                              <p:pRg st="1" end="1"/>
                                            </p:txEl>
                                          </p:spTgt>
                                        </p:tgtEl>
                                        <p:attrNameLst>
                                          <p:attrName>style.visibility</p:attrName>
                                        </p:attrNameLst>
                                      </p:cBhvr>
                                      <p:to>
                                        <p:strVal val="visible"/>
                                      </p:to>
                                    </p:set>
                                    <p:animEffect transition="in" filter="dissolve">
                                      <p:cBhvr>
                                        <p:cTn id="15" dur="500"/>
                                        <p:tgtEl>
                                          <p:spTgt spid="7171">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171">
                                            <p:txEl>
                                              <p:pRg st="2" end="2"/>
                                            </p:txEl>
                                          </p:spTgt>
                                        </p:tgtEl>
                                        <p:attrNameLst>
                                          <p:attrName>style.visibility</p:attrName>
                                        </p:attrNameLst>
                                      </p:cBhvr>
                                      <p:to>
                                        <p:strVal val="visible"/>
                                      </p:to>
                                    </p:set>
                                    <p:animEffect transition="in" filter="dissolve">
                                      <p:cBhvr>
                                        <p:cTn id="18" dur="500"/>
                                        <p:tgtEl>
                                          <p:spTgt spid="7171">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171">
                                            <p:txEl>
                                              <p:pRg st="3" end="3"/>
                                            </p:txEl>
                                          </p:spTgt>
                                        </p:tgtEl>
                                        <p:attrNameLst>
                                          <p:attrName>style.visibility</p:attrName>
                                        </p:attrNameLst>
                                      </p:cBhvr>
                                      <p:to>
                                        <p:strVal val="visible"/>
                                      </p:to>
                                    </p:set>
                                    <p:animEffect transition="in" filter="dissolve">
                                      <p:cBhvr>
                                        <p:cTn id="21" dur="500"/>
                                        <p:tgtEl>
                                          <p:spTgt spid="7171">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7171">
                                            <p:txEl>
                                              <p:pRg st="4" end="4"/>
                                            </p:txEl>
                                          </p:spTgt>
                                        </p:tgtEl>
                                        <p:attrNameLst>
                                          <p:attrName>style.visibility</p:attrName>
                                        </p:attrNameLst>
                                      </p:cBhvr>
                                      <p:to>
                                        <p:strVal val="visible"/>
                                      </p:to>
                                    </p:set>
                                    <p:animEffect transition="in" filter="dissolve">
                                      <p:cBhvr>
                                        <p:cTn id="24" dur="500"/>
                                        <p:tgtEl>
                                          <p:spTgt spid="7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build="p">
        <p:tmplLst>
          <p:tmpl lvl="1">
            <p:tnLst>
              <p:par>
                <p:cTn presetID="9" presetClass="entr" presetSubtype="0" fill="hold" nodeType="clickEffect">
                  <p:stCondLst>
                    <p:cond delay="0"/>
                  </p:stCondLst>
                  <p:childTnLst>
                    <p:set>
                      <p:cBhvr>
                        <p:cTn dur="1" fill="hold">
                          <p:stCondLst>
                            <p:cond delay="0"/>
                          </p:stCondLst>
                        </p:cTn>
                        <p:tgtEl>
                          <p:spTgt spid="7171"/>
                        </p:tgtEl>
                        <p:attrNameLst>
                          <p:attrName>style.visibility</p:attrName>
                        </p:attrNameLst>
                      </p:cBhvr>
                      <p:to>
                        <p:strVal val="visible"/>
                      </p:to>
                    </p:set>
                    <p:animEffect transition="in" filter="dissolve">
                      <p:cBhvr>
                        <p:cTn dur="500"/>
                        <p:tgtEl>
                          <p:spTgt spid="7171"/>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7171"/>
                        </p:tgtEl>
                        <p:attrNameLst>
                          <p:attrName>style.visibility</p:attrName>
                        </p:attrNameLst>
                      </p:cBhvr>
                      <p:to>
                        <p:strVal val="visible"/>
                      </p:to>
                    </p:set>
                    <p:animEffect transition="in" filter="dissolve">
                      <p:cBhvr>
                        <p:cTn dur="500"/>
                        <p:tgtEl>
                          <p:spTgt spid="7171"/>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7171"/>
                        </p:tgtEl>
                        <p:attrNameLst>
                          <p:attrName>style.visibility</p:attrName>
                        </p:attrNameLst>
                      </p:cBhvr>
                      <p:to>
                        <p:strVal val="visible"/>
                      </p:to>
                    </p:set>
                    <p:animEffect transition="in" filter="dissolve">
                      <p:cBhvr>
                        <p:cTn dur="500"/>
                        <p:tgtEl>
                          <p:spTgt spid="7171"/>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7171"/>
                        </p:tgtEl>
                        <p:attrNameLst>
                          <p:attrName>style.visibility</p:attrName>
                        </p:attrNameLst>
                      </p:cBhvr>
                      <p:to>
                        <p:strVal val="visible"/>
                      </p:to>
                    </p:set>
                    <p:animEffect transition="in" filter="dissolve">
                      <p:cBhvr>
                        <p:cTn dur="500"/>
                        <p:tgtEl>
                          <p:spTgt spid="7171"/>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7171"/>
                        </p:tgtEl>
                        <p:attrNameLst>
                          <p:attrName>style.visibility</p:attrName>
                        </p:attrNameLst>
                      </p:cBhvr>
                      <p:to>
                        <p:strVal val="visible"/>
                      </p:to>
                    </p:set>
                    <p:animEffect transition="in" filter="dissolve">
                      <p:cBhvr>
                        <p:cTn dur="500"/>
                        <p:tgtEl>
                          <p:spTgt spid="7171"/>
                        </p:tgtEl>
                      </p:cBhvr>
                    </p:animEffect>
                  </p:childTnLst>
                </p:cTn>
              </p:par>
            </p:tnLst>
          </p:tmpl>
        </p:tmplLst>
      </p:bldP>
    </p:bldLst>
  </p:timing>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8.xml"/><Relationship Id="rId3" Type="http://schemas.microsoft.com/office/2007/relationships/media" Target="../media/media15.m4a"/><Relationship Id="rId7"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audio" Target="../media/media16.m4a"/><Relationship Id="rId5" Type="http://schemas.microsoft.com/office/2007/relationships/media" Target="../media/media16.m4a"/><Relationship Id="rId4" Type="http://schemas.openxmlformats.org/officeDocument/2006/relationships/audio" Target="../media/media15.m4a"/><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audio" Target="../media/media22.m4a"/><Relationship Id="rId13" Type="http://schemas.openxmlformats.org/officeDocument/2006/relationships/image" Target="../media/image2.png"/><Relationship Id="rId3" Type="http://schemas.microsoft.com/office/2007/relationships/media" Target="../media/media20.m4a"/><Relationship Id="rId7" Type="http://schemas.microsoft.com/office/2007/relationships/media" Target="../media/media22.m4a"/><Relationship Id="rId12" Type="http://schemas.openxmlformats.org/officeDocument/2006/relationships/notesSlide" Target="../notesSlides/notesSlide10.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audio" Target="../media/media21.m4a"/><Relationship Id="rId11" Type="http://schemas.openxmlformats.org/officeDocument/2006/relationships/slideLayout" Target="../slideLayouts/slideLayout2.xml"/><Relationship Id="rId5" Type="http://schemas.microsoft.com/office/2007/relationships/media" Target="../media/media21.m4a"/><Relationship Id="rId10" Type="http://schemas.openxmlformats.org/officeDocument/2006/relationships/audio" Target="../media/media23.m4a"/><Relationship Id="rId4" Type="http://schemas.openxmlformats.org/officeDocument/2006/relationships/audio" Target="../media/media20.m4a"/><Relationship Id="rId9" Type="http://schemas.microsoft.com/office/2007/relationships/media" Target="../media/media23.m4a"/><Relationship Id="rId1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microsoft.com/office/2007/relationships/media" Target="../media/media31.m4a"/><Relationship Id="rId7" Type="http://schemas.openxmlformats.org/officeDocument/2006/relationships/image" Target="../media/image1.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audio" Target="../media/media31.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3" Type="http://schemas.microsoft.com/office/2007/relationships/media" Target="../media/media4.m4a"/><Relationship Id="rId7"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5" Type="http://schemas.microsoft.com/office/2007/relationships/media" Target="../media/media5.m4a"/><Relationship Id="rId4" Type="http://schemas.openxmlformats.org/officeDocument/2006/relationships/audio" Target="../media/media4.m4a"/><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10.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r>
              <a:rPr lang="en-US" altLang="en-US" smtClean="0"/>
              <a:t>5.3 Tools for </a:t>
            </a:r>
            <a:br>
              <a:rPr lang="en-US" altLang="en-US" smtClean="0"/>
            </a:br>
            <a:r>
              <a:rPr lang="en-US" altLang="en-US" smtClean="0"/>
              <a:t>Problem Analysis</a:t>
            </a:r>
          </a:p>
        </p:txBody>
      </p:sp>
      <p:sp>
        <p:nvSpPr>
          <p:cNvPr id="4099" name="Rectangle 3"/>
          <p:cNvSpPr>
            <a:spLocks noGrp="1" noChangeArrowheads="1"/>
          </p:cNvSpPr>
          <p:nvPr>
            <p:ph type="subTitle" idx="1"/>
          </p:nvPr>
        </p:nvSpPr>
        <p:spPr/>
        <p:txBody>
          <a:bodyPr/>
          <a:lstStyle/>
          <a:p>
            <a:pPr eaLnBrk="1" hangingPunct="1"/>
            <a:endParaRPr lang="en-US" altLang="en-US"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716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mtClean="0"/>
              <a:t>2.Root cause analysis</a:t>
            </a:r>
          </a:p>
        </p:txBody>
      </p:sp>
      <p:sp>
        <p:nvSpPr>
          <p:cNvPr id="18435" name="Rectangle 3"/>
          <p:cNvSpPr>
            <a:spLocks noGrp="1" noChangeArrowheads="1"/>
          </p:cNvSpPr>
          <p:nvPr>
            <p:ph type="body" idx="1"/>
          </p:nvPr>
        </p:nvSpPr>
        <p:spPr/>
        <p:txBody>
          <a:bodyPr/>
          <a:lstStyle/>
          <a:p>
            <a:pPr eaLnBrk="1" hangingPunct="1"/>
            <a:r>
              <a:rPr lang="en-US" altLang="en-US" dirty="0" smtClean="0"/>
              <a:t>Also known as “why-why chart” and “five whys”</a:t>
            </a:r>
          </a:p>
          <a:p>
            <a:pPr eaLnBrk="1" hangingPunct="1"/>
            <a:endParaRPr lang="en-US" altLang="en-US" dirty="0" smtClean="0"/>
          </a:p>
          <a:p>
            <a:pPr eaLnBrk="1" hangingPunct="1"/>
            <a:r>
              <a:rPr lang="en-US" altLang="en-US" dirty="0" err="1" smtClean="0"/>
              <a:t>Tujuannya</a:t>
            </a:r>
            <a:r>
              <a:rPr lang="en-US" altLang="en-US" dirty="0" smtClean="0"/>
              <a:t> </a:t>
            </a:r>
            <a:r>
              <a:rPr lang="en-US" altLang="en-US" dirty="0" err="1" smtClean="0"/>
              <a:t>adalah</a:t>
            </a:r>
            <a:r>
              <a:rPr lang="en-US" altLang="en-US" dirty="0" smtClean="0"/>
              <a:t> </a:t>
            </a:r>
            <a:r>
              <a:rPr lang="en-US" altLang="en-US" dirty="0" err="1" smtClean="0"/>
              <a:t>untuk</a:t>
            </a:r>
            <a:r>
              <a:rPr lang="en-US" altLang="en-US" dirty="0" smtClean="0"/>
              <a:t> </a:t>
            </a:r>
            <a:r>
              <a:rPr lang="en-US" altLang="en-US" dirty="0" err="1" smtClean="0"/>
              <a:t>menemukan</a:t>
            </a:r>
            <a:r>
              <a:rPr lang="en-US" altLang="en-US" dirty="0" smtClean="0"/>
              <a:t> </a:t>
            </a:r>
            <a:r>
              <a:rPr lang="en-US" altLang="en-US" dirty="0" err="1" smtClean="0"/>
              <a:t>akar</a:t>
            </a:r>
            <a:r>
              <a:rPr lang="en-US" altLang="en-US" dirty="0" smtClean="0"/>
              <a:t> </a:t>
            </a:r>
            <a:r>
              <a:rPr lang="en-US" altLang="en-US" dirty="0" err="1" smtClean="0"/>
              <a:t>penyebab</a:t>
            </a:r>
            <a:r>
              <a:rPr lang="en-US" altLang="en-US" dirty="0" smtClean="0"/>
              <a:t> </a:t>
            </a:r>
            <a:r>
              <a:rPr lang="en-US" altLang="en-US" dirty="0" err="1" smtClean="0"/>
              <a:t>sebenarnya</a:t>
            </a:r>
            <a:r>
              <a:rPr lang="en-US" altLang="en-US" dirty="0" smtClean="0"/>
              <a:t> </a:t>
            </a:r>
            <a:r>
              <a:rPr lang="en-US" altLang="en-US" dirty="0" err="1" smtClean="0"/>
              <a:t>dari</a:t>
            </a:r>
            <a:r>
              <a:rPr lang="en-US" altLang="en-US" dirty="0" smtClean="0"/>
              <a:t> </a:t>
            </a:r>
            <a:r>
              <a:rPr lang="en-US" altLang="en-US" dirty="0" err="1" smtClean="0"/>
              <a:t>masalah</a:t>
            </a:r>
            <a:r>
              <a:rPr lang="en-US" altLang="en-US" dirty="0" smtClean="0"/>
              <a:t> </a:t>
            </a:r>
          </a:p>
          <a:p>
            <a:pPr eaLnBrk="1" hangingPunct="1">
              <a:buFont typeface="Wingdings" panose="05000000000000000000" pitchFamily="2" charset="2"/>
              <a:buNone/>
            </a:pPr>
            <a:endParaRPr lang="en-US" altLang="en-US" dirty="0" smtClean="0"/>
          </a:p>
          <a:p>
            <a:pPr eaLnBrk="1" hangingPunct="1"/>
            <a:r>
              <a:rPr lang="en-US" altLang="en-US" dirty="0" err="1" smtClean="0"/>
              <a:t>Dapat</a:t>
            </a:r>
            <a:r>
              <a:rPr lang="en-US" altLang="en-US" dirty="0" smtClean="0"/>
              <a:t> </a:t>
            </a:r>
            <a:r>
              <a:rPr lang="en-US" altLang="en-US" dirty="0" err="1" smtClean="0"/>
              <a:t>digunakan</a:t>
            </a:r>
            <a:r>
              <a:rPr lang="en-US" altLang="en-US" dirty="0" smtClean="0"/>
              <a:t> </a:t>
            </a:r>
            <a:r>
              <a:rPr lang="en-US" altLang="en-US" dirty="0" err="1" smtClean="0"/>
              <a:t>sehubungan</a:t>
            </a:r>
            <a:r>
              <a:rPr lang="en-US" altLang="en-US" dirty="0" smtClean="0"/>
              <a:t> </a:t>
            </a:r>
            <a:r>
              <a:rPr lang="en-US" altLang="en-US" dirty="0" err="1" smtClean="0"/>
              <a:t>dengan</a:t>
            </a:r>
            <a:r>
              <a:rPr lang="en-US" altLang="en-US" dirty="0" smtClean="0"/>
              <a:t> </a:t>
            </a:r>
            <a:r>
              <a:rPr lang="en-US" altLang="en-US" dirty="0" err="1" smtClean="0"/>
              <a:t>grafik</a:t>
            </a:r>
            <a:r>
              <a:rPr lang="en-US" altLang="en-US" dirty="0" smtClean="0"/>
              <a:t> </a:t>
            </a:r>
            <a:r>
              <a:rPr lang="en-US" altLang="en-US" dirty="0" err="1" smtClean="0"/>
              <a:t>sebab-akibat</a:t>
            </a:r>
            <a:r>
              <a:rPr lang="en-US" altLang="en-US" dirty="0" smtClean="0"/>
              <a:t> </a:t>
            </a:r>
            <a:r>
              <a:rPr lang="en-US" altLang="en-US" dirty="0" smtClean="0">
                <a:sym typeface="Wingdings" panose="05000000000000000000" pitchFamily="2" charset="2"/>
              </a:rPr>
              <a:t> </a:t>
            </a:r>
            <a:r>
              <a:rPr lang="en-US" altLang="en-US" dirty="0" err="1" smtClean="0">
                <a:sym typeface="Wingdings" panose="05000000000000000000" pitchFamily="2" charset="2"/>
              </a:rPr>
              <a:t>untuk</a:t>
            </a:r>
            <a:r>
              <a:rPr lang="en-US" altLang="en-US" dirty="0" smtClean="0">
                <a:sym typeface="Wingdings" panose="05000000000000000000" pitchFamily="2" charset="2"/>
              </a:rPr>
              <a:t> </a:t>
            </a:r>
            <a:r>
              <a:rPr lang="en-US" altLang="en-US" dirty="0" err="1" smtClean="0">
                <a:sym typeface="Wingdings" panose="05000000000000000000" pitchFamily="2" charset="2"/>
              </a:rPr>
              <a:t>memastikan</a:t>
            </a:r>
            <a:r>
              <a:rPr lang="en-US" altLang="en-US" dirty="0" smtClean="0">
                <a:sym typeface="Wingdings" panose="05000000000000000000" pitchFamily="2" charset="2"/>
              </a:rPr>
              <a:t> </a:t>
            </a:r>
            <a:r>
              <a:rPr lang="en-US" altLang="en-US" dirty="0" err="1" smtClean="0">
                <a:sym typeface="Wingdings" panose="05000000000000000000" pitchFamily="2" charset="2"/>
              </a:rPr>
              <a:t>jika</a:t>
            </a:r>
            <a:r>
              <a:rPr lang="en-US" altLang="en-US" dirty="0" smtClean="0">
                <a:sym typeface="Wingdings" panose="05000000000000000000" pitchFamily="2" charset="2"/>
              </a:rPr>
              <a:t> </a:t>
            </a:r>
            <a:r>
              <a:rPr lang="en-US" altLang="en-US" dirty="0" err="1" smtClean="0">
                <a:sym typeface="Wingdings" panose="05000000000000000000" pitchFamily="2" charset="2"/>
              </a:rPr>
              <a:t>setiap</a:t>
            </a:r>
            <a:r>
              <a:rPr lang="en-US" altLang="en-US" dirty="0" smtClean="0">
                <a:sym typeface="Wingdings" panose="05000000000000000000" pitchFamily="2" charset="2"/>
              </a:rPr>
              <a:t> </a:t>
            </a:r>
            <a:r>
              <a:rPr lang="en-US" altLang="en-US" dirty="0" err="1" smtClean="0">
                <a:sym typeface="Wingdings" panose="05000000000000000000" pitchFamily="2" charset="2"/>
              </a:rPr>
              <a:t>penyebab</a:t>
            </a:r>
            <a:r>
              <a:rPr lang="en-US" altLang="en-US" dirty="0" smtClean="0">
                <a:sym typeface="Wingdings" panose="05000000000000000000" pitchFamily="2" charset="2"/>
              </a:rPr>
              <a:t> </a:t>
            </a:r>
            <a:r>
              <a:rPr lang="en-US" altLang="en-US" dirty="0" err="1" smtClean="0">
                <a:sym typeface="Wingdings" panose="05000000000000000000" pitchFamily="2" charset="2"/>
              </a:rPr>
              <a:t>diidentifikasi</a:t>
            </a:r>
            <a:r>
              <a:rPr lang="en-US" altLang="en-US" dirty="0" smtClean="0">
                <a:sym typeface="Wingdings" panose="05000000000000000000" pitchFamily="2" charset="2"/>
              </a:rPr>
              <a:t> </a:t>
            </a:r>
            <a:r>
              <a:rPr lang="en-US" altLang="en-US" dirty="0" err="1" smtClean="0">
                <a:sym typeface="Wingdings" panose="05000000000000000000" pitchFamily="2" charset="2"/>
              </a:rPr>
              <a:t>benar</a:t>
            </a:r>
            <a:r>
              <a:rPr lang="en-US" altLang="en-US" dirty="0" smtClean="0">
                <a:sym typeface="Wingdings" panose="05000000000000000000" pitchFamily="2" charset="2"/>
              </a:rPr>
              <a:t> </a:t>
            </a:r>
            <a:r>
              <a:rPr lang="en-US" altLang="en-US" dirty="0" err="1" smtClean="0">
                <a:sym typeface="Wingdings" panose="05000000000000000000" pitchFamily="2" charset="2"/>
              </a:rPr>
              <a:t>adalah</a:t>
            </a:r>
            <a:r>
              <a:rPr lang="en-US" altLang="en-US" dirty="0" smtClean="0">
                <a:sym typeface="Wingdings" panose="05000000000000000000" pitchFamily="2" charset="2"/>
              </a:rPr>
              <a:t> </a:t>
            </a:r>
            <a:r>
              <a:rPr lang="en-US" altLang="en-US" dirty="0" err="1" smtClean="0">
                <a:sym typeface="Wingdings" panose="05000000000000000000" pitchFamily="2" charset="2"/>
              </a:rPr>
              <a:t>penyebab</a:t>
            </a:r>
            <a:r>
              <a:rPr lang="en-US" altLang="en-US" dirty="0" smtClean="0">
                <a:sym typeface="Wingdings" panose="05000000000000000000" pitchFamily="2" charset="2"/>
              </a:rPr>
              <a:t> </a:t>
            </a:r>
            <a:r>
              <a:rPr lang="en-US" altLang="en-US" dirty="0" err="1" smtClean="0">
                <a:sym typeface="Wingdings" panose="05000000000000000000" pitchFamily="2" charset="2"/>
              </a:rPr>
              <a:t>akar</a:t>
            </a:r>
            <a:r>
              <a:rPr lang="en-US" altLang="en-US" dirty="0" smtClean="0">
                <a:sym typeface="Wingdings" panose="05000000000000000000" pitchFamily="2" charset="2"/>
              </a:rPr>
              <a:t> </a:t>
            </a:r>
            <a:r>
              <a:rPr lang="en-US" altLang="en-US" dirty="0" err="1" smtClean="0">
                <a:sym typeface="Wingdings" panose="05000000000000000000" pitchFamily="2" charset="2"/>
              </a:rPr>
              <a:t>masalah</a:t>
            </a:r>
            <a:r>
              <a:rPr lang="en-US" altLang="en-US" dirty="0" smtClean="0">
                <a:sym typeface="Wingdings" panose="05000000000000000000" pitchFamily="2" charset="2"/>
              </a:rPr>
              <a:t>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 y="58261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smtClean="0"/>
              <a:t>Root cause analysis procedure</a:t>
            </a:r>
          </a:p>
        </p:txBody>
      </p:sp>
      <p:sp>
        <p:nvSpPr>
          <p:cNvPr id="20483" name="Rectangle 3"/>
          <p:cNvSpPr>
            <a:spLocks noGrp="1" noChangeArrowheads="1"/>
          </p:cNvSpPr>
          <p:nvPr>
            <p:ph type="body" idx="1"/>
          </p:nvPr>
        </p:nvSpPr>
        <p:spPr>
          <a:xfrm>
            <a:off x="457200" y="838200"/>
            <a:ext cx="8229600" cy="5791200"/>
          </a:xfrm>
        </p:spPr>
        <p:txBody>
          <a:bodyPr/>
          <a:lstStyle/>
          <a:p>
            <a:pPr eaLnBrk="1" hangingPunct="1">
              <a:lnSpc>
                <a:spcPct val="80000"/>
              </a:lnSpc>
            </a:pPr>
            <a:r>
              <a:rPr lang="en-US" altLang="en-US" smtClean="0"/>
              <a:t>Tentukan titik awal, baik masalah atau penyebab tingkat tinggi yang harus dianalisa lebih lanjut </a:t>
            </a:r>
            <a:endParaRPr lang="en-US" altLang="en-US" sz="2200" smtClean="0"/>
          </a:p>
          <a:p>
            <a:pPr eaLnBrk="1" hangingPunct="1">
              <a:lnSpc>
                <a:spcPct val="80000"/>
              </a:lnSpc>
            </a:pPr>
            <a:endParaRPr lang="en-US" altLang="en-US" sz="2200" smtClean="0"/>
          </a:p>
          <a:p>
            <a:pPr eaLnBrk="1" hangingPunct="1">
              <a:lnSpc>
                <a:spcPct val="80000"/>
              </a:lnSpc>
            </a:pPr>
            <a:r>
              <a:rPr lang="en-US" altLang="en-US" sz="2000" smtClean="0"/>
              <a:t>Gunakan curah pendapat untuk menemukan penyebab di tingkat bawah titik awal</a:t>
            </a:r>
            <a:br>
              <a:rPr lang="en-US" altLang="en-US" sz="2000" smtClean="0"/>
            </a:br>
            <a:endParaRPr lang="en-US" altLang="en-US" sz="2200" smtClean="0"/>
          </a:p>
          <a:p>
            <a:pPr eaLnBrk="1" hangingPunct="1">
              <a:lnSpc>
                <a:spcPct val="80000"/>
              </a:lnSpc>
            </a:pPr>
            <a:r>
              <a:rPr lang="en-US" altLang="en-US" sz="2000" smtClean="0"/>
              <a:t>Untuk setiap penyebab diidentifikasi, mengajukan pertanyaan, "mengapa penyebab ini masalah asli?" </a:t>
            </a:r>
          </a:p>
          <a:p>
            <a:pPr eaLnBrk="1" hangingPunct="1">
              <a:lnSpc>
                <a:spcPct val="80000"/>
              </a:lnSpc>
              <a:buFont typeface="Wingdings" panose="05000000000000000000" pitchFamily="2" charset="2"/>
              <a:buNone/>
            </a:pPr>
            <a:endParaRPr lang="en-US" altLang="en-US" sz="2200" smtClean="0"/>
          </a:p>
          <a:p>
            <a:pPr eaLnBrk="1" hangingPunct="1">
              <a:lnSpc>
                <a:spcPct val="80000"/>
              </a:lnSpc>
            </a:pPr>
            <a:r>
              <a:rPr lang="en-US" altLang="en-US" sz="2000" smtClean="0"/>
              <a:t>Untuk setiap jawaban baru atas pertanyaan, mengajukan pertanyaan lagi dan lagi sampai ada hasil jawaban baru. Ini mungkin akan menjadi salah satu akar penyebab masalah </a:t>
            </a:r>
            <a:r>
              <a:rPr lang="en-US" altLang="en-US" sz="2200" smtClean="0">
                <a:sym typeface="Wingdings" panose="05000000000000000000" pitchFamily="2" charset="2"/>
              </a:rPr>
              <a:t> </a:t>
            </a:r>
            <a:r>
              <a:rPr lang="en-US" altLang="en-US" sz="2000" smtClean="0">
                <a:sym typeface="Wingdings" panose="05000000000000000000" pitchFamily="2" charset="2"/>
              </a:rPr>
              <a:t>biasanya membutuhkan lima putaran pertanyaan "mengapa"</a:t>
            </a:r>
            <a:br>
              <a:rPr lang="en-US" altLang="en-US" sz="2000" smtClean="0">
                <a:sym typeface="Wingdings" panose="05000000000000000000" pitchFamily="2" charset="2"/>
              </a:rPr>
            </a:br>
            <a:endParaRPr lang="en-US" altLang="en-US" sz="2200" smtClean="0"/>
          </a:p>
          <a:p>
            <a:pPr eaLnBrk="1" hangingPunct="1">
              <a:lnSpc>
                <a:spcPct val="80000"/>
              </a:lnSpc>
            </a:pPr>
            <a:r>
              <a:rPr lang="en-US" altLang="en-US" sz="2000" smtClean="0"/>
              <a:t>jika pertanyaannya adalah memutar sedikit untuk bertanya "bagaimana" bukan bertanya "mengapa" teknik ini dapat digunakan untuk menemukan akar berarti untuk mencapai efek yang diinginkan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6800" y="60198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66800" y="5105400"/>
            <a:ext cx="609600" cy="609600"/>
          </a:xfrm>
          <a:prstGeom prst="rect">
            <a:avLst/>
          </a:prstGeom>
        </p:spPr>
      </p:pic>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66800" y="4343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2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163"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smtClean="0"/>
              <a:t>Example</a:t>
            </a:r>
          </a:p>
        </p:txBody>
      </p:sp>
      <p:sp>
        <p:nvSpPr>
          <p:cNvPr id="22531" name="Rectangle 3"/>
          <p:cNvSpPr>
            <a:spLocks noGrp="1" noChangeArrowheads="1"/>
          </p:cNvSpPr>
          <p:nvPr>
            <p:ph type="body" idx="1"/>
          </p:nvPr>
        </p:nvSpPr>
        <p:spPr>
          <a:xfrm>
            <a:off x="457200" y="838200"/>
            <a:ext cx="8229600" cy="1069975"/>
          </a:xfrm>
        </p:spPr>
        <p:txBody>
          <a:bodyPr/>
          <a:lstStyle/>
          <a:p>
            <a:pPr eaLnBrk="1" hangingPunct="1">
              <a:lnSpc>
                <a:spcPct val="90000"/>
              </a:lnSpc>
              <a:buFont typeface="Wingdings" panose="05000000000000000000" pitchFamily="2" charset="2"/>
              <a:buNone/>
            </a:pPr>
            <a:r>
              <a:rPr lang="en-US" altLang="en-US" smtClean="0"/>
              <a:t>Menemukan cara untuk mengurangi jumlah work-in-progres dalam perusahaan manufaktur </a:t>
            </a:r>
          </a:p>
        </p:txBody>
      </p:sp>
      <p:sp>
        <p:nvSpPr>
          <p:cNvPr id="22532" name="Rectangle 4"/>
          <p:cNvSpPr>
            <a:spLocks noChangeArrowheads="1"/>
          </p:cNvSpPr>
          <p:nvPr/>
        </p:nvSpPr>
        <p:spPr bwMode="auto">
          <a:xfrm>
            <a:off x="1219200" y="2590800"/>
            <a:ext cx="3902075" cy="6096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b="1">
                <a:latin typeface="Arial" panose="020B0604020202020204" pitchFamily="34" charset="0"/>
              </a:rPr>
              <a:t>Low level of work-in-progress</a:t>
            </a:r>
          </a:p>
        </p:txBody>
      </p:sp>
      <p:sp>
        <p:nvSpPr>
          <p:cNvPr id="22533" name="Text Box 5"/>
          <p:cNvSpPr txBox="1">
            <a:spLocks noChangeArrowheads="1"/>
          </p:cNvSpPr>
          <p:nvPr/>
        </p:nvSpPr>
        <p:spPr bwMode="auto">
          <a:xfrm>
            <a:off x="838200" y="3352800"/>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b="1" i="1">
                <a:latin typeface="Arial" panose="020B0604020202020204" pitchFamily="34" charset="0"/>
              </a:rPr>
              <a:t>How?</a:t>
            </a:r>
          </a:p>
        </p:txBody>
      </p:sp>
      <p:sp>
        <p:nvSpPr>
          <p:cNvPr id="22534" name="Text Box 6"/>
          <p:cNvSpPr txBox="1">
            <a:spLocks noChangeArrowheads="1"/>
          </p:cNvSpPr>
          <p:nvPr/>
        </p:nvSpPr>
        <p:spPr bwMode="auto">
          <a:xfrm>
            <a:off x="1828800" y="3367088"/>
            <a:ext cx="807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b="1">
                <a:latin typeface="Arial" panose="020B0604020202020204" pitchFamily="34" charset="0"/>
              </a:rPr>
              <a:t>Maintain no stock of finished goods/Menjaga ada stok barang jadi</a:t>
            </a:r>
          </a:p>
        </p:txBody>
      </p:sp>
      <p:sp>
        <p:nvSpPr>
          <p:cNvPr id="22535" name="Text Box 7"/>
          <p:cNvSpPr txBox="1">
            <a:spLocks noChangeArrowheads="1"/>
          </p:cNvSpPr>
          <p:nvPr/>
        </p:nvSpPr>
        <p:spPr bwMode="auto">
          <a:xfrm>
            <a:off x="990600" y="3886200"/>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b="1" i="1">
                <a:latin typeface="Arial" panose="020B0604020202020204" pitchFamily="34" charset="0"/>
              </a:rPr>
              <a:t>How?</a:t>
            </a:r>
          </a:p>
        </p:txBody>
      </p:sp>
      <p:sp>
        <p:nvSpPr>
          <p:cNvPr id="22536" name="Text Box 8"/>
          <p:cNvSpPr txBox="1">
            <a:spLocks noChangeArrowheads="1"/>
          </p:cNvSpPr>
          <p:nvPr/>
        </p:nvSpPr>
        <p:spPr bwMode="auto">
          <a:xfrm>
            <a:off x="2286000" y="3900488"/>
            <a:ext cx="6858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b="1">
                <a:latin typeface="Arial" panose="020B0604020202020204" pitchFamily="34" charset="0"/>
              </a:rPr>
              <a:t>Short manufacturing time/Waktu Produksi Singkat</a:t>
            </a:r>
          </a:p>
        </p:txBody>
      </p:sp>
      <p:sp>
        <p:nvSpPr>
          <p:cNvPr id="22537" name="Text Box 9"/>
          <p:cNvSpPr txBox="1">
            <a:spLocks noChangeArrowheads="1"/>
          </p:cNvSpPr>
          <p:nvPr/>
        </p:nvSpPr>
        <p:spPr bwMode="auto">
          <a:xfrm>
            <a:off x="1295400" y="4343400"/>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b="1" i="1">
                <a:latin typeface="Arial" panose="020B0604020202020204" pitchFamily="34" charset="0"/>
              </a:rPr>
              <a:t>How?</a:t>
            </a:r>
          </a:p>
        </p:txBody>
      </p:sp>
      <p:sp>
        <p:nvSpPr>
          <p:cNvPr id="22538" name="Text Box 10"/>
          <p:cNvSpPr txBox="1">
            <a:spLocks noChangeArrowheads="1"/>
          </p:cNvSpPr>
          <p:nvPr/>
        </p:nvSpPr>
        <p:spPr bwMode="auto">
          <a:xfrm>
            <a:off x="2590800" y="4357688"/>
            <a:ext cx="594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b="1">
                <a:latin typeface="Arial" panose="020B0604020202020204" pitchFamily="34" charset="0"/>
              </a:rPr>
              <a:t>Run small batch sizes/Jalankan ukuran batch kecil</a:t>
            </a:r>
            <a:r>
              <a:rPr lang="en-US" altLang="en-US" sz="1800">
                <a:latin typeface="Arial" panose="020B0604020202020204" pitchFamily="34" charset="0"/>
              </a:rPr>
              <a:t> </a:t>
            </a:r>
          </a:p>
        </p:txBody>
      </p:sp>
      <p:sp>
        <p:nvSpPr>
          <p:cNvPr id="22539" name="Text Box 11"/>
          <p:cNvSpPr txBox="1">
            <a:spLocks noChangeArrowheads="1"/>
          </p:cNvSpPr>
          <p:nvPr/>
        </p:nvSpPr>
        <p:spPr bwMode="auto">
          <a:xfrm>
            <a:off x="1600200" y="4800600"/>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b="1" i="1">
                <a:latin typeface="Arial" panose="020B0604020202020204" pitchFamily="34" charset="0"/>
              </a:rPr>
              <a:t>How?</a:t>
            </a:r>
          </a:p>
        </p:txBody>
      </p:sp>
      <p:sp>
        <p:nvSpPr>
          <p:cNvPr id="22540" name="Text Box 12"/>
          <p:cNvSpPr txBox="1">
            <a:spLocks noChangeArrowheads="1"/>
          </p:cNvSpPr>
          <p:nvPr/>
        </p:nvSpPr>
        <p:spPr bwMode="auto">
          <a:xfrm>
            <a:off x="2895600" y="4814888"/>
            <a:ext cx="7391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b="1">
                <a:latin typeface="Arial" panose="020B0604020202020204" pitchFamily="34" charset="0"/>
              </a:rPr>
              <a:t>Frequent and swift deliveries from the suppliers/Pengiriman sering dan cepat dari pemasok</a:t>
            </a:r>
            <a:r>
              <a:rPr lang="en-US" altLang="en-US" sz="1800">
                <a:latin typeface="Arial" panose="020B0604020202020204" pitchFamily="34" charset="0"/>
              </a:rPr>
              <a:t> </a:t>
            </a:r>
          </a:p>
        </p:txBody>
      </p:sp>
      <p:sp>
        <p:nvSpPr>
          <p:cNvPr id="22541" name="Text Box 13"/>
          <p:cNvSpPr txBox="1">
            <a:spLocks noChangeArrowheads="1"/>
          </p:cNvSpPr>
          <p:nvPr/>
        </p:nvSpPr>
        <p:spPr bwMode="auto">
          <a:xfrm>
            <a:off x="2057400" y="5653088"/>
            <a:ext cx="93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b="1" i="1">
                <a:latin typeface="Arial" panose="020B0604020202020204" pitchFamily="34" charset="0"/>
              </a:rPr>
              <a:t>How?</a:t>
            </a:r>
          </a:p>
        </p:txBody>
      </p:sp>
      <p:sp>
        <p:nvSpPr>
          <p:cNvPr id="22542" name="Text Box 14"/>
          <p:cNvSpPr txBox="1">
            <a:spLocks noChangeArrowheads="1"/>
          </p:cNvSpPr>
          <p:nvPr/>
        </p:nvSpPr>
        <p:spPr bwMode="auto">
          <a:xfrm>
            <a:off x="3352800" y="5561013"/>
            <a:ext cx="53435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b="1">
                <a:latin typeface="Arial" panose="020B0604020202020204" pitchFamily="34" charset="0"/>
              </a:rPr>
              <a:t>Extremely good relationships to the suppliers/Hubungan yang sangat baik dengan pemasok</a:t>
            </a:r>
            <a:r>
              <a:rPr lang="en-US" altLang="en-US" sz="1800">
                <a:latin typeface="Arial" panose="020B0604020202020204" pitchFamily="34" charset="0"/>
              </a:rPr>
              <a:t>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 y="592281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Contoh Kasus</a:t>
            </a:r>
          </a:p>
        </p:txBody>
      </p:sp>
      <p:sp>
        <p:nvSpPr>
          <p:cNvPr id="3" name="Content Placeholder 2"/>
          <p:cNvSpPr>
            <a:spLocks noGrp="1"/>
          </p:cNvSpPr>
          <p:nvPr>
            <p:ph idx="1"/>
          </p:nvPr>
        </p:nvSpPr>
        <p:spPr/>
        <p:txBody>
          <a:bodyPr/>
          <a:lstStyle/>
          <a:p>
            <a:pPr marL="0" indent="0">
              <a:buFont typeface="Wingdings" panose="05000000000000000000" pitchFamily="2" charset="2"/>
              <a:buNone/>
              <a:defRPr/>
            </a:pPr>
            <a:r>
              <a:rPr lang="en-US" dirty="0" err="1" smtClean="0"/>
              <a:t>Sebuah</a:t>
            </a:r>
            <a:r>
              <a:rPr lang="en-US" dirty="0" smtClean="0"/>
              <a:t> </a:t>
            </a:r>
            <a:r>
              <a:rPr lang="en-US" dirty="0" err="1" smtClean="0"/>
              <a:t>jaringan</a:t>
            </a:r>
            <a:r>
              <a:rPr lang="en-US" dirty="0" smtClean="0"/>
              <a:t> </a:t>
            </a:r>
            <a:r>
              <a:rPr lang="en-US" dirty="0" err="1" smtClean="0"/>
              <a:t>persewaan</a:t>
            </a:r>
            <a:r>
              <a:rPr lang="en-US" dirty="0" smtClean="0"/>
              <a:t> video </a:t>
            </a:r>
            <a:r>
              <a:rPr lang="en-US" dirty="0" err="1" smtClean="0"/>
              <a:t>telah</a:t>
            </a:r>
            <a:r>
              <a:rPr lang="en-US" dirty="0" smtClean="0"/>
              <a:t> </a:t>
            </a:r>
            <a:r>
              <a:rPr lang="en-US" dirty="0" err="1" smtClean="0"/>
              <a:t>mengalami</a:t>
            </a:r>
            <a:r>
              <a:rPr lang="en-US" dirty="0" smtClean="0"/>
              <a:t> </a:t>
            </a:r>
            <a:r>
              <a:rPr lang="en-US" dirty="0" err="1" smtClean="0"/>
              <a:t>tingkat</a:t>
            </a:r>
            <a:r>
              <a:rPr lang="en-US" dirty="0" smtClean="0"/>
              <a:t> </a:t>
            </a:r>
            <a:r>
              <a:rPr lang="en-US" dirty="0" err="1" smtClean="0"/>
              <a:t>ketidakpuasan</a:t>
            </a:r>
            <a:r>
              <a:rPr lang="en-US" dirty="0" smtClean="0"/>
              <a:t> </a:t>
            </a:r>
            <a:r>
              <a:rPr lang="en-US" dirty="0" err="1" smtClean="0"/>
              <a:t>pelanggan</a:t>
            </a:r>
            <a:r>
              <a:rPr lang="en-US" dirty="0" smtClean="0"/>
              <a:t> yang </a:t>
            </a:r>
            <a:r>
              <a:rPr lang="en-US" dirty="0" err="1" smtClean="0"/>
              <a:t>terus</a:t>
            </a:r>
            <a:r>
              <a:rPr lang="en-US" dirty="0" smtClean="0"/>
              <a:t> </a:t>
            </a:r>
            <a:r>
              <a:rPr lang="en-US" dirty="0" err="1" smtClean="0"/>
              <a:t>meningkat</a:t>
            </a:r>
            <a:r>
              <a:rPr lang="en-US" dirty="0" smtClean="0"/>
              <a:t> </a:t>
            </a:r>
            <a:r>
              <a:rPr lang="en-US" dirty="0" err="1" smtClean="0"/>
              <a:t>saat</a:t>
            </a:r>
            <a:r>
              <a:rPr lang="en-US" dirty="0" smtClean="0"/>
              <a:t> </a:t>
            </a:r>
            <a:r>
              <a:rPr lang="en-US" dirty="0" err="1" smtClean="0"/>
              <a:t>mengukur</a:t>
            </a:r>
            <a:r>
              <a:rPr lang="en-US" dirty="0" smtClean="0"/>
              <a:t> data </a:t>
            </a:r>
            <a:r>
              <a:rPr lang="en-US" dirty="0" err="1" smtClean="0"/>
              <a:t>kepuasan</a:t>
            </a:r>
            <a:r>
              <a:rPr lang="en-US" dirty="0" smtClean="0"/>
              <a:t> </a:t>
            </a:r>
            <a:r>
              <a:rPr lang="en-US" dirty="0" err="1" smtClean="0"/>
              <a:t>pelanggan</a:t>
            </a:r>
            <a:r>
              <a:rPr lang="en-US" dirty="0" smtClean="0"/>
              <a:t>. </a:t>
            </a:r>
            <a:r>
              <a:rPr lang="en-US" dirty="0" err="1" smtClean="0"/>
              <a:t>Kuesioner</a:t>
            </a:r>
            <a:r>
              <a:rPr lang="en-US" dirty="0" smtClean="0"/>
              <a:t> </a:t>
            </a:r>
            <a:r>
              <a:rPr lang="en-US" dirty="0" err="1" smtClean="0"/>
              <a:t>sederhana</a:t>
            </a:r>
            <a:r>
              <a:rPr lang="en-US" dirty="0" smtClean="0"/>
              <a:t> </a:t>
            </a:r>
            <a:r>
              <a:rPr lang="en-US" dirty="0" err="1" smtClean="0"/>
              <a:t>mengungkapkan</a:t>
            </a:r>
            <a:r>
              <a:rPr lang="en-US" dirty="0" smtClean="0"/>
              <a:t> </a:t>
            </a:r>
            <a:r>
              <a:rPr lang="en-US" dirty="0" err="1" smtClean="0"/>
              <a:t>empat</a:t>
            </a:r>
            <a:r>
              <a:rPr lang="en-US" dirty="0" smtClean="0"/>
              <a:t> </a:t>
            </a:r>
            <a:r>
              <a:rPr lang="en-US" dirty="0" err="1" smtClean="0"/>
              <a:t>penyebab</a:t>
            </a:r>
            <a:r>
              <a:rPr lang="en-US" dirty="0" smtClean="0"/>
              <a:t> </a:t>
            </a:r>
            <a:r>
              <a:rPr lang="en-US" dirty="0" err="1" smtClean="0"/>
              <a:t>terpenting</a:t>
            </a:r>
            <a:r>
              <a:rPr lang="en-US" dirty="0" smtClean="0"/>
              <a:t>:</a:t>
            </a:r>
          </a:p>
          <a:p>
            <a:pPr marL="514350" indent="-514350">
              <a:buFont typeface="+mj-lt"/>
              <a:buAutoNum type="arabicPeriod"/>
              <a:defRPr/>
            </a:pPr>
            <a:r>
              <a:rPr lang="en-US" dirty="0" err="1" smtClean="0"/>
              <a:t>Waktu</a:t>
            </a:r>
            <a:r>
              <a:rPr lang="en-US" dirty="0" smtClean="0"/>
              <a:t> checkout yang lama</a:t>
            </a:r>
          </a:p>
          <a:p>
            <a:pPr marL="514350" indent="-514350">
              <a:buFont typeface="+mj-lt"/>
              <a:buAutoNum type="arabicPeriod"/>
              <a:defRPr/>
            </a:pPr>
            <a:r>
              <a:rPr lang="en-US" dirty="0" err="1" smtClean="0"/>
              <a:t>Pilihan</a:t>
            </a:r>
            <a:r>
              <a:rPr lang="en-US" dirty="0" smtClean="0"/>
              <a:t> </a:t>
            </a:r>
            <a:r>
              <a:rPr lang="en-US" dirty="0" err="1" smtClean="0"/>
              <a:t>judul</a:t>
            </a:r>
            <a:r>
              <a:rPr lang="en-US" dirty="0" smtClean="0"/>
              <a:t> yang </a:t>
            </a:r>
            <a:r>
              <a:rPr lang="en-US" dirty="0" err="1" smtClean="0"/>
              <a:t>buruk</a:t>
            </a:r>
            <a:endParaRPr lang="en-US" dirty="0" smtClean="0"/>
          </a:p>
          <a:p>
            <a:pPr marL="514350" indent="-514350">
              <a:buFont typeface="+mj-lt"/>
              <a:buAutoNum type="arabicPeriod"/>
              <a:defRPr/>
            </a:pPr>
            <a:r>
              <a:rPr lang="en-US" dirty="0" err="1" smtClean="0"/>
              <a:t>Personil</a:t>
            </a:r>
            <a:r>
              <a:rPr lang="en-US" dirty="0" smtClean="0"/>
              <a:t> yang </a:t>
            </a:r>
            <a:r>
              <a:rPr lang="en-US" dirty="0" err="1" smtClean="0"/>
              <a:t>tidak</a:t>
            </a:r>
            <a:r>
              <a:rPr lang="en-US" dirty="0" smtClean="0"/>
              <a:t> </a:t>
            </a:r>
            <a:r>
              <a:rPr lang="en-US" dirty="0" err="1" smtClean="0"/>
              <a:t>sopan</a:t>
            </a:r>
            <a:r>
              <a:rPr lang="en-US" dirty="0" smtClean="0"/>
              <a:t> </a:t>
            </a:r>
            <a:r>
              <a:rPr lang="en-US" dirty="0" err="1" smtClean="0"/>
              <a:t>dan</a:t>
            </a:r>
            <a:r>
              <a:rPr lang="en-US" dirty="0" smtClean="0"/>
              <a:t> </a:t>
            </a:r>
            <a:r>
              <a:rPr lang="en-US" dirty="0" err="1" smtClean="0"/>
              <a:t>tidak</a:t>
            </a:r>
            <a:r>
              <a:rPr lang="en-US" dirty="0" smtClean="0"/>
              <a:t> </a:t>
            </a:r>
            <a:r>
              <a:rPr lang="en-US" dirty="0" err="1" smtClean="0"/>
              <a:t>ramah</a:t>
            </a:r>
            <a:endParaRPr lang="en-US" dirty="0" smtClean="0"/>
          </a:p>
          <a:p>
            <a:pPr marL="514350" indent="-514350">
              <a:buFont typeface="+mj-lt"/>
              <a:buAutoNum type="arabicPeriod"/>
              <a:defRPr/>
            </a:pPr>
            <a:r>
              <a:rPr lang="en-US" dirty="0" err="1" smtClean="0"/>
              <a:t>Lokasi</a:t>
            </a:r>
            <a:r>
              <a:rPr lang="en-US" dirty="0" smtClean="0"/>
              <a:t> </a:t>
            </a:r>
            <a:r>
              <a:rPr lang="en-US" dirty="0" err="1" smtClean="0"/>
              <a:t>dan</a:t>
            </a:r>
            <a:r>
              <a:rPr lang="en-US" dirty="0" smtClean="0"/>
              <a:t> </a:t>
            </a:r>
            <a:r>
              <a:rPr lang="en-US" dirty="0" err="1" smtClean="0"/>
              <a:t>tata</a:t>
            </a:r>
            <a:r>
              <a:rPr lang="en-US" dirty="0" smtClean="0"/>
              <a:t> </a:t>
            </a:r>
            <a:r>
              <a:rPr lang="en-US" dirty="0" err="1" smtClean="0"/>
              <a:t>letak</a:t>
            </a:r>
            <a:r>
              <a:rPr lang="en-US" dirty="0" smtClean="0"/>
              <a:t> </a:t>
            </a:r>
            <a:r>
              <a:rPr lang="en-US" dirty="0" err="1" smtClean="0"/>
              <a:t>toko</a:t>
            </a:r>
            <a:r>
              <a:rPr lang="en-US" dirty="0" smtClean="0"/>
              <a:t> </a:t>
            </a:r>
            <a:r>
              <a:rPr lang="en-US" dirty="0" err="1" smtClean="0"/>
              <a:t>tidak</a:t>
            </a:r>
            <a:r>
              <a:rPr lang="en-US" dirty="0" smtClean="0"/>
              <a:t> </a:t>
            </a:r>
            <a:r>
              <a:rPr lang="en-US" dirty="0" err="1" smtClean="0"/>
              <a:t>menguntungkan</a:t>
            </a:r>
            <a:endParaRPr lang="en-US" dirty="0" smtClean="0"/>
          </a:p>
          <a:p>
            <a:pPr marL="0" indent="0">
              <a:buFont typeface="Wingdings" panose="05000000000000000000" pitchFamily="2" charset="2"/>
              <a:buNone/>
              <a:defRPr/>
            </a:pP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71600" y="58261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13">
            <a:extLst>
              <a:ext uri="{28A0092B-C50C-407E-A947-70E740481C1C}">
                <a14:useLocalDpi xmlns:a14="http://schemas.microsoft.com/office/drawing/2010/main" val="0"/>
              </a:ext>
            </a:extLst>
          </a:blip>
          <a:srcRect l="28697" t="32292" r="30309" b="23958"/>
          <a:stretch>
            <a:fillRect/>
          </a:stretch>
        </p:blipFill>
        <p:spPr bwMode="auto">
          <a:xfrm>
            <a:off x="304800" y="762000"/>
            <a:ext cx="8763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71600" y="6145823"/>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371600" y="5410200"/>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371600" y="4674577"/>
            <a:ext cx="609600" cy="609600"/>
          </a:xfrm>
          <a:prstGeom prst="rect">
            <a:avLst/>
          </a:prstGeom>
        </p:spPr>
      </p:pic>
      <p:pic>
        <p:nvPicPr>
          <p:cNvPr id="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324708" y="3938954"/>
            <a:ext cx="609600" cy="609600"/>
          </a:xfrm>
          <a:prstGeom prst="rect">
            <a:avLst/>
          </a:prstGeom>
        </p:spPr>
      </p:pic>
      <p:pic>
        <p:nvPicPr>
          <p:cNvPr id="8"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1277815" y="331176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342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6647"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5568"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0767"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smtClean="0"/>
              <a:t>3.Relations Diagram </a:t>
            </a:r>
          </a:p>
        </p:txBody>
      </p:sp>
      <p:sp>
        <p:nvSpPr>
          <p:cNvPr id="25603" name="Rectangle 3"/>
          <p:cNvSpPr>
            <a:spLocks noGrp="1" noChangeArrowheads="1"/>
          </p:cNvSpPr>
          <p:nvPr>
            <p:ph type="body" idx="1"/>
          </p:nvPr>
        </p:nvSpPr>
        <p:spPr/>
        <p:txBody>
          <a:bodyPr/>
          <a:lstStyle/>
          <a:p>
            <a:r>
              <a:rPr lang="en-US" altLang="en-US" dirty="0" err="1" smtClean="0"/>
              <a:t>Alat</a:t>
            </a:r>
            <a:r>
              <a:rPr lang="en-US" altLang="en-US" dirty="0" smtClean="0"/>
              <a:t> </a:t>
            </a:r>
            <a:r>
              <a:rPr lang="en-US" altLang="en-US" dirty="0" err="1" smtClean="0"/>
              <a:t>untuk</a:t>
            </a:r>
            <a:r>
              <a:rPr lang="en-US" altLang="en-US" dirty="0" smtClean="0"/>
              <a:t> </a:t>
            </a:r>
            <a:r>
              <a:rPr lang="en-US" altLang="en-US" dirty="0" err="1" smtClean="0"/>
              <a:t>mengidentifikasi</a:t>
            </a:r>
            <a:r>
              <a:rPr lang="en-US" altLang="en-US" dirty="0" smtClean="0"/>
              <a:t> </a:t>
            </a:r>
            <a:r>
              <a:rPr lang="en-US" altLang="en-US" dirty="0" err="1" smtClean="0"/>
              <a:t>hubungan</a:t>
            </a:r>
            <a:r>
              <a:rPr lang="en-US" altLang="en-US" dirty="0" smtClean="0"/>
              <a:t> </a:t>
            </a:r>
            <a:r>
              <a:rPr lang="en-US" altLang="en-US" dirty="0" err="1" smtClean="0"/>
              <a:t>sebab-akibat</a:t>
            </a:r>
            <a:r>
              <a:rPr lang="en-US" altLang="en-US" dirty="0" smtClean="0"/>
              <a:t> </a:t>
            </a:r>
            <a:r>
              <a:rPr lang="en-US" altLang="en-US" dirty="0" err="1" smtClean="0"/>
              <a:t>logis</a:t>
            </a:r>
            <a:r>
              <a:rPr lang="en-US" altLang="en-US" dirty="0" smtClean="0"/>
              <a:t> </a:t>
            </a:r>
            <a:r>
              <a:rPr lang="en-US" altLang="en-US" dirty="0" err="1" smtClean="0"/>
              <a:t>dalam</a:t>
            </a:r>
            <a:r>
              <a:rPr lang="en-US" altLang="en-US" dirty="0" smtClean="0"/>
              <a:t> </a:t>
            </a:r>
            <a:r>
              <a:rPr lang="en-US" altLang="en-US" dirty="0" err="1" smtClean="0"/>
              <a:t>masalah</a:t>
            </a:r>
            <a:r>
              <a:rPr lang="en-US" altLang="en-US" dirty="0" smtClean="0"/>
              <a:t> yang </a:t>
            </a:r>
            <a:r>
              <a:rPr lang="en-US" altLang="en-US" dirty="0" err="1" smtClean="0"/>
              <a:t>kompleks</a:t>
            </a:r>
            <a:r>
              <a:rPr lang="en-US" altLang="en-US" dirty="0" smtClean="0"/>
              <a:t> </a:t>
            </a:r>
            <a:r>
              <a:rPr lang="en-US" altLang="en-US" dirty="0" err="1" smtClean="0"/>
              <a:t>dan</a:t>
            </a:r>
            <a:r>
              <a:rPr lang="en-US" altLang="en-US" dirty="0" smtClean="0"/>
              <a:t> </a:t>
            </a:r>
            <a:r>
              <a:rPr lang="en-US" altLang="en-US" dirty="0" err="1" smtClean="0"/>
              <a:t>membingungkan</a:t>
            </a:r>
            <a:endParaRPr lang="en-US" altLang="en-US" dirty="0" smtClean="0"/>
          </a:p>
          <a:p>
            <a:r>
              <a:rPr lang="en-US" altLang="en-US" dirty="0" err="1" smtClean="0"/>
              <a:t>Mirip</a:t>
            </a:r>
            <a:r>
              <a:rPr lang="en-US" altLang="en-US" dirty="0" smtClean="0"/>
              <a:t> </a:t>
            </a:r>
            <a:r>
              <a:rPr lang="en-US" altLang="en-US" dirty="0" err="1" smtClean="0"/>
              <a:t>dengan</a:t>
            </a:r>
            <a:r>
              <a:rPr lang="en-US" altLang="en-US" dirty="0" smtClean="0"/>
              <a:t> </a:t>
            </a:r>
            <a:r>
              <a:rPr lang="en-US" altLang="en-US" dirty="0" err="1" smtClean="0"/>
              <a:t>grafik</a:t>
            </a:r>
            <a:r>
              <a:rPr lang="en-US" altLang="en-US" dirty="0" smtClean="0"/>
              <a:t> </a:t>
            </a:r>
            <a:r>
              <a:rPr lang="en-US" altLang="en-US" dirty="0" err="1" smtClean="0"/>
              <a:t>sebab-akibat</a:t>
            </a:r>
            <a:r>
              <a:rPr lang="en-US" altLang="en-US" dirty="0" smtClean="0"/>
              <a:t> </a:t>
            </a:r>
            <a:r>
              <a:rPr lang="en-US" altLang="en-US" dirty="0" smtClean="0">
                <a:sym typeface="Wingdings" panose="05000000000000000000" pitchFamily="2" charset="2"/>
              </a:rPr>
              <a:t> </a:t>
            </a:r>
            <a:r>
              <a:rPr lang="en-US" altLang="en-US" dirty="0" err="1" smtClean="0">
                <a:sym typeface="Wingdings" panose="05000000000000000000" pitchFamily="2" charset="2"/>
              </a:rPr>
              <a:t>lebih</a:t>
            </a:r>
            <a:r>
              <a:rPr lang="en-US" altLang="en-US" dirty="0" smtClean="0">
                <a:sym typeface="Wingdings" panose="05000000000000000000" pitchFamily="2" charset="2"/>
              </a:rPr>
              <a:t> </a:t>
            </a:r>
            <a:r>
              <a:rPr lang="en-US" altLang="en-US" dirty="0" err="1" smtClean="0">
                <a:sym typeface="Wingdings" panose="05000000000000000000" pitchFamily="2" charset="2"/>
              </a:rPr>
              <a:t>cocok</a:t>
            </a:r>
            <a:r>
              <a:rPr lang="en-US" altLang="en-US" dirty="0" smtClean="0">
                <a:sym typeface="Wingdings" panose="05000000000000000000" pitchFamily="2" charset="2"/>
              </a:rPr>
              <a:t> </a:t>
            </a:r>
            <a:r>
              <a:rPr lang="en-US" altLang="en-US" dirty="0" err="1" smtClean="0">
                <a:sym typeface="Wingdings" panose="05000000000000000000" pitchFamily="2" charset="2"/>
              </a:rPr>
              <a:t>untuk</a:t>
            </a:r>
            <a:r>
              <a:rPr lang="en-US" altLang="en-US" dirty="0" smtClean="0">
                <a:sym typeface="Wingdings" panose="05000000000000000000" pitchFamily="2" charset="2"/>
              </a:rPr>
              <a:t> </a:t>
            </a:r>
            <a:r>
              <a:rPr lang="en-US" altLang="en-US" dirty="0" err="1" smtClean="0">
                <a:sym typeface="Wingdings" panose="05000000000000000000" pitchFamily="2" charset="2"/>
              </a:rPr>
              <a:t>masalah</a:t>
            </a:r>
            <a:r>
              <a:rPr lang="en-US" altLang="en-US" dirty="0" smtClean="0">
                <a:sym typeface="Wingdings" panose="05000000000000000000" pitchFamily="2" charset="2"/>
              </a:rPr>
              <a:t> yang </a:t>
            </a:r>
            <a:r>
              <a:rPr lang="en-US" altLang="en-US" dirty="0" err="1" smtClean="0">
                <a:sym typeface="Wingdings" panose="05000000000000000000" pitchFamily="2" charset="2"/>
              </a:rPr>
              <a:t>kompleks</a:t>
            </a:r>
            <a:endParaRPr lang="en-US" altLang="en-US" dirty="0" smtClean="0"/>
          </a:p>
          <a:p>
            <a:r>
              <a:rPr lang="en-US" altLang="en-US" dirty="0" err="1" smtClean="0"/>
              <a:t>Jenis</a:t>
            </a:r>
            <a:r>
              <a:rPr lang="en-US" altLang="en-US" dirty="0" smtClean="0"/>
              <a:t> diagram </a:t>
            </a:r>
            <a:r>
              <a:rPr lang="en-US" altLang="en-US" dirty="0" err="1" smtClean="0"/>
              <a:t>hubungan</a:t>
            </a:r>
            <a:r>
              <a:rPr lang="en-US" altLang="en-US" dirty="0" smtClean="0"/>
              <a:t> :</a:t>
            </a:r>
          </a:p>
          <a:p>
            <a:pPr lvl="1"/>
            <a:r>
              <a:rPr lang="en-US" altLang="en-US" dirty="0" smtClean="0"/>
              <a:t>Qualitative Relations Diagram</a:t>
            </a:r>
          </a:p>
          <a:p>
            <a:pPr lvl="1"/>
            <a:r>
              <a:rPr lang="en-US" altLang="en-US" dirty="0" smtClean="0"/>
              <a:t>Quantitative Relations Diagram</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627770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sz="3600" smtClean="0"/>
              <a:t>Generating a Qualitative Relations Diagram</a:t>
            </a:r>
          </a:p>
        </p:txBody>
      </p:sp>
      <p:sp>
        <p:nvSpPr>
          <p:cNvPr id="27651" name="Rectangle 3"/>
          <p:cNvSpPr>
            <a:spLocks noGrp="1" noChangeArrowheads="1"/>
          </p:cNvSpPr>
          <p:nvPr>
            <p:ph type="body" idx="1"/>
          </p:nvPr>
        </p:nvSpPr>
        <p:spPr/>
        <p:txBody>
          <a:bodyPr/>
          <a:lstStyle/>
          <a:p>
            <a:r>
              <a:rPr lang="en-US" altLang="en-US" smtClean="0"/>
              <a:t>Mengisolasi </a:t>
            </a:r>
            <a:r>
              <a:rPr lang="en-US" altLang="en-US" smtClean="0">
                <a:solidFill>
                  <a:schemeClr val="tx2"/>
                </a:solidFill>
              </a:rPr>
              <a:t>semua faktor</a:t>
            </a:r>
            <a:r>
              <a:rPr lang="en-US" altLang="en-US" smtClean="0"/>
              <a:t> yang diyakini berkaitan dengan masalah  </a:t>
            </a:r>
            <a:r>
              <a:rPr lang="en-US" altLang="en-US" smtClean="0">
                <a:sym typeface="Wingdings" panose="05000000000000000000" pitchFamily="2" charset="2"/>
              </a:rPr>
              <a:t> </a:t>
            </a:r>
            <a:r>
              <a:rPr lang="en-US" altLang="en-US" smtClean="0"/>
              <a:t>tanpa membentuk pendapat tentang hubungan antara faktor-faktor </a:t>
            </a:r>
          </a:p>
          <a:p>
            <a:r>
              <a:rPr lang="en-US" altLang="en-US" smtClean="0"/>
              <a:t>Mengidentifikasi </a:t>
            </a:r>
            <a:r>
              <a:rPr lang="en-US" altLang="en-US" smtClean="0">
                <a:solidFill>
                  <a:schemeClr val="tx2"/>
                </a:solidFill>
              </a:rPr>
              <a:t>hubungan kausal </a:t>
            </a:r>
            <a:r>
              <a:rPr lang="en-US" altLang="en-US" smtClean="0"/>
              <a:t>antara faktor </a:t>
            </a:r>
            <a:r>
              <a:rPr lang="en-US" altLang="en-US" smtClean="0">
                <a:sym typeface="Wingdings" panose="05000000000000000000" pitchFamily="2" charset="2"/>
              </a:rPr>
              <a:t> penggunaan panah</a:t>
            </a:r>
          </a:p>
          <a:p>
            <a:r>
              <a:rPr lang="en-US" altLang="en-US" smtClean="0">
                <a:sym typeface="Wingdings" panose="05000000000000000000" pitchFamily="2" charset="2"/>
              </a:rPr>
              <a:t>Mengklasifikasikan faktor yang tergantung pada </a:t>
            </a:r>
            <a:r>
              <a:rPr lang="en-US" altLang="en-US" smtClean="0">
                <a:solidFill>
                  <a:schemeClr val="tx2"/>
                </a:solidFill>
                <a:sym typeface="Wingdings" panose="05000000000000000000" pitchFamily="2" charset="2"/>
              </a:rPr>
              <a:t>peran</a:t>
            </a:r>
            <a:r>
              <a:rPr lang="en-US" altLang="en-US" smtClean="0">
                <a:sym typeface="Wingdings" panose="05000000000000000000" pitchFamily="2" charset="2"/>
              </a:rPr>
              <a:t> dalam sebab-akibat </a:t>
            </a:r>
          </a:p>
          <a:p>
            <a:r>
              <a:rPr lang="en-US" altLang="en-US" smtClean="0">
                <a:sym typeface="Wingdings" panose="05000000000000000000" pitchFamily="2" charset="2"/>
              </a:rPr>
              <a:t>Mengidentifikasi </a:t>
            </a:r>
            <a:r>
              <a:rPr lang="en-US" altLang="en-US" smtClean="0">
                <a:solidFill>
                  <a:schemeClr val="tx2"/>
                </a:solidFill>
                <a:sym typeface="Wingdings" panose="05000000000000000000" pitchFamily="2" charset="2"/>
              </a:rPr>
              <a:t>penyebab utama </a:t>
            </a:r>
          </a:p>
          <a:p>
            <a:r>
              <a:rPr lang="en-US" altLang="en-US" smtClean="0">
                <a:solidFill>
                  <a:schemeClr val="tx2"/>
                </a:solidFill>
                <a:sym typeface="Wingdings" panose="05000000000000000000" pitchFamily="2" charset="2"/>
              </a:rPr>
              <a:t>Berkonsentrasi pada peningkatan</a:t>
            </a:r>
            <a:r>
              <a:rPr lang="en-US" altLang="en-US" smtClean="0">
                <a:sym typeface="Wingdings" panose="05000000000000000000" pitchFamily="2" charset="2"/>
              </a:rPr>
              <a:t> sekitar masalah </a:t>
            </a:r>
            <a:r>
              <a:rPr lang="en-US" altLang="en-US" smtClean="0">
                <a:solidFill>
                  <a:schemeClr val="tx2"/>
                </a:solidFill>
                <a:sym typeface="Wingdings" panose="05000000000000000000" pitchFamily="2" charset="2"/>
              </a:rPr>
              <a:t>penyebab utama</a:t>
            </a:r>
            <a:endParaRPr lang="en-US" altLang="en-US" smtClean="0">
              <a:sym typeface="Wingdings" panose="05000000000000000000" pitchFamily="2" charset="2"/>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 y="61309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sz="3600" smtClean="0"/>
              <a:t>Example of Qualitative Relations Diagram</a:t>
            </a:r>
          </a:p>
        </p:txBody>
      </p:sp>
      <p:sp>
        <p:nvSpPr>
          <p:cNvPr id="28675" name="Rectangle 3"/>
          <p:cNvSpPr>
            <a:spLocks noGrp="1" noChangeArrowheads="1"/>
          </p:cNvSpPr>
          <p:nvPr>
            <p:ph type="body" idx="1"/>
          </p:nvPr>
        </p:nvSpPr>
        <p:spPr>
          <a:xfrm>
            <a:off x="457200" y="838200"/>
            <a:ext cx="8229600" cy="5715000"/>
          </a:xfrm>
        </p:spPr>
        <p:txBody>
          <a:bodyPr/>
          <a:lstStyle/>
          <a:p>
            <a:pPr marL="0" indent="0" algn="just">
              <a:buNone/>
            </a:pPr>
            <a:r>
              <a:rPr lang="en-US" altLang="en-US" dirty="0" err="1" smtClean="0"/>
              <a:t>Sebuah</a:t>
            </a:r>
            <a:r>
              <a:rPr lang="en-US" altLang="en-US" dirty="0" smtClean="0"/>
              <a:t> </a:t>
            </a:r>
            <a:r>
              <a:rPr lang="en-US" altLang="en-US" dirty="0" err="1" smtClean="0"/>
              <a:t>perusahaan</a:t>
            </a:r>
            <a:r>
              <a:rPr lang="en-US" altLang="en-US" dirty="0" smtClean="0"/>
              <a:t> </a:t>
            </a:r>
            <a:r>
              <a:rPr lang="en-US" altLang="en-US" dirty="0" err="1" smtClean="0"/>
              <a:t>menghabiskan</a:t>
            </a:r>
            <a:r>
              <a:rPr lang="en-US" altLang="en-US" dirty="0" smtClean="0"/>
              <a:t> </a:t>
            </a:r>
            <a:r>
              <a:rPr lang="en-US" altLang="en-US" dirty="0" err="1" smtClean="0"/>
              <a:t>banyak</a:t>
            </a:r>
            <a:r>
              <a:rPr lang="en-US" altLang="en-US" dirty="0" smtClean="0"/>
              <a:t> </a:t>
            </a:r>
            <a:r>
              <a:rPr lang="en-US" altLang="en-US" dirty="0" err="1" smtClean="0"/>
              <a:t>waktu</a:t>
            </a:r>
            <a:r>
              <a:rPr lang="en-US" altLang="en-US" dirty="0" smtClean="0"/>
              <a:t> </a:t>
            </a:r>
            <a:r>
              <a:rPr lang="en-US" altLang="en-US" dirty="0" err="1" smtClean="0"/>
              <a:t>dan</a:t>
            </a:r>
            <a:r>
              <a:rPr lang="en-US" altLang="en-US" dirty="0" smtClean="0"/>
              <a:t> </a:t>
            </a:r>
            <a:r>
              <a:rPr lang="en-US" altLang="en-US" dirty="0" err="1" smtClean="0"/>
              <a:t>uang</a:t>
            </a:r>
            <a:r>
              <a:rPr lang="en-US" altLang="en-US" dirty="0" smtClean="0"/>
              <a:t> </a:t>
            </a:r>
            <a:r>
              <a:rPr lang="en-US" altLang="en-US" dirty="0" err="1" smtClean="0"/>
              <a:t>dalam</a:t>
            </a:r>
            <a:r>
              <a:rPr lang="en-US" altLang="en-US" dirty="0" smtClean="0"/>
              <a:t> </a:t>
            </a:r>
            <a:r>
              <a:rPr lang="en-US" altLang="en-US" dirty="0" err="1" smtClean="0"/>
              <a:t>memperkenalkan</a:t>
            </a:r>
            <a:r>
              <a:rPr lang="en-US" altLang="en-US" dirty="0" smtClean="0"/>
              <a:t> </a:t>
            </a:r>
            <a:r>
              <a:rPr lang="en-US" altLang="en-US" dirty="0" err="1" smtClean="0"/>
              <a:t>suatu</a:t>
            </a:r>
            <a:r>
              <a:rPr lang="en-US" altLang="en-US" dirty="0" smtClean="0"/>
              <a:t> </a:t>
            </a:r>
            <a:r>
              <a:rPr lang="en-US" altLang="en-US" dirty="0" err="1" smtClean="0"/>
              <a:t>sistem</a:t>
            </a:r>
            <a:r>
              <a:rPr lang="en-US" altLang="en-US" dirty="0" smtClean="0"/>
              <a:t> </a:t>
            </a:r>
            <a:r>
              <a:rPr lang="en-US" altLang="en-US" dirty="0" err="1" smtClean="0"/>
              <a:t>pengukuran</a:t>
            </a:r>
            <a:r>
              <a:rPr lang="en-US" altLang="en-US" dirty="0" smtClean="0"/>
              <a:t> </a:t>
            </a:r>
            <a:r>
              <a:rPr lang="en-US" altLang="en-US" dirty="0" err="1" smtClean="0"/>
              <a:t>kinerja</a:t>
            </a:r>
            <a:r>
              <a:rPr lang="en-US" altLang="en-US" dirty="0" smtClean="0"/>
              <a:t>. </a:t>
            </a:r>
          </a:p>
          <a:p>
            <a:pPr marL="0" indent="0" algn="just">
              <a:buNone/>
            </a:pPr>
            <a:endParaRPr lang="en-US" altLang="en-US" dirty="0" smtClean="0"/>
          </a:p>
          <a:p>
            <a:pPr marL="0" indent="0" algn="just">
              <a:buNone/>
            </a:pPr>
            <a:r>
              <a:rPr lang="en-US" altLang="en-US" dirty="0" err="1" smtClean="0"/>
              <a:t>Namun</a:t>
            </a:r>
            <a:r>
              <a:rPr lang="en-US" altLang="en-US" dirty="0" smtClean="0"/>
              <a:t>, </a:t>
            </a:r>
            <a:r>
              <a:rPr lang="en-US" altLang="en-US" dirty="0" err="1" smtClean="0"/>
              <a:t>sistem</a:t>
            </a:r>
            <a:r>
              <a:rPr lang="en-US" altLang="en-US" dirty="0" smtClean="0"/>
              <a:t> </a:t>
            </a:r>
            <a:r>
              <a:rPr lang="en-US" altLang="en-US" dirty="0" err="1" smtClean="0"/>
              <a:t>ini</a:t>
            </a:r>
            <a:r>
              <a:rPr lang="en-US" altLang="en-US" dirty="0" smtClean="0"/>
              <a:t> </a:t>
            </a:r>
            <a:r>
              <a:rPr lang="en-US" altLang="en-US" dirty="0" err="1" smtClean="0"/>
              <a:t>tidak</a:t>
            </a:r>
            <a:r>
              <a:rPr lang="en-US" altLang="en-US" dirty="0" smtClean="0"/>
              <a:t> </a:t>
            </a:r>
            <a:r>
              <a:rPr lang="en-US" altLang="en-US" dirty="0" err="1" smtClean="0"/>
              <a:t>banyak</a:t>
            </a:r>
            <a:r>
              <a:rPr lang="en-US" altLang="en-US" dirty="0" smtClean="0"/>
              <a:t> </a:t>
            </a:r>
            <a:r>
              <a:rPr lang="en-US" altLang="en-US" dirty="0" err="1" smtClean="0"/>
              <a:t>digunakan</a:t>
            </a:r>
            <a:r>
              <a:rPr lang="en-US" altLang="en-US" dirty="0" smtClean="0"/>
              <a:t>, </a:t>
            </a:r>
            <a:r>
              <a:rPr lang="en-US" altLang="en-US" dirty="0" err="1" smtClean="0"/>
              <a:t>dilihat</a:t>
            </a:r>
            <a:r>
              <a:rPr lang="en-US" altLang="en-US" dirty="0" smtClean="0"/>
              <a:t> </a:t>
            </a:r>
            <a:r>
              <a:rPr lang="en-US" altLang="en-US" dirty="0" err="1" smtClean="0"/>
              <a:t>dengan</a:t>
            </a:r>
            <a:r>
              <a:rPr lang="en-US" altLang="en-US" dirty="0" smtClean="0"/>
              <a:t> </a:t>
            </a:r>
            <a:r>
              <a:rPr lang="en-US" altLang="en-US" dirty="0" err="1" smtClean="0"/>
              <a:t>sedikit</a:t>
            </a:r>
            <a:r>
              <a:rPr lang="en-US" altLang="en-US" dirty="0" smtClean="0"/>
              <a:t> rasa </a:t>
            </a:r>
            <a:r>
              <a:rPr lang="en-US" altLang="en-US" dirty="0" err="1" smtClean="0"/>
              <a:t>hormat</a:t>
            </a:r>
            <a:r>
              <a:rPr lang="en-US" altLang="en-US" dirty="0" smtClean="0"/>
              <a:t> di </a:t>
            </a:r>
            <a:r>
              <a:rPr lang="en-US" altLang="en-US" dirty="0" err="1" smtClean="0"/>
              <a:t>antara</a:t>
            </a:r>
            <a:r>
              <a:rPr lang="en-US" altLang="en-US" dirty="0" smtClean="0"/>
              <a:t> </a:t>
            </a:r>
            <a:r>
              <a:rPr lang="en-US" altLang="en-US" dirty="0" err="1" smtClean="0"/>
              <a:t>karyawan</a:t>
            </a:r>
            <a:r>
              <a:rPr lang="en-US" altLang="en-US" dirty="0" smtClean="0"/>
              <a:t> </a:t>
            </a:r>
            <a:r>
              <a:rPr lang="en-US" altLang="en-US" dirty="0" err="1" smtClean="0"/>
              <a:t>dan</a:t>
            </a:r>
            <a:r>
              <a:rPr lang="en-US" altLang="en-US" dirty="0" smtClean="0"/>
              <a:t> </a:t>
            </a:r>
            <a:r>
              <a:rPr lang="en-US" altLang="en-US" dirty="0" err="1" smtClean="0"/>
              <a:t>kadang-kadang</a:t>
            </a:r>
            <a:r>
              <a:rPr lang="en-US" altLang="en-US" dirty="0" smtClean="0"/>
              <a:t> </a:t>
            </a:r>
            <a:r>
              <a:rPr lang="en-US" altLang="en-US" dirty="0" err="1" smtClean="0"/>
              <a:t>langsung</a:t>
            </a:r>
            <a:r>
              <a:rPr lang="en-US" altLang="en-US" dirty="0" smtClean="0"/>
              <a:t> </a:t>
            </a:r>
            <a:r>
              <a:rPr lang="en-US" altLang="en-US" dirty="0" err="1" smtClean="0"/>
              <a:t>disabotase</a:t>
            </a:r>
            <a:r>
              <a:rPr lang="en-US" altLang="en-US" dirty="0" smtClean="0"/>
              <a:t>. </a:t>
            </a:r>
          </a:p>
          <a:p>
            <a:pPr marL="0" indent="0" algn="just">
              <a:buNone/>
            </a:pPr>
            <a:endParaRPr lang="en-US" altLang="en-US" dirty="0"/>
          </a:p>
          <a:p>
            <a:pPr marL="0" indent="0" algn="just">
              <a:buNone/>
            </a:pPr>
            <a:r>
              <a:rPr lang="en-US" altLang="en-US" dirty="0" smtClean="0"/>
              <a:t>Perusahaan </a:t>
            </a:r>
            <a:r>
              <a:rPr lang="en-US" altLang="en-US" dirty="0" err="1" smtClean="0"/>
              <a:t>menghabiskan</a:t>
            </a:r>
            <a:r>
              <a:rPr lang="en-US" altLang="en-US" dirty="0" smtClean="0"/>
              <a:t> </a:t>
            </a:r>
            <a:r>
              <a:rPr lang="en-US" altLang="en-US" dirty="0" err="1" smtClean="0"/>
              <a:t>beberapa</a:t>
            </a:r>
            <a:r>
              <a:rPr lang="en-US" altLang="en-US" dirty="0" smtClean="0"/>
              <a:t> </a:t>
            </a:r>
            <a:r>
              <a:rPr lang="en-US" altLang="en-US" dirty="0" err="1" smtClean="0"/>
              <a:t>waktu</a:t>
            </a:r>
            <a:r>
              <a:rPr lang="en-US" altLang="en-US" dirty="0" smtClean="0"/>
              <a:t> </a:t>
            </a:r>
            <a:r>
              <a:rPr lang="en-US" altLang="en-US" dirty="0" err="1" smtClean="0"/>
              <a:t>dalam</a:t>
            </a:r>
            <a:r>
              <a:rPr lang="en-US" altLang="en-US" dirty="0" smtClean="0"/>
              <a:t> </a:t>
            </a:r>
            <a:r>
              <a:rPr lang="en-US" altLang="en-US" dirty="0" err="1" smtClean="0"/>
              <a:t>membangun</a:t>
            </a:r>
            <a:r>
              <a:rPr lang="en-US" altLang="en-US" dirty="0" smtClean="0"/>
              <a:t> diagram </a:t>
            </a:r>
            <a:r>
              <a:rPr lang="en-US" altLang="en-US" dirty="0" err="1" smtClean="0"/>
              <a:t>hubungan</a:t>
            </a:r>
            <a:r>
              <a:rPr lang="en-US" altLang="en-US" dirty="0" smtClean="0"/>
              <a:t> </a:t>
            </a:r>
            <a:r>
              <a:rPr lang="en-US" altLang="en-US" dirty="0" err="1" smtClean="0"/>
              <a:t>dan</a:t>
            </a:r>
            <a:r>
              <a:rPr lang="en-US" altLang="en-US" dirty="0" smtClean="0"/>
              <a:t> </a:t>
            </a:r>
            <a:r>
              <a:rPr lang="en-US" altLang="en-US" dirty="0" err="1" smtClean="0"/>
              <a:t>menemukan</a:t>
            </a:r>
            <a:r>
              <a:rPr lang="en-US" altLang="en-US" dirty="0" smtClean="0"/>
              <a:t> </a:t>
            </a:r>
            <a:r>
              <a:rPr lang="en-US" altLang="en-US" dirty="0" err="1" smtClean="0"/>
              <a:t>dua</a:t>
            </a:r>
            <a:r>
              <a:rPr lang="en-US" altLang="en-US" dirty="0" smtClean="0"/>
              <a:t> </a:t>
            </a:r>
            <a:r>
              <a:rPr lang="en-US" altLang="en-US" dirty="0" err="1" smtClean="0"/>
              <a:t>penyebab</a:t>
            </a:r>
            <a:r>
              <a:rPr lang="en-US" altLang="en-US" dirty="0" smtClean="0"/>
              <a:t> </a:t>
            </a:r>
            <a:r>
              <a:rPr lang="en-US" altLang="en-US" dirty="0" err="1" smtClean="0"/>
              <a:t>utama</a:t>
            </a:r>
            <a:r>
              <a:rPr lang="en-US" altLang="en-US" dirty="0" smtClean="0"/>
              <a:t>.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 y="609013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sz="4000" smtClean="0"/>
              <a:t>Qualitative Relations Diagram</a:t>
            </a:r>
          </a:p>
        </p:txBody>
      </p:sp>
      <p:sp>
        <p:nvSpPr>
          <p:cNvPr id="30723" name="Rectangle 4"/>
          <p:cNvSpPr>
            <a:spLocks noChangeArrowheads="1"/>
          </p:cNvSpPr>
          <p:nvPr/>
        </p:nvSpPr>
        <p:spPr bwMode="auto">
          <a:xfrm>
            <a:off x="609600" y="914400"/>
            <a:ext cx="21336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1800">
                <a:latin typeface="Arial" panose="020B0604020202020204" pitchFamily="34" charset="0"/>
              </a:rPr>
              <a:t>Keakuratan </a:t>
            </a:r>
          </a:p>
          <a:p>
            <a:pPr eaLnBrk="1" hangingPunct="1">
              <a:spcBef>
                <a:spcPct val="0"/>
              </a:spcBef>
              <a:buClrTx/>
              <a:buSzTx/>
              <a:buFontTx/>
              <a:buNone/>
            </a:pPr>
            <a:r>
              <a:rPr lang="en-US" altLang="en-US" sz="1800">
                <a:latin typeface="Arial" panose="020B0604020202020204" pitchFamily="34" charset="0"/>
              </a:rPr>
              <a:t>Pengukuran</a:t>
            </a:r>
          </a:p>
        </p:txBody>
      </p:sp>
      <p:sp>
        <p:nvSpPr>
          <p:cNvPr id="30724" name="Rectangle 5"/>
          <p:cNvSpPr>
            <a:spLocks noChangeArrowheads="1"/>
          </p:cNvSpPr>
          <p:nvPr/>
        </p:nvSpPr>
        <p:spPr bwMode="auto">
          <a:xfrm>
            <a:off x="609600" y="2209800"/>
            <a:ext cx="2133600" cy="609600"/>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1800">
                <a:latin typeface="Arial" panose="020B0604020202020204" pitchFamily="34" charset="0"/>
              </a:rPr>
              <a:t>Tidak Adanya </a:t>
            </a:r>
          </a:p>
          <a:p>
            <a:pPr eaLnBrk="1" hangingPunct="1">
              <a:spcBef>
                <a:spcPct val="0"/>
              </a:spcBef>
              <a:buClrTx/>
              <a:buSzTx/>
              <a:buFontTx/>
              <a:buNone/>
            </a:pPr>
            <a:r>
              <a:rPr lang="en-US" altLang="en-US" sz="1800">
                <a:latin typeface="Arial" panose="020B0604020202020204" pitchFamily="34" charset="0"/>
              </a:rPr>
              <a:t>pengukuran motivasi</a:t>
            </a:r>
          </a:p>
        </p:txBody>
      </p:sp>
      <p:sp>
        <p:nvSpPr>
          <p:cNvPr id="30725" name="Rectangle 6"/>
          <p:cNvSpPr>
            <a:spLocks noChangeArrowheads="1"/>
          </p:cNvSpPr>
          <p:nvPr/>
        </p:nvSpPr>
        <p:spPr bwMode="auto">
          <a:xfrm>
            <a:off x="3276600" y="2209800"/>
            <a:ext cx="2667000" cy="609600"/>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1800">
                <a:latin typeface="Arial" panose="020B0604020202020204" pitchFamily="34" charset="0"/>
              </a:rPr>
              <a:t>System Pengukuran</a:t>
            </a:r>
          </a:p>
          <a:p>
            <a:pPr eaLnBrk="1" hangingPunct="1">
              <a:spcBef>
                <a:spcPct val="0"/>
              </a:spcBef>
              <a:buClrTx/>
              <a:buSzTx/>
              <a:buFontTx/>
              <a:buNone/>
            </a:pPr>
            <a:r>
              <a:rPr lang="en-US" altLang="en-US" sz="1800">
                <a:latin typeface="Arial" panose="020B0604020202020204" pitchFamily="34" charset="0"/>
              </a:rPr>
              <a:t>Tidak bekerja</a:t>
            </a:r>
          </a:p>
        </p:txBody>
      </p:sp>
      <p:sp>
        <p:nvSpPr>
          <p:cNvPr id="30726" name="Rectangle 7"/>
          <p:cNvSpPr>
            <a:spLocks noChangeArrowheads="1"/>
          </p:cNvSpPr>
          <p:nvPr/>
        </p:nvSpPr>
        <p:spPr bwMode="auto">
          <a:xfrm>
            <a:off x="6400800" y="914400"/>
            <a:ext cx="2514600" cy="609600"/>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1800">
                <a:latin typeface="Arial" panose="020B0604020202020204" pitchFamily="34" charset="0"/>
              </a:rPr>
              <a:t>Miskinnya Pengetahuan</a:t>
            </a:r>
          </a:p>
          <a:p>
            <a:pPr eaLnBrk="1" hangingPunct="1">
              <a:spcBef>
                <a:spcPct val="0"/>
              </a:spcBef>
              <a:buClrTx/>
              <a:buSzTx/>
              <a:buFontTx/>
              <a:buNone/>
            </a:pPr>
            <a:r>
              <a:rPr lang="en-US" altLang="en-US" sz="1800">
                <a:latin typeface="Arial" panose="020B0604020202020204" pitchFamily="34" charset="0"/>
              </a:rPr>
              <a:t>Pengumpulan Data</a:t>
            </a:r>
          </a:p>
        </p:txBody>
      </p:sp>
      <p:sp>
        <p:nvSpPr>
          <p:cNvPr id="30727" name="Rectangle 8"/>
          <p:cNvSpPr>
            <a:spLocks noChangeArrowheads="1"/>
          </p:cNvSpPr>
          <p:nvPr/>
        </p:nvSpPr>
        <p:spPr bwMode="auto">
          <a:xfrm>
            <a:off x="6400800" y="2209800"/>
            <a:ext cx="2514600" cy="609600"/>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1800">
                <a:latin typeface="Arial" panose="020B0604020202020204" pitchFamily="34" charset="0"/>
              </a:rPr>
              <a:t>Pengukuran </a:t>
            </a:r>
          </a:p>
          <a:p>
            <a:pPr eaLnBrk="1" hangingPunct="1">
              <a:spcBef>
                <a:spcPct val="0"/>
              </a:spcBef>
              <a:buClrTx/>
              <a:buSzTx/>
              <a:buFontTx/>
              <a:buNone/>
            </a:pPr>
            <a:r>
              <a:rPr lang="en-US" altLang="en-US" sz="1800">
                <a:latin typeface="Arial" panose="020B0604020202020204" pitchFamily="34" charset="0"/>
              </a:rPr>
              <a:t>Tidak Serius</a:t>
            </a:r>
          </a:p>
        </p:txBody>
      </p:sp>
      <p:sp>
        <p:nvSpPr>
          <p:cNvPr id="30728" name="Rectangle 9"/>
          <p:cNvSpPr>
            <a:spLocks noChangeArrowheads="1"/>
          </p:cNvSpPr>
          <p:nvPr/>
        </p:nvSpPr>
        <p:spPr bwMode="auto">
          <a:xfrm>
            <a:off x="3505200" y="4038600"/>
            <a:ext cx="2209800" cy="609600"/>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1800">
                <a:latin typeface="Arial" panose="020B0604020202020204" pitchFamily="34" charset="0"/>
              </a:rPr>
              <a:t>Beberapa pengukuran</a:t>
            </a:r>
          </a:p>
          <a:p>
            <a:pPr eaLnBrk="1" hangingPunct="1">
              <a:spcBef>
                <a:spcPct val="0"/>
              </a:spcBef>
              <a:buClrTx/>
              <a:buSzTx/>
              <a:buFontTx/>
              <a:buNone/>
            </a:pPr>
            <a:r>
              <a:rPr lang="en-US" altLang="en-US" sz="1800">
                <a:latin typeface="Arial" panose="020B0604020202020204" pitchFamily="34" charset="0"/>
              </a:rPr>
              <a:t>Konflik</a:t>
            </a:r>
          </a:p>
        </p:txBody>
      </p:sp>
      <p:sp>
        <p:nvSpPr>
          <p:cNvPr id="30729" name="Rectangle 10"/>
          <p:cNvSpPr>
            <a:spLocks noChangeArrowheads="1"/>
          </p:cNvSpPr>
          <p:nvPr/>
        </p:nvSpPr>
        <p:spPr bwMode="auto">
          <a:xfrm>
            <a:off x="3276600" y="914400"/>
            <a:ext cx="2590800" cy="609600"/>
          </a:xfrm>
          <a:prstGeom prst="rect">
            <a:avLst/>
          </a:prstGeom>
          <a:solidFill>
            <a:srgbClr val="FF99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1800">
                <a:latin typeface="Arial" panose="020B0604020202020204" pitchFamily="34" charset="0"/>
              </a:rPr>
              <a:t>Kurangnya Latihan </a:t>
            </a:r>
          </a:p>
          <a:p>
            <a:pPr eaLnBrk="1" hangingPunct="1">
              <a:spcBef>
                <a:spcPct val="0"/>
              </a:spcBef>
              <a:buClrTx/>
              <a:buSzTx/>
              <a:buFontTx/>
              <a:buNone/>
            </a:pPr>
            <a:r>
              <a:rPr lang="en-US" altLang="en-US" sz="1800">
                <a:latin typeface="Arial" panose="020B0604020202020204" pitchFamily="34" charset="0"/>
              </a:rPr>
              <a:t>Pengukuran</a:t>
            </a:r>
          </a:p>
        </p:txBody>
      </p:sp>
      <p:sp>
        <p:nvSpPr>
          <p:cNvPr id="30730" name="Rectangle 11"/>
          <p:cNvSpPr>
            <a:spLocks noChangeArrowheads="1"/>
          </p:cNvSpPr>
          <p:nvPr/>
        </p:nvSpPr>
        <p:spPr bwMode="auto">
          <a:xfrm>
            <a:off x="609600" y="4038600"/>
            <a:ext cx="2133600" cy="609600"/>
          </a:xfrm>
          <a:prstGeom prst="rect">
            <a:avLst/>
          </a:prstGeom>
          <a:solidFill>
            <a:srgbClr val="FF99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1800">
                <a:latin typeface="Arial" panose="020B0604020202020204" pitchFamily="34" charset="0"/>
              </a:rPr>
              <a:t>Definisi </a:t>
            </a:r>
          </a:p>
          <a:p>
            <a:pPr eaLnBrk="1" hangingPunct="1">
              <a:spcBef>
                <a:spcPct val="0"/>
              </a:spcBef>
              <a:buClrTx/>
              <a:buSzTx/>
              <a:buFontTx/>
              <a:buNone/>
            </a:pPr>
            <a:r>
              <a:rPr lang="en-US" altLang="en-US" sz="1800">
                <a:latin typeface="Arial" panose="020B0604020202020204" pitchFamily="34" charset="0"/>
              </a:rPr>
              <a:t>Pengukuran Buruk</a:t>
            </a:r>
          </a:p>
        </p:txBody>
      </p:sp>
      <p:cxnSp>
        <p:nvCxnSpPr>
          <p:cNvPr id="30731" name="AutoShape 12"/>
          <p:cNvCxnSpPr>
            <a:cxnSpLocks noChangeShapeType="1"/>
            <a:stCxn id="30729" idx="3"/>
            <a:endCxn id="30726" idx="1"/>
          </p:cNvCxnSpPr>
          <p:nvPr/>
        </p:nvCxnSpPr>
        <p:spPr bwMode="auto">
          <a:xfrm>
            <a:off x="5867400" y="1219200"/>
            <a:ext cx="53340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2" name="AutoShape 13"/>
          <p:cNvCxnSpPr>
            <a:cxnSpLocks noChangeShapeType="1"/>
            <a:stCxn id="30729" idx="1"/>
            <a:endCxn id="30723" idx="3"/>
          </p:cNvCxnSpPr>
          <p:nvPr/>
        </p:nvCxnSpPr>
        <p:spPr bwMode="auto">
          <a:xfrm flipH="1">
            <a:off x="2743200" y="1219200"/>
            <a:ext cx="53340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3" name="AutoShape 14"/>
          <p:cNvCxnSpPr>
            <a:cxnSpLocks noChangeShapeType="1"/>
            <a:stCxn id="30726" idx="2"/>
            <a:endCxn id="30727" idx="0"/>
          </p:cNvCxnSpPr>
          <p:nvPr/>
        </p:nvCxnSpPr>
        <p:spPr bwMode="auto">
          <a:xfrm>
            <a:off x="7658100" y="1524000"/>
            <a:ext cx="0" cy="6858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4" name="AutoShape 15"/>
          <p:cNvCxnSpPr>
            <a:cxnSpLocks noChangeShapeType="1"/>
            <a:stCxn id="30726" idx="2"/>
            <a:endCxn id="30725" idx="0"/>
          </p:cNvCxnSpPr>
          <p:nvPr/>
        </p:nvCxnSpPr>
        <p:spPr bwMode="auto">
          <a:xfrm flipH="1">
            <a:off x="4610100" y="1524000"/>
            <a:ext cx="3048000" cy="6858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5" name="AutoShape 16"/>
          <p:cNvCxnSpPr>
            <a:cxnSpLocks noChangeShapeType="1"/>
            <a:stCxn id="30723" idx="2"/>
            <a:endCxn id="30725" idx="0"/>
          </p:cNvCxnSpPr>
          <p:nvPr/>
        </p:nvCxnSpPr>
        <p:spPr bwMode="auto">
          <a:xfrm>
            <a:off x="1676400" y="1524000"/>
            <a:ext cx="2933700" cy="6858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6" name="AutoShape 17"/>
          <p:cNvCxnSpPr>
            <a:cxnSpLocks noChangeShapeType="1"/>
            <a:stCxn id="30724" idx="3"/>
            <a:endCxn id="30725" idx="1"/>
          </p:cNvCxnSpPr>
          <p:nvPr/>
        </p:nvCxnSpPr>
        <p:spPr bwMode="auto">
          <a:xfrm>
            <a:off x="2743200" y="2514600"/>
            <a:ext cx="53340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7" name="AutoShape 18"/>
          <p:cNvCxnSpPr>
            <a:cxnSpLocks noChangeShapeType="1"/>
            <a:stCxn id="30727" idx="1"/>
            <a:endCxn id="30725" idx="3"/>
          </p:cNvCxnSpPr>
          <p:nvPr/>
        </p:nvCxnSpPr>
        <p:spPr bwMode="auto">
          <a:xfrm flipH="1">
            <a:off x="5943600" y="2514600"/>
            <a:ext cx="45720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8" name="AutoShape 19"/>
          <p:cNvCxnSpPr>
            <a:cxnSpLocks noChangeShapeType="1"/>
            <a:stCxn id="30728" idx="0"/>
            <a:endCxn id="30725" idx="2"/>
          </p:cNvCxnSpPr>
          <p:nvPr/>
        </p:nvCxnSpPr>
        <p:spPr bwMode="auto">
          <a:xfrm flipV="1">
            <a:off x="4610100" y="2819400"/>
            <a:ext cx="0" cy="1219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9" name="AutoShape 20"/>
          <p:cNvCxnSpPr>
            <a:cxnSpLocks noChangeShapeType="1"/>
            <a:stCxn id="30728" idx="3"/>
            <a:endCxn id="30727" idx="2"/>
          </p:cNvCxnSpPr>
          <p:nvPr/>
        </p:nvCxnSpPr>
        <p:spPr bwMode="auto">
          <a:xfrm flipV="1">
            <a:off x="5715000" y="2819400"/>
            <a:ext cx="1943100" cy="1524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40" name="AutoShape 21"/>
          <p:cNvCxnSpPr>
            <a:cxnSpLocks noChangeShapeType="1"/>
            <a:stCxn id="30730" idx="0"/>
            <a:endCxn id="30724" idx="2"/>
          </p:cNvCxnSpPr>
          <p:nvPr/>
        </p:nvCxnSpPr>
        <p:spPr bwMode="auto">
          <a:xfrm flipV="1">
            <a:off x="1676400" y="2819400"/>
            <a:ext cx="0" cy="1219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41" name="AutoShape 22"/>
          <p:cNvCxnSpPr>
            <a:cxnSpLocks noChangeShapeType="1"/>
            <a:stCxn id="30730" idx="1"/>
            <a:endCxn id="30723" idx="1"/>
          </p:cNvCxnSpPr>
          <p:nvPr/>
        </p:nvCxnSpPr>
        <p:spPr bwMode="auto">
          <a:xfrm rot="10800000" flipH="1">
            <a:off x="609600" y="1219200"/>
            <a:ext cx="1588" cy="3124200"/>
          </a:xfrm>
          <a:prstGeom prst="bentConnector3">
            <a:avLst>
              <a:gd name="adj1" fmla="val -1440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59436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sz="4000" smtClean="0"/>
              <a:t>Quantitative Relations Diagram</a:t>
            </a:r>
          </a:p>
        </p:txBody>
      </p:sp>
      <p:sp>
        <p:nvSpPr>
          <p:cNvPr id="31747" name="Rectangle 3"/>
          <p:cNvSpPr>
            <a:spLocks noGrp="1" noChangeArrowheads="1"/>
          </p:cNvSpPr>
          <p:nvPr>
            <p:ph type="body" idx="1"/>
          </p:nvPr>
        </p:nvSpPr>
        <p:spPr/>
        <p:txBody>
          <a:bodyPr/>
          <a:lstStyle/>
          <a:p>
            <a:pPr>
              <a:lnSpc>
                <a:spcPct val="90000"/>
              </a:lnSpc>
              <a:buFont typeface="Wingdings" panose="05000000000000000000" pitchFamily="2" charset="2"/>
              <a:buNone/>
            </a:pPr>
            <a:r>
              <a:rPr lang="en-US" altLang="en-US" smtClean="0"/>
              <a:t>Pendekatan numerik sederhana digunakan untuk menentukan peran faktor yang berbeda </a:t>
            </a:r>
          </a:p>
          <a:p>
            <a:pPr>
              <a:lnSpc>
                <a:spcPct val="90000"/>
              </a:lnSpc>
            </a:pPr>
            <a:r>
              <a:rPr lang="en-US" altLang="en-US" smtClean="0"/>
              <a:t>Pendekatan untuk membangun diagram </a:t>
            </a:r>
          </a:p>
          <a:p>
            <a:pPr lvl="1">
              <a:lnSpc>
                <a:spcPct val="90000"/>
              </a:lnSpc>
            </a:pPr>
            <a:r>
              <a:rPr lang="en-US" altLang="en-US" smtClean="0"/>
              <a:t>Tempatkan faktor seluruh diagram  </a:t>
            </a:r>
            <a:r>
              <a:rPr lang="en-US" altLang="en-US" smtClean="0">
                <a:sym typeface="Wingdings" panose="05000000000000000000" pitchFamily="2" charset="2"/>
              </a:rPr>
              <a:t> sebaiknya dalam bentuk melingkar kasar </a:t>
            </a:r>
          </a:p>
          <a:p>
            <a:pPr lvl="1">
              <a:lnSpc>
                <a:spcPct val="90000"/>
              </a:lnSpc>
            </a:pPr>
            <a:r>
              <a:rPr lang="en-US" altLang="en-US" smtClean="0">
                <a:sym typeface="Wingdings" panose="05000000000000000000" pitchFamily="2" charset="2"/>
              </a:rPr>
              <a:t>Untuk setiap faktor, menilai mana faktor berdampak dan dipengaruhi oleh faktor ini  gunakan panah untuk menunjukkan arah dampak </a:t>
            </a:r>
          </a:p>
          <a:p>
            <a:pPr lvl="1">
              <a:lnSpc>
                <a:spcPct val="90000"/>
              </a:lnSpc>
            </a:pPr>
            <a:r>
              <a:rPr lang="en-US" altLang="en-US" smtClean="0">
                <a:sym typeface="Wingdings" panose="05000000000000000000" pitchFamily="2" charset="2"/>
              </a:rPr>
              <a:t>Jumlah panah menunjuk kedalam dan menjauh dari setiap faktor yang dihitung dan dinyatakan didalam diagram</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61309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smtClean="0"/>
              <a:t>Outline</a:t>
            </a:r>
          </a:p>
        </p:txBody>
      </p:sp>
      <p:sp>
        <p:nvSpPr>
          <p:cNvPr id="5123" name="Rectangle 3"/>
          <p:cNvSpPr>
            <a:spLocks noGrp="1" noChangeArrowheads="1"/>
          </p:cNvSpPr>
          <p:nvPr>
            <p:ph type="body" idx="1"/>
          </p:nvPr>
        </p:nvSpPr>
        <p:spPr/>
        <p:txBody>
          <a:bodyPr/>
          <a:lstStyle/>
          <a:p>
            <a:pPr eaLnBrk="1" hangingPunct="1"/>
            <a:r>
              <a:rPr lang="en-US" altLang="en-US" smtClean="0"/>
              <a:t>Cause-and-effect chart</a:t>
            </a:r>
          </a:p>
          <a:p>
            <a:pPr eaLnBrk="1" hangingPunct="1"/>
            <a:r>
              <a:rPr lang="en-US" altLang="en-US" smtClean="0"/>
              <a:t>Root cause analysis</a:t>
            </a:r>
          </a:p>
          <a:p>
            <a:pPr eaLnBrk="1" hangingPunct="1"/>
            <a:r>
              <a:rPr lang="en-US" altLang="en-US" smtClean="0"/>
              <a:t>Scatter chart </a:t>
            </a:r>
            <a:r>
              <a:rPr lang="en-US" altLang="en-US" smtClean="0">
                <a:solidFill>
                  <a:srgbClr val="FF0000"/>
                </a:solidFill>
              </a:rPr>
              <a:t>(tidak dibahas)</a:t>
            </a:r>
          </a:p>
          <a:p>
            <a:pPr eaLnBrk="1" hangingPunct="1"/>
            <a:r>
              <a:rPr lang="en-US" altLang="en-US" smtClean="0"/>
              <a:t>Histogram </a:t>
            </a:r>
            <a:r>
              <a:rPr lang="en-US" altLang="en-US" smtClean="0">
                <a:solidFill>
                  <a:srgbClr val="FF0000"/>
                </a:solidFill>
              </a:rPr>
              <a:t>(tidak dibahas)</a:t>
            </a:r>
          </a:p>
          <a:p>
            <a:pPr eaLnBrk="1" hangingPunct="1"/>
            <a:r>
              <a:rPr lang="en-US" altLang="en-US" smtClean="0"/>
              <a:t>Relations Diagram</a:t>
            </a:r>
          </a:p>
          <a:p>
            <a:pPr eaLnBrk="1" hangingPunct="1"/>
            <a:r>
              <a:rPr lang="en-US" altLang="en-US" smtClean="0"/>
              <a:t>Matrix Diagram </a:t>
            </a:r>
            <a:r>
              <a:rPr lang="en-US" altLang="en-US" smtClean="0">
                <a:solidFill>
                  <a:srgbClr val="FF0000"/>
                </a:solidFill>
              </a:rPr>
              <a:t>(tidak dibahas)</a:t>
            </a:r>
          </a:p>
          <a:p>
            <a:pPr eaLnBrk="1" hangingPunct="1">
              <a:buFont typeface="Wingdings" panose="05000000000000000000" pitchFamily="2" charset="2"/>
              <a:buNone/>
            </a:pPr>
            <a:endParaRPr lang="en-US" altLang="en-US" smtClean="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 y="61309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sz="4000" smtClean="0"/>
              <a:t>Roles in quantitative relations diagram</a:t>
            </a:r>
          </a:p>
        </p:txBody>
      </p:sp>
      <p:sp>
        <p:nvSpPr>
          <p:cNvPr id="33795" name="Rectangle 3"/>
          <p:cNvSpPr>
            <a:spLocks noGrp="1" noChangeArrowheads="1"/>
          </p:cNvSpPr>
          <p:nvPr>
            <p:ph type="body" idx="1"/>
          </p:nvPr>
        </p:nvSpPr>
        <p:spPr/>
        <p:txBody>
          <a:bodyPr/>
          <a:lstStyle/>
          <a:p>
            <a:r>
              <a:rPr lang="en-US" altLang="en-US" smtClean="0"/>
              <a:t>Indikator kinerja atau penyebab (variabel throttle) </a:t>
            </a:r>
          </a:p>
          <a:p>
            <a:pPr lvl="1"/>
            <a:r>
              <a:rPr lang="en-US" altLang="en-US" smtClean="0"/>
              <a:t>Faktor yang mempengaruhi atau memungkinkan tingkat kinerja/penyebab faktor lain  </a:t>
            </a:r>
          </a:p>
          <a:p>
            <a:pPr lvl="1"/>
            <a:r>
              <a:rPr lang="en-US" altLang="en-US" smtClean="0"/>
              <a:t>Memiliki banyak arah panah yang menjauh darinya dari pada ke arahnya</a:t>
            </a:r>
          </a:p>
          <a:p>
            <a:pPr lvl="1">
              <a:buFont typeface="Wingdings" panose="05000000000000000000" pitchFamily="2" charset="2"/>
              <a:buNone/>
            </a:pPr>
            <a:endParaRPr lang="en-US" altLang="en-US" smtClean="0"/>
          </a:p>
          <a:p>
            <a:r>
              <a:rPr lang="en-US" altLang="en-US" smtClean="0"/>
              <a:t>Indikator hasil atau efek  </a:t>
            </a:r>
          </a:p>
          <a:p>
            <a:pPr lvl="1"/>
            <a:r>
              <a:rPr lang="en-US" altLang="en-US" smtClean="0"/>
              <a:t>Faktor yang menunjukkan konsekuensi akibat kinerja </a:t>
            </a:r>
          </a:p>
          <a:p>
            <a:pPr lvl="1"/>
            <a:r>
              <a:rPr lang="en-US" altLang="en-US" smtClean="0"/>
              <a:t>Memiliki banyak arah panah kearahnya daripada arah panah yang menjauh</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 y="61309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76200"/>
            <a:ext cx="8229600" cy="457200"/>
          </a:xfrm>
        </p:spPr>
        <p:txBody>
          <a:bodyPr/>
          <a:lstStyle/>
          <a:p>
            <a:r>
              <a:rPr lang="en-US" altLang="en-US" sz="4000" smtClean="0"/>
              <a:t>Example</a:t>
            </a:r>
          </a:p>
        </p:txBody>
      </p:sp>
      <p:sp>
        <p:nvSpPr>
          <p:cNvPr id="34819" name="Rectangle 3"/>
          <p:cNvSpPr>
            <a:spLocks noGrp="1" noChangeArrowheads="1"/>
          </p:cNvSpPr>
          <p:nvPr>
            <p:ph type="body" idx="1"/>
          </p:nvPr>
        </p:nvSpPr>
        <p:spPr>
          <a:xfrm>
            <a:off x="457200" y="685800"/>
            <a:ext cx="8229600" cy="685800"/>
          </a:xfrm>
        </p:spPr>
        <p:txBody>
          <a:bodyPr/>
          <a:lstStyle/>
          <a:p>
            <a:pPr>
              <a:lnSpc>
                <a:spcPct val="80000"/>
              </a:lnSpc>
              <a:buFont typeface="Wingdings" panose="05000000000000000000" pitchFamily="2" charset="2"/>
              <a:buNone/>
            </a:pPr>
            <a:r>
              <a:rPr lang="en-US" altLang="en-US" sz="2400" smtClean="0"/>
              <a:t>Using quantitative relation diagram in the preceding example, the result is as follow </a:t>
            </a:r>
          </a:p>
        </p:txBody>
      </p:sp>
      <p:sp>
        <p:nvSpPr>
          <p:cNvPr id="34820" name="Rectangle 21"/>
          <p:cNvSpPr>
            <a:spLocks noChangeArrowheads="1"/>
          </p:cNvSpPr>
          <p:nvPr/>
        </p:nvSpPr>
        <p:spPr bwMode="auto">
          <a:xfrm>
            <a:off x="533400" y="2133600"/>
            <a:ext cx="21336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1800">
                <a:latin typeface="Arial" panose="020B0604020202020204" pitchFamily="34" charset="0"/>
              </a:rPr>
              <a:t>Pengukuran tidak </a:t>
            </a:r>
          </a:p>
          <a:p>
            <a:pPr eaLnBrk="1" hangingPunct="1">
              <a:spcBef>
                <a:spcPct val="0"/>
              </a:spcBef>
              <a:buClrTx/>
              <a:buSzTx/>
              <a:buFontTx/>
              <a:buNone/>
            </a:pPr>
            <a:r>
              <a:rPr lang="en-US" altLang="en-US" sz="1800">
                <a:latin typeface="Arial" panose="020B0604020202020204" pitchFamily="34" charset="0"/>
              </a:rPr>
              <a:t>akurat</a:t>
            </a:r>
          </a:p>
        </p:txBody>
      </p:sp>
      <p:sp>
        <p:nvSpPr>
          <p:cNvPr id="34821" name="Rectangle 22"/>
          <p:cNvSpPr>
            <a:spLocks noChangeArrowheads="1"/>
          </p:cNvSpPr>
          <p:nvPr/>
        </p:nvSpPr>
        <p:spPr bwMode="auto">
          <a:xfrm>
            <a:off x="609600" y="3505200"/>
            <a:ext cx="2133600" cy="609600"/>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1800">
                <a:latin typeface="Arial" panose="020B0604020202020204" pitchFamily="34" charset="0"/>
              </a:rPr>
              <a:t>Tidak Adanya </a:t>
            </a:r>
          </a:p>
          <a:p>
            <a:pPr eaLnBrk="1" hangingPunct="1">
              <a:spcBef>
                <a:spcPct val="0"/>
              </a:spcBef>
              <a:buClrTx/>
              <a:buSzTx/>
              <a:buFontTx/>
              <a:buNone/>
            </a:pPr>
            <a:r>
              <a:rPr lang="en-US" altLang="en-US" sz="1800">
                <a:latin typeface="Arial" panose="020B0604020202020204" pitchFamily="34" charset="0"/>
              </a:rPr>
              <a:t>pengukuran motivasi</a:t>
            </a:r>
          </a:p>
        </p:txBody>
      </p:sp>
      <p:sp>
        <p:nvSpPr>
          <p:cNvPr id="34822" name="Rectangle 23"/>
          <p:cNvSpPr>
            <a:spLocks noChangeArrowheads="1"/>
          </p:cNvSpPr>
          <p:nvPr/>
        </p:nvSpPr>
        <p:spPr bwMode="auto">
          <a:xfrm>
            <a:off x="5334000" y="5486400"/>
            <a:ext cx="2667000" cy="609600"/>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1800">
                <a:latin typeface="Arial" panose="020B0604020202020204" pitchFamily="34" charset="0"/>
              </a:rPr>
              <a:t>System Pengukuran</a:t>
            </a:r>
          </a:p>
          <a:p>
            <a:pPr eaLnBrk="1" hangingPunct="1">
              <a:spcBef>
                <a:spcPct val="0"/>
              </a:spcBef>
              <a:buClrTx/>
              <a:buSzTx/>
              <a:buFontTx/>
              <a:buNone/>
            </a:pPr>
            <a:r>
              <a:rPr lang="en-US" altLang="en-US" sz="1800">
                <a:latin typeface="Arial" panose="020B0604020202020204" pitchFamily="34" charset="0"/>
              </a:rPr>
              <a:t>Tidak bekerja</a:t>
            </a:r>
          </a:p>
        </p:txBody>
      </p:sp>
      <p:sp>
        <p:nvSpPr>
          <p:cNvPr id="34823" name="Rectangle 24"/>
          <p:cNvSpPr>
            <a:spLocks noChangeArrowheads="1"/>
          </p:cNvSpPr>
          <p:nvPr/>
        </p:nvSpPr>
        <p:spPr bwMode="auto">
          <a:xfrm>
            <a:off x="6248400" y="2286000"/>
            <a:ext cx="2514600" cy="609600"/>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1800">
                <a:latin typeface="Arial" panose="020B0604020202020204" pitchFamily="34" charset="0"/>
              </a:rPr>
              <a:t>Miskinnya Pengetahuan</a:t>
            </a:r>
          </a:p>
          <a:p>
            <a:pPr eaLnBrk="1" hangingPunct="1">
              <a:spcBef>
                <a:spcPct val="0"/>
              </a:spcBef>
              <a:buClrTx/>
              <a:buSzTx/>
              <a:buFontTx/>
              <a:buNone/>
            </a:pPr>
            <a:r>
              <a:rPr lang="en-US" altLang="en-US" sz="1800">
                <a:latin typeface="Arial" panose="020B0604020202020204" pitchFamily="34" charset="0"/>
              </a:rPr>
              <a:t>Pengumpulan Data</a:t>
            </a:r>
          </a:p>
        </p:txBody>
      </p:sp>
      <p:sp>
        <p:nvSpPr>
          <p:cNvPr id="34824" name="Rectangle 25"/>
          <p:cNvSpPr>
            <a:spLocks noChangeArrowheads="1"/>
          </p:cNvSpPr>
          <p:nvPr/>
        </p:nvSpPr>
        <p:spPr bwMode="auto">
          <a:xfrm>
            <a:off x="6629400" y="3505200"/>
            <a:ext cx="2514600" cy="609600"/>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1800">
                <a:latin typeface="Arial" panose="020B0604020202020204" pitchFamily="34" charset="0"/>
              </a:rPr>
              <a:t>pengukuran</a:t>
            </a:r>
          </a:p>
          <a:p>
            <a:pPr eaLnBrk="1" hangingPunct="1">
              <a:spcBef>
                <a:spcPct val="0"/>
              </a:spcBef>
              <a:buClrTx/>
              <a:buSzTx/>
              <a:buFontTx/>
              <a:buNone/>
            </a:pPr>
            <a:r>
              <a:rPr lang="en-US" altLang="en-US" sz="1800">
                <a:latin typeface="Arial" panose="020B0604020202020204" pitchFamily="34" charset="0"/>
              </a:rPr>
              <a:t>Tidak Serius</a:t>
            </a:r>
          </a:p>
        </p:txBody>
      </p:sp>
      <p:sp>
        <p:nvSpPr>
          <p:cNvPr id="34825" name="Rectangle 26"/>
          <p:cNvSpPr>
            <a:spLocks noChangeArrowheads="1"/>
          </p:cNvSpPr>
          <p:nvPr/>
        </p:nvSpPr>
        <p:spPr bwMode="auto">
          <a:xfrm>
            <a:off x="2133600" y="5791200"/>
            <a:ext cx="2209800" cy="609600"/>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1800">
                <a:latin typeface="Arial" panose="020B0604020202020204" pitchFamily="34" charset="0"/>
              </a:rPr>
              <a:t>Beberapa pengukuran</a:t>
            </a:r>
          </a:p>
          <a:p>
            <a:pPr eaLnBrk="1" hangingPunct="1">
              <a:spcBef>
                <a:spcPct val="0"/>
              </a:spcBef>
              <a:buClrTx/>
              <a:buSzTx/>
              <a:buFontTx/>
              <a:buNone/>
            </a:pPr>
            <a:r>
              <a:rPr lang="en-US" altLang="en-US" sz="1800">
                <a:latin typeface="Arial" panose="020B0604020202020204" pitchFamily="34" charset="0"/>
              </a:rPr>
              <a:t>Konflik</a:t>
            </a:r>
          </a:p>
        </p:txBody>
      </p:sp>
      <p:sp>
        <p:nvSpPr>
          <p:cNvPr id="34826" name="Rectangle 27"/>
          <p:cNvSpPr>
            <a:spLocks noChangeArrowheads="1"/>
          </p:cNvSpPr>
          <p:nvPr/>
        </p:nvSpPr>
        <p:spPr bwMode="auto">
          <a:xfrm>
            <a:off x="3352800" y="1676400"/>
            <a:ext cx="2590800" cy="609600"/>
          </a:xfrm>
          <a:prstGeom prst="rect">
            <a:avLst/>
          </a:prstGeom>
          <a:solidFill>
            <a:srgbClr val="FF99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1800">
                <a:latin typeface="Arial" panose="020B0604020202020204" pitchFamily="34" charset="0"/>
              </a:rPr>
              <a:t>Kurangnya Latihan </a:t>
            </a:r>
          </a:p>
          <a:p>
            <a:pPr eaLnBrk="1" hangingPunct="1">
              <a:spcBef>
                <a:spcPct val="0"/>
              </a:spcBef>
              <a:buClrTx/>
              <a:buSzTx/>
              <a:buFontTx/>
              <a:buNone/>
            </a:pPr>
            <a:r>
              <a:rPr lang="en-US" altLang="en-US" sz="1800">
                <a:latin typeface="Arial" panose="020B0604020202020204" pitchFamily="34" charset="0"/>
              </a:rPr>
              <a:t>Pengukuran</a:t>
            </a:r>
          </a:p>
        </p:txBody>
      </p:sp>
      <p:sp>
        <p:nvSpPr>
          <p:cNvPr id="34827" name="Rectangle 28"/>
          <p:cNvSpPr>
            <a:spLocks noChangeArrowheads="1"/>
          </p:cNvSpPr>
          <p:nvPr/>
        </p:nvSpPr>
        <p:spPr bwMode="auto">
          <a:xfrm>
            <a:off x="609600" y="4800600"/>
            <a:ext cx="2133600" cy="609600"/>
          </a:xfrm>
          <a:prstGeom prst="rect">
            <a:avLst/>
          </a:prstGeom>
          <a:solidFill>
            <a:srgbClr val="FF99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1800">
                <a:latin typeface="Arial" panose="020B0604020202020204" pitchFamily="34" charset="0"/>
              </a:rPr>
              <a:t>Definisi </a:t>
            </a:r>
          </a:p>
          <a:p>
            <a:pPr eaLnBrk="1" hangingPunct="1">
              <a:spcBef>
                <a:spcPct val="0"/>
              </a:spcBef>
              <a:buClrTx/>
              <a:buSzTx/>
              <a:buFontTx/>
              <a:buNone/>
            </a:pPr>
            <a:r>
              <a:rPr lang="en-US" altLang="en-US" sz="1800">
                <a:latin typeface="Arial" panose="020B0604020202020204" pitchFamily="34" charset="0"/>
              </a:rPr>
              <a:t>Pengukurannya Buruk</a:t>
            </a:r>
          </a:p>
        </p:txBody>
      </p:sp>
      <p:cxnSp>
        <p:nvCxnSpPr>
          <p:cNvPr id="34828" name="AutoShape 29"/>
          <p:cNvCxnSpPr>
            <a:cxnSpLocks noChangeShapeType="1"/>
            <a:stCxn id="34826" idx="3"/>
            <a:endCxn id="34823" idx="0"/>
          </p:cNvCxnSpPr>
          <p:nvPr/>
        </p:nvCxnSpPr>
        <p:spPr bwMode="auto">
          <a:xfrm>
            <a:off x="5943600" y="1981200"/>
            <a:ext cx="1562100" cy="3048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829" name="AutoShape 30"/>
          <p:cNvCxnSpPr>
            <a:cxnSpLocks noChangeShapeType="1"/>
            <a:stCxn id="34826" idx="1"/>
            <a:endCxn id="34820" idx="3"/>
          </p:cNvCxnSpPr>
          <p:nvPr/>
        </p:nvCxnSpPr>
        <p:spPr bwMode="auto">
          <a:xfrm flipH="1">
            <a:off x="2667000" y="1981200"/>
            <a:ext cx="685800" cy="457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830" name="AutoShape 31"/>
          <p:cNvCxnSpPr>
            <a:cxnSpLocks noChangeShapeType="1"/>
            <a:stCxn id="34823" idx="2"/>
            <a:endCxn id="34824" idx="0"/>
          </p:cNvCxnSpPr>
          <p:nvPr/>
        </p:nvCxnSpPr>
        <p:spPr bwMode="auto">
          <a:xfrm>
            <a:off x="7505700" y="2895600"/>
            <a:ext cx="381000" cy="609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831" name="AutoShape 33"/>
          <p:cNvCxnSpPr>
            <a:cxnSpLocks noChangeShapeType="1"/>
            <a:stCxn id="34820" idx="2"/>
            <a:endCxn id="34822" idx="0"/>
          </p:cNvCxnSpPr>
          <p:nvPr/>
        </p:nvCxnSpPr>
        <p:spPr bwMode="auto">
          <a:xfrm>
            <a:off x="1600200" y="2743200"/>
            <a:ext cx="5067300" cy="2743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832" name="AutoShape 34"/>
          <p:cNvCxnSpPr>
            <a:cxnSpLocks noChangeShapeType="1"/>
            <a:stCxn id="34821" idx="3"/>
            <a:endCxn id="34822" idx="1"/>
          </p:cNvCxnSpPr>
          <p:nvPr/>
        </p:nvCxnSpPr>
        <p:spPr bwMode="auto">
          <a:xfrm>
            <a:off x="2743200" y="3810000"/>
            <a:ext cx="2590800" cy="1981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833" name="AutoShape 35"/>
          <p:cNvCxnSpPr>
            <a:cxnSpLocks noChangeShapeType="1"/>
            <a:stCxn id="34824" idx="2"/>
            <a:endCxn id="34822" idx="0"/>
          </p:cNvCxnSpPr>
          <p:nvPr/>
        </p:nvCxnSpPr>
        <p:spPr bwMode="auto">
          <a:xfrm flipH="1">
            <a:off x="6667500" y="4114800"/>
            <a:ext cx="1219200" cy="1371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834" name="AutoShape 36"/>
          <p:cNvCxnSpPr>
            <a:cxnSpLocks noChangeShapeType="1"/>
            <a:stCxn id="34825" idx="3"/>
            <a:endCxn id="34822" idx="1"/>
          </p:cNvCxnSpPr>
          <p:nvPr/>
        </p:nvCxnSpPr>
        <p:spPr bwMode="auto">
          <a:xfrm flipV="1">
            <a:off x="4343400" y="5791200"/>
            <a:ext cx="990600" cy="3048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835" name="AutoShape 38"/>
          <p:cNvCxnSpPr>
            <a:cxnSpLocks noChangeShapeType="1"/>
            <a:stCxn id="34827" idx="0"/>
            <a:endCxn id="34821" idx="2"/>
          </p:cNvCxnSpPr>
          <p:nvPr/>
        </p:nvCxnSpPr>
        <p:spPr bwMode="auto">
          <a:xfrm flipV="1">
            <a:off x="1676400" y="4114800"/>
            <a:ext cx="0" cy="6858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836" name="AutoShape 39"/>
          <p:cNvCxnSpPr>
            <a:cxnSpLocks noChangeShapeType="1"/>
            <a:stCxn id="34827" idx="1"/>
            <a:endCxn id="34820" idx="1"/>
          </p:cNvCxnSpPr>
          <p:nvPr/>
        </p:nvCxnSpPr>
        <p:spPr bwMode="auto">
          <a:xfrm rot="10800000">
            <a:off x="533400" y="2438400"/>
            <a:ext cx="76200" cy="2667000"/>
          </a:xfrm>
          <a:prstGeom prst="bentConnector3">
            <a:avLst>
              <a:gd name="adj1" fmla="val 40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837" name="AutoShape 41"/>
          <p:cNvCxnSpPr>
            <a:cxnSpLocks noChangeShapeType="1"/>
            <a:stCxn id="34827" idx="3"/>
            <a:endCxn id="34822" idx="0"/>
          </p:cNvCxnSpPr>
          <p:nvPr/>
        </p:nvCxnSpPr>
        <p:spPr bwMode="auto">
          <a:xfrm>
            <a:off x="2743200" y="5105400"/>
            <a:ext cx="3924300" cy="381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838" name="AutoShape 42"/>
          <p:cNvCxnSpPr>
            <a:cxnSpLocks noChangeShapeType="1"/>
            <a:stCxn id="34826" idx="2"/>
            <a:endCxn id="34822" idx="0"/>
          </p:cNvCxnSpPr>
          <p:nvPr/>
        </p:nvCxnSpPr>
        <p:spPr bwMode="auto">
          <a:xfrm>
            <a:off x="4648200" y="2286000"/>
            <a:ext cx="2019300" cy="32004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839" name="AutoShape 43"/>
          <p:cNvCxnSpPr>
            <a:cxnSpLocks noChangeShapeType="1"/>
            <a:stCxn id="34827" idx="2"/>
            <a:endCxn id="34825" idx="0"/>
          </p:cNvCxnSpPr>
          <p:nvPr/>
        </p:nvCxnSpPr>
        <p:spPr bwMode="auto">
          <a:xfrm>
            <a:off x="1676400" y="5410200"/>
            <a:ext cx="1562100" cy="381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840" name="AutoShape 44"/>
          <p:cNvCxnSpPr>
            <a:cxnSpLocks noChangeShapeType="1"/>
            <a:stCxn id="34827" idx="3"/>
            <a:endCxn id="34824" idx="1"/>
          </p:cNvCxnSpPr>
          <p:nvPr/>
        </p:nvCxnSpPr>
        <p:spPr bwMode="auto">
          <a:xfrm flipV="1">
            <a:off x="2743200" y="3810000"/>
            <a:ext cx="3886200" cy="12954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841" name="AutoShape 45"/>
          <p:cNvCxnSpPr>
            <a:cxnSpLocks noChangeShapeType="1"/>
            <a:stCxn id="34825" idx="3"/>
            <a:endCxn id="34824" idx="1"/>
          </p:cNvCxnSpPr>
          <p:nvPr/>
        </p:nvCxnSpPr>
        <p:spPr bwMode="auto">
          <a:xfrm flipV="1">
            <a:off x="4343400" y="3810000"/>
            <a:ext cx="2286000" cy="2286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842" name="Text Box 46"/>
          <p:cNvSpPr txBox="1">
            <a:spLocks noChangeArrowheads="1"/>
          </p:cNvSpPr>
          <p:nvPr/>
        </p:nvSpPr>
        <p:spPr bwMode="auto">
          <a:xfrm>
            <a:off x="1600200" y="6491288"/>
            <a:ext cx="1676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a:latin typeface="Arial" panose="020B0604020202020204" pitchFamily="34" charset="0"/>
              </a:rPr>
              <a:t>1 in 2 out</a:t>
            </a:r>
          </a:p>
        </p:txBody>
      </p:sp>
      <p:sp>
        <p:nvSpPr>
          <p:cNvPr id="34843" name="Text Box 47"/>
          <p:cNvSpPr txBox="1">
            <a:spLocks noChangeArrowheads="1"/>
          </p:cNvSpPr>
          <p:nvPr/>
        </p:nvSpPr>
        <p:spPr bwMode="auto">
          <a:xfrm>
            <a:off x="5486400" y="60960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a:latin typeface="Arial" panose="020B0604020202020204" pitchFamily="34" charset="0"/>
              </a:rPr>
              <a:t>7 in 0 out</a:t>
            </a:r>
          </a:p>
        </p:txBody>
      </p:sp>
      <p:sp>
        <p:nvSpPr>
          <p:cNvPr id="34844" name="Text Box 48"/>
          <p:cNvSpPr txBox="1">
            <a:spLocks noChangeArrowheads="1"/>
          </p:cNvSpPr>
          <p:nvPr/>
        </p:nvSpPr>
        <p:spPr bwMode="auto">
          <a:xfrm>
            <a:off x="7467600" y="41910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a:latin typeface="Arial" panose="020B0604020202020204" pitchFamily="34" charset="0"/>
              </a:rPr>
              <a:t>3 in 1 out</a:t>
            </a:r>
          </a:p>
        </p:txBody>
      </p:sp>
      <p:sp>
        <p:nvSpPr>
          <p:cNvPr id="34845" name="Text Box 49"/>
          <p:cNvSpPr txBox="1">
            <a:spLocks noChangeArrowheads="1"/>
          </p:cNvSpPr>
          <p:nvPr/>
        </p:nvSpPr>
        <p:spPr bwMode="auto">
          <a:xfrm>
            <a:off x="7162800" y="19050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a:latin typeface="Arial" panose="020B0604020202020204" pitchFamily="34" charset="0"/>
              </a:rPr>
              <a:t>1 in 2 out</a:t>
            </a:r>
          </a:p>
        </p:txBody>
      </p:sp>
      <p:sp>
        <p:nvSpPr>
          <p:cNvPr id="34846" name="Line 50"/>
          <p:cNvSpPr>
            <a:spLocks noChangeShapeType="1"/>
          </p:cNvSpPr>
          <p:nvPr/>
        </p:nvSpPr>
        <p:spPr bwMode="auto">
          <a:xfrm>
            <a:off x="6400800" y="2895600"/>
            <a:ext cx="228600" cy="251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47" name="Text Box 51"/>
          <p:cNvSpPr txBox="1">
            <a:spLocks noChangeArrowheads="1"/>
          </p:cNvSpPr>
          <p:nvPr/>
        </p:nvSpPr>
        <p:spPr bwMode="auto">
          <a:xfrm>
            <a:off x="5181600" y="13716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a:latin typeface="Arial" panose="020B0604020202020204" pitchFamily="34" charset="0"/>
              </a:rPr>
              <a:t>0 in 3 out</a:t>
            </a:r>
          </a:p>
        </p:txBody>
      </p:sp>
      <p:sp>
        <p:nvSpPr>
          <p:cNvPr id="34848" name="Text Box 52"/>
          <p:cNvSpPr txBox="1">
            <a:spLocks noChangeArrowheads="1"/>
          </p:cNvSpPr>
          <p:nvPr/>
        </p:nvSpPr>
        <p:spPr bwMode="auto">
          <a:xfrm>
            <a:off x="990600" y="17526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a:latin typeface="Arial" panose="020B0604020202020204" pitchFamily="34" charset="0"/>
              </a:rPr>
              <a:t>3 in 2 out</a:t>
            </a:r>
          </a:p>
        </p:txBody>
      </p:sp>
      <p:cxnSp>
        <p:nvCxnSpPr>
          <p:cNvPr id="34849" name="AutoShape 53"/>
          <p:cNvCxnSpPr>
            <a:cxnSpLocks noChangeShapeType="1"/>
            <a:stCxn id="34823" idx="1"/>
            <a:endCxn id="34820" idx="3"/>
          </p:cNvCxnSpPr>
          <p:nvPr/>
        </p:nvCxnSpPr>
        <p:spPr bwMode="auto">
          <a:xfrm flipH="1" flipV="1">
            <a:off x="2667000" y="2438400"/>
            <a:ext cx="3581400" cy="1524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850" name="AutoShape 54"/>
          <p:cNvCxnSpPr>
            <a:cxnSpLocks noChangeShapeType="1"/>
            <a:stCxn id="34820" idx="3"/>
            <a:endCxn id="34824" idx="1"/>
          </p:cNvCxnSpPr>
          <p:nvPr/>
        </p:nvCxnSpPr>
        <p:spPr bwMode="auto">
          <a:xfrm>
            <a:off x="2667000" y="2438400"/>
            <a:ext cx="3962400" cy="1371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851" name="Text Box 55"/>
          <p:cNvSpPr txBox="1">
            <a:spLocks noChangeArrowheads="1"/>
          </p:cNvSpPr>
          <p:nvPr/>
        </p:nvSpPr>
        <p:spPr bwMode="auto">
          <a:xfrm>
            <a:off x="457200" y="31242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a:latin typeface="Arial" panose="020B0604020202020204" pitchFamily="34" charset="0"/>
              </a:rPr>
              <a:t>1 in 1 out</a:t>
            </a:r>
          </a:p>
        </p:txBody>
      </p:sp>
      <p:sp>
        <p:nvSpPr>
          <p:cNvPr id="34852" name="Text Box 56"/>
          <p:cNvSpPr txBox="1">
            <a:spLocks noChangeArrowheads="1"/>
          </p:cNvSpPr>
          <p:nvPr/>
        </p:nvSpPr>
        <p:spPr bwMode="auto">
          <a:xfrm>
            <a:off x="304800" y="53340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a:latin typeface="Arial" panose="020B0604020202020204" pitchFamily="34" charset="0"/>
              </a:rPr>
              <a:t>0 in 5 out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6800" y="6017545"/>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6959" y="4953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3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339"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algn="ctr" eaLnBrk="1" hangingPunct="1"/>
            <a:r>
              <a:rPr lang="en-US" altLang="en-US" sz="3000" dirty="0" err="1" smtClean="0">
                <a:solidFill>
                  <a:schemeClr val="tx1"/>
                </a:solidFill>
              </a:rPr>
              <a:t>Tugas</a:t>
            </a:r>
            <a:r>
              <a:rPr lang="en-US" altLang="en-US" sz="3000" dirty="0" smtClean="0">
                <a:solidFill>
                  <a:schemeClr val="tx1"/>
                </a:solidFill>
              </a:rPr>
              <a:t> </a:t>
            </a:r>
            <a:r>
              <a:rPr lang="en-US" altLang="en-US" sz="3000" dirty="0" err="1" smtClean="0">
                <a:solidFill>
                  <a:schemeClr val="tx1"/>
                </a:solidFill>
              </a:rPr>
              <a:t>Mandiri</a:t>
            </a:r>
            <a:r>
              <a:rPr lang="en-US" altLang="en-US" sz="3000" dirty="0" smtClean="0">
                <a:solidFill>
                  <a:schemeClr val="tx1"/>
                </a:solidFill>
              </a:rPr>
              <a:t> </a:t>
            </a:r>
            <a:r>
              <a:rPr lang="en-US" altLang="en-US" sz="3000" dirty="0" smtClean="0">
                <a:solidFill>
                  <a:schemeClr val="tx1"/>
                </a:solidFill>
              </a:rPr>
              <a:t>5</a:t>
            </a:r>
            <a:endParaRPr lang="en-US" altLang="en-US" sz="3000" dirty="0" smtClean="0">
              <a:solidFill>
                <a:schemeClr val="tx1"/>
              </a:solidFill>
            </a:endParaRPr>
          </a:p>
        </p:txBody>
      </p:sp>
      <p:sp>
        <p:nvSpPr>
          <p:cNvPr id="40963" name="Rectangle 3"/>
          <p:cNvSpPr>
            <a:spLocks noGrp="1" noChangeArrowheads="1"/>
          </p:cNvSpPr>
          <p:nvPr>
            <p:ph type="body" idx="1"/>
          </p:nvPr>
        </p:nvSpPr>
        <p:spPr>
          <a:xfrm>
            <a:off x="457200" y="2209800"/>
            <a:ext cx="8229600" cy="3921125"/>
          </a:xfrm>
        </p:spPr>
        <p:txBody>
          <a:bodyPr/>
          <a:lstStyle/>
          <a:p>
            <a:pPr marL="514350" indent="-514350" eaLnBrk="1" hangingPunct="1">
              <a:buFont typeface="Wingdings" panose="05000000000000000000" pitchFamily="2" charset="2"/>
              <a:buAutoNum type="arabicPeriod"/>
            </a:pPr>
            <a:r>
              <a:rPr lang="en-US" altLang="en-US" dirty="0" err="1" smtClean="0"/>
              <a:t>Berdasarkan</a:t>
            </a:r>
            <a:r>
              <a:rPr lang="en-US" altLang="en-US" dirty="0" smtClean="0"/>
              <a:t> </a:t>
            </a:r>
            <a:r>
              <a:rPr lang="en-US" altLang="en-US" dirty="0" err="1" smtClean="0"/>
              <a:t>Penelitian</a:t>
            </a:r>
            <a:r>
              <a:rPr lang="en-US" altLang="en-US" dirty="0" smtClean="0"/>
              <a:t> ‘</a:t>
            </a:r>
            <a:r>
              <a:rPr lang="en-US" altLang="en-US" i="1" dirty="0" err="1" smtClean="0"/>
              <a:t>Analisis</a:t>
            </a:r>
            <a:r>
              <a:rPr lang="en-US" altLang="en-US" i="1" dirty="0" smtClean="0"/>
              <a:t> Proses </a:t>
            </a:r>
            <a:r>
              <a:rPr lang="en-US" altLang="en-US" i="1" dirty="0" err="1" smtClean="0"/>
              <a:t>Bisnis</a:t>
            </a:r>
            <a:r>
              <a:rPr lang="en-US" altLang="en-US" i="1" dirty="0" smtClean="0"/>
              <a:t> </a:t>
            </a:r>
            <a:r>
              <a:rPr lang="en-US" altLang="en-US" i="1" dirty="0" err="1" smtClean="0"/>
              <a:t>Pada</a:t>
            </a:r>
            <a:r>
              <a:rPr lang="en-US" altLang="en-US" i="1" dirty="0" smtClean="0"/>
              <a:t> </a:t>
            </a:r>
            <a:r>
              <a:rPr lang="en-US" altLang="en-US" i="1" dirty="0" err="1" smtClean="0"/>
              <a:t>Percetakan</a:t>
            </a:r>
            <a:r>
              <a:rPr lang="en-US" altLang="en-US" i="1" dirty="0" smtClean="0"/>
              <a:t> </a:t>
            </a:r>
            <a:r>
              <a:rPr lang="en-US" altLang="en-US" i="1" dirty="0" err="1" smtClean="0"/>
              <a:t>Bhinneka</a:t>
            </a:r>
            <a:r>
              <a:rPr lang="en-US" altLang="en-US" i="1" dirty="0" smtClean="0"/>
              <a:t> </a:t>
            </a:r>
            <a:r>
              <a:rPr lang="en-US" altLang="en-US" i="1" dirty="0" err="1" smtClean="0"/>
              <a:t>Riyant</a:t>
            </a:r>
            <a:r>
              <a:rPr lang="en-US" altLang="en-US" i="1" dirty="0" smtClean="0"/>
              <a:t>’</a:t>
            </a:r>
            <a:r>
              <a:rPr lang="en-US" altLang="en-US" dirty="0" smtClean="0"/>
              <a:t> </a:t>
            </a:r>
          </a:p>
          <a:p>
            <a:pPr marL="514350" indent="-514350" eaLnBrk="1" hangingPunct="1">
              <a:buFont typeface="Wingdings" panose="05000000000000000000" pitchFamily="2" charset="2"/>
              <a:buAutoNum type="arabicPeriod"/>
            </a:pPr>
            <a:r>
              <a:rPr lang="en-US" altLang="en-US" dirty="0" err="1" smtClean="0"/>
              <a:t>Analisislah</a:t>
            </a:r>
            <a:r>
              <a:rPr lang="en-US" altLang="en-US" dirty="0" smtClean="0"/>
              <a:t> tools yang </a:t>
            </a:r>
            <a:r>
              <a:rPr lang="en-US" altLang="en-US" dirty="0" err="1" smtClean="0"/>
              <a:t>digunakan</a:t>
            </a:r>
            <a:r>
              <a:rPr lang="en-US" altLang="en-US" dirty="0" smtClean="0"/>
              <a:t> </a:t>
            </a:r>
            <a:r>
              <a:rPr lang="en-US" altLang="en-US" dirty="0" err="1" smtClean="0"/>
              <a:t>pada</a:t>
            </a:r>
            <a:r>
              <a:rPr lang="en-US" altLang="en-US" dirty="0" smtClean="0"/>
              <a:t> </a:t>
            </a:r>
            <a:r>
              <a:rPr lang="en-US" altLang="en-US" dirty="0" smtClean="0"/>
              <a:t>problem analysis </a:t>
            </a:r>
            <a:r>
              <a:rPr lang="en-US" altLang="en-US" dirty="0" err="1" smtClean="0"/>
              <a:t>pada</a:t>
            </a:r>
            <a:r>
              <a:rPr lang="en-US" altLang="en-US" dirty="0" smtClean="0"/>
              <a:t> </a:t>
            </a:r>
            <a:r>
              <a:rPr lang="en-US" altLang="en-US" dirty="0" err="1"/>
              <a:t>Percetakan</a:t>
            </a:r>
            <a:r>
              <a:rPr lang="en-US" altLang="en-US" dirty="0"/>
              <a:t> </a:t>
            </a:r>
            <a:r>
              <a:rPr lang="en-US" altLang="en-US" dirty="0" err="1"/>
              <a:t>Bhinneka</a:t>
            </a:r>
            <a:r>
              <a:rPr lang="en-US" altLang="en-US" dirty="0"/>
              <a:t> </a:t>
            </a:r>
            <a:r>
              <a:rPr lang="en-US" altLang="en-US" dirty="0" err="1" smtClean="0"/>
              <a:t>Riyant</a:t>
            </a:r>
            <a:r>
              <a:rPr lang="en-US" altLang="en-US" dirty="0"/>
              <a: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 y="6130925"/>
            <a:ext cx="609600" cy="609600"/>
          </a:xfrm>
          <a:prstGeom prst="rect">
            <a:avLst/>
          </a:prstGeom>
        </p:spPr>
      </p:pic>
    </p:spTree>
    <p:extLst>
      <p:ext uri="{BB962C8B-B14F-4D97-AF65-F5344CB8AC3E}">
        <p14:creationId xmlns:p14="http://schemas.microsoft.com/office/powerpoint/2010/main" val="2477516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US" altLang="en-US" smtClean="0"/>
          </a:p>
        </p:txBody>
      </p:sp>
      <p:sp>
        <p:nvSpPr>
          <p:cNvPr id="41987" name="Content Placeholder 2"/>
          <p:cNvSpPr>
            <a:spLocks noGrp="1"/>
          </p:cNvSpPr>
          <p:nvPr>
            <p:ph idx="1"/>
          </p:nvPr>
        </p:nvSpPr>
        <p:spPr>
          <a:xfrm>
            <a:off x="457200" y="2743200"/>
            <a:ext cx="8229600" cy="3387725"/>
          </a:xfrm>
        </p:spPr>
        <p:txBody>
          <a:bodyPr/>
          <a:lstStyle/>
          <a:p>
            <a:pPr marL="0" indent="0" algn="ctr">
              <a:buFont typeface="Wingdings" panose="05000000000000000000" pitchFamily="2" charset="2"/>
              <a:buNone/>
            </a:pPr>
            <a:r>
              <a:rPr lang="en-US" altLang="en-US" smtClean="0"/>
              <a:t>TERIMAKASIH</a:t>
            </a:r>
          </a:p>
          <a:p>
            <a:pPr marL="0" indent="0" algn="ctr">
              <a:buFont typeface="Wingdings" panose="05000000000000000000" pitchFamily="2" charset="2"/>
              <a:buNone/>
            </a:pPr>
            <a:r>
              <a:rPr lang="en-US" altLang="en-US" smtClean="0"/>
              <a:t>WASSALAMUALAIKUM WR WB</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 y="6130925"/>
            <a:ext cx="609600" cy="609600"/>
          </a:xfrm>
          <a:prstGeom prst="rect">
            <a:avLst/>
          </a:prstGeom>
        </p:spPr>
      </p:pic>
    </p:spTree>
    <p:extLst>
      <p:ext uri="{BB962C8B-B14F-4D97-AF65-F5344CB8AC3E}">
        <p14:creationId xmlns:p14="http://schemas.microsoft.com/office/powerpoint/2010/main" val="437358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mtClean="0"/>
              <a:t>1.Cause and effect chart</a:t>
            </a:r>
          </a:p>
        </p:txBody>
      </p:sp>
      <p:sp>
        <p:nvSpPr>
          <p:cNvPr id="6147" name="Rectangle 3"/>
          <p:cNvSpPr>
            <a:spLocks noGrp="1" noChangeArrowheads="1"/>
          </p:cNvSpPr>
          <p:nvPr>
            <p:ph type="body" idx="1"/>
          </p:nvPr>
        </p:nvSpPr>
        <p:spPr>
          <a:xfrm>
            <a:off x="457200" y="838200"/>
            <a:ext cx="8229600" cy="5791200"/>
          </a:xfrm>
        </p:spPr>
        <p:txBody>
          <a:bodyPr/>
          <a:lstStyle/>
          <a:p>
            <a:pPr eaLnBrk="1" hangingPunct="1">
              <a:lnSpc>
                <a:spcPct val="80000"/>
              </a:lnSpc>
            </a:pPr>
            <a:r>
              <a:rPr lang="en-US" altLang="en-US" dirty="0" err="1" smtClean="0"/>
              <a:t>Alat</a:t>
            </a:r>
            <a:r>
              <a:rPr lang="en-US" altLang="en-US" dirty="0" smtClean="0"/>
              <a:t> </a:t>
            </a:r>
            <a:r>
              <a:rPr lang="en-US" altLang="en-US" dirty="0" err="1" smtClean="0"/>
              <a:t>klasik</a:t>
            </a:r>
            <a:r>
              <a:rPr lang="en-US" altLang="en-US" dirty="0" smtClean="0"/>
              <a:t> </a:t>
            </a:r>
            <a:r>
              <a:rPr lang="en-US" altLang="en-US" dirty="0" err="1" smtClean="0"/>
              <a:t>dan</a:t>
            </a:r>
            <a:r>
              <a:rPr lang="en-US" altLang="en-US" dirty="0" smtClean="0"/>
              <a:t> paling </a:t>
            </a:r>
            <a:r>
              <a:rPr lang="en-US" altLang="en-US" dirty="0" err="1" smtClean="0"/>
              <a:t>banyak</a:t>
            </a:r>
            <a:r>
              <a:rPr lang="en-US" altLang="en-US" dirty="0" smtClean="0"/>
              <a:t> </a:t>
            </a:r>
            <a:r>
              <a:rPr lang="en-US" altLang="en-US" dirty="0" err="1" smtClean="0"/>
              <a:t>digunakan</a:t>
            </a:r>
            <a:r>
              <a:rPr lang="en-US" altLang="en-US" dirty="0" smtClean="0"/>
              <a:t> </a:t>
            </a:r>
            <a:r>
              <a:rPr lang="en-US" altLang="en-US" dirty="0" err="1" smtClean="0"/>
              <a:t>dalam</a:t>
            </a:r>
            <a:r>
              <a:rPr lang="en-US" altLang="en-US" dirty="0" smtClean="0"/>
              <a:t> </a:t>
            </a:r>
            <a:r>
              <a:rPr lang="en-US" altLang="en-US" dirty="0" err="1" smtClean="0"/>
              <a:t>manajemen</a:t>
            </a:r>
            <a:r>
              <a:rPr lang="en-US" altLang="en-US" dirty="0" smtClean="0"/>
              <a:t> </a:t>
            </a:r>
            <a:r>
              <a:rPr lang="en-US" altLang="en-US" dirty="0" err="1" smtClean="0"/>
              <a:t>mutu</a:t>
            </a:r>
            <a:r>
              <a:rPr lang="en-US" altLang="en-US" dirty="0" smtClean="0"/>
              <a:t> </a:t>
            </a:r>
          </a:p>
          <a:p>
            <a:pPr eaLnBrk="1" hangingPunct="1">
              <a:lnSpc>
                <a:spcPct val="80000"/>
              </a:lnSpc>
            </a:pPr>
            <a:r>
              <a:rPr lang="en-US" altLang="en-US" dirty="0" err="1" smtClean="0"/>
              <a:t>Tujuan</a:t>
            </a:r>
            <a:r>
              <a:rPr lang="en-US" altLang="en-US" dirty="0" smtClean="0"/>
              <a:t> </a:t>
            </a:r>
            <a:r>
              <a:rPr lang="en-US" altLang="en-US" dirty="0" err="1" smtClean="0"/>
              <a:t>utama</a:t>
            </a:r>
            <a:r>
              <a:rPr lang="en-US" altLang="en-US" dirty="0" smtClean="0"/>
              <a:t> </a:t>
            </a:r>
            <a:r>
              <a:rPr lang="en-US" altLang="en-US" dirty="0" err="1" smtClean="0"/>
              <a:t>adalah</a:t>
            </a:r>
            <a:r>
              <a:rPr lang="en-US" altLang="en-US" dirty="0" smtClean="0"/>
              <a:t> </a:t>
            </a:r>
            <a:r>
              <a:rPr lang="en-US" altLang="en-US" dirty="0" err="1" smtClean="0"/>
              <a:t>untuk</a:t>
            </a:r>
            <a:r>
              <a:rPr lang="en-US" altLang="en-US" dirty="0" smtClean="0"/>
              <a:t> </a:t>
            </a:r>
            <a:r>
              <a:rPr lang="en-US" altLang="en-US" dirty="0" err="1" smtClean="0"/>
              <a:t>mengidentifikasi</a:t>
            </a:r>
            <a:r>
              <a:rPr lang="en-US" altLang="en-US" dirty="0" smtClean="0"/>
              <a:t> </a:t>
            </a:r>
            <a:r>
              <a:rPr lang="en-US" altLang="en-US" dirty="0" err="1" smtClean="0"/>
              <a:t>kemungkinan</a:t>
            </a:r>
            <a:r>
              <a:rPr lang="en-US" altLang="en-US" dirty="0" smtClean="0"/>
              <a:t> </a:t>
            </a:r>
            <a:r>
              <a:rPr lang="en-US" altLang="en-US" dirty="0" err="1" smtClean="0"/>
              <a:t>penyebab</a:t>
            </a:r>
            <a:r>
              <a:rPr lang="en-US" altLang="en-US" dirty="0" smtClean="0"/>
              <a:t> </a:t>
            </a:r>
            <a:r>
              <a:rPr lang="en-US" altLang="en-US" dirty="0" err="1" smtClean="0"/>
              <a:t>untuk</a:t>
            </a:r>
            <a:r>
              <a:rPr lang="en-US" altLang="en-US" dirty="0" smtClean="0"/>
              <a:t> </a:t>
            </a:r>
            <a:r>
              <a:rPr lang="en-US" altLang="en-US" dirty="0" err="1" smtClean="0"/>
              <a:t>efek</a:t>
            </a:r>
            <a:endParaRPr lang="en-US" altLang="en-US" dirty="0" smtClean="0"/>
          </a:p>
          <a:p>
            <a:pPr eaLnBrk="1" hangingPunct="1">
              <a:lnSpc>
                <a:spcPct val="80000"/>
              </a:lnSpc>
            </a:pPr>
            <a:r>
              <a:rPr lang="en-US" altLang="en-US" dirty="0" err="1" smtClean="0"/>
              <a:t>Efek</a:t>
            </a:r>
            <a:r>
              <a:rPr lang="en-US" altLang="en-US" dirty="0" smtClean="0"/>
              <a:t> </a:t>
            </a:r>
            <a:r>
              <a:rPr lang="en-US" altLang="en-US" dirty="0" err="1" smtClean="0"/>
              <a:t>dapat</a:t>
            </a:r>
            <a:r>
              <a:rPr lang="en-US" altLang="en-US" dirty="0" smtClean="0"/>
              <a:t> </a:t>
            </a:r>
            <a:r>
              <a:rPr lang="en-US" altLang="en-US" dirty="0" err="1" smtClean="0"/>
              <a:t>dianalisis</a:t>
            </a:r>
            <a:r>
              <a:rPr lang="en-US" altLang="en-US" dirty="0" smtClean="0"/>
              <a:t> </a:t>
            </a:r>
            <a:r>
              <a:rPr lang="en-US" altLang="en-US" dirty="0" err="1" smtClean="0"/>
              <a:t>dengan</a:t>
            </a:r>
            <a:r>
              <a:rPr lang="en-US" altLang="en-US" dirty="0" smtClean="0"/>
              <a:t> : </a:t>
            </a:r>
            <a:endParaRPr lang="en-US" altLang="en-US" sz="2400" dirty="0" smtClean="0"/>
          </a:p>
          <a:p>
            <a:pPr lvl="1" eaLnBrk="1" hangingPunct="1">
              <a:lnSpc>
                <a:spcPct val="80000"/>
              </a:lnSpc>
            </a:pPr>
            <a:r>
              <a:rPr lang="en-US" altLang="en-US" dirty="0" err="1" smtClean="0"/>
              <a:t>Masalah</a:t>
            </a:r>
            <a:r>
              <a:rPr lang="en-US" altLang="en-US" dirty="0" smtClean="0"/>
              <a:t> yang </a:t>
            </a:r>
            <a:r>
              <a:rPr lang="en-US" altLang="en-US" dirty="0" err="1" smtClean="0"/>
              <a:t>berpengalaman</a:t>
            </a:r>
            <a:r>
              <a:rPr lang="en-US" altLang="en-US" dirty="0" smtClean="0"/>
              <a:t> </a:t>
            </a:r>
          </a:p>
          <a:p>
            <a:pPr lvl="1" eaLnBrk="1" hangingPunct="1">
              <a:lnSpc>
                <a:spcPct val="80000"/>
              </a:lnSpc>
            </a:pPr>
            <a:r>
              <a:rPr lang="en-US" altLang="en-US" dirty="0" smtClean="0"/>
              <a:t>Masa </a:t>
            </a:r>
            <a:r>
              <a:rPr lang="en-US" altLang="en-US" dirty="0" err="1" smtClean="0"/>
              <a:t>Depan</a:t>
            </a:r>
            <a:r>
              <a:rPr lang="en-US" altLang="en-US" dirty="0" smtClean="0"/>
              <a:t> yang </a:t>
            </a:r>
            <a:r>
              <a:rPr lang="en-US" altLang="en-US" dirty="0" err="1" smtClean="0"/>
              <a:t>diharapkan</a:t>
            </a:r>
            <a:r>
              <a:rPr lang="en-US" altLang="en-US" dirty="0" smtClean="0"/>
              <a:t> </a:t>
            </a:r>
            <a:r>
              <a:rPr lang="en-US" altLang="en-US" dirty="0" err="1" smtClean="0"/>
              <a:t>organisasi</a:t>
            </a:r>
            <a:endParaRPr lang="en-US" altLang="en-US" sz="2000" dirty="0" smtClean="0"/>
          </a:p>
          <a:p>
            <a:pPr eaLnBrk="1" hangingPunct="1">
              <a:lnSpc>
                <a:spcPct val="80000"/>
              </a:lnSpc>
            </a:pPr>
            <a:r>
              <a:rPr lang="en-US" altLang="en-US" dirty="0" smtClean="0"/>
              <a:t>Bagan </a:t>
            </a:r>
            <a:r>
              <a:rPr lang="en-US" altLang="en-US" dirty="0" err="1" smtClean="0"/>
              <a:t>dapat</a:t>
            </a:r>
            <a:r>
              <a:rPr lang="en-US" altLang="en-US" dirty="0" smtClean="0"/>
              <a:t> </a:t>
            </a:r>
            <a:r>
              <a:rPr lang="en-US" altLang="en-US" dirty="0" err="1" smtClean="0"/>
              <a:t>digunakan</a:t>
            </a:r>
            <a:r>
              <a:rPr lang="en-US" altLang="en-US" dirty="0" smtClean="0"/>
              <a:t> </a:t>
            </a:r>
            <a:r>
              <a:rPr lang="en-US" altLang="en-US" dirty="0" err="1" smtClean="0"/>
              <a:t>untuk</a:t>
            </a:r>
            <a:r>
              <a:rPr lang="en-US" altLang="en-US" dirty="0" smtClean="0"/>
              <a:t> </a:t>
            </a:r>
            <a:endParaRPr lang="en-US" altLang="en-US" sz="2400" dirty="0" smtClean="0"/>
          </a:p>
          <a:p>
            <a:pPr lvl="1" eaLnBrk="1" hangingPunct="1">
              <a:lnSpc>
                <a:spcPct val="80000"/>
              </a:lnSpc>
            </a:pPr>
            <a:r>
              <a:rPr lang="en-US" altLang="en-US" dirty="0" err="1" smtClean="0"/>
              <a:t>Mencari</a:t>
            </a:r>
            <a:r>
              <a:rPr lang="en-US" altLang="en-US" dirty="0" smtClean="0"/>
              <a:t> </a:t>
            </a:r>
            <a:r>
              <a:rPr lang="en-US" altLang="en-US" dirty="0" err="1" smtClean="0"/>
              <a:t>penyebab</a:t>
            </a:r>
            <a:r>
              <a:rPr lang="en-US" altLang="en-US" dirty="0" smtClean="0"/>
              <a:t> </a:t>
            </a:r>
            <a:r>
              <a:rPr lang="en-US" altLang="en-US" dirty="0" err="1" smtClean="0"/>
              <a:t>masalah</a:t>
            </a:r>
            <a:r>
              <a:rPr lang="en-US" altLang="en-US" dirty="0" smtClean="0"/>
              <a:t> </a:t>
            </a:r>
            <a:endParaRPr lang="en-US" altLang="en-US" sz="2000" dirty="0" smtClean="0"/>
          </a:p>
          <a:p>
            <a:pPr lvl="1" eaLnBrk="1" hangingPunct="1">
              <a:lnSpc>
                <a:spcPct val="80000"/>
              </a:lnSpc>
            </a:pPr>
            <a:r>
              <a:rPr lang="en-US" altLang="en-US" dirty="0" err="1" smtClean="0"/>
              <a:t>Merencanakan</a:t>
            </a:r>
            <a:r>
              <a:rPr lang="en-US" altLang="en-US" dirty="0" smtClean="0"/>
              <a:t> </a:t>
            </a:r>
            <a:r>
              <a:rPr lang="en-US" altLang="en-US" dirty="0" err="1" smtClean="0"/>
              <a:t>bagaimana</a:t>
            </a:r>
            <a:r>
              <a:rPr lang="en-US" altLang="en-US" dirty="0" smtClean="0"/>
              <a:t> </a:t>
            </a:r>
            <a:r>
              <a:rPr lang="en-US" altLang="en-US" dirty="0" err="1" smtClean="0"/>
              <a:t>untuk</a:t>
            </a:r>
            <a:r>
              <a:rPr lang="en-US" altLang="en-US" dirty="0" smtClean="0"/>
              <a:t> </a:t>
            </a:r>
            <a:r>
              <a:rPr lang="en-US" altLang="en-US" dirty="0" err="1" smtClean="0"/>
              <a:t>mencapai</a:t>
            </a:r>
            <a:r>
              <a:rPr lang="en-US" altLang="en-US" dirty="0" smtClean="0"/>
              <a:t> </a:t>
            </a:r>
            <a:r>
              <a:rPr lang="en-US" altLang="en-US" dirty="0" err="1" smtClean="0"/>
              <a:t>sebuah</a:t>
            </a:r>
            <a:r>
              <a:rPr lang="en-US" altLang="en-US" dirty="0" smtClean="0"/>
              <a:t> </a:t>
            </a:r>
            <a:r>
              <a:rPr lang="en-US" altLang="en-US" dirty="0" err="1" smtClean="0"/>
              <a:t>organisasi</a:t>
            </a:r>
            <a:r>
              <a:rPr lang="en-US" altLang="en-US" dirty="0" smtClean="0"/>
              <a:t> di mana </a:t>
            </a:r>
            <a:r>
              <a:rPr lang="en-US" altLang="en-US" dirty="0" err="1" smtClean="0"/>
              <a:t>masalah</a:t>
            </a:r>
            <a:r>
              <a:rPr lang="en-US" altLang="en-US" dirty="0" smtClean="0"/>
              <a:t> </a:t>
            </a:r>
            <a:r>
              <a:rPr lang="en-US" altLang="en-US" dirty="0" err="1" smtClean="0"/>
              <a:t>tidak</a:t>
            </a:r>
            <a:r>
              <a:rPr lang="en-US" altLang="en-US" dirty="0" smtClean="0"/>
              <a:t> </a:t>
            </a:r>
            <a:r>
              <a:rPr lang="en-US" altLang="en-US" dirty="0" err="1" smtClean="0"/>
              <a:t>lagi</a:t>
            </a:r>
            <a:r>
              <a:rPr lang="en-US" altLang="en-US" dirty="0" smtClean="0"/>
              <a:t> </a:t>
            </a:r>
            <a:r>
              <a:rPr lang="en-US" altLang="en-US" dirty="0" err="1" smtClean="0"/>
              <a:t>terjadi</a:t>
            </a:r>
            <a:r>
              <a:rPr lang="en-US" altLang="en-US" dirty="0" smtClean="0"/>
              <a:t> </a:t>
            </a:r>
            <a:endParaRPr lang="en-US" altLang="en-US" sz="2000" dirty="0" smtClean="0"/>
          </a:p>
          <a:p>
            <a:pPr eaLnBrk="1" hangingPunct="1">
              <a:lnSpc>
                <a:spcPct val="80000"/>
              </a:lnSpc>
            </a:pPr>
            <a:r>
              <a:rPr lang="en-US" altLang="en-US" sz="2400" dirty="0" smtClean="0"/>
              <a:t>Types:</a:t>
            </a:r>
          </a:p>
          <a:p>
            <a:pPr lvl="1" eaLnBrk="1" hangingPunct="1">
              <a:lnSpc>
                <a:spcPct val="80000"/>
              </a:lnSpc>
            </a:pPr>
            <a:r>
              <a:rPr lang="en-US" altLang="en-US" sz="2000" dirty="0" smtClean="0"/>
              <a:t>Fishbone chart</a:t>
            </a:r>
          </a:p>
          <a:p>
            <a:pPr lvl="1" eaLnBrk="1" hangingPunct="1">
              <a:lnSpc>
                <a:spcPct val="80000"/>
              </a:lnSpc>
            </a:pPr>
            <a:r>
              <a:rPr lang="en-US" altLang="en-US" sz="2000" dirty="0" smtClean="0"/>
              <a:t>Process chart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2000" y="60198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55674" y="5105400"/>
            <a:ext cx="609600" cy="609600"/>
          </a:xfrm>
          <a:prstGeom prst="rect">
            <a:avLst/>
          </a:prstGeom>
        </p:spPr>
      </p:pic>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765544" y="4343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462"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059"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mtClean="0"/>
              <a:t>Fishbone Chart</a:t>
            </a:r>
          </a:p>
        </p:txBody>
      </p:sp>
      <p:sp>
        <p:nvSpPr>
          <p:cNvPr id="8195" name="Rectangle 3"/>
          <p:cNvSpPr>
            <a:spLocks noGrp="1" noChangeArrowheads="1"/>
          </p:cNvSpPr>
          <p:nvPr>
            <p:ph type="body" idx="1"/>
          </p:nvPr>
        </p:nvSpPr>
        <p:spPr/>
        <p:txBody>
          <a:bodyPr/>
          <a:lstStyle/>
          <a:p>
            <a:pPr eaLnBrk="1" hangingPunct="1">
              <a:lnSpc>
                <a:spcPct val="90000"/>
              </a:lnSpc>
            </a:pPr>
            <a:r>
              <a:rPr lang="en-US" altLang="en-US" smtClean="0"/>
              <a:t>Cara tradisional yang dilakukan untuk mengetahui efek sebab dan akibat</a:t>
            </a:r>
          </a:p>
          <a:p>
            <a:pPr eaLnBrk="1" hangingPunct="1">
              <a:lnSpc>
                <a:spcPct val="90000"/>
              </a:lnSpc>
            </a:pPr>
            <a:r>
              <a:rPr lang="en-US" altLang="en-US" smtClean="0"/>
              <a:t>Main product is a chart that resembles a fishbone</a:t>
            </a:r>
          </a:p>
          <a:p>
            <a:pPr eaLnBrk="1" hangingPunct="1">
              <a:lnSpc>
                <a:spcPct val="90000"/>
              </a:lnSpc>
            </a:pPr>
            <a:r>
              <a:rPr lang="en-US" altLang="en-US" smtClean="0"/>
              <a:t>Two ways of creating the chart:</a:t>
            </a:r>
          </a:p>
          <a:p>
            <a:pPr lvl="1" eaLnBrk="1" hangingPunct="1">
              <a:lnSpc>
                <a:spcPct val="90000"/>
              </a:lnSpc>
            </a:pPr>
            <a:r>
              <a:rPr lang="en-US" altLang="en-US" smtClean="0"/>
              <a:t>Dispersion analysis: effect being analyzed is drawn on the right side of the chart and groups of possible causes are identified</a:t>
            </a:r>
          </a:p>
          <a:p>
            <a:pPr lvl="1" eaLnBrk="1" hangingPunct="1">
              <a:lnSpc>
                <a:spcPct val="90000"/>
              </a:lnSpc>
            </a:pPr>
            <a:endParaRPr lang="en-US" altLang="en-US" smtClean="0"/>
          </a:p>
          <a:p>
            <a:pPr lvl="1" eaLnBrk="1" hangingPunct="1">
              <a:lnSpc>
                <a:spcPct val="90000"/>
              </a:lnSpc>
            </a:pPr>
            <a:r>
              <a:rPr lang="en-US" altLang="en-US" smtClean="0"/>
              <a:t>Cause enumeration: where all possible causes are simply brainstormed and listed in the order they are generated</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 y="58261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z="4000" smtClean="0"/>
              <a:t>Fishbone chart Dgn analysis penyebaran</a:t>
            </a:r>
          </a:p>
        </p:txBody>
      </p:sp>
      <p:sp>
        <p:nvSpPr>
          <p:cNvPr id="10243" name="Rectangle 3"/>
          <p:cNvSpPr>
            <a:spLocks noGrp="1" noChangeArrowheads="1"/>
          </p:cNvSpPr>
          <p:nvPr>
            <p:ph type="body" idx="1"/>
          </p:nvPr>
        </p:nvSpPr>
        <p:spPr/>
        <p:txBody>
          <a:bodyPr/>
          <a:lstStyle/>
          <a:p>
            <a:pPr marL="533400" indent="-533400" eaLnBrk="1" hangingPunct="1">
              <a:buFontTx/>
              <a:buAutoNum type="arabicPeriod"/>
            </a:pPr>
            <a:r>
              <a:rPr lang="en-US" altLang="en-US" smtClean="0"/>
              <a:t>Grafik memberikan hasil yang lebih baik bila dibuat dalam kelompok </a:t>
            </a:r>
            <a:r>
              <a:rPr lang="en-US" altLang="en-US" smtClean="0">
                <a:sym typeface="Wingdings" panose="05000000000000000000" pitchFamily="2" charset="2"/>
              </a:rPr>
              <a:t> langkah pertama, mengumpulkan sekelompok pengetahuan yang sesuai yang diperlukan tentang daerah yang akan dianalisis </a:t>
            </a:r>
          </a:p>
          <a:p>
            <a:pPr marL="533400" indent="-533400" eaLnBrk="1" hangingPunct="1">
              <a:buFontTx/>
              <a:buAutoNum type="arabicPeriod"/>
            </a:pPr>
            <a:r>
              <a:rPr lang="en-US" altLang="en-US" smtClean="0">
                <a:sym typeface="Wingdings" panose="05000000000000000000" pitchFamily="2" charset="2"/>
              </a:rPr>
              <a:t>Menjelaskan efek penyebab yang dicari misalnya kinerja rendah </a:t>
            </a:r>
          </a:p>
          <a:p>
            <a:pPr marL="533400" indent="-533400" eaLnBrk="1" hangingPunct="1">
              <a:buFontTx/>
              <a:buAutoNum type="arabicPeriod"/>
            </a:pPr>
            <a:r>
              <a:rPr lang="en-US" altLang="en-US" smtClean="0">
                <a:sym typeface="Wingdings" panose="05000000000000000000" pitchFamily="2" charset="2"/>
              </a:rPr>
              <a:t>Menggambar efek pada akhir panah</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 y="58261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endParaRPr lang="en-US" altLang="en-US" smtClean="0"/>
          </a:p>
        </p:txBody>
      </p:sp>
      <p:sp>
        <p:nvSpPr>
          <p:cNvPr id="12291" name="Rectangle 3"/>
          <p:cNvSpPr>
            <a:spLocks noGrp="1" noChangeArrowheads="1"/>
          </p:cNvSpPr>
          <p:nvPr>
            <p:ph type="body" idx="1"/>
          </p:nvPr>
        </p:nvSpPr>
        <p:spPr>
          <a:xfrm>
            <a:off x="457200" y="838200"/>
            <a:ext cx="8229600" cy="1871663"/>
          </a:xfrm>
        </p:spPr>
        <p:txBody>
          <a:bodyPr/>
          <a:lstStyle/>
          <a:p>
            <a:pPr marL="609600" indent="-609600" eaLnBrk="1" hangingPunct="1">
              <a:buFontTx/>
              <a:buAutoNum type="arabicPeriod" startAt="4"/>
            </a:pPr>
            <a:r>
              <a:rPr lang="en-US" altLang="en-US" smtClean="0">
                <a:sym typeface="Wingdings" panose="05000000000000000000" pitchFamily="2" charset="2"/>
              </a:rPr>
              <a:t>Mengidentifikasi kategori utama dari kemungkinan penyebab  tempat di cabang yang berasal dari panah besar </a:t>
            </a:r>
          </a:p>
          <a:p>
            <a:pPr marL="609600" indent="-609600" eaLnBrk="1" hangingPunct="1">
              <a:buFontTx/>
              <a:buNone/>
            </a:pPr>
            <a:endParaRPr lang="en-US" altLang="en-US" smtClean="0"/>
          </a:p>
        </p:txBody>
      </p:sp>
      <p:sp>
        <p:nvSpPr>
          <p:cNvPr id="12292" name="Rectangle 4"/>
          <p:cNvSpPr>
            <a:spLocks noChangeArrowheads="1"/>
          </p:cNvSpPr>
          <p:nvPr/>
        </p:nvSpPr>
        <p:spPr bwMode="auto">
          <a:xfrm>
            <a:off x="838200" y="2438400"/>
            <a:ext cx="3581400" cy="297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2000">
                <a:latin typeface="Arial" panose="020B0604020202020204" pitchFamily="34" charset="0"/>
                <a:sym typeface="Wingdings" panose="05000000000000000000" pitchFamily="2" charset="2"/>
              </a:rPr>
              <a:t>For physical processes</a:t>
            </a:r>
          </a:p>
          <a:p>
            <a:pPr algn="ctr" eaLnBrk="1" hangingPunct="1">
              <a:spcBef>
                <a:spcPct val="0"/>
              </a:spcBef>
              <a:buClrTx/>
              <a:buSzTx/>
              <a:buFontTx/>
              <a:buNone/>
            </a:pPr>
            <a:r>
              <a:rPr lang="en-US" altLang="en-US" sz="2000">
                <a:latin typeface="Arial" panose="020B0604020202020204" pitchFamily="34" charset="0"/>
                <a:sym typeface="Wingdings" panose="05000000000000000000" pitchFamily="2" charset="2"/>
              </a:rPr>
              <a:t>main categories:</a:t>
            </a:r>
          </a:p>
          <a:p>
            <a:pPr algn="ctr" eaLnBrk="1" hangingPunct="1">
              <a:spcBef>
                <a:spcPct val="0"/>
              </a:spcBef>
              <a:buClrTx/>
              <a:buSzTx/>
              <a:buFontTx/>
              <a:buChar char="•"/>
            </a:pPr>
            <a:r>
              <a:rPr lang="en-US" altLang="en-US" sz="2000">
                <a:latin typeface="Arial" panose="020B0604020202020204" pitchFamily="34" charset="0"/>
                <a:sym typeface="Wingdings" panose="05000000000000000000" pitchFamily="2" charset="2"/>
              </a:rPr>
              <a:t>Man</a:t>
            </a:r>
          </a:p>
          <a:p>
            <a:pPr algn="ctr" eaLnBrk="1" hangingPunct="1">
              <a:spcBef>
                <a:spcPct val="0"/>
              </a:spcBef>
              <a:buClrTx/>
              <a:buSzTx/>
              <a:buFontTx/>
              <a:buChar char="•"/>
            </a:pPr>
            <a:r>
              <a:rPr lang="en-US" altLang="en-US" sz="2000">
                <a:latin typeface="Arial" panose="020B0604020202020204" pitchFamily="34" charset="0"/>
                <a:sym typeface="Wingdings" panose="05000000000000000000" pitchFamily="2" charset="2"/>
              </a:rPr>
              <a:t>Machines and equipment</a:t>
            </a:r>
          </a:p>
          <a:p>
            <a:pPr algn="ctr" eaLnBrk="1" hangingPunct="1">
              <a:spcBef>
                <a:spcPct val="0"/>
              </a:spcBef>
              <a:buClrTx/>
              <a:buSzTx/>
              <a:buFontTx/>
              <a:buChar char="•"/>
            </a:pPr>
            <a:r>
              <a:rPr lang="en-US" altLang="en-US" sz="2000">
                <a:latin typeface="Arial" panose="020B0604020202020204" pitchFamily="34" charset="0"/>
                <a:sym typeface="Wingdings" panose="05000000000000000000" pitchFamily="2" charset="2"/>
              </a:rPr>
              <a:t>Materials</a:t>
            </a:r>
          </a:p>
          <a:p>
            <a:pPr algn="ctr" eaLnBrk="1" hangingPunct="1">
              <a:spcBef>
                <a:spcPct val="0"/>
              </a:spcBef>
              <a:buClrTx/>
              <a:buSzTx/>
              <a:buFontTx/>
              <a:buChar char="•"/>
            </a:pPr>
            <a:r>
              <a:rPr lang="en-US" altLang="en-US" sz="2000">
                <a:latin typeface="Arial" panose="020B0604020202020204" pitchFamily="34" charset="0"/>
                <a:sym typeface="Wingdings" panose="05000000000000000000" pitchFamily="2" charset="2"/>
              </a:rPr>
              <a:t>Methods</a:t>
            </a:r>
          </a:p>
          <a:p>
            <a:pPr algn="ctr" eaLnBrk="1" hangingPunct="1">
              <a:spcBef>
                <a:spcPct val="0"/>
              </a:spcBef>
              <a:buClrTx/>
              <a:buSzTx/>
              <a:buFontTx/>
              <a:buChar char="•"/>
            </a:pPr>
            <a:r>
              <a:rPr lang="en-US" altLang="en-US" sz="2000">
                <a:latin typeface="Arial" panose="020B0604020202020204" pitchFamily="34" charset="0"/>
                <a:sym typeface="Wingdings" panose="05000000000000000000" pitchFamily="2" charset="2"/>
              </a:rPr>
              <a:t>Measures/Tindakan</a:t>
            </a:r>
          </a:p>
        </p:txBody>
      </p:sp>
      <p:sp>
        <p:nvSpPr>
          <p:cNvPr id="12293" name="Rectangle 5"/>
          <p:cNvSpPr>
            <a:spLocks noChangeArrowheads="1"/>
          </p:cNvSpPr>
          <p:nvPr/>
        </p:nvSpPr>
        <p:spPr bwMode="auto">
          <a:xfrm>
            <a:off x="4876800" y="2438400"/>
            <a:ext cx="3352800" cy="297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2000">
                <a:latin typeface="Arial" panose="020B0604020202020204" pitchFamily="34" charset="0"/>
                <a:sym typeface="Wingdings" panose="05000000000000000000" pitchFamily="2" charset="2"/>
              </a:rPr>
              <a:t>For service processes</a:t>
            </a:r>
          </a:p>
          <a:p>
            <a:pPr algn="ctr" eaLnBrk="1" hangingPunct="1">
              <a:spcBef>
                <a:spcPct val="0"/>
              </a:spcBef>
              <a:buClrTx/>
              <a:buSzTx/>
              <a:buFontTx/>
              <a:buNone/>
            </a:pPr>
            <a:r>
              <a:rPr lang="en-US" altLang="en-US" sz="2000">
                <a:latin typeface="Arial" panose="020B0604020202020204" pitchFamily="34" charset="0"/>
                <a:sym typeface="Wingdings" panose="05000000000000000000" pitchFamily="2" charset="2"/>
              </a:rPr>
              <a:t>main categories:</a:t>
            </a:r>
          </a:p>
          <a:p>
            <a:pPr algn="ctr" eaLnBrk="1" hangingPunct="1">
              <a:spcBef>
                <a:spcPct val="0"/>
              </a:spcBef>
              <a:buClrTx/>
              <a:buSzTx/>
              <a:buFontTx/>
              <a:buChar char="•"/>
            </a:pPr>
            <a:r>
              <a:rPr lang="en-US" altLang="en-US" sz="2000">
                <a:latin typeface="Arial" panose="020B0604020202020204" pitchFamily="34" charset="0"/>
                <a:sym typeface="Wingdings" panose="05000000000000000000" pitchFamily="2" charset="2"/>
              </a:rPr>
              <a:t>Man</a:t>
            </a:r>
          </a:p>
          <a:p>
            <a:pPr algn="ctr" eaLnBrk="1" hangingPunct="1">
              <a:spcBef>
                <a:spcPct val="0"/>
              </a:spcBef>
              <a:buClrTx/>
              <a:buSzTx/>
              <a:buFontTx/>
              <a:buChar char="•"/>
            </a:pPr>
            <a:r>
              <a:rPr lang="en-US" altLang="en-US" sz="2000">
                <a:latin typeface="Arial" panose="020B0604020202020204" pitchFamily="34" charset="0"/>
                <a:sym typeface="Wingdings" panose="05000000000000000000" pitchFamily="2" charset="2"/>
              </a:rPr>
              <a:t>Machines and equipment/</a:t>
            </a:r>
          </a:p>
          <a:p>
            <a:pPr algn="ctr" eaLnBrk="1" hangingPunct="1">
              <a:spcBef>
                <a:spcPct val="0"/>
              </a:spcBef>
              <a:buClrTx/>
              <a:buSzTx/>
              <a:buFontTx/>
              <a:buNone/>
            </a:pPr>
            <a:r>
              <a:rPr lang="en-US" altLang="en-US" sz="2000">
                <a:latin typeface="Arial" panose="020B0604020202020204" pitchFamily="34" charset="0"/>
                <a:sym typeface="Wingdings" panose="05000000000000000000" pitchFamily="2" charset="2"/>
              </a:rPr>
              <a:t>peralatan</a:t>
            </a:r>
          </a:p>
          <a:p>
            <a:pPr algn="ctr" eaLnBrk="1" hangingPunct="1">
              <a:spcBef>
                <a:spcPct val="0"/>
              </a:spcBef>
              <a:buClrTx/>
              <a:buSzTx/>
              <a:buFontTx/>
              <a:buChar char="•"/>
            </a:pPr>
            <a:r>
              <a:rPr lang="en-US" altLang="en-US" sz="2000">
                <a:latin typeface="Arial" panose="020B0604020202020204" pitchFamily="34" charset="0"/>
                <a:sym typeface="Wingdings" panose="05000000000000000000" pitchFamily="2" charset="2"/>
              </a:rPr>
              <a:t>Frame conditions</a:t>
            </a:r>
          </a:p>
          <a:p>
            <a:pPr algn="ctr" eaLnBrk="1" hangingPunct="1">
              <a:spcBef>
                <a:spcPct val="0"/>
              </a:spcBef>
              <a:buClrTx/>
              <a:buSzTx/>
              <a:buFontTx/>
              <a:buChar char="•"/>
            </a:pPr>
            <a:r>
              <a:rPr lang="en-US" altLang="en-US" sz="2000">
                <a:latin typeface="Arial" panose="020B0604020202020204" pitchFamily="34" charset="0"/>
                <a:sym typeface="Wingdings" panose="05000000000000000000" pitchFamily="2" charset="2"/>
              </a:rPr>
              <a:t>Work environment </a:t>
            </a:r>
          </a:p>
          <a:p>
            <a:pPr algn="ctr" eaLnBrk="1" hangingPunct="1">
              <a:spcBef>
                <a:spcPct val="0"/>
              </a:spcBef>
              <a:buClrTx/>
              <a:buSzTx/>
              <a:buFontTx/>
              <a:buNone/>
            </a:pPr>
            <a:r>
              <a:rPr lang="en-US" altLang="en-US" sz="2000">
                <a:latin typeface="Arial" panose="020B0604020202020204" pitchFamily="34" charset="0"/>
                <a:sym typeface="Wingdings" panose="05000000000000000000" pitchFamily="2" charset="2"/>
              </a:rPr>
              <a:t> (Lingkungan Kerja)</a:t>
            </a:r>
          </a:p>
          <a:p>
            <a:pPr algn="ctr" eaLnBrk="1" hangingPunct="1">
              <a:spcBef>
                <a:spcPct val="0"/>
              </a:spcBef>
              <a:buClrTx/>
              <a:buSzTx/>
              <a:buFontTx/>
              <a:buChar char="•"/>
            </a:pPr>
            <a:endParaRPr lang="en-US" altLang="en-US" sz="2000">
              <a:latin typeface="Arial" panose="020B0604020202020204" pitchFamily="34" charset="0"/>
              <a:sym typeface="Wingdings" panose="05000000000000000000" pitchFamily="2" charset="2"/>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 y="60198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endParaRPr lang="en-US" altLang="en-US" smtClean="0"/>
          </a:p>
        </p:txBody>
      </p:sp>
      <p:sp>
        <p:nvSpPr>
          <p:cNvPr id="14339" name="Rectangle 3"/>
          <p:cNvSpPr>
            <a:spLocks noGrp="1" noChangeArrowheads="1"/>
          </p:cNvSpPr>
          <p:nvPr>
            <p:ph type="body" idx="1"/>
          </p:nvPr>
        </p:nvSpPr>
        <p:spPr/>
        <p:txBody>
          <a:bodyPr/>
          <a:lstStyle/>
          <a:p>
            <a:pPr eaLnBrk="1" hangingPunct="1">
              <a:lnSpc>
                <a:spcPct val="80000"/>
              </a:lnSpc>
              <a:buFont typeface="Wingdings" panose="05000000000000000000" pitchFamily="2" charset="2"/>
              <a:buNone/>
            </a:pPr>
            <a:r>
              <a:rPr lang="en-US" altLang="en-US" sz="2400" smtClean="0"/>
              <a:t>5. Brainstorm </a:t>
            </a:r>
            <a:r>
              <a:rPr lang="en-US" altLang="en-US" smtClean="0"/>
              <a:t>semua kemungkinan penyebab dan tempat di area yang sesuai grafik </a:t>
            </a:r>
            <a:endParaRPr lang="en-US" altLang="en-US" sz="2400" smtClean="0"/>
          </a:p>
          <a:p>
            <a:pPr lvl="1" eaLnBrk="1" hangingPunct="1">
              <a:lnSpc>
                <a:spcPct val="80000"/>
              </a:lnSpc>
            </a:pPr>
            <a:r>
              <a:rPr lang="en-US" altLang="en-US" smtClean="0"/>
              <a:t>Singkat dan ringkas deskripsinya</a:t>
            </a:r>
            <a:endParaRPr lang="en-US" altLang="en-US" sz="2000" smtClean="0"/>
          </a:p>
          <a:p>
            <a:pPr lvl="1" eaLnBrk="1" hangingPunct="1">
              <a:lnSpc>
                <a:spcPct val="80000"/>
              </a:lnSpc>
            </a:pPr>
            <a:r>
              <a:rPr lang="en-US" altLang="en-US" smtClean="0"/>
              <a:t>Lanjutkan melalui grafik satu kategori utama pada saat </a:t>
            </a:r>
            <a:r>
              <a:rPr lang="en-US" altLang="en-US" sz="2000" smtClean="0">
                <a:sym typeface="Wingdings" panose="05000000000000000000" pitchFamily="2" charset="2"/>
              </a:rPr>
              <a:t> </a:t>
            </a:r>
            <a:r>
              <a:rPr lang="en-US" altLang="en-US" smtClean="0">
                <a:sym typeface="Wingdings" panose="05000000000000000000" pitchFamily="2" charset="2"/>
              </a:rPr>
              <a:t>tetapi meliputi permukaan saran </a:t>
            </a:r>
            <a:endParaRPr lang="en-US" altLang="en-US" sz="2000" smtClean="0">
              <a:sym typeface="Wingdings" panose="05000000000000000000" pitchFamily="2" charset="2"/>
            </a:endParaRPr>
          </a:p>
          <a:p>
            <a:pPr lvl="1" eaLnBrk="1" hangingPunct="1">
              <a:lnSpc>
                <a:spcPct val="80000"/>
              </a:lnSpc>
            </a:pPr>
            <a:r>
              <a:rPr lang="en-US" altLang="en-US" smtClean="0">
                <a:sym typeface="Wingdings" panose="05000000000000000000" pitchFamily="2" charset="2"/>
              </a:rPr>
              <a:t>Penyebab milik lebih dari satu kategori yang ditempatkan di seluruh posisi yang relevan </a:t>
            </a:r>
            <a:endParaRPr lang="en-US" altLang="en-US" sz="2000" smtClean="0">
              <a:sym typeface="Wingdings" panose="05000000000000000000" pitchFamily="2" charset="2"/>
            </a:endParaRPr>
          </a:p>
          <a:p>
            <a:pPr eaLnBrk="1" hangingPunct="1">
              <a:lnSpc>
                <a:spcPct val="80000"/>
              </a:lnSpc>
            </a:pPr>
            <a:endParaRPr lang="en-US" altLang="en-US" sz="2400" smtClean="0">
              <a:sym typeface="Wingdings" panose="05000000000000000000" pitchFamily="2" charset="2"/>
            </a:endParaRPr>
          </a:p>
          <a:p>
            <a:pPr eaLnBrk="1" hangingPunct="1">
              <a:lnSpc>
                <a:spcPct val="80000"/>
              </a:lnSpc>
              <a:buFont typeface="Wingdings" panose="05000000000000000000" pitchFamily="2" charset="2"/>
              <a:buNone/>
            </a:pPr>
            <a:r>
              <a:rPr lang="en-US" altLang="en-US" sz="2400" smtClean="0">
                <a:sym typeface="Wingdings" panose="05000000000000000000" pitchFamily="2" charset="2"/>
              </a:rPr>
              <a:t>6. </a:t>
            </a:r>
            <a:r>
              <a:rPr lang="en-US" altLang="en-US" smtClean="0">
                <a:sym typeface="Wingdings" panose="05000000000000000000" pitchFamily="2" charset="2"/>
              </a:rPr>
              <a:t>Menganalisis penyebab identifikasi untuk menentukan yang paling penting </a:t>
            </a:r>
            <a:endParaRPr lang="en-US" altLang="en-US" sz="2400" smtClean="0">
              <a:sym typeface="Wingdings" panose="05000000000000000000" pitchFamily="2" charset="2"/>
            </a:endParaRPr>
          </a:p>
          <a:p>
            <a:pPr eaLnBrk="1" hangingPunct="1">
              <a:lnSpc>
                <a:spcPct val="80000"/>
              </a:lnSpc>
              <a:buFont typeface="Wingdings" panose="05000000000000000000" pitchFamily="2" charset="2"/>
              <a:buNone/>
            </a:pPr>
            <a:r>
              <a:rPr lang="en-US" altLang="en-US" sz="2400" smtClean="0">
                <a:sym typeface="Wingdings" panose="05000000000000000000" pitchFamily="2" charset="2"/>
              </a:rPr>
              <a:t>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5400" y="6130925"/>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95400" y="551840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569"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Contoh kasus</a:t>
            </a:r>
          </a:p>
        </p:txBody>
      </p:sp>
      <p:sp>
        <p:nvSpPr>
          <p:cNvPr id="16387" name="Content Placeholder 2"/>
          <p:cNvSpPr>
            <a:spLocks noGrp="1"/>
          </p:cNvSpPr>
          <p:nvPr>
            <p:ph idx="1"/>
          </p:nvPr>
        </p:nvSpPr>
        <p:spPr>
          <a:xfrm>
            <a:off x="457200" y="762000"/>
            <a:ext cx="8229600" cy="5292725"/>
          </a:xfrm>
        </p:spPr>
        <p:txBody>
          <a:bodyPr/>
          <a:lstStyle/>
          <a:p>
            <a:pPr marL="0" indent="0" algn="just">
              <a:buFont typeface="Wingdings" panose="05000000000000000000" pitchFamily="2" charset="2"/>
              <a:buNone/>
            </a:pPr>
            <a:r>
              <a:rPr lang="en-US" altLang="en-US" sz="2300" dirty="0" err="1" smtClean="0"/>
              <a:t>Produsen</a:t>
            </a:r>
            <a:r>
              <a:rPr lang="en-US" altLang="en-US" sz="2300" dirty="0" smtClean="0"/>
              <a:t> </a:t>
            </a:r>
            <a:r>
              <a:rPr lang="en-US" altLang="en-US" sz="2300" dirty="0" err="1" smtClean="0"/>
              <a:t>pompa</a:t>
            </a:r>
            <a:r>
              <a:rPr lang="en-US" altLang="en-US" sz="2300" dirty="0" smtClean="0"/>
              <a:t> </a:t>
            </a:r>
            <a:r>
              <a:rPr lang="en-US" altLang="en-US" sz="2300" dirty="0" err="1" smtClean="0"/>
              <a:t>sering</a:t>
            </a:r>
            <a:r>
              <a:rPr lang="en-US" altLang="en-US" sz="2300" dirty="0" smtClean="0"/>
              <a:t> </a:t>
            </a:r>
            <a:r>
              <a:rPr lang="en-US" altLang="en-US" sz="2300" dirty="0" err="1" smtClean="0"/>
              <a:t>mengalami</a:t>
            </a:r>
            <a:r>
              <a:rPr lang="en-US" altLang="en-US" sz="2300" dirty="0" smtClean="0"/>
              <a:t> </a:t>
            </a:r>
            <a:r>
              <a:rPr lang="en-US" altLang="en-US" sz="2300" dirty="0" err="1" smtClean="0"/>
              <a:t>kerusakan</a:t>
            </a:r>
            <a:r>
              <a:rPr lang="en-US" altLang="en-US" sz="2300" dirty="0" smtClean="0"/>
              <a:t> </a:t>
            </a:r>
            <a:r>
              <a:rPr lang="en-US" altLang="en-US" sz="2300" dirty="0" err="1" smtClean="0"/>
              <a:t>dalam</a:t>
            </a:r>
            <a:r>
              <a:rPr lang="en-US" altLang="en-US" sz="2300" dirty="0" smtClean="0"/>
              <a:t> </a:t>
            </a:r>
            <a:r>
              <a:rPr lang="en-US" altLang="en-US" sz="2300" dirty="0" err="1" smtClean="0"/>
              <a:t>rangkaian</a:t>
            </a:r>
            <a:r>
              <a:rPr lang="en-US" altLang="en-US" sz="2300" dirty="0" smtClean="0"/>
              <a:t> </a:t>
            </a:r>
            <a:r>
              <a:rPr lang="en-US" altLang="en-US" sz="2300" dirty="0" err="1" smtClean="0"/>
              <a:t>pompa</a:t>
            </a:r>
            <a:r>
              <a:rPr lang="en-US" altLang="en-US" sz="2300" dirty="0" smtClean="0"/>
              <a:t> yang </a:t>
            </a:r>
            <a:r>
              <a:rPr lang="en-US" altLang="en-US" sz="2300" dirty="0" err="1" smtClean="0"/>
              <a:t>dikirim</a:t>
            </a:r>
            <a:r>
              <a:rPr lang="en-US" altLang="en-US" sz="2300" dirty="0" smtClean="0"/>
              <a:t> </a:t>
            </a:r>
            <a:r>
              <a:rPr lang="en-US" altLang="en-US" sz="2300" dirty="0" err="1" smtClean="0"/>
              <a:t>ke</a:t>
            </a:r>
            <a:r>
              <a:rPr lang="en-US" altLang="en-US" sz="2300" dirty="0" smtClean="0"/>
              <a:t> </a:t>
            </a:r>
            <a:r>
              <a:rPr lang="en-US" altLang="en-US" sz="2300" dirty="0" err="1" smtClean="0"/>
              <a:t>pelanggan</a:t>
            </a:r>
            <a:r>
              <a:rPr lang="en-US" altLang="en-US" sz="2300" dirty="0" smtClean="0"/>
              <a:t>.</a:t>
            </a:r>
          </a:p>
          <a:p>
            <a:pPr marL="0" indent="0" algn="just">
              <a:buFont typeface="Wingdings" panose="05000000000000000000" pitchFamily="2" charset="2"/>
              <a:buNone/>
            </a:pPr>
            <a:endParaRPr lang="en-US" altLang="en-US" sz="2300" dirty="0" smtClean="0"/>
          </a:p>
          <a:p>
            <a:pPr marL="0" indent="0" algn="just">
              <a:buFont typeface="Wingdings" panose="05000000000000000000" pitchFamily="2" charset="2"/>
              <a:buNone/>
            </a:pPr>
            <a:r>
              <a:rPr lang="en-US" altLang="en-US" sz="2300" dirty="0" err="1" smtClean="0"/>
              <a:t>Pemeriksaan</a:t>
            </a:r>
            <a:r>
              <a:rPr lang="en-US" altLang="en-US" sz="2300" dirty="0" smtClean="0"/>
              <a:t> </a:t>
            </a:r>
            <a:r>
              <a:rPr lang="en-US" altLang="en-US" sz="2300" dirty="0" err="1" smtClean="0"/>
              <a:t>lebih</a:t>
            </a:r>
            <a:r>
              <a:rPr lang="en-US" altLang="en-US" sz="2300" dirty="0" smtClean="0"/>
              <a:t> </a:t>
            </a:r>
            <a:r>
              <a:rPr lang="en-US" altLang="en-US" sz="2300" dirty="0" err="1" smtClean="0"/>
              <a:t>dekat</a:t>
            </a:r>
            <a:r>
              <a:rPr lang="en-US" altLang="en-US" sz="2300" dirty="0" smtClean="0"/>
              <a:t> </a:t>
            </a:r>
            <a:r>
              <a:rPr lang="en-US" altLang="en-US" sz="2300" dirty="0" err="1" smtClean="0"/>
              <a:t>menunjukkan</a:t>
            </a:r>
            <a:r>
              <a:rPr lang="en-US" altLang="en-US" sz="2300" dirty="0" smtClean="0"/>
              <a:t> </a:t>
            </a:r>
            <a:r>
              <a:rPr lang="en-US" altLang="en-US" sz="2300" dirty="0" err="1" smtClean="0"/>
              <a:t>bahwa</a:t>
            </a:r>
            <a:r>
              <a:rPr lang="en-US" altLang="en-US" sz="2300" dirty="0" smtClean="0"/>
              <a:t> </a:t>
            </a:r>
            <a:r>
              <a:rPr lang="en-US" altLang="en-US" sz="2300" dirty="0" err="1" smtClean="0"/>
              <a:t>sebagian</a:t>
            </a:r>
            <a:r>
              <a:rPr lang="en-US" altLang="en-US" sz="2300" dirty="0" smtClean="0"/>
              <a:t> </a:t>
            </a:r>
            <a:r>
              <a:rPr lang="en-US" altLang="en-US" sz="2300" dirty="0" err="1" smtClean="0"/>
              <a:t>besar</a:t>
            </a:r>
            <a:r>
              <a:rPr lang="en-US" altLang="en-US" sz="2300" dirty="0" smtClean="0"/>
              <a:t> </a:t>
            </a:r>
            <a:r>
              <a:rPr lang="en-US" altLang="en-US" sz="2300" dirty="0" err="1" smtClean="0"/>
              <a:t>cacat</a:t>
            </a:r>
            <a:r>
              <a:rPr lang="en-US" altLang="en-US" sz="2300" dirty="0" smtClean="0"/>
              <a:t> </a:t>
            </a:r>
            <a:r>
              <a:rPr lang="en-US" altLang="en-US" sz="2300" dirty="0" err="1" smtClean="0"/>
              <a:t>berasal</a:t>
            </a:r>
            <a:r>
              <a:rPr lang="en-US" altLang="en-US" sz="2300" dirty="0" smtClean="0"/>
              <a:t> </a:t>
            </a:r>
            <a:r>
              <a:rPr lang="en-US" altLang="en-US" sz="2300" dirty="0" err="1" smtClean="0"/>
              <a:t>dari</a:t>
            </a:r>
            <a:r>
              <a:rPr lang="en-US" altLang="en-US" sz="2300" dirty="0" smtClean="0"/>
              <a:t> </a:t>
            </a:r>
            <a:r>
              <a:rPr lang="en-US" altLang="en-US" sz="2300" dirty="0" err="1" smtClean="0"/>
              <a:t>dimensi</a:t>
            </a:r>
            <a:r>
              <a:rPr lang="en-US" altLang="en-US" sz="2300" dirty="0" smtClean="0"/>
              <a:t> </a:t>
            </a:r>
            <a:r>
              <a:rPr lang="en-US" altLang="en-US" sz="2300" dirty="0" err="1" smtClean="0"/>
              <a:t>dua</a:t>
            </a:r>
            <a:r>
              <a:rPr lang="en-US" altLang="en-US" sz="2300" dirty="0" smtClean="0"/>
              <a:t> </a:t>
            </a:r>
            <a:r>
              <a:rPr lang="en-US" altLang="en-US" sz="2300" dirty="0" err="1" smtClean="0"/>
              <a:t>poros</a:t>
            </a:r>
            <a:r>
              <a:rPr lang="en-US" altLang="en-US" sz="2300" dirty="0" smtClean="0"/>
              <a:t> yang </a:t>
            </a:r>
            <a:r>
              <a:rPr lang="en-US" altLang="en-US" sz="2300" dirty="0" err="1" smtClean="0"/>
              <a:t>tidak</a:t>
            </a:r>
            <a:r>
              <a:rPr lang="en-US" altLang="en-US" sz="2300" dirty="0" smtClean="0"/>
              <a:t> </a:t>
            </a:r>
            <a:r>
              <a:rPr lang="en-US" altLang="en-US" sz="2300" dirty="0" err="1" smtClean="0"/>
              <a:t>akurat</a:t>
            </a:r>
            <a:r>
              <a:rPr lang="en-US" altLang="en-US" sz="2300" dirty="0" smtClean="0"/>
              <a:t> yang </a:t>
            </a:r>
            <a:r>
              <a:rPr lang="en-US" altLang="en-US" sz="2300" dirty="0" err="1" smtClean="0"/>
              <a:t>digunakan</a:t>
            </a:r>
            <a:r>
              <a:rPr lang="en-US" altLang="en-US" sz="2300" dirty="0" smtClean="0"/>
              <a:t> </a:t>
            </a:r>
            <a:r>
              <a:rPr lang="en-US" altLang="en-US" sz="2300" dirty="0" err="1" smtClean="0"/>
              <a:t>dalam</a:t>
            </a:r>
            <a:r>
              <a:rPr lang="en-US" altLang="en-US" sz="2300" dirty="0" smtClean="0"/>
              <a:t> </a:t>
            </a:r>
            <a:r>
              <a:rPr lang="en-US" altLang="en-US" sz="2300" dirty="0" err="1" smtClean="0"/>
              <a:t>pompa</a:t>
            </a:r>
            <a:r>
              <a:rPr lang="en-US" altLang="en-US" sz="2300" dirty="0" smtClean="0"/>
              <a:t>.</a:t>
            </a:r>
          </a:p>
          <a:p>
            <a:pPr marL="0" indent="0" algn="just">
              <a:buFont typeface="Wingdings" panose="05000000000000000000" pitchFamily="2" charset="2"/>
              <a:buNone/>
            </a:pPr>
            <a:endParaRPr lang="en-US" altLang="en-US" sz="2300" dirty="0"/>
          </a:p>
          <a:p>
            <a:pPr marL="0" indent="0" algn="just">
              <a:buFont typeface="Wingdings" panose="05000000000000000000" pitchFamily="2" charset="2"/>
              <a:buNone/>
            </a:pPr>
            <a:r>
              <a:rPr lang="en-US" altLang="en-US" sz="2300" dirty="0" err="1" smtClean="0"/>
              <a:t>Sebuah</a:t>
            </a:r>
            <a:r>
              <a:rPr lang="en-US" altLang="en-US" sz="2300" dirty="0" smtClean="0"/>
              <a:t> </a:t>
            </a:r>
            <a:r>
              <a:rPr lang="en-US" altLang="en-US" sz="2300" dirty="0" err="1" smtClean="0"/>
              <a:t>grup</a:t>
            </a:r>
            <a:r>
              <a:rPr lang="en-US" altLang="en-US" sz="2300" dirty="0" smtClean="0"/>
              <a:t> yang </a:t>
            </a:r>
            <a:r>
              <a:rPr lang="en-US" altLang="en-US" sz="2300" dirty="0" err="1" smtClean="0"/>
              <a:t>terdiri</a:t>
            </a:r>
            <a:r>
              <a:rPr lang="en-US" altLang="en-US" sz="2300" dirty="0" smtClean="0"/>
              <a:t> </a:t>
            </a:r>
            <a:r>
              <a:rPr lang="en-US" altLang="en-US" sz="2300" dirty="0" err="1" smtClean="0"/>
              <a:t>dari</a:t>
            </a:r>
            <a:r>
              <a:rPr lang="en-US" altLang="en-US" sz="2300" dirty="0" smtClean="0"/>
              <a:t> </a:t>
            </a:r>
            <a:r>
              <a:rPr lang="en-US" altLang="en-US" sz="2300" dirty="0" err="1" smtClean="0"/>
              <a:t>desainer</a:t>
            </a:r>
            <a:r>
              <a:rPr lang="en-US" altLang="en-US" sz="2300" dirty="0" smtClean="0"/>
              <a:t>, </a:t>
            </a:r>
            <a:r>
              <a:rPr lang="en-US" altLang="en-US" sz="2300" dirty="0" err="1" smtClean="0"/>
              <a:t>manajer</a:t>
            </a:r>
            <a:r>
              <a:rPr lang="en-US" altLang="en-US" sz="2300" dirty="0" smtClean="0"/>
              <a:t> </a:t>
            </a:r>
            <a:r>
              <a:rPr lang="en-US" altLang="en-US" sz="2300" dirty="0" err="1" smtClean="0"/>
              <a:t>manufaktur</a:t>
            </a:r>
            <a:r>
              <a:rPr lang="en-US" altLang="en-US" sz="2300" dirty="0" smtClean="0"/>
              <a:t>, </a:t>
            </a:r>
            <a:r>
              <a:rPr lang="en-US" altLang="en-US" sz="2300" dirty="0" err="1" smtClean="0"/>
              <a:t>manajer</a:t>
            </a:r>
            <a:r>
              <a:rPr lang="en-US" altLang="en-US" sz="2300" dirty="0" smtClean="0"/>
              <a:t> </a:t>
            </a:r>
            <a:r>
              <a:rPr lang="en-US" altLang="en-US" sz="2300" dirty="0" err="1" smtClean="0"/>
              <a:t>departemen</a:t>
            </a:r>
            <a:r>
              <a:rPr lang="en-US" altLang="en-US" sz="2300" dirty="0" smtClean="0"/>
              <a:t> </a:t>
            </a:r>
            <a:r>
              <a:rPr lang="en-US" altLang="en-US" sz="2300" dirty="0" err="1" smtClean="0"/>
              <a:t>poros</a:t>
            </a:r>
            <a:r>
              <a:rPr lang="en-US" altLang="en-US" sz="2300" dirty="0" smtClean="0"/>
              <a:t>, </a:t>
            </a:r>
            <a:r>
              <a:rPr lang="en-US" altLang="en-US" sz="2300" dirty="0" err="1" smtClean="0"/>
              <a:t>dan</a:t>
            </a:r>
            <a:r>
              <a:rPr lang="en-US" altLang="en-US" sz="2300" dirty="0" smtClean="0"/>
              <a:t> </a:t>
            </a:r>
            <a:r>
              <a:rPr lang="en-US" altLang="en-US" sz="2300" dirty="0" err="1" smtClean="0"/>
              <a:t>beberapa</a:t>
            </a:r>
            <a:r>
              <a:rPr lang="en-US" altLang="en-US" sz="2300" dirty="0" smtClean="0"/>
              <a:t> operator </a:t>
            </a:r>
            <a:r>
              <a:rPr lang="en-US" altLang="en-US" sz="2300" dirty="0" err="1" smtClean="0"/>
              <a:t>telah</a:t>
            </a:r>
            <a:r>
              <a:rPr lang="en-US" altLang="en-US" sz="2300" dirty="0" smtClean="0"/>
              <a:t> </a:t>
            </a:r>
            <a:r>
              <a:rPr lang="en-US" altLang="en-US" sz="2300" dirty="0" err="1" smtClean="0"/>
              <a:t>dibentuk</a:t>
            </a:r>
            <a:r>
              <a:rPr lang="en-US" altLang="en-US" sz="2300" dirty="0" smtClean="0"/>
              <a:t>. </a:t>
            </a:r>
          </a:p>
          <a:p>
            <a:pPr marL="0" indent="0" algn="just">
              <a:buFont typeface="Wingdings" panose="05000000000000000000" pitchFamily="2" charset="2"/>
              <a:buNone/>
            </a:pPr>
            <a:endParaRPr lang="en-US" altLang="en-US" sz="2300" dirty="0"/>
          </a:p>
          <a:p>
            <a:pPr marL="0" indent="0" algn="just">
              <a:buFont typeface="Wingdings" panose="05000000000000000000" pitchFamily="2" charset="2"/>
              <a:buNone/>
            </a:pPr>
            <a:r>
              <a:rPr lang="en-US" altLang="en-US" sz="2300" dirty="0" err="1" smtClean="0"/>
              <a:t>Tujuannya</a:t>
            </a:r>
            <a:r>
              <a:rPr lang="en-US" altLang="en-US" sz="2300" dirty="0" smtClean="0"/>
              <a:t> </a:t>
            </a:r>
            <a:r>
              <a:rPr lang="en-US" altLang="en-US" sz="2300" dirty="0" err="1" smtClean="0"/>
              <a:t>adalah</a:t>
            </a:r>
            <a:r>
              <a:rPr lang="en-US" altLang="en-US" sz="2300" dirty="0" smtClean="0"/>
              <a:t> </a:t>
            </a:r>
            <a:r>
              <a:rPr lang="en-US" altLang="en-US" sz="2300" dirty="0" err="1" smtClean="0"/>
              <a:t>untuk</a:t>
            </a:r>
            <a:r>
              <a:rPr lang="en-US" altLang="en-US" sz="2300" dirty="0" smtClean="0"/>
              <a:t> </a:t>
            </a:r>
            <a:r>
              <a:rPr lang="en-US" altLang="en-US" sz="2300" dirty="0" err="1" smtClean="0"/>
              <a:t>menemukan</a:t>
            </a:r>
            <a:r>
              <a:rPr lang="en-US" altLang="en-US" sz="2300" dirty="0" smtClean="0"/>
              <a:t> </a:t>
            </a:r>
            <a:r>
              <a:rPr lang="en-US" altLang="en-US" sz="2300" dirty="0" err="1" smtClean="0"/>
              <a:t>dan</a:t>
            </a:r>
            <a:r>
              <a:rPr lang="en-US" altLang="en-US" sz="2300" dirty="0" smtClean="0"/>
              <a:t> </a:t>
            </a:r>
            <a:r>
              <a:rPr lang="en-US" altLang="en-US" sz="2300" dirty="0" err="1" smtClean="0"/>
              <a:t>menghilangkan</a:t>
            </a:r>
            <a:r>
              <a:rPr lang="en-US" altLang="en-US" sz="2300" dirty="0" smtClean="0"/>
              <a:t> </a:t>
            </a:r>
            <a:r>
              <a:rPr lang="en-US" altLang="en-US" sz="2300" dirty="0" err="1" smtClean="0"/>
              <a:t>penyebab</a:t>
            </a:r>
            <a:r>
              <a:rPr lang="en-US" altLang="en-US" sz="2300" dirty="0" smtClean="0"/>
              <a:t> </a:t>
            </a:r>
            <a:r>
              <a:rPr lang="en-US" altLang="en-US" sz="2300" dirty="0" err="1" smtClean="0"/>
              <a:t>masalah</a:t>
            </a:r>
            <a:r>
              <a:rPr lang="en-US" altLang="en-US" sz="2300" dirty="0" smtClean="0"/>
              <a:t>.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 y="48006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mtClean="0"/>
              <a:t>Example</a:t>
            </a:r>
          </a:p>
        </p:txBody>
      </p:sp>
      <p:sp>
        <p:nvSpPr>
          <p:cNvPr id="17411" name="Rectangle 3"/>
          <p:cNvSpPr>
            <a:spLocks noGrp="1" noChangeArrowheads="1"/>
          </p:cNvSpPr>
          <p:nvPr>
            <p:ph type="body" idx="1"/>
          </p:nvPr>
        </p:nvSpPr>
        <p:spPr>
          <a:xfrm>
            <a:off x="457200" y="838200"/>
            <a:ext cx="8229600" cy="801688"/>
          </a:xfrm>
        </p:spPr>
        <p:txBody>
          <a:bodyPr/>
          <a:lstStyle/>
          <a:p>
            <a:pPr eaLnBrk="1" hangingPunct="1"/>
            <a:r>
              <a:rPr lang="en-US" altLang="en-US" smtClean="0"/>
              <a:t>Identifying the causes of dimension errors</a:t>
            </a:r>
          </a:p>
        </p:txBody>
      </p:sp>
      <p:sp>
        <p:nvSpPr>
          <p:cNvPr id="17412" name="Text Box 4"/>
          <p:cNvSpPr txBox="1">
            <a:spLocks noChangeArrowheads="1"/>
          </p:cNvSpPr>
          <p:nvPr/>
        </p:nvSpPr>
        <p:spPr bwMode="auto">
          <a:xfrm>
            <a:off x="7696200" y="3778250"/>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b="1">
                <a:latin typeface="Arial" panose="020B0604020202020204" pitchFamily="34" charset="0"/>
              </a:rPr>
              <a:t>Dimension errors</a:t>
            </a:r>
          </a:p>
        </p:txBody>
      </p:sp>
      <p:sp>
        <p:nvSpPr>
          <p:cNvPr id="17413" name="Line 5"/>
          <p:cNvSpPr>
            <a:spLocks noChangeShapeType="1"/>
          </p:cNvSpPr>
          <p:nvPr/>
        </p:nvSpPr>
        <p:spPr bwMode="auto">
          <a:xfrm>
            <a:off x="1295400" y="4114800"/>
            <a:ext cx="63246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4" name="Line 6"/>
          <p:cNvSpPr>
            <a:spLocks noChangeShapeType="1"/>
          </p:cNvSpPr>
          <p:nvPr/>
        </p:nvSpPr>
        <p:spPr bwMode="auto">
          <a:xfrm>
            <a:off x="2128838" y="2814638"/>
            <a:ext cx="1069975" cy="129857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5" name="Line 7"/>
          <p:cNvSpPr>
            <a:spLocks noChangeShapeType="1"/>
          </p:cNvSpPr>
          <p:nvPr/>
        </p:nvSpPr>
        <p:spPr bwMode="auto">
          <a:xfrm>
            <a:off x="5105400" y="2590800"/>
            <a:ext cx="1143000" cy="15240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6" name="Line 8"/>
          <p:cNvSpPr>
            <a:spLocks noChangeShapeType="1"/>
          </p:cNvSpPr>
          <p:nvPr/>
        </p:nvSpPr>
        <p:spPr bwMode="auto">
          <a:xfrm flipV="1">
            <a:off x="2971800" y="4114800"/>
            <a:ext cx="1447800" cy="18288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7" name="Line 9"/>
          <p:cNvSpPr>
            <a:spLocks noChangeShapeType="1"/>
          </p:cNvSpPr>
          <p:nvPr/>
        </p:nvSpPr>
        <p:spPr bwMode="auto">
          <a:xfrm flipV="1">
            <a:off x="5638800" y="4114800"/>
            <a:ext cx="1371600" cy="19050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8" name="Rectangle 10"/>
          <p:cNvSpPr>
            <a:spLocks noChangeArrowheads="1"/>
          </p:cNvSpPr>
          <p:nvPr/>
        </p:nvSpPr>
        <p:spPr bwMode="auto">
          <a:xfrm>
            <a:off x="1447800" y="2286000"/>
            <a:ext cx="1447800" cy="5334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a:latin typeface="Arial" panose="020B0604020202020204" pitchFamily="34" charset="0"/>
              </a:rPr>
              <a:t>man</a:t>
            </a:r>
          </a:p>
        </p:txBody>
      </p:sp>
      <p:sp>
        <p:nvSpPr>
          <p:cNvPr id="17419" name="Text Box 11"/>
          <p:cNvSpPr txBox="1">
            <a:spLocks noChangeArrowheads="1"/>
          </p:cNvSpPr>
          <p:nvPr/>
        </p:nvSpPr>
        <p:spPr bwMode="auto">
          <a:xfrm>
            <a:off x="762000" y="2895600"/>
            <a:ext cx="16002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a:latin typeface="Arial" panose="020B0604020202020204" pitchFamily="34" charset="0"/>
              </a:rPr>
              <a:t>Motivasi rendah</a:t>
            </a:r>
          </a:p>
        </p:txBody>
      </p:sp>
      <p:sp>
        <p:nvSpPr>
          <p:cNvPr id="17420" name="Text Box 12"/>
          <p:cNvSpPr txBox="1">
            <a:spLocks noChangeArrowheads="1"/>
          </p:cNvSpPr>
          <p:nvPr/>
        </p:nvSpPr>
        <p:spPr bwMode="auto">
          <a:xfrm>
            <a:off x="2971800" y="3352800"/>
            <a:ext cx="1295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a:latin typeface="Arial" panose="020B0604020202020204" pitchFamily="34" charset="0"/>
              </a:rPr>
              <a:t>Pelatihan rendah</a:t>
            </a:r>
          </a:p>
        </p:txBody>
      </p:sp>
      <p:sp>
        <p:nvSpPr>
          <p:cNvPr id="17421" name="Rectangle 13"/>
          <p:cNvSpPr>
            <a:spLocks noChangeArrowheads="1"/>
          </p:cNvSpPr>
          <p:nvPr/>
        </p:nvSpPr>
        <p:spPr bwMode="auto">
          <a:xfrm>
            <a:off x="4343400" y="2209800"/>
            <a:ext cx="1905000" cy="5334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a:latin typeface="Arial" panose="020B0604020202020204" pitchFamily="34" charset="0"/>
              </a:rPr>
              <a:t>Methods</a:t>
            </a:r>
          </a:p>
        </p:txBody>
      </p:sp>
      <p:sp>
        <p:nvSpPr>
          <p:cNvPr id="17422" name="Text Box 14"/>
          <p:cNvSpPr txBox="1">
            <a:spLocks noChangeArrowheads="1"/>
          </p:cNvSpPr>
          <p:nvPr/>
        </p:nvSpPr>
        <p:spPr bwMode="auto">
          <a:xfrm>
            <a:off x="5867400" y="2895600"/>
            <a:ext cx="1295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a:latin typeface="Arial" panose="020B0604020202020204" pitchFamily="34" charset="0"/>
              </a:rPr>
              <a:t>Unsuitable/Cocok process route</a:t>
            </a:r>
          </a:p>
        </p:txBody>
      </p:sp>
      <p:sp>
        <p:nvSpPr>
          <p:cNvPr id="17423" name="Text Box 15"/>
          <p:cNvSpPr txBox="1">
            <a:spLocks noChangeArrowheads="1"/>
          </p:cNvSpPr>
          <p:nvPr/>
        </p:nvSpPr>
        <p:spPr bwMode="auto">
          <a:xfrm>
            <a:off x="4495800" y="3429000"/>
            <a:ext cx="1447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a:latin typeface="Arial" panose="020B0604020202020204" pitchFamily="34" charset="0"/>
              </a:rPr>
              <a:t>Unsuitable hardening/Keras</a:t>
            </a:r>
          </a:p>
        </p:txBody>
      </p:sp>
      <p:sp>
        <p:nvSpPr>
          <p:cNvPr id="17424" name="Rectangle 16"/>
          <p:cNvSpPr>
            <a:spLocks noChangeArrowheads="1"/>
          </p:cNvSpPr>
          <p:nvPr/>
        </p:nvSpPr>
        <p:spPr bwMode="auto">
          <a:xfrm>
            <a:off x="2133600" y="5791200"/>
            <a:ext cx="1828800" cy="685800"/>
          </a:xfrm>
          <a:prstGeom prst="rect">
            <a:avLst/>
          </a:prstGeom>
          <a:solidFill>
            <a:srgbClr val="FF99C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b="1">
                <a:latin typeface="Arial" panose="020B0604020202020204" pitchFamily="34" charset="0"/>
              </a:rPr>
              <a:t>Environment</a:t>
            </a:r>
          </a:p>
        </p:txBody>
      </p:sp>
      <p:sp>
        <p:nvSpPr>
          <p:cNvPr id="17425" name="Text Box 17"/>
          <p:cNvSpPr txBox="1">
            <a:spLocks noChangeArrowheads="1"/>
          </p:cNvSpPr>
          <p:nvPr/>
        </p:nvSpPr>
        <p:spPr bwMode="auto">
          <a:xfrm>
            <a:off x="2590800" y="4495800"/>
            <a:ext cx="12192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a:latin typeface="Arial" panose="020B0604020202020204" pitchFamily="34" charset="0"/>
              </a:rPr>
              <a:t>Pendingin salah</a:t>
            </a:r>
          </a:p>
        </p:txBody>
      </p:sp>
      <p:sp>
        <p:nvSpPr>
          <p:cNvPr id="17426" name="Text Box 18"/>
          <p:cNvSpPr txBox="1">
            <a:spLocks noChangeArrowheads="1"/>
          </p:cNvSpPr>
          <p:nvPr/>
        </p:nvSpPr>
        <p:spPr bwMode="auto">
          <a:xfrm>
            <a:off x="3581400" y="4953000"/>
            <a:ext cx="1676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a:latin typeface="Arial" panose="020B0604020202020204" pitchFamily="34" charset="0"/>
              </a:rPr>
              <a:t>Temperatur rendah</a:t>
            </a:r>
          </a:p>
        </p:txBody>
      </p:sp>
      <p:sp>
        <p:nvSpPr>
          <p:cNvPr id="17427" name="Rectangle 19"/>
          <p:cNvSpPr>
            <a:spLocks noChangeArrowheads="1"/>
          </p:cNvSpPr>
          <p:nvPr/>
        </p:nvSpPr>
        <p:spPr bwMode="auto">
          <a:xfrm>
            <a:off x="5105400" y="5791200"/>
            <a:ext cx="1676400" cy="6096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a:latin typeface="Arial" panose="020B0604020202020204" pitchFamily="34" charset="0"/>
              </a:rPr>
              <a:t>Equipment</a:t>
            </a:r>
          </a:p>
        </p:txBody>
      </p:sp>
      <p:sp>
        <p:nvSpPr>
          <p:cNvPr id="17428" name="Text Box 20"/>
          <p:cNvSpPr txBox="1">
            <a:spLocks noChangeArrowheads="1"/>
          </p:cNvSpPr>
          <p:nvPr/>
        </p:nvSpPr>
        <p:spPr bwMode="auto">
          <a:xfrm>
            <a:off x="5105400" y="4267200"/>
            <a:ext cx="15240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a:latin typeface="Arial" panose="020B0604020202020204" pitchFamily="34" charset="0"/>
              </a:rPr>
              <a:t>Perawatan rendah</a:t>
            </a:r>
          </a:p>
        </p:txBody>
      </p:sp>
      <p:sp>
        <p:nvSpPr>
          <p:cNvPr id="17429" name="Text Box 21"/>
          <p:cNvSpPr txBox="1">
            <a:spLocks noChangeArrowheads="1"/>
          </p:cNvSpPr>
          <p:nvPr/>
        </p:nvSpPr>
        <p:spPr bwMode="auto">
          <a:xfrm>
            <a:off x="6172200" y="5029200"/>
            <a:ext cx="2209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eaLnBrk="1" hangingPunct="1">
              <a:spcBef>
                <a:spcPct val="50000"/>
              </a:spcBef>
              <a:buClrTx/>
              <a:buSzTx/>
              <a:buFontTx/>
              <a:buNone/>
            </a:pPr>
            <a:r>
              <a:rPr lang="en-US" altLang="en-US" sz="1800">
                <a:latin typeface="Arial" panose="020B0604020202020204" pitchFamily="34" charset="0"/>
              </a:rPr>
              <a:t>Jarang diasah/diupgrade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6172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Level">
  <a:themeElements>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911</TotalTime>
  <Words>2605</Words>
  <Application>Microsoft Office PowerPoint</Application>
  <PresentationFormat>On-screen Show (4:3)</PresentationFormat>
  <Paragraphs>262</Paragraphs>
  <Slides>23</Slides>
  <Notes>17</Notes>
  <HiddenSlides>0</HiddenSlides>
  <MMClips>33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Garamond</vt:lpstr>
      <vt:lpstr>Verdana</vt:lpstr>
      <vt:lpstr>Wingdings</vt:lpstr>
      <vt:lpstr>Level</vt:lpstr>
      <vt:lpstr>5.3 Tools for  Problem Analysis</vt:lpstr>
      <vt:lpstr>Outline</vt:lpstr>
      <vt:lpstr>1.Cause and effect chart</vt:lpstr>
      <vt:lpstr>Fishbone Chart</vt:lpstr>
      <vt:lpstr>Fishbone chart Dgn analysis penyebaran</vt:lpstr>
      <vt:lpstr>PowerPoint Presentation</vt:lpstr>
      <vt:lpstr>PowerPoint Presentation</vt:lpstr>
      <vt:lpstr>Contoh kasus</vt:lpstr>
      <vt:lpstr>Example</vt:lpstr>
      <vt:lpstr>2.Root cause analysis</vt:lpstr>
      <vt:lpstr>Root cause analysis procedure</vt:lpstr>
      <vt:lpstr>Example</vt:lpstr>
      <vt:lpstr>Contoh Kasus</vt:lpstr>
      <vt:lpstr>PowerPoint Presentation</vt:lpstr>
      <vt:lpstr>3.Relations Diagram </vt:lpstr>
      <vt:lpstr>Generating a Qualitative Relations Diagram</vt:lpstr>
      <vt:lpstr>Example of Qualitative Relations Diagram</vt:lpstr>
      <vt:lpstr>Qualitative Relations Diagram</vt:lpstr>
      <vt:lpstr>Quantitative Relations Diagram</vt:lpstr>
      <vt:lpstr>Roles in quantitative relations diagram</vt:lpstr>
      <vt:lpstr>Example</vt:lpstr>
      <vt:lpstr>Tugas Mandiri 5</vt:lpstr>
      <vt:lpstr>PowerPoint Presentation</vt:lpstr>
    </vt:vector>
  </TitlesOfParts>
  <Company>ITS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Tools for Problem Understanding</dc:title>
  <dc:creator>Mahendrawathi</dc:creator>
  <cp:lastModifiedBy>ThinkPad L440</cp:lastModifiedBy>
  <cp:revision>93</cp:revision>
  <dcterms:created xsi:type="dcterms:W3CDTF">2007-03-24T02:12:32Z</dcterms:created>
  <dcterms:modified xsi:type="dcterms:W3CDTF">2021-03-08T05:51:24Z</dcterms:modified>
</cp:coreProperties>
</file>