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8"/>
  </p:notesMasterIdLst>
  <p:sldIdLst>
    <p:sldId id="256" r:id="rId2"/>
    <p:sldId id="280" r:id="rId3"/>
    <p:sldId id="279"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82" r:id="rId26"/>
    <p:sldId id="283" r:id="rId2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6071" autoAdjust="0"/>
  </p:normalViewPr>
  <p:slideViewPr>
    <p:cSldViewPr>
      <p:cViewPr varScale="1">
        <p:scale>
          <a:sx n="38" d="100"/>
          <a:sy n="38" d="100"/>
        </p:scale>
        <p:origin x="2232"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hangingPunct="1">
              <a:defRPr sz="1200"/>
            </a:lvl1pPr>
          </a:lstStyle>
          <a:p>
            <a:pPr>
              <a:defRPr/>
            </a:pPr>
            <a:fld id="{AB90C9A4-80C3-442C-86A1-CA18B75416AC}" type="datetimeFigureOut">
              <a:rPr lang="en-US"/>
              <a:pPr>
                <a:defRPr/>
              </a:pPr>
              <a:t>3/6/2021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hangingPunct="1">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hangingPunct="1">
              <a:defRPr sz="1200"/>
            </a:lvl1pPr>
          </a:lstStyle>
          <a:p>
            <a:pPr>
              <a:defRPr/>
            </a:pPr>
            <a:fld id="{6FED0745-953C-4F04-990B-8C8352CF60C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Tahapan Prioritizing the Improvement effort/Usaha ini merupakan tahapan pertama yang dilakukan dalam merencanakan peningkatan </a:t>
            </a:r>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E0B283D-82F0-4CA7-A56C-7A4F8410A680}" type="slidenum">
              <a:rPr lang="en-US" altLang="en-US" smtClean="0"/>
              <a:pPr/>
              <a:t>1</a:t>
            </a:fld>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Check sheet </a:t>
            </a:r>
            <a:r>
              <a:rPr lang="en-US" altLang="en-US" dirty="0" err="1" smtClean="0"/>
              <a:t>adalah</a:t>
            </a:r>
            <a:r>
              <a:rPr lang="en-US" altLang="en-US" dirty="0" smtClean="0"/>
              <a:t> </a:t>
            </a:r>
            <a:r>
              <a:rPr lang="en-US" altLang="en-US" dirty="0" err="1" smtClean="0"/>
              <a:t>tabel</a:t>
            </a:r>
            <a:r>
              <a:rPr lang="en-US" altLang="en-US" dirty="0" smtClean="0"/>
              <a:t> </a:t>
            </a:r>
            <a:r>
              <a:rPr lang="en-US" altLang="en-US" dirty="0" err="1" smtClean="0"/>
              <a:t>atau</a:t>
            </a:r>
            <a:r>
              <a:rPr lang="en-US" altLang="en-US" dirty="0" smtClean="0"/>
              <a:t> </a:t>
            </a:r>
            <a:r>
              <a:rPr lang="en-US" altLang="en-US" dirty="0" err="1" smtClean="0"/>
              <a:t>formulir</a:t>
            </a:r>
            <a:r>
              <a:rPr lang="en-US" altLang="en-US" dirty="0" smtClean="0"/>
              <a:t> yang </a:t>
            </a:r>
            <a:r>
              <a:rPr lang="en-US" altLang="en-US" dirty="0" err="1" smtClean="0"/>
              <a:t>digunakan</a:t>
            </a:r>
            <a:r>
              <a:rPr lang="en-US" altLang="en-US" dirty="0" smtClean="0"/>
              <a:t> </a:t>
            </a:r>
            <a:r>
              <a:rPr lang="en-US" altLang="en-US" dirty="0" err="1" smtClean="0"/>
              <a:t>untuk</a:t>
            </a:r>
            <a:r>
              <a:rPr lang="en-US" altLang="en-US" dirty="0" smtClean="0"/>
              <a:t> </a:t>
            </a:r>
            <a:r>
              <a:rPr lang="en-US" altLang="en-US" dirty="0" err="1" smtClean="0"/>
              <a:t>mencatat</a:t>
            </a:r>
            <a:r>
              <a:rPr lang="en-US" altLang="en-US" dirty="0" smtClean="0"/>
              <a:t> data </a:t>
            </a:r>
            <a:r>
              <a:rPr lang="en-US" altLang="en-US" dirty="0" err="1" smtClean="0"/>
              <a:t>saat</a:t>
            </a:r>
            <a:r>
              <a:rPr lang="en-US" altLang="en-US" dirty="0" smtClean="0"/>
              <a:t> </a:t>
            </a:r>
            <a:r>
              <a:rPr lang="en-US" altLang="en-US" dirty="0" err="1" smtClean="0"/>
              <a:t>dikumpulkan</a:t>
            </a:r>
            <a:r>
              <a:rPr lang="en-US" altLang="en-US" dirty="0" smtClean="0"/>
              <a:t>. Salah </a:t>
            </a:r>
            <a:r>
              <a:rPr lang="en-US" altLang="en-US" dirty="0" err="1" smtClean="0"/>
              <a:t>satu</a:t>
            </a:r>
            <a:r>
              <a:rPr lang="en-US" altLang="en-US" dirty="0" smtClean="0"/>
              <a:t> </a:t>
            </a:r>
            <a:r>
              <a:rPr lang="en-US" altLang="en-US" dirty="0" err="1" smtClean="0"/>
              <a:t>aplikasi</a:t>
            </a:r>
            <a:r>
              <a:rPr lang="en-US" altLang="en-US" dirty="0" smtClean="0"/>
              <a:t> </a:t>
            </a:r>
            <a:r>
              <a:rPr lang="en-US" altLang="en-US" dirty="0" err="1" smtClean="0"/>
              <a:t>utama</a:t>
            </a:r>
            <a:r>
              <a:rPr lang="en-US" altLang="en-US" dirty="0" smtClean="0"/>
              <a:t> </a:t>
            </a:r>
            <a:r>
              <a:rPr lang="en-US" altLang="en-US" dirty="0" err="1" smtClean="0"/>
              <a:t>adalah</a:t>
            </a:r>
            <a:r>
              <a:rPr lang="en-US" altLang="en-US" dirty="0" smtClean="0"/>
              <a:t> </a:t>
            </a:r>
            <a:r>
              <a:rPr lang="en-US" altLang="en-US" dirty="0" err="1" smtClean="0"/>
              <a:t>mencatat</a:t>
            </a:r>
            <a:r>
              <a:rPr lang="en-US" altLang="en-US" dirty="0" smtClean="0"/>
              <a:t> </a:t>
            </a:r>
            <a:r>
              <a:rPr lang="en-US" altLang="en-US" dirty="0" err="1" smtClean="0"/>
              <a:t>seberapa</a:t>
            </a:r>
            <a:r>
              <a:rPr lang="en-US" altLang="en-US" dirty="0" smtClean="0"/>
              <a:t> </a:t>
            </a:r>
            <a:r>
              <a:rPr lang="en-US" altLang="en-US" dirty="0" err="1" smtClean="0"/>
              <a:t>sering</a:t>
            </a:r>
            <a:r>
              <a:rPr lang="en-US" altLang="en-US" dirty="0" smtClean="0"/>
              <a:t> </a:t>
            </a:r>
            <a:r>
              <a:rPr lang="en-US" altLang="en-US" dirty="0" err="1" smtClean="0"/>
              <a:t>masalah</a:t>
            </a:r>
            <a:r>
              <a:rPr lang="en-US" altLang="en-US" dirty="0" smtClean="0"/>
              <a:t> </a:t>
            </a:r>
            <a:r>
              <a:rPr lang="en-US" altLang="en-US" dirty="0" err="1" smtClean="0"/>
              <a:t>atau</a:t>
            </a:r>
            <a:r>
              <a:rPr lang="en-US" altLang="en-US" dirty="0" smtClean="0"/>
              <a:t> </a:t>
            </a:r>
            <a:r>
              <a:rPr lang="en-US" altLang="en-US" dirty="0" err="1" smtClean="0"/>
              <a:t>insiden</a:t>
            </a:r>
            <a:r>
              <a:rPr lang="en-US" altLang="en-US" dirty="0" smtClean="0"/>
              <a:t> yang </a:t>
            </a:r>
            <a:r>
              <a:rPr lang="en-US" altLang="en-US" dirty="0" err="1" smtClean="0"/>
              <a:t>berbeda</a:t>
            </a:r>
            <a:r>
              <a:rPr lang="en-US" altLang="en-US" dirty="0" smtClean="0"/>
              <a:t> </a:t>
            </a:r>
            <a:r>
              <a:rPr lang="en-US" altLang="en-US" dirty="0" err="1" smtClean="0"/>
              <a:t>terjadi</a:t>
            </a:r>
            <a:r>
              <a:rPr lang="en-US" altLang="en-US" dirty="0" smtClean="0"/>
              <a:t>. </a:t>
            </a:r>
            <a:r>
              <a:rPr lang="en-US" altLang="en-US" dirty="0" err="1" smtClean="0"/>
              <a:t>Ini</a:t>
            </a:r>
            <a:r>
              <a:rPr lang="en-US" altLang="en-US" dirty="0" smtClean="0"/>
              <a:t> </a:t>
            </a:r>
            <a:r>
              <a:rPr lang="en-US" altLang="en-US" dirty="0" err="1" smtClean="0"/>
              <a:t>memberikan</a:t>
            </a:r>
            <a:r>
              <a:rPr lang="en-US" altLang="en-US" dirty="0" smtClean="0"/>
              <a:t> </a:t>
            </a:r>
            <a:r>
              <a:rPr lang="en-US" altLang="en-US" dirty="0" err="1" smtClean="0"/>
              <a:t>informasi</a:t>
            </a:r>
            <a:r>
              <a:rPr lang="en-US" altLang="en-US" dirty="0" smtClean="0"/>
              <a:t> </a:t>
            </a:r>
            <a:r>
              <a:rPr lang="en-US" altLang="en-US" dirty="0" err="1" smtClean="0"/>
              <a:t>penting</a:t>
            </a:r>
            <a:r>
              <a:rPr lang="en-US" altLang="en-US" dirty="0" smtClean="0"/>
              <a:t> </a:t>
            </a:r>
            <a:r>
              <a:rPr lang="en-US" altLang="en-US" dirty="0" err="1" smtClean="0"/>
              <a:t>tentang</a:t>
            </a:r>
            <a:r>
              <a:rPr lang="en-US" altLang="en-US" dirty="0" smtClean="0"/>
              <a:t> area </a:t>
            </a:r>
            <a:r>
              <a:rPr lang="en-US" altLang="en-US" dirty="0" err="1" smtClean="0"/>
              <a:t>masalah</a:t>
            </a:r>
            <a:r>
              <a:rPr lang="en-US" altLang="en-US" dirty="0" smtClean="0"/>
              <a:t> </a:t>
            </a:r>
            <a:r>
              <a:rPr lang="en-US" altLang="en-US" dirty="0" err="1" smtClean="0"/>
              <a:t>atau</a:t>
            </a:r>
            <a:r>
              <a:rPr lang="en-US" altLang="en-US" dirty="0" smtClean="0"/>
              <a:t> </a:t>
            </a:r>
            <a:r>
              <a:rPr lang="en-US" altLang="en-US" dirty="0" err="1" smtClean="0"/>
              <a:t>kemungkinan</a:t>
            </a:r>
            <a:r>
              <a:rPr lang="en-US" altLang="en-US" dirty="0" smtClean="0"/>
              <a:t> </a:t>
            </a:r>
            <a:r>
              <a:rPr lang="en-US" altLang="en-US" dirty="0" err="1" smtClean="0"/>
              <a:t>penyebab</a:t>
            </a:r>
            <a:r>
              <a:rPr lang="en-US" altLang="en-US" dirty="0" smtClean="0"/>
              <a:t> </a:t>
            </a:r>
            <a:r>
              <a:rPr lang="en-US" altLang="en-US" dirty="0" err="1" smtClean="0"/>
              <a:t>kesalahan</a:t>
            </a:r>
            <a:r>
              <a:rPr lang="en-US" altLang="en-US" dirty="0" smtClean="0"/>
              <a:t>, </a:t>
            </a:r>
            <a:r>
              <a:rPr lang="en-US" altLang="en-US" dirty="0" err="1" smtClean="0"/>
              <a:t>dan</a:t>
            </a:r>
            <a:r>
              <a:rPr lang="en-US" altLang="en-US" dirty="0" smtClean="0"/>
              <a:t> </a:t>
            </a:r>
            <a:r>
              <a:rPr lang="en-US" altLang="en-US" dirty="0" err="1" smtClean="0"/>
              <a:t>dengan</a:t>
            </a:r>
            <a:r>
              <a:rPr lang="en-US" altLang="en-US" dirty="0" smtClean="0"/>
              <a:t> </a:t>
            </a:r>
            <a:r>
              <a:rPr lang="en-US" altLang="en-US" dirty="0" err="1" smtClean="0"/>
              <a:t>demikian</a:t>
            </a:r>
            <a:r>
              <a:rPr lang="en-US" altLang="en-US" dirty="0" smtClean="0"/>
              <a:t> </a:t>
            </a:r>
            <a:r>
              <a:rPr lang="en-US" altLang="en-US" dirty="0" err="1" smtClean="0"/>
              <a:t>memberikan</a:t>
            </a:r>
            <a:r>
              <a:rPr lang="en-US" altLang="en-US" dirty="0" smtClean="0"/>
              <a:t> </a:t>
            </a:r>
            <a:r>
              <a:rPr lang="en-US" altLang="en-US" dirty="0" err="1" smtClean="0"/>
              <a:t>dasar</a:t>
            </a:r>
            <a:r>
              <a:rPr lang="en-US" altLang="en-US" dirty="0" smtClean="0"/>
              <a:t> yang </a:t>
            </a:r>
            <a:r>
              <a:rPr lang="en-US" altLang="en-US" dirty="0" err="1" smtClean="0"/>
              <a:t>baik</a:t>
            </a:r>
            <a:r>
              <a:rPr lang="en-US" altLang="en-US" dirty="0" smtClean="0"/>
              <a:t> </a:t>
            </a:r>
            <a:r>
              <a:rPr lang="en-US" altLang="en-US" dirty="0" err="1" smtClean="0"/>
              <a:t>untuk</a:t>
            </a:r>
            <a:r>
              <a:rPr lang="en-US" altLang="en-US" dirty="0" smtClean="0"/>
              <a:t> </a:t>
            </a:r>
            <a:r>
              <a:rPr lang="en-US" altLang="en-US" dirty="0" err="1" smtClean="0"/>
              <a:t>memutuskan</a:t>
            </a:r>
            <a:r>
              <a:rPr lang="en-US" altLang="en-US" dirty="0" smtClean="0"/>
              <a:t> di mana </a:t>
            </a:r>
            <a:r>
              <a:rPr lang="en-US" altLang="en-US" dirty="0" err="1" smtClean="0"/>
              <a:t>harus</a:t>
            </a:r>
            <a:r>
              <a:rPr lang="en-US" altLang="en-US" dirty="0" smtClean="0"/>
              <a:t> </a:t>
            </a:r>
            <a:r>
              <a:rPr lang="en-US" altLang="en-US" dirty="0" err="1" smtClean="0"/>
              <a:t>berkonsentrasiselama</a:t>
            </a:r>
            <a:r>
              <a:rPr lang="en-US" altLang="en-US" dirty="0" smtClean="0"/>
              <a:t> </a:t>
            </a:r>
            <a:r>
              <a:rPr lang="en-US" altLang="en-US" dirty="0" err="1" smtClean="0"/>
              <a:t>perbaikan</a:t>
            </a:r>
            <a:r>
              <a:rPr lang="en-US" altLang="en-US" dirty="0" smtClean="0"/>
              <a:t>.</a:t>
            </a:r>
          </a:p>
          <a:p>
            <a:endParaRPr lang="en-US" altLang="en-US" dirty="0" smtClean="0"/>
          </a:p>
          <a:p>
            <a:r>
              <a:rPr lang="en-US" altLang="en-US" sz="1200" dirty="0" smtClean="0"/>
              <a:t>Tools for problem understanding</a:t>
            </a:r>
            <a:endParaRPr lang="en-US" altLang="en-US" dirty="0" smtClean="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6037E35-9B17-4CA7-BEF2-0AC81BE032AE}" type="slidenum">
              <a:rPr lang="en-US" altLang="en-US" smtClean="0"/>
              <a:pPr/>
              <a:t>12</a:t>
            </a:fld>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FontTx/>
              <a:buAutoNum type="arabicPeriod"/>
            </a:pPr>
            <a:r>
              <a:rPr lang="en-US" altLang="en-US" smtClean="0"/>
              <a:t>Sepakati peristiwa apa yang akan direkam. Ini harus didefinisikan dengan jelas untuk menghindari keraguan apakah suatu peristiwa benar-benar terjadi. Biasanya juga cerdas untuk memasukkan kategori "lainnya" untuk menangkap insiden yang tidak mudah untuk dikategorikan.</a:t>
            </a:r>
          </a:p>
          <a:p>
            <a:pPr marL="228600" indent="-228600">
              <a:buFontTx/>
              <a:buAutoNum type="arabicPeriod"/>
            </a:pPr>
            <a:r>
              <a:rPr lang="en-US" altLang="en-US" smtClean="0"/>
              <a:t>2. Tentukan periode untuk pencatatan data dan pembagian yang sesuai ke dalam interval.</a:t>
            </a:r>
          </a:p>
          <a:p>
            <a:pPr marL="228600" indent="-228600">
              <a:buFontTx/>
              <a:buAutoNum type="arabicPeriod"/>
            </a:pPr>
            <a:r>
              <a:rPr lang="en-US" altLang="en-US" smtClean="0"/>
              <a:t>3. Rancang lembar cek yang akan digunakan selama perekaman. Contohnya adalahditunjukkan pada Gambar 8.1, di mana ruang dialokasikan untuk merekam setiap peristiwadan meringkas keduanya dalam interval dan untuk seluruh rekamanTitik.</a:t>
            </a:r>
          </a:p>
          <a:p>
            <a:pPr marL="228600" indent="-228600">
              <a:buFontTx/>
              <a:buAutoNum type="arabicPeriod"/>
            </a:pPr>
            <a:r>
              <a:rPr lang="en-US" altLang="en-US" smtClean="0"/>
              <a:t>4. Lakukan pendataan selama jangka waktu yang disepakati. Sebelumnya, perlu dipastikan bahwa setiap orang yang mengambil bagian dalam pengumpulan data memiliki pemahaman yang sama tentang tugas tersebut, untuk mencapai konsistensi dalam materi data.</a:t>
            </a:r>
          </a:p>
          <a:p>
            <a:pPr marL="228600" indent="-228600">
              <a:buFontTx/>
              <a:buAutoNum type="arabicPeriod"/>
            </a:pPr>
            <a:r>
              <a:rPr lang="en-US" altLang="en-US" smtClean="0"/>
              <a:t>5. Saat pengumpulan data selesai, analisis bahan untuk mengidentifikasi peristiwa yang menampilkan jumlah kejadian yang tinggi. Ini akan berkontribusi pada prioritas area spesifik apa dalam proses bisnis yang dipilih harus ditekankan dalam pekerjaan perbaikan berikutnya. Alat bantu visual yang cocok untuk analisis ini adalah diagram Pareto (lihat Gambar 9.2).</a:t>
            </a: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E59A491-BD94-4A0A-88AB-2586E6FDE651}" type="slidenum">
              <a:rPr lang="en-US" altLang="en-US" smtClean="0"/>
              <a:pPr/>
              <a:t>13</a:t>
            </a:fld>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Bahaya mengabaikan satu atau lebih kategori masalah harus disebutkan. Jika kita secara eksklusif mencari kejadian dari tipe yang ditentukan dalam lembar cek, masalah lain mungkin terjadi tetapi gagal dicatat karena perhatian hanya diarahkan ke masalah yang diharapkan. Ini sebagian diimbangi dengan dimasukkannya kategori "lainnya", tetapi masalah ini harus tetap diingat</a:t>
            </a: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0B0A8FA-E32D-4BC3-88A7-DE1ED66FADC2}" type="slidenum">
              <a:rPr lang="en-US" altLang="en-US" smtClean="0"/>
              <a:pPr/>
              <a:t>14</a:t>
            </a:fld>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Proses </a:t>
            </a:r>
            <a:r>
              <a:rPr lang="en-US" dirty="0" err="1" smtClean="0"/>
              <a:t>pembuatan</a:t>
            </a:r>
            <a:r>
              <a:rPr lang="en-US" dirty="0" smtClean="0"/>
              <a:t> </a:t>
            </a:r>
            <a:r>
              <a:rPr lang="en-US" dirty="0" err="1" smtClean="0"/>
              <a:t>penawaran</a:t>
            </a:r>
            <a:endParaRPr lang="en-US" dirty="0"/>
          </a:p>
        </p:txBody>
      </p:sp>
      <p:sp>
        <p:nvSpPr>
          <p:cNvPr id="4" name="Slide Number Placeholder 3"/>
          <p:cNvSpPr>
            <a:spLocks noGrp="1"/>
          </p:cNvSpPr>
          <p:nvPr>
            <p:ph type="sldNum" sz="quarter" idx="10"/>
          </p:nvPr>
        </p:nvSpPr>
        <p:spPr/>
        <p:txBody>
          <a:bodyPr/>
          <a:lstStyle/>
          <a:p>
            <a:pPr>
              <a:defRPr/>
            </a:pPr>
            <a:fld id="{6FED0745-953C-4F04-990B-8C8352CF60C7}" type="slidenum">
              <a:rPr lang="en-US" smtClean="0"/>
              <a:pPr>
                <a:defRPr/>
              </a:pPr>
              <a:t>16</a:t>
            </a:fld>
            <a:endParaRPr lang="en-US"/>
          </a:p>
        </p:txBody>
      </p:sp>
    </p:spTree>
    <p:extLst>
      <p:ext uri="{BB962C8B-B14F-4D97-AF65-F5344CB8AC3E}">
        <p14:creationId xmlns:p14="http://schemas.microsoft.com/office/powerpoint/2010/main" val="2870464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7FA790F-065E-4080-85C7-22E49ECE16D8}" type="slidenum">
              <a:rPr lang="en-US" altLang="en-US" smtClean="0"/>
              <a:pPr/>
              <a:t>17</a:t>
            </a:fld>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Bagan Pareto </a:t>
            </a:r>
            <a:r>
              <a:rPr lang="en-US" altLang="en-US" dirty="0" err="1" smtClean="0"/>
              <a:t>didasarkan</a:t>
            </a:r>
            <a:r>
              <a:rPr lang="en-US" altLang="en-US" dirty="0" smtClean="0"/>
              <a:t> </a:t>
            </a:r>
            <a:r>
              <a:rPr lang="en-US" altLang="en-US" dirty="0" err="1" smtClean="0"/>
              <a:t>pada</a:t>
            </a:r>
            <a:r>
              <a:rPr lang="en-US" altLang="en-US" dirty="0" smtClean="0"/>
              <a:t> </a:t>
            </a:r>
            <a:r>
              <a:rPr lang="en-US" altLang="en-US" dirty="0" err="1" smtClean="0"/>
              <a:t>prinsip</a:t>
            </a:r>
            <a:r>
              <a:rPr lang="en-US" altLang="en-US" dirty="0" smtClean="0"/>
              <a:t> Pareto, yang </a:t>
            </a:r>
            <a:r>
              <a:rPr lang="en-US" altLang="en-US" dirty="0" err="1" smtClean="0"/>
              <a:t>dirumuskan</a:t>
            </a:r>
            <a:r>
              <a:rPr lang="en-US" altLang="en-US" dirty="0" smtClean="0"/>
              <a:t> </a:t>
            </a:r>
            <a:r>
              <a:rPr lang="en-US" altLang="en-US" dirty="0" err="1" smtClean="0"/>
              <a:t>oleh</a:t>
            </a:r>
            <a:r>
              <a:rPr lang="en-US" altLang="en-US" dirty="0" smtClean="0"/>
              <a:t> </a:t>
            </a:r>
            <a:r>
              <a:rPr lang="en-US" altLang="en-US" dirty="0" err="1" smtClean="0"/>
              <a:t>matematikawan</a:t>
            </a:r>
            <a:r>
              <a:rPr lang="en-US" altLang="en-US" dirty="0" smtClean="0"/>
              <a:t> Italia Vilfredo Pareto </a:t>
            </a:r>
            <a:r>
              <a:rPr lang="en-US" altLang="en-US" dirty="0" err="1" smtClean="0"/>
              <a:t>selama</a:t>
            </a:r>
            <a:r>
              <a:rPr lang="en-US" altLang="en-US" dirty="0" smtClean="0"/>
              <a:t> </a:t>
            </a:r>
            <a:r>
              <a:rPr lang="en-US" altLang="en-US" dirty="0" err="1" smtClean="0"/>
              <a:t>tahun</a:t>
            </a:r>
            <a:r>
              <a:rPr lang="en-US" altLang="en-US" dirty="0" smtClean="0"/>
              <a:t> 1800-an. </a:t>
            </a:r>
            <a:r>
              <a:rPr lang="en-US" altLang="en-US" dirty="0" err="1" smtClean="0"/>
              <a:t>Dia</a:t>
            </a:r>
            <a:r>
              <a:rPr lang="en-US" altLang="en-US" dirty="0" smtClean="0"/>
              <a:t> </a:t>
            </a:r>
            <a:r>
              <a:rPr lang="en-US" altLang="en-US" dirty="0" err="1" smtClean="0"/>
              <a:t>prihatin</a:t>
            </a:r>
            <a:r>
              <a:rPr lang="en-US" altLang="en-US" dirty="0" smtClean="0"/>
              <a:t> </a:t>
            </a:r>
            <a:r>
              <a:rPr lang="en-US" altLang="en-US" dirty="0" err="1" smtClean="0"/>
              <a:t>dengan</a:t>
            </a:r>
            <a:r>
              <a:rPr lang="en-US" altLang="en-US" dirty="0" smtClean="0"/>
              <a:t> </a:t>
            </a:r>
            <a:r>
              <a:rPr lang="en-US" altLang="en-US" dirty="0" err="1" smtClean="0"/>
              <a:t>distribusi</a:t>
            </a:r>
            <a:r>
              <a:rPr lang="en-US" altLang="en-US" dirty="0" smtClean="0"/>
              <a:t> </a:t>
            </a:r>
            <a:r>
              <a:rPr lang="en-US" altLang="en-US" dirty="0" err="1" smtClean="0"/>
              <a:t>kekayaan</a:t>
            </a:r>
            <a:r>
              <a:rPr lang="en-US" altLang="en-US" dirty="0" smtClean="0"/>
              <a:t> di </a:t>
            </a:r>
            <a:r>
              <a:rPr lang="en-US" altLang="en-US" dirty="0" err="1" smtClean="0"/>
              <a:t>masyarakat</a:t>
            </a:r>
            <a:r>
              <a:rPr lang="en-US" altLang="en-US" dirty="0" smtClean="0"/>
              <a:t> </a:t>
            </a:r>
            <a:r>
              <a:rPr lang="en-US" altLang="en-US" dirty="0" err="1" smtClean="0"/>
              <a:t>dan</a:t>
            </a:r>
            <a:r>
              <a:rPr lang="en-US" altLang="en-US" dirty="0" smtClean="0"/>
              <a:t> </a:t>
            </a:r>
            <a:r>
              <a:rPr lang="en-US" altLang="en-US" dirty="0" err="1" smtClean="0"/>
              <a:t>mengklaim</a:t>
            </a:r>
            <a:r>
              <a:rPr lang="en-US" altLang="en-US" dirty="0" smtClean="0"/>
              <a:t> </a:t>
            </a:r>
            <a:r>
              <a:rPr lang="en-US" altLang="en-US" dirty="0" err="1" smtClean="0"/>
              <a:t>bahwa</a:t>
            </a:r>
            <a:r>
              <a:rPr lang="en-US" altLang="en-US" dirty="0" smtClean="0"/>
              <a:t> 20 </a:t>
            </a:r>
            <a:r>
              <a:rPr lang="en-US" altLang="en-US" dirty="0" err="1" smtClean="0"/>
              <a:t>persen</a:t>
            </a:r>
            <a:r>
              <a:rPr lang="en-US" altLang="en-US" dirty="0" smtClean="0"/>
              <a:t> </a:t>
            </a:r>
            <a:r>
              <a:rPr lang="en-US" altLang="en-US" dirty="0" err="1" smtClean="0"/>
              <a:t>penduduk</a:t>
            </a:r>
            <a:r>
              <a:rPr lang="en-US" altLang="en-US" dirty="0" smtClean="0"/>
              <a:t> </a:t>
            </a:r>
            <a:r>
              <a:rPr lang="en-US" altLang="en-US" dirty="0" err="1" smtClean="0"/>
              <a:t>memiliki</a:t>
            </a:r>
            <a:r>
              <a:rPr lang="en-US" altLang="en-US" dirty="0" smtClean="0"/>
              <a:t> 80 </a:t>
            </a:r>
            <a:r>
              <a:rPr lang="en-US" altLang="en-US" dirty="0" err="1" smtClean="0"/>
              <a:t>persen</a:t>
            </a:r>
            <a:r>
              <a:rPr lang="en-US" altLang="en-US" dirty="0" smtClean="0"/>
              <a:t> </a:t>
            </a:r>
            <a:r>
              <a:rPr lang="en-US" altLang="en-US" dirty="0" err="1" smtClean="0"/>
              <a:t>kekayaan</a:t>
            </a:r>
            <a:r>
              <a:rPr lang="en-US" altLang="en-US" dirty="0" smtClean="0"/>
              <a:t>. </a:t>
            </a:r>
            <a:endParaRPr lang="en-US" altLang="en-US" dirty="0" smtClean="0"/>
          </a:p>
          <a:p>
            <a:pPr eaLnBrk="1" hangingPunct="1">
              <a:lnSpc>
                <a:spcPct val="90000"/>
              </a:lnSpc>
            </a:pPr>
            <a:endParaRPr lang="en-US" altLang="en-US" dirty="0" smtClean="0"/>
          </a:p>
          <a:p>
            <a:pPr eaLnBrk="1" hangingPunct="1">
              <a:lnSpc>
                <a:spcPct val="90000"/>
              </a:lnSpc>
            </a:pPr>
            <a:r>
              <a:rPr lang="en-US" altLang="en-US" dirty="0" err="1" smtClean="0"/>
              <a:t>Oleh</a:t>
            </a:r>
            <a:r>
              <a:rPr lang="en-US" altLang="en-US" dirty="0" smtClean="0"/>
              <a:t> </a:t>
            </a:r>
            <a:r>
              <a:rPr lang="en-US" altLang="en-US" dirty="0" err="1" smtClean="0"/>
              <a:t>karena</a:t>
            </a:r>
            <a:r>
              <a:rPr lang="en-US" altLang="en-US" dirty="0" smtClean="0"/>
              <a:t> </a:t>
            </a:r>
            <a:r>
              <a:rPr lang="en-US" altLang="en-US" dirty="0" err="1" smtClean="0"/>
              <a:t>itu</a:t>
            </a:r>
            <a:r>
              <a:rPr lang="en-US" altLang="en-US" dirty="0" smtClean="0"/>
              <a:t>, </a:t>
            </a:r>
            <a:r>
              <a:rPr lang="en-US" altLang="en-US" dirty="0" err="1" smtClean="0"/>
              <a:t>pendekatan</a:t>
            </a:r>
            <a:r>
              <a:rPr lang="en-US" altLang="en-US" dirty="0" smtClean="0"/>
              <a:t> yang </a:t>
            </a:r>
            <a:r>
              <a:rPr lang="en-US" altLang="en-US" dirty="0" err="1" smtClean="0"/>
              <a:t>sehat</a:t>
            </a:r>
            <a:r>
              <a:rPr lang="en-US" altLang="en-US" dirty="0" smtClean="0"/>
              <a:t> </a:t>
            </a:r>
            <a:r>
              <a:rPr lang="en-US" altLang="en-US" dirty="0" err="1" smtClean="0"/>
              <a:t>adalah</a:t>
            </a:r>
            <a:r>
              <a:rPr lang="en-US" altLang="en-US" dirty="0" smtClean="0"/>
              <a:t> </a:t>
            </a:r>
            <a:r>
              <a:rPr lang="en-US" altLang="en-US" dirty="0" err="1" smtClean="0"/>
              <a:t>memulai</a:t>
            </a:r>
            <a:r>
              <a:rPr lang="en-US" altLang="en-US" dirty="0" smtClean="0"/>
              <a:t> </a:t>
            </a:r>
            <a:r>
              <a:rPr lang="en-US" altLang="en-US" dirty="0" err="1" smtClean="0"/>
              <a:t>pekerjaan</a:t>
            </a:r>
            <a:r>
              <a:rPr lang="en-US" altLang="en-US" dirty="0" smtClean="0"/>
              <a:t> </a:t>
            </a:r>
            <a:r>
              <a:rPr lang="en-US" altLang="en-US" dirty="0" err="1" smtClean="0"/>
              <a:t>perbaikan</a:t>
            </a:r>
            <a:r>
              <a:rPr lang="en-US" altLang="en-US" dirty="0" smtClean="0"/>
              <a:t> </a:t>
            </a:r>
            <a:r>
              <a:rPr lang="en-US" altLang="en-US" dirty="0" err="1" smtClean="0"/>
              <a:t>dengan</a:t>
            </a:r>
            <a:r>
              <a:rPr lang="en-US" altLang="en-US" dirty="0" smtClean="0"/>
              <a:t> </a:t>
            </a:r>
            <a:r>
              <a:rPr lang="en-US" altLang="en-US" dirty="0" err="1" smtClean="0"/>
              <a:t>menyerang</a:t>
            </a:r>
            <a:r>
              <a:rPr lang="en-US" altLang="en-US" dirty="0" smtClean="0"/>
              <a:t> 20 </a:t>
            </a:r>
            <a:r>
              <a:rPr lang="en-US" altLang="en-US" dirty="0" err="1" smtClean="0"/>
              <a:t>persen</a:t>
            </a:r>
            <a:r>
              <a:rPr lang="en-US" altLang="en-US" dirty="0" smtClean="0"/>
              <a:t> </a:t>
            </a:r>
            <a:r>
              <a:rPr lang="en-US" altLang="en-US" dirty="0" err="1" smtClean="0"/>
              <a:t>ini</a:t>
            </a:r>
            <a:r>
              <a:rPr lang="en-US" altLang="en-US" dirty="0" smtClean="0"/>
              <a:t>, yang </a:t>
            </a:r>
            <a:r>
              <a:rPr lang="en-US" altLang="en-US" dirty="0" err="1" smtClean="0"/>
              <a:t>sering</a:t>
            </a:r>
            <a:r>
              <a:rPr lang="en-US" altLang="en-US" dirty="0" smtClean="0"/>
              <a:t> kali </a:t>
            </a:r>
            <a:r>
              <a:rPr lang="en-US" altLang="en-US" dirty="0" err="1" smtClean="0"/>
              <a:t>diberi</a:t>
            </a:r>
            <a:r>
              <a:rPr lang="en-US" altLang="en-US" dirty="0" smtClean="0"/>
              <a:t> label "</a:t>
            </a:r>
            <a:r>
              <a:rPr lang="en-US" altLang="en-US" dirty="0" err="1" smtClean="0"/>
              <a:t>segelintir</a:t>
            </a:r>
            <a:r>
              <a:rPr lang="en-US" altLang="en-US" dirty="0" smtClean="0"/>
              <a:t> orang yang vital". </a:t>
            </a:r>
            <a:r>
              <a:rPr lang="en-US" altLang="en-US" dirty="0" err="1" smtClean="0"/>
              <a:t>Ini</a:t>
            </a:r>
            <a:r>
              <a:rPr lang="en-US" altLang="en-US" dirty="0" smtClean="0"/>
              <a:t> </a:t>
            </a:r>
            <a:r>
              <a:rPr lang="en-US" altLang="en-US" dirty="0" err="1" smtClean="0"/>
              <a:t>tidak</a:t>
            </a:r>
            <a:r>
              <a:rPr lang="en-US" altLang="en-US" dirty="0" smtClean="0"/>
              <a:t> </a:t>
            </a:r>
            <a:r>
              <a:rPr lang="en-US" altLang="en-US" dirty="0" err="1" smtClean="0"/>
              <a:t>berarti</a:t>
            </a:r>
            <a:r>
              <a:rPr lang="en-US" altLang="en-US" dirty="0" smtClean="0"/>
              <a:t> </a:t>
            </a:r>
            <a:r>
              <a:rPr lang="en-US" altLang="en-US" dirty="0" err="1" smtClean="0"/>
              <a:t>bahwa</a:t>
            </a:r>
            <a:r>
              <a:rPr lang="en-US" altLang="en-US" dirty="0" smtClean="0"/>
              <a:t> 80 </a:t>
            </a:r>
            <a:r>
              <a:rPr lang="en-US" altLang="en-US" dirty="0" err="1" smtClean="0"/>
              <a:t>persen</a:t>
            </a:r>
            <a:r>
              <a:rPr lang="en-US" altLang="en-US" dirty="0" smtClean="0"/>
              <a:t> </a:t>
            </a:r>
            <a:r>
              <a:rPr lang="en-US" altLang="en-US" dirty="0" err="1" smtClean="0"/>
              <a:t>sisanya</a:t>
            </a:r>
            <a:r>
              <a:rPr lang="en-US" altLang="en-US" dirty="0" smtClean="0"/>
              <a:t> </a:t>
            </a:r>
            <a:r>
              <a:rPr lang="en-US" altLang="en-US" dirty="0" err="1" smtClean="0"/>
              <a:t>harus</a:t>
            </a:r>
            <a:r>
              <a:rPr lang="en-US" altLang="en-US" dirty="0" smtClean="0"/>
              <a:t> </a:t>
            </a:r>
            <a:r>
              <a:rPr lang="en-US" altLang="en-US" dirty="0" err="1" smtClean="0"/>
              <a:t>diabaikan</a:t>
            </a:r>
            <a:r>
              <a:rPr lang="en-US" altLang="en-US" dirty="0" smtClean="0"/>
              <a:t>; “</a:t>
            </a:r>
            <a:r>
              <a:rPr lang="en-US" altLang="en-US" dirty="0" err="1" smtClean="0"/>
              <a:t>Ini</a:t>
            </a:r>
            <a:r>
              <a:rPr lang="en-US" altLang="en-US" dirty="0" smtClean="0"/>
              <a:t> yang </a:t>
            </a:r>
            <a:r>
              <a:rPr lang="en-US" altLang="en-US" dirty="0" err="1" smtClean="0"/>
              <a:t>penting</a:t>
            </a:r>
            <a:r>
              <a:rPr lang="en-US" altLang="en-US" dirty="0" smtClean="0"/>
              <a:t> </a:t>
            </a:r>
            <a:r>
              <a:rPr lang="en-US" altLang="en-US" dirty="0" err="1" smtClean="0"/>
              <a:t>banyak</a:t>
            </a:r>
            <a:r>
              <a:rPr lang="en-US" altLang="en-US" dirty="0" smtClean="0"/>
              <a:t>” </a:t>
            </a:r>
            <a:r>
              <a:rPr lang="en-US" altLang="en-US" dirty="0" err="1" smtClean="0"/>
              <a:t>harus</a:t>
            </a:r>
            <a:r>
              <a:rPr lang="en-US" altLang="en-US" dirty="0" smtClean="0"/>
              <a:t> </a:t>
            </a:r>
            <a:r>
              <a:rPr lang="en-US" altLang="en-US" dirty="0" err="1" smtClean="0"/>
              <a:t>pada</a:t>
            </a:r>
            <a:r>
              <a:rPr lang="en-US" altLang="en-US" dirty="0" smtClean="0"/>
              <a:t> </a:t>
            </a:r>
            <a:r>
              <a:rPr lang="en-US" altLang="en-US" dirty="0" err="1" smtClean="0"/>
              <a:t>waktunya</a:t>
            </a:r>
            <a:r>
              <a:rPr lang="en-US" altLang="en-US" dirty="0" smtClean="0"/>
              <a:t> </a:t>
            </a:r>
            <a:r>
              <a:rPr lang="en-US" altLang="en-US" dirty="0" err="1" smtClean="0"/>
              <a:t>juga</a:t>
            </a:r>
            <a:r>
              <a:rPr lang="en-US" altLang="en-US" dirty="0" smtClean="0"/>
              <a:t> </a:t>
            </a:r>
            <a:r>
              <a:rPr lang="en-US" altLang="en-US" dirty="0" err="1" smtClean="0"/>
              <a:t>ditangani</a:t>
            </a:r>
            <a:r>
              <a:rPr lang="en-US" altLang="en-US" dirty="0" smtClean="0"/>
              <a:t>. </a:t>
            </a:r>
            <a:r>
              <a:rPr lang="en-US" altLang="en-US" dirty="0" err="1" smtClean="0"/>
              <a:t>Prinsip</a:t>
            </a:r>
            <a:r>
              <a:rPr lang="en-US" altLang="en-US" dirty="0" smtClean="0"/>
              <a:t> Pareto </a:t>
            </a:r>
            <a:r>
              <a:rPr lang="en-US" altLang="en-US" dirty="0" err="1" smtClean="0"/>
              <a:t>hanya</a:t>
            </a:r>
            <a:r>
              <a:rPr lang="en-US" altLang="en-US" dirty="0" smtClean="0"/>
              <a:t> </a:t>
            </a:r>
            <a:r>
              <a:rPr lang="en-US" altLang="en-US" dirty="0" err="1" smtClean="0"/>
              <a:t>mengatakan</a:t>
            </a:r>
            <a:r>
              <a:rPr lang="en-US" altLang="en-US" dirty="0" smtClean="0"/>
              <a:t> </a:t>
            </a:r>
            <a:r>
              <a:rPr lang="en-US" altLang="en-US" dirty="0" err="1" smtClean="0"/>
              <a:t>sesuatu</a:t>
            </a:r>
            <a:endParaRPr lang="en-US" altLang="en-US" dirty="0" smtClean="0"/>
          </a:p>
          <a:p>
            <a:r>
              <a:rPr lang="en-US" altLang="en-US" dirty="0" err="1" smtClean="0"/>
              <a:t>tentang</a:t>
            </a:r>
            <a:r>
              <a:rPr lang="en-US" altLang="en-US" dirty="0" smtClean="0"/>
              <a:t> </a:t>
            </a:r>
            <a:r>
              <a:rPr lang="en-US" altLang="en-US" dirty="0" err="1" smtClean="0"/>
              <a:t>urutan</a:t>
            </a:r>
            <a:r>
              <a:rPr lang="en-US" altLang="en-US" dirty="0" smtClean="0"/>
              <a:t> </a:t>
            </a:r>
            <a:r>
              <a:rPr lang="en-US" altLang="en-US" dirty="0" err="1" smtClean="0"/>
              <a:t>masalah</a:t>
            </a:r>
            <a:r>
              <a:rPr lang="en-US" altLang="en-US" dirty="0" smtClean="0"/>
              <a:t> yang </a:t>
            </a:r>
            <a:r>
              <a:rPr lang="en-US" altLang="en-US" dirty="0" err="1" smtClean="0"/>
              <a:t>harus</a:t>
            </a:r>
            <a:r>
              <a:rPr lang="en-US" altLang="en-US" dirty="0" smtClean="0"/>
              <a:t> </a:t>
            </a:r>
            <a:r>
              <a:rPr lang="en-US" altLang="en-US" dirty="0" err="1" smtClean="0"/>
              <a:t>diserang</a:t>
            </a:r>
            <a:r>
              <a:rPr lang="en-US" altLang="en-US" dirty="0" smtClean="0"/>
              <a:t>.</a:t>
            </a:r>
          </a:p>
          <a:p>
            <a:r>
              <a:rPr lang="en-US" altLang="en-US" dirty="0" smtClean="0"/>
              <a:t>Bagan Pareto </a:t>
            </a:r>
            <a:r>
              <a:rPr lang="en-US" altLang="en-US" dirty="0" err="1" smtClean="0"/>
              <a:t>adalah</a:t>
            </a:r>
            <a:r>
              <a:rPr lang="en-US" altLang="en-US" dirty="0" smtClean="0"/>
              <a:t> </a:t>
            </a:r>
            <a:r>
              <a:rPr lang="en-US" altLang="en-US" dirty="0" err="1" smtClean="0"/>
              <a:t>alat</a:t>
            </a:r>
            <a:r>
              <a:rPr lang="en-US" altLang="en-US" dirty="0" smtClean="0"/>
              <a:t> yang </a:t>
            </a:r>
            <a:r>
              <a:rPr lang="en-US" altLang="en-US" dirty="0" err="1" smtClean="0"/>
              <a:t>digunakan</a:t>
            </a:r>
            <a:r>
              <a:rPr lang="en-US" altLang="en-US" dirty="0" smtClean="0"/>
              <a:t> </a:t>
            </a:r>
            <a:r>
              <a:rPr lang="en-US" altLang="en-US" dirty="0" err="1" smtClean="0"/>
              <a:t>untuk</a:t>
            </a:r>
            <a:r>
              <a:rPr lang="en-US" altLang="en-US" dirty="0" smtClean="0"/>
              <a:t> </a:t>
            </a:r>
            <a:r>
              <a:rPr lang="en-US" altLang="en-US" dirty="0" err="1" smtClean="0"/>
              <a:t>menampilkan</a:t>
            </a:r>
            <a:r>
              <a:rPr lang="en-US" altLang="en-US" dirty="0" smtClean="0"/>
              <a:t> </a:t>
            </a:r>
            <a:r>
              <a:rPr lang="en-US" altLang="en-US" dirty="0" err="1" smtClean="0"/>
              <a:t>secara</a:t>
            </a:r>
            <a:r>
              <a:rPr lang="en-US" altLang="en-US" dirty="0" smtClean="0"/>
              <a:t> </a:t>
            </a:r>
            <a:r>
              <a:rPr lang="en-US" altLang="en-US" dirty="0" err="1" smtClean="0"/>
              <a:t>grafis</a:t>
            </a:r>
            <a:r>
              <a:rPr lang="en-US" altLang="en-US" dirty="0" smtClean="0"/>
              <a:t> </a:t>
            </a:r>
            <a:r>
              <a:rPr lang="en-US" altLang="en-US" dirty="0" err="1" smtClean="0"/>
              <a:t>distribusi</a:t>
            </a:r>
            <a:r>
              <a:rPr lang="en-US" altLang="en-US" dirty="0" smtClean="0"/>
              <a:t> miring </a:t>
            </a:r>
            <a:r>
              <a:rPr lang="en-US" altLang="en-US" dirty="0" err="1" smtClean="0"/>
              <a:t>ini</a:t>
            </a:r>
            <a:r>
              <a:rPr lang="en-US" altLang="en-US" dirty="0" smtClean="0"/>
              <a:t>, </a:t>
            </a:r>
            <a:r>
              <a:rPr lang="en-US" altLang="en-US" dirty="0" err="1" smtClean="0"/>
              <a:t>aturan</a:t>
            </a:r>
            <a:r>
              <a:rPr lang="en-US" altLang="en-US" dirty="0" smtClean="0"/>
              <a:t> 80-20. Bagan </a:t>
            </a:r>
            <a:r>
              <a:rPr lang="en-US" altLang="en-US" dirty="0" err="1" smtClean="0"/>
              <a:t>tersebut</a:t>
            </a:r>
            <a:r>
              <a:rPr lang="en-US" altLang="en-US" dirty="0" smtClean="0"/>
              <a:t> </a:t>
            </a:r>
            <a:r>
              <a:rPr lang="en-US" altLang="en-US" dirty="0" err="1" smtClean="0"/>
              <a:t>menunjukkan</a:t>
            </a:r>
            <a:r>
              <a:rPr lang="en-US" altLang="en-US" dirty="0" smtClean="0"/>
              <a:t> </a:t>
            </a:r>
            <a:r>
              <a:rPr lang="en-US" altLang="en-US" dirty="0" err="1" smtClean="0"/>
              <a:t>penyebab</a:t>
            </a:r>
            <a:r>
              <a:rPr lang="en-US" altLang="en-US" dirty="0" smtClean="0"/>
              <a:t> </a:t>
            </a:r>
            <a:r>
              <a:rPr lang="en-US" altLang="en-US" dirty="0" err="1" smtClean="0"/>
              <a:t>masalah</a:t>
            </a:r>
            <a:r>
              <a:rPr lang="en-US" altLang="en-US" dirty="0" smtClean="0"/>
              <a:t> yang </a:t>
            </a:r>
            <a:r>
              <a:rPr lang="en-US" altLang="en-US" dirty="0" err="1" smtClean="0"/>
              <a:t>diurutkan</a:t>
            </a:r>
            <a:r>
              <a:rPr lang="en-US" altLang="en-US" dirty="0" smtClean="0"/>
              <a:t> </a:t>
            </a:r>
            <a:r>
              <a:rPr lang="en-US" altLang="en-US" dirty="0" err="1" smtClean="0"/>
              <a:t>berdasarkan</a:t>
            </a:r>
            <a:r>
              <a:rPr lang="en-US" altLang="en-US" dirty="0" smtClean="0"/>
              <a:t> </a:t>
            </a:r>
            <a:r>
              <a:rPr lang="en-US" altLang="en-US" dirty="0" err="1" smtClean="0"/>
              <a:t>tingkat</a:t>
            </a:r>
            <a:r>
              <a:rPr lang="en-US" altLang="en-US" dirty="0" smtClean="0"/>
              <a:t> </a:t>
            </a:r>
            <a:r>
              <a:rPr lang="en-US" altLang="en-US" dirty="0" err="1" smtClean="0"/>
              <a:t>keseriusan</a:t>
            </a:r>
            <a:r>
              <a:rPr lang="en-US" altLang="en-US" dirty="0" smtClean="0"/>
              <a:t> </a:t>
            </a:r>
            <a:r>
              <a:rPr lang="en-US" altLang="en-US" dirty="0" err="1" smtClean="0"/>
              <a:t>dan</a:t>
            </a:r>
            <a:r>
              <a:rPr lang="en-US" altLang="en-US" dirty="0" smtClean="0"/>
              <a:t> </a:t>
            </a:r>
            <a:r>
              <a:rPr lang="en-US" altLang="en-US" dirty="0" err="1" smtClean="0"/>
              <a:t>dinyatakan</a:t>
            </a:r>
            <a:r>
              <a:rPr lang="en-US" altLang="en-US" dirty="0" smtClean="0"/>
              <a:t> </a:t>
            </a:r>
            <a:r>
              <a:rPr lang="en-US" altLang="en-US" dirty="0" err="1" smtClean="0"/>
              <a:t>sebagai</a:t>
            </a:r>
            <a:r>
              <a:rPr lang="en-US" altLang="en-US" dirty="0" smtClean="0"/>
              <a:t> </a:t>
            </a:r>
            <a:r>
              <a:rPr lang="en-US" altLang="en-US" dirty="0" err="1" smtClean="0"/>
              <a:t>frekuensi</a:t>
            </a:r>
            <a:r>
              <a:rPr lang="en-US" altLang="en-US" dirty="0" smtClean="0"/>
              <a:t> </a:t>
            </a:r>
            <a:r>
              <a:rPr lang="en-US" altLang="en-US" dirty="0" err="1" smtClean="0"/>
              <a:t>kejadian</a:t>
            </a:r>
            <a:r>
              <a:rPr lang="en-US" altLang="en-US" dirty="0" smtClean="0"/>
              <a:t>, </a:t>
            </a:r>
            <a:r>
              <a:rPr lang="en-US" altLang="en-US" dirty="0" err="1" smtClean="0"/>
              <a:t>biaya</a:t>
            </a:r>
            <a:r>
              <a:rPr lang="en-US" altLang="en-US" dirty="0" smtClean="0"/>
              <a:t>, </a:t>
            </a:r>
            <a:r>
              <a:rPr lang="en-US" altLang="en-US" dirty="0" err="1" smtClean="0"/>
              <a:t>tingkat</a:t>
            </a:r>
            <a:r>
              <a:rPr lang="en-US" altLang="en-US" dirty="0" smtClean="0"/>
              <a:t> </a:t>
            </a:r>
            <a:r>
              <a:rPr lang="en-US" altLang="en-US" dirty="0" err="1" smtClean="0"/>
              <a:t>kinerja</a:t>
            </a:r>
            <a:r>
              <a:rPr lang="en-US" altLang="en-US" dirty="0" smtClean="0"/>
              <a:t>, </a:t>
            </a:r>
            <a:r>
              <a:rPr lang="en-US" altLang="en-US" dirty="0" err="1" smtClean="0"/>
              <a:t>dan</a:t>
            </a:r>
            <a:r>
              <a:rPr lang="en-US" altLang="en-US" dirty="0" smtClean="0"/>
              <a:t> </a:t>
            </a:r>
            <a:r>
              <a:rPr lang="en-US" altLang="en-US" dirty="0" err="1" smtClean="0"/>
              <a:t>sebagainya</a:t>
            </a:r>
            <a:r>
              <a:rPr lang="en-US" altLang="en-US" dirty="0" smtClean="0"/>
              <a:t>. </a:t>
            </a:r>
            <a:r>
              <a:rPr lang="en-US" altLang="en-US" dirty="0" err="1" smtClean="0"/>
              <a:t>Penyebabnya</a:t>
            </a:r>
            <a:r>
              <a:rPr lang="en-US" altLang="en-US" dirty="0" smtClean="0"/>
              <a:t> </a:t>
            </a:r>
            <a:r>
              <a:rPr lang="en-US" altLang="en-US" dirty="0" err="1" smtClean="0"/>
              <a:t>diurutkan</a:t>
            </a:r>
            <a:r>
              <a:rPr lang="en-US" altLang="en-US" dirty="0" smtClean="0"/>
              <a:t> </a:t>
            </a:r>
            <a:r>
              <a:rPr lang="en-US" altLang="en-US" dirty="0" err="1" smtClean="0"/>
              <a:t>dengan</a:t>
            </a:r>
            <a:r>
              <a:rPr lang="en-US" altLang="en-US" dirty="0" smtClean="0"/>
              <a:t> </a:t>
            </a:r>
            <a:r>
              <a:rPr lang="en-US" altLang="en-US" dirty="0" err="1" smtClean="0"/>
              <a:t>menempatkan</a:t>
            </a:r>
            <a:r>
              <a:rPr lang="en-US" altLang="en-US" dirty="0" smtClean="0"/>
              <a:t> yang paling </a:t>
            </a:r>
            <a:r>
              <a:rPr lang="en-US" altLang="en-US" dirty="0" err="1" smtClean="0"/>
              <a:t>parah</a:t>
            </a:r>
            <a:r>
              <a:rPr lang="en-US" altLang="en-US" dirty="0" smtClean="0"/>
              <a:t> di </a:t>
            </a:r>
            <a:r>
              <a:rPr lang="en-US" altLang="en-US" dirty="0" err="1" smtClean="0"/>
              <a:t>sisi</a:t>
            </a:r>
            <a:r>
              <a:rPr lang="en-US" altLang="en-US" dirty="0" smtClean="0"/>
              <a:t> </a:t>
            </a:r>
            <a:r>
              <a:rPr lang="en-US" altLang="en-US" dirty="0" err="1" smtClean="0"/>
              <a:t>kiri</a:t>
            </a:r>
            <a:r>
              <a:rPr lang="en-US" altLang="en-US" dirty="0" smtClean="0"/>
              <a:t> </a:t>
            </a:r>
            <a:r>
              <a:rPr lang="en-US" altLang="en-US" dirty="0" err="1" smtClean="0"/>
              <a:t>bagan</a:t>
            </a:r>
            <a:r>
              <a:rPr lang="en-US" altLang="en-US" dirty="0" smtClean="0"/>
              <a:t>, </a:t>
            </a:r>
            <a:r>
              <a:rPr lang="en-US" altLang="en-US" dirty="0" err="1" smtClean="0"/>
              <a:t>membuatnya</a:t>
            </a:r>
            <a:r>
              <a:rPr lang="en-US" altLang="en-US" dirty="0" smtClean="0"/>
              <a:t> </a:t>
            </a:r>
            <a:r>
              <a:rPr lang="en-US" altLang="en-US" dirty="0" err="1" smtClean="0"/>
              <a:t>cukup</a:t>
            </a:r>
            <a:r>
              <a:rPr lang="en-US" altLang="en-US" dirty="0" smtClean="0"/>
              <a:t> </a:t>
            </a:r>
            <a:r>
              <a:rPr lang="en-US" altLang="en-US" dirty="0" err="1" smtClean="0"/>
              <a:t>mudah</a:t>
            </a:r>
            <a:r>
              <a:rPr lang="en-US" altLang="en-US" dirty="0" smtClean="0"/>
              <a:t> </a:t>
            </a:r>
            <a:r>
              <a:rPr lang="en-US" altLang="en-US" dirty="0" err="1" smtClean="0"/>
              <a:t>untuk</a:t>
            </a:r>
            <a:r>
              <a:rPr lang="en-US" altLang="en-US" dirty="0" smtClean="0"/>
              <a:t> </a:t>
            </a:r>
            <a:r>
              <a:rPr lang="en-US" altLang="en-US" dirty="0" err="1" smtClean="0"/>
              <a:t>mengidentifikasi</a:t>
            </a:r>
            <a:r>
              <a:rPr lang="en-US" altLang="en-US" dirty="0" smtClean="0"/>
              <a:t> </a:t>
            </a:r>
            <a:r>
              <a:rPr lang="en-US" altLang="en-US" dirty="0" err="1" smtClean="0"/>
              <a:t>beberapa</a:t>
            </a:r>
            <a:r>
              <a:rPr lang="en-US" altLang="en-US" dirty="0" smtClean="0"/>
              <a:t> yang vital. </a:t>
            </a:r>
            <a:r>
              <a:rPr lang="en-US" altLang="en-US" dirty="0" err="1" smtClean="0"/>
              <a:t>Untuk</a:t>
            </a:r>
            <a:r>
              <a:rPr lang="en-US" altLang="en-US" dirty="0" smtClean="0"/>
              <a:t> </a:t>
            </a:r>
            <a:r>
              <a:rPr lang="en-US" altLang="en-US" dirty="0" err="1" smtClean="0"/>
              <a:t>mengaktifkan</a:t>
            </a:r>
            <a:r>
              <a:rPr lang="en-US" altLang="en-US" dirty="0" smtClean="0"/>
              <a:t> </a:t>
            </a:r>
            <a:r>
              <a:rPr lang="en-US" altLang="en-US" dirty="0" err="1" smtClean="0"/>
              <a:t>penggambaran</a:t>
            </a:r>
            <a:r>
              <a:rPr lang="en-US" altLang="en-US" dirty="0" smtClean="0"/>
              <a:t> </a:t>
            </a:r>
            <a:r>
              <a:rPr lang="en-US" altLang="en-US" dirty="0" err="1" smtClean="0"/>
              <a:t>informasi</a:t>
            </a:r>
            <a:r>
              <a:rPr lang="en-US" altLang="en-US" dirty="0" smtClean="0"/>
              <a:t> </a:t>
            </a:r>
            <a:r>
              <a:rPr lang="en-US" altLang="en-US" dirty="0" err="1" smtClean="0"/>
              <a:t>tambahan</a:t>
            </a:r>
            <a:r>
              <a:rPr lang="en-US" altLang="en-US" dirty="0" smtClean="0"/>
              <a:t> di </a:t>
            </a:r>
            <a:r>
              <a:rPr lang="en-US" altLang="en-US" dirty="0" err="1" smtClean="0"/>
              <a:t>bagan</a:t>
            </a:r>
            <a:r>
              <a:rPr lang="en-US" altLang="en-US" dirty="0" smtClean="0"/>
              <a:t>, </a:t>
            </a:r>
            <a:r>
              <a:rPr lang="en-US" altLang="en-US" dirty="0" err="1" smtClean="0"/>
              <a:t>biasanya</a:t>
            </a:r>
            <a:r>
              <a:rPr lang="en-US" altLang="en-US" dirty="0" smtClean="0"/>
              <a:t> </a:t>
            </a:r>
            <a:r>
              <a:rPr lang="en-US" altLang="en-US" dirty="0" err="1" smtClean="0"/>
              <a:t>menyertakan</a:t>
            </a:r>
            <a:r>
              <a:rPr lang="en-US" altLang="en-US" dirty="0" smtClean="0"/>
              <a:t> </a:t>
            </a:r>
            <a:r>
              <a:rPr lang="en-US" altLang="en-US" dirty="0" err="1" smtClean="0"/>
              <a:t>kurva</a:t>
            </a:r>
            <a:r>
              <a:rPr lang="en-US" altLang="en-US" dirty="0" smtClean="0"/>
              <a:t> yang </a:t>
            </a:r>
            <a:r>
              <a:rPr lang="en-US" altLang="en-US" dirty="0" err="1" smtClean="0"/>
              <a:t>menunjukkan</a:t>
            </a:r>
            <a:r>
              <a:rPr lang="en-US" altLang="en-US" dirty="0" smtClean="0"/>
              <a:t> </a:t>
            </a:r>
            <a:r>
              <a:rPr lang="en-US" altLang="en-US" dirty="0" err="1" smtClean="0"/>
              <a:t>kepentingan</a:t>
            </a:r>
            <a:r>
              <a:rPr lang="en-US" altLang="en-US" dirty="0" smtClean="0"/>
              <a:t> </a:t>
            </a:r>
            <a:r>
              <a:rPr lang="en-US" altLang="en-US" dirty="0" err="1" smtClean="0"/>
              <a:t>kumulatif</a:t>
            </a:r>
            <a:r>
              <a:rPr lang="en-US" altLang="en-US" dirty="0" smtClean="0"/>
              <a:t>. </a:t>
            </a:r>
            <a:r>
              <a:rPr lang="en-US" altLang="en-US" dirty="0" err="1" smtClean="0"/>
              <a:t>Ini</a:t>
            </a:r>
            <a:r>
              <a:rPr lang="en-US" altLang="en-US" dirty="0" smtClean="0"/>
              <a:t> </a:t>
            </a:r>
            <a:r>
              <a:rPr lang="en-US" altLang="en-US" dirty="0" err="1" smtClean="0"/>
              <a:t>digambarkan</a:t>
            </a:r>
            <a:r>
              <a:rPr lang="en-US" altLang="en-US" dirty="0" smtClean="0"/>
              <a:t> </a:t>
            </a:r>
            <a:r>
              <a:rPr lang="en-US" altLang="en-US" dirty="0" err="1" smtClean="0"/>
              <a:t>dalam</a:t>
            </a:r>
            <a:r>
              <a:rPr lang="en-US" altLang="en-US" dirty="0" smtClean="0"/>
              <a:t> </a:t>
            </a:r>
            <a:r>
              <a:rPr lang="en-US" altLang="en-US" dirty="0" err="1" smtClean="0"/>
              <a:t>grafik</a:t>
            </a:r>
            <a:r>
              <a:rPr lang="en-US" altLang="en-US" dirty="0" smtClean="0"/>
              <a:t> </a:t>
            </a:r>
            <a:r>
              <a:rPr lang="en-US" altLang="en-US" dirty="0" err="1" smtClean="0"/>
              <a:t>umum</a:t>
            </a:r>
            <a:r>
              <a:rPr lang="en-US" altLang="en-US" dirty="0" smtClean="0"/>
              <a:t> </a:t>
            </a:r>
            <a:r>
              <a:rPr lang="en-US" altLang="en-US" dirty="0" err="1" smtClean="0"/>
              <a:t>pada</a:t>
            </a:r>
            <a:r>
              <a:rPr lang="en-US" altLang="en-US" dirty="0" smtClean="0"/>
              <a:t> </a:t>
            </a:r>
            <a:r>
              <a:rPr lang="en-US" altLang="en-US" dirty="0" err="1" smtClean="0"/>
              <a:t>Gambar</a:t>
            </a:r>
            <a:r>
              <a:rPr lang="en-US" altLang="en-US" dirty="0" smtClean="0"/>
              <a:t> 9.2.</a:t>
            </a: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6FCFBE7-A95B-4610-955F-C7848A4AF21E}" type="slidenum">
              <a:rPr lang="en-US" altLang="en-US" smtClean="0"/>
              <a:pPr/>
              <a:t>18</a:t>
            </a:fld>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n-US" altLang="en-US" dirty="0" err="1" smtClean="0"/>
              <a:t>Oleh</a:t>
            </a:r>
            <a:r>
              <a:rPr lang="en-US" altLang="en-US" dirty="0" smtClean="0"/>
              <a:t> </a:t>
            </a:r>
            <a:r>
              <a:rPr lang="en-US" altLang="en-US" dirty="0" err="1" smtClean="0"/>
              <a:t>karena</a:t>
            </a:r>
            <a:r>
              <a:rPr lang="en-US" altLang="en-US" dirty="0" smtClean="0"/>
              <a:t> </a:t>
            </a:r>
            <a:r>
              <a:rPr lang="en-US" altLang="en-US" dirty="0" err="1" smtClean="0"/>
              <a:t>itu</a:t>
            </a:r>
            <a:r>
              <a:rPr lang="en-US" altLang="en-US" dirty="0" smtClean="0"/>
              <a:t>, </a:t>
            </a:r>
            <a:r>
              <a:rPr lang="en-US" altLang="en-US" dirty="0" err="1" smtClean="0"/>
              <a:t>pendekatan</a:t>
            </a:r>
            <a:r>
              <a:rPr lang="en-US" altLang="en-US" dirty="0" smtClean="0"/>
              <a:t> yang </a:t>
            </a:r>
            <a:r>
              <a:rPr lang="en-US" altLang="en-US" dirty="0" err="1" smtClean="0"/>
              <a:t>sehat</a:t>
            </a:r>
            <a:r>
              <a:rPr lang="en-US" altLang="en-US" dirty="0" smtClean="0"/>
              <a:t> </a:t>
            </a:r>
            <a:r>
              <a:rPr lang="en-US" altLang="en-US" dirty="0" err="1" smtClean="0"/>
              <a:t>adalah</a:t>
            </a:r>
            <a:r>
              <a:rPr lang="en-US" altLang="en-US" dirty="0" smtClean="0"/>
              <a:t> </a:t>
            </a:r>
            <a:r>
              <a:rPr lang="en-US" altLang="en-US" dirty="0" err="1" smtClean="0"/>
              <a:t>memulai</a:t>
            </a:r>
            <a:r>
              <a:rPr lang="en-US" altLang="en-US" dirty="0" smtClean="0"/>
              <a:t> </a:t>
            </a:r>
            <a:r>
              <a:rPr lang="en-US" altLang="en-US" dirty="0" err="1" smtClean="0"/>
              <a:t>pekerjaan</a:t>
            </a:r>
            <a:r>
              <a:rPr lang="en-US" altLang="en-US" dirty="0" smtClean="0"/>
              <a:t> </a:t>
            </a:r>
            <a:r>
              <a:rPr lang="en-US" altLang="en-US" dirty="0" err="1" smtClean="0"/>
              <a:t>perbaikan</a:t>
            </a:r>
            <a:r>
              <a:rPr lang="en-US" altLang="en-US" dirty="0" smtClean="0"/>
              <a:t> </a:t>
            </a:r>
            <a:r>
              <a:rPr lang="en-US" altLang="en-US" dirty="0" err="1" smtClean="0"/>
              <a:t>dengan</a:t>
            </a:r>
            <a:r>
              <a:rPr lang="en-US" altLang="en-US" dirty="0" smtClean="0"/>
              <a:t> </a:t>
            </a:r>
            <a:r>
              <a:rPr lang="en-US" altLang="en-US" dirty="0" err="1" smtClean="0"/>
              <a:t>menyerang</a:t>
            </a:r>
            <a:r>
              <a:rPr lang="en-US" altLang="en-US" dirty="0" smtClean="0"/>
              <a:t> 20 </a:t>
            </a:r>
            <a:r>
              <a:rPr lang="en-US" altLang="en-US" dirty="0" err="1" smtClean="0"/>
              <a:t>persen</a:t>
            </a:r>
            <a:r>
              <a:rPr lang="en-US" altLang="en-US" dirty="0" smtClean="0"/>
              <a:t> </a:t>
            </a:r>
            <a:r>
              <a:rPr lang="en-US" altLang="en-US" dirty="0" err="1" smtClean="0"/>
              <a:t>ini</a:t>
            </a:r>
            <a:r>
              <a:rPr lang="en-US" altLang="en-US" dirty="0" smtClean="0"/>
              <a:t>, yang </a:t>
            </a:r>
            <a:r>
              <a:rPr lang="en-US" altLang="en-US" dirty="0" err="1" smtClean="0"/>
              <a:t>sering</a:t>
            </a:r>
            <a:r>
              <a:rPr lang="en-US" altLang="en-US" dirty="0" smtClean="0"/>
              <a:t> kali </a:t>
            </a:r>
            <a:r>
              <a:rPr lang="en-US" altLang="en-US" dirty="0" err="1" smtClean="0"/>
              <a:t>diberi</a:t>
            </a:r>
            <a:r>
              <a:rPr lang="en-US" altLang="en-US" dirty="0" smtClean="0"/>
              <a:t> label "</a:t>
            </a:r>
            <a:r>
              <a:rPr lang="en-US" altLang="en-US" dirty="0" err="1" smtClean="0"/>
              <a:t>segelintir</a:t>
            </a:r>
            <a:r>
              <a:rPr lang="en-US" altLang="en-US" dirty="0" smtClean="0"/>
              <a:t> orang yang vital". </a:t>
            </a:r>
            <a:r>
              <a:rPr lang="en-US" altLang="en-US" dirty="0" err="1" smtClean="0"/>
              <a:t>Ini</a:t>
            </a:r>
            <a:r>
              <a:rPr lang="en-US" altLang="en-US" dirty="0" smtClean="0"/>
              <a:t> </a:t>
            </a:r>
            <a:r>
              <a:rPr lang="en-US" altLang="en-US" dirty="0" err="1" smtClean="0"/>
              <a:t>tidak</a:t>
            </a:r>
            <a:r>
              <a:rPr lang="en-US" altLang="en-US" dirty="0" smtClean="0"/>
              <a:t> </a:t>
            </a:r>
            <a:r>
              <a:rPr lang="en-US" altLang="en-US" dirty="0" err="1" smtClean="0"/>
              <a:t>berarti</a:t>
            </a:r>
            <a:r>
              <a:rPr lang="en-US" altLang="en-US" dirty="0" smtClean="0"/>
              <a:t> </a:t>
            </a:r>
            <a:r>
              <a:rPr lang="en-US" altLang="en-US" dirty="0" err="1" smtClean="0"/>
              <a:t>bahwa</a:t>
            </a:r>
            <a:r>
              <a:rPr lang="en-US" altLang="en-US" dirty="0" smtClean="0"/>
              <a:t> 80 </a:t>
            </a:r>
            <a:r>
              <a:rPr lang="en-US" altLang="en-US" dirty="0" err="1" smtClean="0"/>
              <a:t>persen</a:t>
            </a:r>
            <a:r>
              <a:rPr lang="en-US" altLang="en-US" dirty="0" smtClean="0"/>
              <a:t> </a:t>
            </a:r>
            <a:r>
              <a:rPr lang="en-US" altLang="en-US" dirty="0" err="1" smtClean="0"/>
              <a:t>sisanya</a:t>
            </a:r>
            <a:r>
              <a:rPr lang="en-US" altLang="en-US" dirty="0" smtClean="0"/>
              <a:t> </a:t>
            </a:r>
            <a:r>
              <a:rPr lang="en-US" altLang="en-US" dirty="0" err="1" smtClean="0"/>
              <a:t>harus</a:t>
            </a:r>
            <a:r>
              <a:rPr lang="en-US" altLang="en-US" dirty="0" smtClean="0"/>
              <a:t> </a:t>
            </a:r>
            <a:r>
              <a:rPr lang="en-US" altLang="en-US" dirty="0" err="1" smtClean="0"/>
              <a:t>diabaikan</a:t>
            </a:r>
            <a:r>
              <a:rPr lang="en-US" altLang="en-US" dirty="0" smtClean="0"/>
              <a:t>; “</a:t>
            </a:r>
            <a:r>
              <a:rPr lang="en-US" altLang="en-US" dirty="0" err="1" smtClean="0"/>
              <a:t>Ini</a:t>
            </a:r>
            <a:r>
              <a:rPr lang="en-US" altLang="en-US" dirty="0" smtClean="0"/>
              <a:t> yang </a:t>
            </a:r>
            <a:r>
              <a:rPr lang="en-US" altLang="en-US" dirty="0" err="1" smtClean="0"/>
              <a:t>penting</a:t>
            </a:r>
            <a:r>
              <a:rPr lang="en-US" altLang="en-US" dirty="0" smtClean="0"/>
              <a:t> </a:t>
            </a:r>
            <a:r>
              <a:rPr lang="en-US" altLang="en-US" dirty="0" err="1" smtClean="0"/>
              <a:t>banyak</a:t>
            </a:r>
            <a:r>
              <a:rPr lang="en-US" altLang="en-US" dirty="0" smtClean="0"/>
              <a:t>” </a:t>
            </a:r>
            <a:r>
              <a:rPr lang="en-US" altLang="en-US" dirty="0" err="1" smtClean="0"/>
              <a:t>harus</a:t>
            </a:r>
            <a:r>
              <a:rPr lang="en-US" altLang="en-US" dirty="0" smtClean="0"/>
              <a:t> </a:t>
            </a:r>
            <a:r>
              <a:rPr lang="en-US" altLang="en-US" dirty="0" err="1" smtClean="0"/>
              <a:t>pada</a:t>
            </a:r>
            <a:r>
              <a:rPr lang="en-US" altLang="en-US" dirty="0" smtClean="0"/>
              <a:t> </a:t>
            </a:r>
            <a:r>
              <a:rPr lang="en-US" altLang="en-US" dirty="0" err="1" smtClean="0"/>
              <a:t>waktunya</a:t>
            </a:r>
            <a:r>
              <a:rPr lang="en-US" altLang="en-US" dirty="0" smtClean="0"/>
              <a:t> </a:t>
            </a:r>
            <a:r>
              <a:rPr lang="en-US" altLang="en-US" dirty="0" err="1" smtClean="0"/>
              <a:t>juga</a:t>
            </a:r>
            <a:r>
              <a:rPr lang="en-US" altLang="en-US" dirty="0" smtClean="0"/>
              <a:t> </a:t>
            </a:r>
            <a:r>
              <a:rPr lang="en-US" altLang="en-US" dirty="0" err="1" smtClean="0"/>
              <a:t>ditangani</a:t>
            </a:r>
            <a:r>
              <a:rPr lang="en-US" altLang="en-US" dirty="0" smtClean="0"/>
              <a:t>. </a:t>
            </a:r>
          </a:p>
          <a:p>
            <a:pPr eaLnBrk="1" hangingPunct="1">
              <a:lnSpc>
                <a:spcPct val="90000"/>
              </a:lnSpc>
            </a:pPr>
            <a:endParaRPr lang="en-US" altLang="en-US" dirty="0" smtClean="0"/>
          </a:p>
          <a:p>
            <a:pPr eaLnBrk="1" hangingPunct="1">
              <a:lnSpc>
                <a:spcPct val="90000"/>
              </a:lnSpc>
            </a:pPr>
            <a:r>
              <a:rPr lang="en-US" altLang="en-US" dirty="0" err="1" smtClean="0"/>
              <a:t>Prinsip</a:t>
            </a:r>
            <a:r>
              <a:rPr lang="en-US" altLang="en-US" dirty="0" smtClean="0"/>
              <a:t> Pareto </a:t>
            </a:r>
            <a:r>
              <a:rPr lang="en-US" altLang="en-US" dirty="0" err="1" smtClean="0"/>
              <a:t>hanya</a:t>
            </a:r>
            <a:r>
              <a:rPr lang="en-US" altLang="en-US" dirty="0" smtClean="0"/>
              <a:t> </a:t>
            </a:r>
            <a:r>
              <a:rPr lang="en-US" altLang="en-US" dirty="0" err="1" smtClean="0"/>
              <a:t>mengatakan</a:t>
            </a:r>
            <a:r>
              <a:rPr lang="en-US" altLang="en-US" dirty="0" smtClean="0"/>
              <a:t> </a:t>
            </a:r>
            <a:r>
              <a:rPr lang="en-US" altLang="en-US" dirty="0" err="1" smtClean="0"/>
              <a:t>sesuatu</a:t>
            </a:r>
            <a:endParaRPr lang="en-US" altLang="en-US" dirty="0" smtClean="0"/>
          </a:p>
          <a:p>
            <a:r>
              <a:rPr lang="en-US" altLang="en-US" dirty="0" err="1" smtClean="0"/>
              <a:t>tentang</a:t>
            </a:r>
            <a:r>
              <a:rPr lang="en-US" altLang="en-US" dirty="0" smtClean="0"/>
              <a:t> </a:t>
            </a:r>
            <a:r>
              <a:rPr lang="en-US" altLang="en-US" dirty="0" err="1" smtClean="0"/>
              <a:t>urutan</a:t>
            </a:r>
            <a:r>
              <a:rPr lang="en-US" altLang="en-US" dirty="0" smtClean="0"/>
              <a:t> </a:t>
            </a:r>
            <a:r>
              <a:rPr lang="en-US" altLang="en-US" dirty="0" err="1" smtClean="0"/>
              <a:t>masalah</a:t>
            </a:r>
            <a:r>
              <a:rPr lang="en-US" altLang="en-US" dirty="0" smtClean="0"/>
              <a:t> yang </a:t>
            </a:r>
            <a:r>
              <a:rPr lang="en-US" altLang="en-US" dirty="0" err="1" smtClean="0"/>
              <a:t>harus</a:t>
            </a:r>
            <a:r>
              <a:rPr lang="en-US" altLang="en-US" dirty="0" smtClean="0"/>
              <a:t> </a:t>
            </a:r>
            <a:r>
              <a:rPr lang="en-US" altLang="en-US" dirty="0" err="1" smtClean="0"/>
              <a:t>diserang</a:t>
            </a:r>
            <a:r>
              <a:rPr lang="en-US" altLang="en-US" dirty="0" smtClean="0"/>
              <a:t>.</a:t>
            </a:r>
          </a:p>
          <a:p>
            <a:r>
              <a:rPr lang="en-US" altLang="en-US" dirty="0" smtClean="0"/>
              <a:t>Bagan Pareto </a:t>
            </a:r>
            <a:r>
              <a:rPr lang="en-US" altLang="en-US" dirty="0" err="1" smtClean="0"/>
              <a:t>adalah</a:t>
            </a:r>
            <a:r>
              <a:rPr lang="en-US" altLang="en-US" dirty="0" smtClean="0"/>
              <a:t> </a:t>
            </a:r>
            <a:r>
              <a:rPr lang="en-US" altLang="en-US" dirty="0" err="1" smtClean="0"/>
              <a:t>alat</a:t>
            </a:r>
            <a:r>
              <a:rPr lang="en-US" altLang="en-US" dirty="0" smtClean="0"/>
              <a:t> yang </a:t>
            </a:r>
            <a:r>
              <a:rPr lang="en-US" altLang="en-US" dirty="0" err="1" smtClean="0"/>
              <a:t>digunakan</a:t>
            </a:r>
            <a:r>
              <a:rPr lang="en-US" altLang="en-US" dirty="0" smtClean="0"/>
              <a:t> </a:t>
            </a:r>
            <a:r>
              <a:rPr lang="en-US" altLang="en-US" dirty="0" err="1" smtClean="0"/>
              <a:t>untuk</a:t>
            </a:r>
            <a:r>
              <a:rPr lang="en-US" altLang="en-US" dirty="0" smtClean="0"/>
              <a:t> </a:t>
            </a:r>
            <a:r>
              <a:rPr lang="en-US" altLang="en-US" dirty="0" err="1" smtClean="0"/>
              <a:t>menampilkan</a:t>
            </a:r>
            <a:r>
              <a:rPr lang="en-US" altLang="en-US" dirty="0" smtClean="0"/>
              <a:t> </a:t>
            </a:r>
            <a:r>
              <a:rPr lang="en-US" altLang="en-US" dirty="0" err="1" smtClean="0"/>
              <a:t>secara</a:t>
            </a:r>
            <a:r>
              <a:rPr lang="en-US" altLang="en-US" dirty="0" smtClean="0"/>
              <a:t> </a:t>
            </a:r>
            <a:r>
              <a:rPr lang="en-US" altLang="en-US" dirty="0" err="1" smtClean="0"/>
              <a:t>grafis</a:t>
            </a:r>
            <a:r>
              <a:rPr lang="en-US" altLang="en-US" dirty="0" smtClean="0"/>
              <a:t> </a:t>
            </a:r>
            <a:r>
              <a:rPr lang="en-US" altLang="en-US" dirty="0" err="1" smtClean="0"/>
              <a:t>distribusi</a:t>
            </a:r>
            <a:r>
              <a:rPr lang="en-US" altLang="en-US" dirty="0" smtClean="0"/>
              <a:t> miring </a:t>
            </a:r>
            <a:r>
              <a:rPr lang="en-US" altLang="en-US" dirty="0" err="1" smtClean="0"/>
              <a:t>ini</a:t>
            </a:r>
            <a:r>
              <a:rPr lang="en-US" altLang="en-US" dirty="0" smtClean="0"/>
              <a:t>, </a:t>
            </a:r>
            <a:r>
              <a:rPr lang="en-US" altLang="en-US" dirty="0" err="1" smtClean="0"/>
              <a:t>aturan</a:t>
            </a:r>
            <a:r>
              <a:rPr lang="en-US" altLang="en-US" dirty="0" smtClean="0"/>
              <a:t> 80-20. Bagan </a:t>
            </a:r>
            <a:r>
              <a:rPr lang="en-US" altLang="en-US" dirty="0" err="1" smtClean="0"/>
              <a:t>tersebut</a:t>
            </a:r>
            <a:r>
              <a:rPr lang="en-US" altLang="en-US" dirty="0" smtClean="0"/>
              <a:t> </a:t>
            </a:r>
            <a:r>
              <a:rPr lang="en-US" altLang="en-US" dirty="0" err="1" smtClean="0"/>
              <a:t>menunjukkan</a:t>
            </a:r>
            <a:r>
              <a:rPr lang="en-US" altLang="en-US" dirty="0" smtClean="0"/>
              <a:t> </a:t>
            </a:r>
            <a:r>
              <a:rPr lang="en-US" altLang="en-US" dirty="0" err="1" smtClean="0"/>
              <a:t>penyebab</a:t>
            </a:r>
            <a:r>
              <a:rPr lang="en-US" altLang="en-US" dirty="0" smtClean="0"/>
              <a:t> </a:t>
            </a:r>
            <a:r>
              <a:rPr lang="en-US" altLang="en-US" dirty="0" err="1" smtClean="0"/>
              <a:t>masalah</a:t>
            </a:r>
            <a:r>
              <a:rPr lang="en-US" altLang="en-US" dirty="0" smtClean="0"/>
              <a:t> yang </a:t>
            </a:r>
            <a:r>
              <a:rPr lang="en-US" altLang="en-US" dirty="0" err="1" smtClean="0"/>
              <a:t>diurutkan</a:t>
            </a:r>
            <a:r>
              <a:rPr lang="en-US" altLang="en-US" dirty="0" smtClean="0"/>
              <a:t> </a:t>
            </a:r>
            <a:r>
              <a:rPr lang="en-US" altLang="en-US" dirty="0" err="1" smtClean="0"/>
              <a:t>berdasarkan</a:t>
            </a:r>
            <a:r>
              <a:rPr lang="en-US" altLang="en-US" dirty="0" smtClean="0"/>
              <a:t> </a:t>
            </a:r>
            <a:r>
              <a:rPr lang="en-US" altLang="en-US" dirty="0" err="1" smtClean="0"/>
              <a:t>tingkat</a:t>
            </a:r>
            <a:r>
              <a:rPr lang="en-US" altLang="en-US" dirty="0" smtClean="0"/>
              <a:t> </a:t>
            </a:r>
            <a:r>
              <a:rPr lang="en-US" altLang="en-US" dirty="0" err="1" smtClean="0"/>
              <a:t>keseriusan</a:t>
            </a:r>
            <a:r>
              <a:rPr lang="en-US" altLang="en-US" dirty="0" smtClean="0"/>
              <a:t> </a:t>
            </a:r>
            <a:r>
              <a:rPr lang="en-US" altLang="en-US" dirty="0" err="1" smtClean="0"/>
              <a:t>dan</a:t>
            </a:r>
            <a:r>
              <a:rPr lang="en-US" altLang="en-US" dirty="0" smtClean="0"/>
              <a:t> </a:t>
            </a:r>
            <a:r>
              <a:rPr lang="en-US" altLang="en-US" dirty="0" err="1" smtClean="0"/>
              <a:t>dinyatakan</a:t>
            </a:r>
            <a:r>
              <a:rPr lang="en-US" altLang="en-US" dirty="0" smtClean="0"/>
              <a:t> </a:t>
            </a:r>
            <a:r>
              <a:rPr lang="en-US" altLang="en-US" dirty="0" err="1" smtClean="0"/>
              <a:t>sebagai</a:t>
            </a:r>
            <a:r>
              <a:rPr lang="en-US" altLang="en-US" dirty="0" smtClean="0"/>
              <a:t> </a:t>
            </a:r>
            <a:r>
              <a:rPr lang="en-US" altLang="en-US" dirty="0" err="1" smtClean="0"/>
              <a:t>frekuensi</a:t>
            </a:r>
            <a:r>
              <a:rPr lang="en-US" altLang="en-US" dirty="0" smtClean="0"/>
              <a:t> </a:t>
            </a:r>
            <a:r>
              <a:rPr lang="en-US" altLang="en-US" dirty="0" err="1" smtClean="0"/>
              <a:t>kejadian</a:t>
            </a:r>
            <a:r>
              <a:rPr lang="en-US" altLang="en-US" dirty="0" smtClean="0"/>
              <a:t>, </a:t>
            </a:r>
            <a:r>
              <a:rPr lang="en-US" altLang="en-US" dirty="0" err="1" smtClean="0"/>
              <a:t>biaya</a:t>
            </a:r>
            <a:r>
              <a:rPr lang="en-US" altLang="en-US" dirty="0" smtClean="0"/>
              <a:t>, </a:t>
            </a:r>
            <a:r>
              <a:rPr lang="en-US" altLang="en-US" dirty="0" err="1" smtClean="0"/>
              <a:t>tingkat</a:t>
            </a:r>
            <a:r>
              <a:rPr lang="en-US" altLang="en-US" dirty="0" smtClean="0"/>
              <a:t> </a:t>
            </a:r>
            <a:r>
              <a:rPr lang="en-US" altLang="en-US" dirty="0" err="1" smtClean="0"/>
              <a:t>kinerja</a:t>
            </a:r>
            <a:r>
              <a:rPr lang="en-US" altLang="en-US" dirty="0" smtClean="0"/>
              <a:t>, </a:t>
            </a:r>
            <a:r>
              <a:rPr lang="en-US" altLang="en-US" dirty="0" err="1" smtClean="0"/>
              <a:t>dan</a:t>
            </a:r>
            <a:r>
              <a:rPr lang="en-US" altLang="en-US" dirty="0" smtClean="0"/>
              <a:t> </a:t>
            </a:r>
            <a:r>
              <a:rPr lang="en-US" altLang="en-US" dirty="0" err="1" smtClean="0"/>
              <a:t>sebagainya</a:t>
            </a:r>
            <a:r>
              <a:rPr lang="en-US" altLang="en-US" dirty="0" smtClean="0"/>
              <a:t>. </a:t>
            </a:r>
            <a:r>
              <a:rPr lang="en-US" altLang="en-US" dirty="0" err="1" smtClean="0"/>
              <a:t>Penyebabnya</a:t>
            </a:r>
            <a:r>
              <a:rPr lang="en-US" altLang="en-US" dirty="0" smtClean="0"/>
              <a:t> </a:t>
            </a:r>
            <a:r>
              <a:rPr lang="en-US" altLang="en-US" dirty="0" err="1" smtClean="0"/>
              <a:t>diurutkan</a:t>
            </a:r>
            <a:r>
              <a:rPr lang="en-US" altLang="en-US" dirty="0" smtClean="0"/>
              <a:t> </a:t>
            </a:r>
            <a:r>
              <a:rPr lang="en-US" altLang="en-US" dirty="0" err="1" smtClean="0"/>
              <a:t>dengan</a:t>
            </a:r>
            <a:r>
              <a:rPr lang="en-US" altLang="en-US" dirty="0" smtClean="0"/>
              <a:t> </a:t>
            </a:r>
            <a:r>
              <a:rPr lang="en-US" altLang="en-US" dirty="0" err="1" smtClean="0"/>
              <a:t>menempatkan</a:t>
            </a:r>
            <a:r>
              <a:rPr lang="en-US" altLang="en-US" dirty="0" smtClean="0"/>
              <a:t> yang paling </a:t>
            </a:r>
            <a:r>
              <a:rPr lang="en-US" altLang="en-US" dirty="0" err="1" smtClean="0"/>
              <a:t>parah</a:t>
            </a:r>
            <a:r>
              <a:rPr lang="en-US" altLang="en-US" dirty="0" smtClean="0"/>
              <a:t> di </a:t>
            </a:r>
            <a:r>
              <a:rPr lang="en-US" altLang="en-US" dirty="0" err="1" smtClean="0"/>
              <a:t>sisi</a:t>
            </a:r>
            <a:r>
              <a:rPr lang="en-US" altLang="en-US" dirty="0" smtClean="0"/>
              <a:t> </a:t>
            </a:r>
            <a:r>
              <a:rPr lang="en-US" altLang="en-US" dirty="0" err="1" smtClean="0"/>
              <a:t>kiri</a:t>
            </a:r>
            <a:r>
              <a:rPr lang="en-US" altLang="en-US" dirty="0" smtClean="0"/>
              <a:t> </a:t>
            </a:r>
            <a:r>
              <a:rPr lang="en-US" altLang="en-US" dirty="0" err="1" smtClean="0"/>
              <a:t>bagan</a:t>
            </a:r>
            <a:r>
              <a:rPr lang="en-US" altLang="en-US" dirty="0" smtClean="0"/>
              <a:t>, </a:t>
            </a:r>
            <a:r>
              <a:rPr lang="en-US" altLang="en-US" dirty="0" err="1" smtClean="0"/>
              <a:t>membuatnya</a:t>
            </a:r>
            <a:r>
              <a:rPr lang="en-US" altLang="en-US" dirty="0" smtClean="0"/>
              <a:t> </a:t>
            </a:r>
            <a:r>
              <a:rPr lang="en-US" altLang="en-US" dirty="0" err="1" smtClean="0"/>
              <a:t>cukup</a:t>
            </a:r>
            <a:r>
              <a:rPr lang="en-US" altLang="en-US" dirty="0" smtClean="0"/>
              <a:t> </a:t>
            </a:r>
            <a:r>
              <a:rPr lang="en-US" altLang="en-US" dirty="0" err="1" smtClean="0"/>
              <a:t>mudah</a:t>
            </a:r>
            <a:r>
              <a:rPr lang="en-US" altLang="en-US" dirty="0" smtClean="0"/>
              <a:t> </a:t>
            </a:r>
            <a:r>
              <a:rPr lang="en-US" altLang="en-US" dirty="0" err="1" smtClean="0"/>
              <a:t>untuk</a:t>
            </a:r>
            <a:r>
              <a:rPr lang="en-US" altLang="en-US" dirty="0" smtClean="0"/>
              <a:t> </a:t>
            </a:r>
            <a:r>
              <a:rPr lang="en-US" altLang="en-US" dirty="0" err="1" smtClean="0"/>
              <a:t>mengidentifikasi</a:t>
            </a:r>
            <a:r>
              <a:rPr lang="en-US" altLang="en-US" dirty="0" smtClean="0"/>
              <a:t> </a:t>
            </a:r>
            <a:r>
              <a:rPr lang="en-US" altLang="en-US" dirty="0" err="1" smtClean="0"/>
              <a:t>beberapa</a:t>
            </a:r>
            <a:r>
              <a:rPr lang="en-US" altLang="en-US" dirty="0" smtClean="0"/>
              <a:t> yang vital. </a:t>
            </a:r>
            <a:r>
              <a:rPr lang="en-US" altLang="en-US" dirty="0" err="1" smtClean="0"/>
              <a:t>Untuk</a:t>
            </a:r>
            <a:r>
              <a:rPr lang="en-US" altLang="en-US" dirty="0" smtClean="0"/>
              <a:t> </a:t>
            </a:r>
            <a:r>
              <a:rPr lang="en-US" altLang="en-US" dirty="0" err="1" smtClean="0"/>
              <a:t>mengaktifkan</a:t>
            </a:r>
            <a:r>
              <a:rPr lang="en-US" altLang="en-US" dirty="0" smtClean="0"/>
              <a:t> </a:t>
            </a:r>
            <a:r>
              <a:rPr lang="en-US" altLang="en-US" dirty="0" err="1" smtClean="0"/>
              <a:t>penggambaran</a:t>
            </a:r>
            <a:r>
              <a:rPr lang="en-US" altLang="en-US" dirty="0" smtClean="0"/>
              <a:t> </a:t>
            </a:r>
            <a:r>
              <a:rPr lang="en-US" altLang="en-US" dirty="0" err="1" smtClean="0"/>
              <a:t>informasi</a:t>
            </a:r>
            <a:r>
              <a:rPr lang="en-US" altLang="en-US" dirty="0" smtClean="0"/>
              <a:t> </a:t>
            </a:r>
            <a:r>
              <a:rPr lang="en-US" altLang="en-US" dirty="0" err="1" smtClean="0"/>
              <a:t>tambahan</a:t>
            </a:r>
            <a:r>
              <a:rPr lang="en-US" altLang="en-US" dirty="0" smtClean="0"/>
              <a:t> di </a:t>
            </a:r>
            <a:r>
              <a:rPr lang="en-US" altLang="en-US" dirty="0" err="1" smtClean="0"/>
              <a:t>bagan</a:t>
            </a:r>
            <a:r>
              <a:rPr lang="en-US" altLang="en-US" dirty="0" smtClean="0"/>
              <a:t>, </a:t>
            </a:r>
            <a:r>
              <a:rPr lang="en-US" altLang="en-US" dirty="0" err="1" smtClean="0"/>
              <a:t>biasanya</a:t>
            </a:r>
            <a:r>
              <a:rPr lang="en-US" altLang="en-US" dirty="0" smtClean="0"/>
              <a:t> </a:t>
            </a:r>
            <a:r>
              <a:rPr lang="en-US" altLang="en-US" dirty="0" err="1" smtClean="0"/>
              <a:t>menyertakan</a:t>
            </a:r>
            <a:r>
              <a:rPr lang="en-US" altLang="en-US" dirty="0" smtClean="0"/>
              <a:t> </a:t>
            </a:r>
            <a:r>
              <a:rPr lang="en-US" altLang="en-US" dirty="0" err="1" smtClean="0"/>
              <a:t>kurva</a:t>
            </a:r>
            <a:r>
              <a:rPr lang="en-US" altLang="en-US" dirty="0" smtClean="0"/>
              <a:t> yang </a:t>
            </a:r>
            <a:r>
              <a:rPr lang="en-US" altLang="en-US" dirty="0" err="1" smtClean="0"/>
              <a:t>menunjukkan</a:t>
            </a:r>
            <a:r>
              <a:rPr lang="en-US" altLang="en-US" dirty="0" smtClean="0"/>
              <a:t> </a:t>
            </a:r>
            <a:r>
              <a:rPr lang="en-US" altLang="en-US" dirty="0" err="1" smtClean="0"/>
              <a:t>kepentingan</a:t>
            </a:r>
            <a:r>
              <a:rPr lang="en-US" altLang="en-US" dirty="0" smtClean="0"/>
              <a:t> </a:t>
            </a:r>
            <a:r>
              <a:rPr lang="en-US" altLang="en-US" dirty="0" err="1" smtClean="0"/>
              <a:t>kumulatif</a:t>
            </a:r>
            <a:r>
              <a:rPr lang="en-US" altLang="en-US" dirty="0" smtClean="0"/>
              <a:t>. </a:t>
            </a:r>
            <a:r>
              <a:rPr lang="en-US" altLang="en-US" dirty="0" err="1" smtClean="0"/>
              <a:t>Ini</a:t>
            </a:r>
            <a:r>
              <a:rPr lang="en-US" altLang="en-US" dirty="0" smtClean="0"/>
              <a:t> </a:t>
            </a:r>
            <a:r>
              <a:rPr lang="en-US" altLang="en-US" dirty="0" err="1" smtClean="0"/>
              <a:t>digambarkan</a:t>
            </a:r>
            <a:r>
              <a:rPr lang="en-US" altLang="en-US" dirty="0" smtClean="0"/>
              <a:t> </a:t>
            </a:r>
            <a:r>
              <a:rPr lang="en-US" altLang="en-US" dirty="0" err="1" smtClean="0"/>
              <a:t>dalam</a:t>
            </a:r>
            <a:r>
              <a:rPr lang="en-US" altLang="en-US" dirty="0" smtClean="0"/>
              <a:t> </a:t>
            </a:r>
            <a:r>
              <a:rPr lang="en-US" altLang="en-US" dirty="0" err="1" smtClean="0"/>
              <a:t>grafik</a:t>
            </a:r>
            <a:r>
              <a:rPr lang="en-US" altLang="en-US" dirty="0" smtClean="0"/>
              <a:t> </a:t>
            </a:r>
            <a:r>
              <a:rPr lang="en-US" altLang="en-US" dirty="0" err="1" smtClean="0"/>
              <a:t>umum</a:t>
            </a:r>
            <a:r>
              <a:rPr lang="en-US" altLang="en-US" dirty="0" smtClean="0"/>
              <a:t> </a:t>
            </a:r>
            <a:r>
              <a:rPr lang="en-US" altLang="en-US" dirty="0" err="1" smtClean="0"/>
              <a:t>pada</a:t>
            </a:r>
            <a:r>
              <a:rPr lang="en-US" altLang="en-US" dirty="0" smtClean="0"/>
              <a:t> </a:t>
            </a:r>
            <a:r>
              <a:rPr lang="en-US" altLang="en-US" dirty="0" err="1" smtClean="0"/>
              <a:t>Gambar</a:t>
            </a:r>
            <a:r>
              <a:rPr lang="en-US" altLang="en-US" dirty="0" smtClean="0"/>
              <a:t> 9.2.</a:t>
            </a:r>
          </a:p>
          <a:p>
            <a:endParaRPr lang="en-US" dirty="0"/>
          </a:p>
        </p:txBody>
      </p:sp>
      <p:sp>
        <p:nvSpPr>
          <p:cNvPr id="4" name="Slide Number Placeholder 3"/>
          <p:cNvSpPr>
            <a:spLocks noGrp="1"/>
          </p:cNvSpPr>
          <p:nvPr>
            <p:ph type="sldNum" sz="quarter" idx="10"/>
          </p:nvPr>
        </p:nvSpPr>
        <p:spPr/>
        <p:txBody>
          <a:bodyPr/>
          <a:lstStyle/>
          <a:p>
            <a:pPr>
              <a:defRPr/>
            </a:pPr>
            <a:fld id="{6FED0745-953C-4F04-990B-8C8352CF60C7}" type="slidenum">
              <a:rPr lang="en-US" smtClean="0"/>
              <a:pPr>
                <a:defRPr/>
              </a:pPr>
              <a:t>19</a:t>
            </a:fld>
            <a:endParaRPr lang="en-US"/>
          </a:p>
        </p:txBody>
      </p:sp>
    </p:spTree>
    <p:extLst>
      <p:ext uri="{BB962C8B-B14F-4D97-AF65-F5344CB8AC3E}">
        <p14:creationId xmlns:p14="http://schemas.microsoft.com/office/powerpoint/2010/main" val="1453681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Perusahaan instalasi dalam contoh lembar cek juga menggambar diagram Pareto yang menampilkan data yang dikumpulkan. Alih-alih seberapa sering alasan berbeda diberikan mengapa tawaran perusahaan tidak menang, nilai pekerjaan yang hilang ditetapkan ke sumbu vertikal. Grafik yang dihasilkan ditunjukkan pada Gambar 9.3.</a:t>
            </a:r>
          </a:p>
          <a:p>
            <a:r>
              <a:rPr lang="en-US" altLang="en-US" smtClean="0"/>
              <a:t>Bagan tersebut menegaskan bahwa rendahnya fleksibilitas yang diungkapkan kepada pelanggan mengenai seberapa cepat dan pada jam berapa pekerjaan dapat diselesaikan tidak hanya merupakan alasan paling sering untuk gagal memenangkan tawaran, tetapi juga menyebabkan kerugian terbesar dalam hal kehilangan pekerjaan. nilai. Dengan kata lain, tepat untuk menetapkan sistem baru dalam merencanakan pekerjaan di perusahaan</a:t>
            </a: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F11D532-A6AE-4084-9FE8-F9BFC0EF3FC8}" type="slidenum">
              <a:rPr lang="en-US" altLang="en-US" smtClean="0"/>
              <a:pPr/>
              <a:t>22</a:t>
            </a:fld>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base" latinLnBrk="0" hangingPunct="1"/>
            <a:r>
              <a:rPr lang="en-US" sz="1200" b="0" i="0" u="none" strike="noStrike" kern="1200" baseline="0" dirty="0" err="1" smtClean="0">
                <a:solidFill>
                  <a:schemeClr val="tx1"/>
                </a:solidFill>
                <a:effectLst/>
                <a:latin typeface="+mn-lt"/>
                <a:ea typeface="+mn-ea"/>
                <a:cs typeface="+mn-cs"/>
              </a:rPr>
              <a:t>Harga</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err="1" smtClean="0">
                <a:solidFill>
                  <a:schemeClr val="tx1"/>
                </a:solidFill>
                <a:effectLst/>
                <a:latin typeface="+mn-lt"/>
                <a:ea typeface="+mn-ea"/>
                <a:cs typeface="+mn-cs"/>
              </a:rPr>
              <a:t>terlalu</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err="1" smtClean="0">
                <a:solidFill>
                  <a:schemeClr val="tx1"/>
                </a:solidFill>
                <a:effectLst/>
                <a:latin typeface="+mn-lt"/>
                <a:ea typeface="+mn-ea"/>
                <a:cs typeface="+mn-cs"/>
              </a:rPr>
              <a:t>tinggi</a:t>
            </a:r>
            <a:endParaRPr lang="en-US" sz="1200" b="0" i="0" u="none" strike="noStrike" kern="1200" dirty="0" smtClean="0">
              <a:solidFill>
                <a:schemeClr val="tx1"/>
              </a:solidFill>
              <a:effectLst/>
              <a:latin typeface="+mn-lt"/>
              <a:ea typeface="+mn-ea"/>
              <a:cs typeface="+mn-cs"/>
            </a:endParaRPr>
          </a:p>
          <a:p>
            <a:pPr rtl="0" eaLnBrk="1" fontAlgn="base" latinLnBrk="0" hangingPunct="1"/>
            <a:r>
              <a:rPr lang="en-US" sz="1200" b="0" i="0" u="none" strike="noStrike" kern="1200" baseline="0" dirty="0" err="1" smtClean="0">
                <a:solidFill>
                  <a:schemeClr val="tx1"/>
                </a:solidFill>
                <a:effectLst/>
                <a:latin typeface="+mn-lt"/>
                <a:ea typeface="+mn-ea"/>
                <a:cs typeface="+mn-cs"/>
              </a:rPr>
              <a:t>Kualitas</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err="1" smtClean="0">
                <a:solidFill>
                  <a:schemeClr val="tx1"/>
                </a:solidFill>
                <a:effectLst/>
                <a:latin typeface="+mn-lt"/>
                <a:ea typeface="+mn-ea"/>
                <a:cs typeface="+mn-cs"/>
              </a:rPr>
              <a:t>rendah</a:t>
            </a:r>
            <a:endParaRPr lang="en-US" sz="1200" b="0" i="0" u="none" strike="noStrike" kern="1200" dirty="0" smtClean="0">
              <a:solidFill>
                <a:schemeClr val="tx1"/>
              </a:solidFill>
              <a:effectLst/>
              <a:latin typeface="+mn-lt"/>
              <a:ea typeface="+mn-ea"/>
              <a:cs typeface="+mn-cs"/>
            </a:endParaRPr>
          </a:p>
          <a:p>
            <a:pPr rtl="0" eaLnBrk="1" fontAlgn="base" latinLnBrk="0" hangingPunct="1"/>
            <a:r>
              <a:rPr lang="en-US" sz="1200" b="0" i="0" u="none" strike="noStrike" kern="1200" baseline="0" dirty="0" err="1" smtClean="0">
                <a:solidFill>
                  <a:schemeClr val="tx1"/>
                </a:solidFill>
                <a:effectLst/>
                <a:latin typeface="+mn-lt"/>
                <a:ea typeface="+mn-ea"/>
                <a:cs typeface="+mn-cs"/>
              </a:rPr>
              <a:t>Fleksibilitas</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err="1" smtClean="0">
                <a:solidFill>
                  <a:schemeClr val="tx1"/>
                </a:solidFill>
                <a:effectLst/>
                <a:latin typeface="+mn-lt"/>
                <a:ea typeface="+mn-ea"/>
                <a:cs typeface="+mn-cs"/>
              </a:rPr>
              <a:t>rendah</a:t>
            </a:r>
            <a:endParaRPr lang="en-US" sz="1200" b="0" i="0" u="none" strike="noStrike" kern="1200" dirty="0" smtClean="0">
              <a:solidFill>
                <a:schemeClr val="tx1"/>
              </a:solidFill>
              <a:effectLst/>
              <a:latin typeface="+mn-lt"/>
              <a:ea typeface="+mn-ea"/>
              <a:cs typeface="+mn-cs"/>
            </a:endParaRPr>
          </a:p>
          <a:p>
            <a:pPr rtl="0" eaLnBrk="1" fontAlgn="base" latinLnBrk="0" hangingPunct="1"/>
            <a:r>
              <a:rPr lang="en-US" sz="1200" b="0" i="0" u="none" strike="noStrike" kern="1200" baseline="0" dirty="0" err="1" smtClean="0">
                <a:solidFill>
                  <a:schemeClr val="tx1"/>
                </a:solidFill>
                <a:effectLst/>
                <a:latin typeface="+mn-lt"/>
                <a:ea typeface="+mn-ea"/>
                <a:cs typeface="+mn-cs"/>
              </a:rPr>
              <a:t>Kesan</a:t>
            </a:r>
            <a:r>
              <a:rPr lang="en-US" sz="1200" b="0" i="0" u="none" strike="noStrike" kern="1200" baseline="0" dirty="0" smtClean="0">
                <a:solidFill>
                  <a:schemeClr val="tx1"/>
                </a:solidFill>
                <a:effectLst/>
                <a:latin typeface="+mn-lt"/>
                <a:ea typeface="+mn-ea"/>
                <a:cs typeface="+mn-cs"/>
              </a:rPr>
              <a:t> yang </a:t>
            </a:r>
            <a:r>
              <a:rPr lang="en-US" sz="1200" b="0" i="0" u="none" strike="noStrike" kern="1200" baseline="0" dirty="0" err="1" smtClean="0">
                <a:solidFill>
                  <a:schemeClr val="tx1"/>
                </a:solidFill>
                <a:effectLst/>
                <a:latin typeface="+mn-lt"/>
                <a:ea typeface="+mn-ea"/>
                <a:cs typeface="+mn-cs"/>
              </a:rPr>
              <a:t>jelek</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err="1" smtClean="0">
                <a:solidFill>
                  <a:schemeClr val="tx1"/>
                </a:solidFill>
                <a:effectLst/>
                <a:latin typeface="+mn-lt"/>
                <a:ea typeface="+mn-ea"/>
                <a:cs typeface="+mn-cs"/>
              </a:rPr>
              <a:t>waktu</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err="1" smtClean="0">
                <a:solidFill>
                  <a:schemeClr val="tx1"/>
                </a:solidFill>
                <a:effectLst/>
                <a:latin typeface="+mn-lt"/>
                <a:ea typeface="+mn-ea"/>
                <a:cs typeface="+mn-cs"/>
              </a:rPr>
              <a:t>inspeksi</a:t>
            </a:r>
            <a:endParaRPr lang="en-US" sz="1200" b="0" i="0" u="none" strike="noStrike" kern="1200" dirty="0" smtClean="0">
              <a:solidFill>
                <a:schemeClr val="tx1"/>
              </a:solidFill>
              <a:effectLst/>
              <a:latin typeface="+mn-lt"/>
              <a:ea typeface="+mn-ea"/>
              <a:cs typeface="+mn-cs"/>
            </a:endParaRPr>
          </a:p>
          <a:p>
            <a:pPr rtl="0" eaLnBrk="1" fontAlgn="base" latinLnBrk="0" hangingPunct="1"/>
            <a:r>
              <a:rPr lang="en-US" sz="1200" b="0" i="0" u="none" strike="noStrike" kern="1200" baseline="0" dirty="0" err="1" smtClean="0">
                <a:solidFill>
                  <a:schemeClr val="tx1"/>
                </a:solidFill>
                <a:effectLst/>
                <a:latin typeface="+mn-lt"/>
                <a:ea typeface="+mn-ea"/>
                <a:cs typeface="+mn-cs"/>
              </a:rPr>
              <a:t>Kemampuan</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err="1" smtClean="0">
                <a:solidFill>
                  <a:schemeClr val="tx1"/>
                </a:solidFill>
                <a:effectLst/>
                <a:latin typeface="+mn-lt"/>
                <a:ea typeface="+mn-ea"/>
                <a:cs typeface="+mn-cs"/>
              </a:rPr>
              <a:t>teknis</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err="1" smtClean="0">
                <a:solidFill>
                  <a:schemeClr val="tx1"/>
                </a:solidFill>
                <a:effectLst/>
                <a:latin typeface="+mn-lt"/>
                <a:ea typeface="+mn-ea"/>
                <a:cs typeface="+mn-cs"/>
              </a:rPr>
              <a:t>rendah</a:t>
            </a:r>
            <a:endParaRPr lang="en-US" sz="1200" b="0" i="0" u="none" strike="noStrike" kern="1200" dirty="0" smtClean="0">
              <a:solidFill>
                <a:schemeClr val="tx1"/>
              </a:solidFill>
              <a:effectLst/>
              <a:latin typeface="+mn-lt"/>
              <a:ea typeface="+mn-ea"/>
              <a:cs typeface="+mn-cs"/>
            </a:endParaRPr>
          </a:p>
          <a:p>
            <a:pPr rtl="0" eaLnBrk="1" fontAlgn="base" latinLnBrk="0" hangingPunct="1"/>
            <a:r>
              <a:rPr lang="en-US" sz="1200" b="0" i="0" u="none" strike="noStrike" kern="1200" baseline="0" dirty="0" smtClean="0">
                <a:solidFill>
                  <a:schemeClr val="tx1"/>
                </a:solidFill>
                <a:effectLst/>
                <a:latin typeface="+mn-lt"/>
                <a:ea typeface="+mn-ea"/>
                <a:cs typeface="+mn-cs"/>
              </a:rPr>
              <a:t>Total </a:t>
            </a:r>
            <a:r>
              <a:rPr lang="en-US" sz="1200" b="0" i="0" u="none" strike="noStrike" kern="1200" baseline="0" dirty="0" err="1" smtClean="0">
                <a:solidFill>
                  <a:schemeClr val="tx1"/>
                </a:solidFill>
                <a:effectLst/>
                <a:latin typeface="+mn-lt"/>
                <a:ea typeface="+mn-ea"/>
                <a:cs typeface="+mn-cs"/>
              </a:rPr>
              <a:t>jumlah</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err="1" smtClean="0">
                <a:solidFill>
                  <a:schemeClr val="tx1"/>
                </a:solidFill>
                <a:effectLst/>
                <a:latin typeface="+mn-lt"/>
                <a:ea typeface="+mn-ea"/>
                <a:cs typeface="+mn-cs"/>
              </a:rPr>
              <a:t>penyebab</a:t>
            </a:r>
            <a:r>
              <a:rPr lang="en-US" sz="1200" b="0" i="0" u="none" strike="noStrike" kern="1200" baseline="0" dirty="0" smtClean="0">
                <a:solidFill>
                  <a:schemeClr val="tx1"/>
                </a:solidFill>
                <a:effectLst/>
                <a:latin typeface="+mn-lt"/>
                <a:ea typeface="+mn-ea"/>
                <a:cs typeface="+mn-cs"/>
              </a:rPr>
              <a:t> per </a:t>
            </a:r>
            <a:r>
              <a:rPr lang="en-US" sz="1200" b="0" i="0" u="none" strike="noStrike" kern="1200" baseline="0" dirty="0" err="1" smtClean="0">
                <a:solidFill>
                  <a:schemeClr val="tx1"/>
                </a:solidFill>
                <a:effectLst/>
                <a:latin typeface="+mn-lt"/>
                <a:ea typeface="+mn-ea"/>
                <a:cs typeface="+mn-cs"/>
              </a:rPr>
              <a:t>bulan</a:t>
            </a:r>
            <a:endParaRPr lang="en-US" sz="1200" b="0" i="0" u="none" strike="noStrike" kern="1200" dirty="0" smtClean="0">
              <a:solidFill>
                <a:schemeClr val="tx1"/>
              </a:solidFill>
              <a:effectLst/>
              <a:latin typeface="+mn-lt"/>
              <a:ea typeface="+mn-ea"/>
              <a:cs typeface="+mn-cs"/>
            </a:endParaRPr>
          </a:p>
          <a:p>
            <a:endParaRPr lang="en-US" dirty="0" smtClean="0"/>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err="1" smtClean="0"/>
              <a:t>nilai</a:t>
            </a:r>
            <a:r>
              <a:rPr lang="en-US" altLang="en-US" dirty="0" smtClean="0"/>
              <a:t> </a:t>
            </a:r>
            <a:r>
              <a:rPr lang="en-US" altLang="en-US" dirty="0" err="1" smtClean="0"/>
              <a:t>pekerjaan</a:t>
            </a:r>
            <a:r>
              <a:rPr lang="en-US" altLang="en-US" dirty="0" smtClean="0"/>
              <a:t> yang </a:t>
            </a:r>
            <a:r>
              <a:rPr lang="en-US" altLang="en-US" dirty="0" err="1" smtClean="0"/>
              <a:t>tidak</a:t>
            </a:r>
            <a:r>
              <a:rPr lang="en-US" altLang="en-US" dirty="0" smtClean="0"/>
              <a:t> </a:t>
            </a:r>
            <a:r>
              <a:rPr lang="en-US" altLang="en-US" dirty="0" err="1" smtClean="0"/>
              <a:t>dimenangkan</a:t>
            </a:r>
            <a:endParaRPr lang="en-US" alt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cap="none" normalizeH="0" baseline="0" dirty="0" err="1" smtClean="0">
                <a:ln>
                  <a:noFill/>
                </a:ln>
                <a:solidFill>
                  <a:schemeClr val="tx1"/>
                </a:solidFill>
                <a:effectLst/>
                <a:latin typeface="Verdana" pitchFamily="34" charset="0"/>
              </a:rPr>
              <a:t>Penyebab</a:t>
            </a:r>
            <a:r>
              <a:rPr kumimoji="0" lang="en-US" sz="1200" b="1" i="0" u="none" strike="noStrike" cap="none" normalizeH="0" baseline="0" dirty="0" smtClean="0">
                <a:ln>
                  <a:noFill/>
                </a:ln>
                <a:solidFill>
                  <a:schemeClr val="tx1"/>
                </a:solidFill>
                <a:effectLst/>
                <a:latin typeface="Verdana" pitchFamily="34" charset="0"/>
              </a:rPr>
              <a:t> </a:t>
            </a:r>
            <a:r>
              <a:rPr kumimoji="0" lang="en-US" sz="1200" b="1" i="0" u="none" strike="noStrike" cap="none" normalizeH="0" baseline="0" dirty="0" err="1" smtClean="0">
                <a:ln>
                  <a:noFill/>
                </a:ln>
                <a:solidFill>
                  <a:schemeClr val="tx1"/>
                </a:solidFill>
                <a:effectLst/>
                <a:latin typeface="Verdana" pitchFamily="34" charset="0"/>
              </a:rPr>
              <a:t>kalahnya</a:t>
            </a:r>
            <a:r>
              <a:rPr kumimoji="0" lang="en-US" sz="1200" b="1" i="0" u="none" strike="noStrike" cap="none" normalizeH="0" baseline="0" dirty="0" smtClean="0">
                <a:ln>
                  <a:noFill/>
                </a:ln>
                <a:solidFill>
                  <a:schemeClr val="tx1"/>
                </a:solidFill>
                <a:effectLst/>
                <a:latin typeface="Verdana" pitchFamily="34" charset="0"/>
              </a:rPr>
              <a:t> </a:t>
            </a:r>
            <a:r>
              <a:rPr kumimoji="0" lang="en-US" sz="1200" b="1" i="0" u="none" strike="noStrike" cap="none" normalizeH="0" baseline="0" dirty="0" err="1" smtClean="0">
                <a:ln>
                  <a:noFill/>
                </a:ln>
                <a:solidFill>
                  <a:schemeClr val="tx1"/>
                </a:solidFill>
                <a:effectLst/>
                <a:latin typeface="Verdana" pitchFamily="34" charset="0"/>
              </a:rPr>
              <a:t>tawaran</a:t>
            </a:r>
            <a:endParaRPr kumimoji="0" lang="en-US" sz="1200" b="1" i="0" u="none" strike="noStrike" cap="none" normalizeH="0" baseline="0" dirty="0" smtClean="0">
              <a:ln>
                <a:noFill/>
              </a:ln>
              <a:solidFill>
                <a:schemeClr val="tx1"/>
              </a:solidFill>
              <a:effectLst/>
              <a:latin typeface="Verdana"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smtClean="0"/>
          </a:p>
          <a:p>
            <a:endParaRPr lang="en-US" dirty="0"/>
          </a:p>
        </p:txBody>
      </p:sp>
      <p:sp>
        <p:nvSpPr>
          <p:cNvPr id="4" name="Slide Number Placeholder 3"/>
          <p:cNvSpPr>
            <a:spLocks noGrp="1"/>
          </p:cNvSpPr>
          <p:nvPr>
            <p:ph type="sldNum" sz="quarter" idx="10"/>
          </p:nvPr>
        </p:nvSpPr>
        <p:spPr/>
        <p:txBody>
          <a:bodyPr/>
          <a:lstStyle/>
          <a:p>
            <a:pPr>
              <a:defRPr/>
            </a:pPr>
            <a:fld id="{6FED0745-953C-4F04-990B-8C8352CF60C7}" type="slidenum">
              <a:rPr lang="en-US" smtClean="0"/>
              <a:pPr>
                <a:defRPr/>
              </a:pPr>
              <a:t>23</a:t>
            </a:fld>
            <a:endParaRPr lang="en-US"/>
          </a:p>
        </p:txBody>
      </p:sp>
    </p:spTree>
    <p:extLst>
      <p:ext uri="{BB962C8B-B14F-4D97-AF65-F5344CB8AC3E}">
        <p14:creationId xmlns:p14="http://schemas.microsoft.com/office/powerpoint/2010/main" val="691067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90000"/>
              </a:lnSpc>
            </a:pPr>
            <a:r>
              <a:rPr lang="en-US" altLang="en-US" sz="2000" dirty="0" smtClean="0">
                <a:sym typeface="Wingdings" panose="05000000000000000000" pitchFamily="2" charset="2"/>
              </a:rPr>
              <a:t>Critical Incident</a:t>
            </a:r>
          </a:p>
          <a:p>
            <a:pPr lvl="1" eaLnBrk="1" hangingPunct="1">
              <a:lnSpc>
                <a:spcPct val="90000"/>
              </a:lnSpc>
            </a:pPr>
            <a:r>
              <a:rPr lang="en-US" altLang="en-US" sz="2000" dirty="0" smtClean="0"/>
              <a:t>Check Sheet</a:t>
            </a:r>
          </a:p>
          <a:p>
            <a:pPr lvl="1" eaLnBrk="1" hangingPunct="1">
              <a:lnSpc>
                <a:spcPct val="90000"/>
              </a:lnSpc>
            </a:pPr>
            <a:r>
              <a:rPr lang="en-US" altLang="en-US" sz="2000" dirty="0" smtClean="0"/>
              <a:t>Pareto Chart</a:t>
            </a:r>
          </a:p>
          <a:p>
            <a:endParaRPr lang="en-US" dirty="0"/>
          </a:p>
        </p:txBody>
      </p:sp>
      <p:sp>
        <p:nvSpPr>
          <p:cNvPr id="4" name="Slide Number Placeholder 3"/>
          <p:cNvSpPr>
            <a:spLocks noGrp="1"/>
          </p:cNvSpPr>
          <p:nvPr>
            <p:ph type="sldNum" sz="quarter" idx="10"/>
          </p:nvPr>
        </p:nvSpPr>
        <p:spPr/>
        <p:txBody>
          <a:bodyPr/>
          <a:lstStyle/>
          <a:p>
            <a:pPr>
              <a:defRPr/>
            </a:pPr>
            <a:fld id="{6FED0745-953C-4F04-990B-8C8352CF60C7}" type="slidenum">
              <a:rPr lang="en-US" smtClean="0"/>
              <a:pPr>
                <a:defRPr/>
              </a:pPr>
              <a:t>26</a:t>
            </a:fld>
            <a:endParaRPr lang="en-US"/>
          </a:p>
        </p:txBody>
      </p:sp>
    </p:spTree>
    <p:extLst>
      <p:ext uri="{BB962C8B-B14F-4D97-AF65-F5344CB8AC3E}">
        <p14:creationId xmlns:p14="http://schemas.microsoft.com/office/powerpoint/2010/main" val="106919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Tool yang digunakan untuk memprioritaskan usaha peningkatan berdasarkan hasil self assessment yaitu performance matrix. </a:t>
            </a: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9B99F87-6B8A-4D76-B36E-FEDE20B680E4}" type="slidenum">
              <a:rPr lang="en-US" altLang="en-US" smtClean="0"/>
              <a:pPr/>
              <a:t>2</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Tahapan kedua dalam perencanaan peningkatan adalah </a:t>
            </a:r>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00F41A7-B346-4CD2-AA20-1E64A6E8F8C9}" type="slidenum">
              <a:rPr lang="en-US" altLang="en-US" smtClean="0"/>
              <a:pPr/>
              <a:t>3</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eaLnBrk="1" hangingPunct="1">
              <a:spcBef>
                <a:spcPct val="0"/>
              </a:spcBef>
            </a:pPr>
            <a:r>
              <a:rPr lang="en-US" altLang="en-US" sz="2000" smtClean="0">
                <a:sym typeface="Wingdings" panose="05000000000000000000" pitchFamily="2" charset="2"/>
              </a:rPr>
              <a:t>Critical Incident </a:t>
            </a:r>
            <a:r>
              <a:rPr lang="en-US" altLang="en-US" smtClean="0"/>
              <a:t>adalah teknik yang dapat digunakan untuk mengidentifikasi proses, sub proses, atau masalah yang harus diperbaiki (Lawlor, 1985). Setelah Anda menyelesaikan tugas ini dan sedang dalam proses dengan proyek improvement, ini juga berguna untuk mencari tahu apa yang menyebabkan kekurangan kinerja.</a:t>
            </a:r>
          </a:p>
          <a:p>
            <a:pPr marL="0" lvl="1" eaLnBrk="1" hangingPunct="1">
              <a:spcBef>
                <a:spcPct val="0"/>
              </a:spcBef>
            </a:pPr>
            <a:endParaRPr lang="en-US" altLang="en-US" smtClean="0"/>
          </a:p>
          <a:p>
            <a:pPr marL="0" lvl="1" eaLnBrk="1" hangingPunct="1">
              <a:spcBef>
                <a:spcPct val="0"/>
              </a:spcBef>
            </a:pPr>
            <a:r>
              <a:rPr lang="en-US" altLang="en-US" smtClean="0"/>
              <a:t>Ini adalah cara yang cukup terbuka dan terus terang untuk mencari informasi tentang masalah organisasi. Teknik ini mengandalkan tanggapan jujur dari mereka yang terlibat, dan prasyaratnya adalah para peserta sepenuhnya bebas untuk mengungkapkan pandangan mereka. Dalam hal ini, penting bahwa manajemen menunjukkan sikap yang benar untuk menghindari penyensoran atau penyembunyian informasi karena takut akan konsekuensinya jika terlalu berlebihan.jujur.</a:t>
            </a:r>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59A103D-CB0A-4A72-B924-3A8059960C35}" type="slidenum">
              <a:rPr lang="en-US" altLang="en-US" smtClean="0"/>
              <a:pPr/>
              <a:t>4</a:t>
            </a:fld>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D4CA496-32E2-4374-A49C-94049F43490D}" type="slidenum">
              <a:rPr lang="en-US" altLang="en-US" smtClean="0"/>
              <a:pPr/>
              <a:t>5</a:t>
            </a:fld>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eaLnBrk="1" hangingPunct="1">
              <a:spcBef>
                <a:spcPct val="0"/>
              </a:spcBef>
            </a:pPr>
            <a:r>
              <a:rPr lang="en-US" altLang="en-US" sz="2000" dirty="0" smtClean="0">
                <a:sym typeface="Wingdings" panose="05000000000000000000" pitchFamily="2" charset="2"/>
              </a:rPr>
              <a:t>Critical Incident </a:t>
            </a:r>
            <a:r>
              <a:rPr lang="en-US" altLang="en-US" dirty="0" err="1" smtClean="0"/>
              <a:t>adalah</a:t>
            </a:r>
            <a:r>
              <a:rPr lang="en-US" altLang="en-US" dirty="0" smtClean="0"/>
              <a:t> </a:t>
            </a:r>
            <a:r>
              <a:rPr lang="en-US" altLang="en-US" dirty="0" err="1" smtClean="0"/>
              <a:t>teknik</a:t>
            </a:r>
            <a:r>
              <a:rPr lang="en-US" altLang="en-US" dirty="0" smtClean="0"/>
              <a:t> yang </a:t>
            </a:r>
            <a:r>
              <a:rPr lang="en-US" altLang="en-US" dirty="0" err="1" smtClean="0"/>
              <a:t>dapat</a:t>
            </a:r>
            <a:r>
              <a:rPr lang="en-US" altLang="en-US" dirty="0" smtClean="0"/>
              <a:t> </a:t>
            </a:r>
            <a:r>
              <a:rPr lang="en-US" altLang="en-US" dirty="0" err="1" smtClean="0"/>
              <a:t>digunakan</a:t>
            </a:r>
            <a:r>
              <a:rPr lang="en-US" altLang="en-US" dirty="0" smtClean="0"/>
              <a:t> </a:t>
            </a:r>
            <a:r>
              <a:rPr lang="en-US" altLang="en-US" dirty="0" err="1" smtClean="0"/>
              <a:t>untuk</a:t>
            </a:r>
            <a:r>
              <a:rPr lang="en-US" altLang="en-US" dirty="0" smtClean="0"/>
              <a:t> </a:t>
            </a:r>
            <a:r>
              <a:rPr lang="en-US" altLang="en-US" dirty="0" err="1" smtClean="0"/>
              <a:t>mengidentifikasi</a:t>
            </a:r>
            <a:r>
              <a:rPr lang="en-US" altLang="en-US" dirty="0" smtClean="0"/>
              <a:t> proses, sub proses, </a:t>
            </a:r>
            <a:r>
              <a:rPr lang="en-US" altLang="en-US" dirty="0" err="1" smtClean="0"/>
              <a:t>atau</a:t>
            </a:r>
            <a:r>
              <a:rPr lang="en-US" altLang="en-US" dirty="0" smtClean="0"/>
              <a:t> </a:t>
            </a:r>
            <a:r>
              <a:rPr lang="en-US" altLang="en-US" dirty="0" err="1" smtClean="0"/>
              <a:t>masalah</a:t>
            </a:r>
            <a:r>
              <a:rPr lang="en-US" altLang="en-US" dirty="0" smtClean="0"/>
              <a:t> yang </a:t>
            </a:r>
            <a:r>
              <a:rPr lang="en-US" altLang="en-US" dirty="0" err="1" smtClean="0"/>
              <a:t>harus</a:t>
            </a:r>
            <a:r>
              <a:rPr lang="en-US" altLang="en-US" dirty="0" smtClean="0"/>
              <a:t> </a:t>
            </a:r>
            <a:r>
              <a:rPr lang="en-US" altLang="en-US" dirty="0" err="1" smtClean="0"/>
              <a:t>diperbaiki</a:t>
            </a:r>
            <a:r>
              <a:rPr lang="en-US" altLang="en-US" dirty="0" smtClean="0"/>
              <a:t> (</a:t>
            </a:r>
            <a:r>
              <a:rPr lang="en-US" altLang="en-US" dirty="0" err="1" smtClean="0"/>
              <a:t>Lawlor</a:t>
            </a:r>
            <a:r>
              <a:rPr lang="en-US" altLang="en-US" dirty="0" smtClean="0"/>
              <a:t>, 1985). </a:t>
            </a:r>
            <a:r>
              <a:rPr lang="en-US" altLang="en-US" dirty="0" err="1" smtClean="0"/>
              <a:t>Setelah</a:t>
            </a:r>
            <a:r>
              <a:rPr lang="en-US" altLang="en-US" dirty="0" smtClean="0"/>
              <a:t> </a:t>
            </a:r>
            <a:r>
              <a:rPr lang="en-US" altLang="en-US" dirty="0" err="1" smtClean="0"/>
              <a:t>Anda</a:t>
            </a:r>
            <a:r>
              <a:rPr lang="en-US" altLang="en-US" dirty="0" smtClean="0"/>
              <a:t> </a:t>
            </a:r>
            <a:r>
              <a:rPr lang="en-US" altLang="en-US" dirty="0" err="1" smtClean="0"/>
              <a:t>menyelesaikan</a:t>
            </a:r>
            <a:r>
              <a:rPr lang="en-US" altLang="en-US" dirty="0" smtClean="0"/>
              <a:t> </a:t>
            </a:r>
            <a:r>
              <a:rPr lang="en-US" altLang="en-US" dirty="0" err="1" smtClean="0"/>
              <a:t>tugas</a:t>
            </a:r>
            <a:r>
              <a:rPr lang="en-US" altLang="en-US" dirty="0" smtClean="0"/>
              <a:t> </a:t>
            </a:r>
            <a:r>
              <a:rPr lang="en-US" altLang="en-US" dirty="0" err="1" smtClean="0"/>
              <a:t>ini</a:t>
            </a:r>
            <a:r>
              <a:rPr lang="en-US" altLang="en-US" dirty="0" smtClean="0"/>
              <a:t> </a:t>
            </a:r>
            <a:r>
              <a:rPr lang="en-US" altLang="en-US" dirty="0" err="1" smtClean="0"/>
              <a:t>dan</a:t>
            </a:r>
            <a:r>
              <a:rPr lang="en-US" altLang="en-US" dirty="0" smtClean="0"/>
              <a:t> </a:t>
            </a:r>
            <a:r>
              <a:rPr lang="en-US" altLang="en-US" dirty="0" err="1" smtClean="0"/>
              <a:t>sedang</a:t>
            </a:r>
            <a:r>
              <a:rPr lang="en-US" altLang="en-US" dirty="0" smtClean="0"/>
              <a:t> </a:t>
            </a:r>
            <a:r>
              <a:rPr lang="en-US" altLang="en-US" dirty="0" err="1" smtClean="0"/>
              <a:t>dalam</a:t>
            </a:r>
            <a:r>
              <a:rPr lang="en-US" altLang="en-US" dirty="0" smtClean="0"/>
              <a:t> proses </a:t>
            </a:r>
            <a:r>
              <a:rPr lang="en-US" altLang="en-US" dirty="0" err="1" smtClean="0"/>
              <a:t>dengan</a:t>
            </a:r>
            <a:r>
              <a:rPr lang="en-US" altLang="en-US" dirty="0" smtClean="0"/>
              <a:t> </a:t>
            </a:r>
            <a:r>
              <a:rPr lang="en-US" altLang="en-US" dirty="0" err="1" smtClean="0"/>
              <a:t>proyek</a:t>
            </a:r>
            <a:r>
              <a:rPr lang="en-US" altLang="en-US" dirty="0" smtClean="0"/>
              <a:t> improvement, </a:t>
            </a:r>
            <a:r>
              <a:rPr lang="en-US" altLang="en-US" dirty="0" err="1" smtClean="0"/>
              <a:t>ini</a:t>
            </a:r>
            <a:r>
              <a:rPr lang="en-US" altLang="en-US" dirty="0" smtClean="0"/>
              <a:t> </a:t>
            </a:r>
            <a:r>
              <a:rPr lang="en-US" altLang="en-US" dirty="0" err="1" smtClean="0"/>
              <a:t>juga</a:t>
            </a:r>
            <a:r>
              <a:rPr lang="en-US" altLang="en-US" dirty="0" smtClean="0"/>
              <a:t> </a:t>
            </a:r>
            <a:r>
              <a:rPr lang="en-US" altLang="en-US" dirty="0" err="1" smtClean="0"/>
              <a:t>berguna</a:t>
            </a:r>
            <a:r>
              <a:rPr lang="en-US" altLang="en-US" dirty="0" smtClean="0"/>
              <a:t> </a:t>
            </a:r>
            <a:r>
              <a:rPr lang="en-US" altLang="en-US" dirty="0" err="1" smtClean="0"/>
              <a:t>untuk</a:t>
            </a:r>
            <a:r>
              <a:rPr lang="en-US" altLang="en-US" dirty="0" smtClean="0"/>
              <a:t> </a:t>
            </a:r>
            <a:r>
              <a:rPr lang="en-US" altLang="en-US" dirty="0" err="1" smtClean="0"/>
              <a:t>mencari</a:t>
            </a:r>
            <a:r>
              <a:rPr lang="en-US" altLang="en-US" dirty="0" smtClean="0"/>
              <a:t> </a:t>
            </a:r>
            <a:r>
              <a:rPr lang="en-US" altLang="en-US" dirty="0" err="1" smtClean="0"/>
              <a:t>tahu</a:t>
            </a:r>
            <a:r>
              <a:rPr lang="en-US" altLang="en-US" dirty="0" smtClean="0"/>
              <a:t> </a:t>
            </a:r>
            <a:r>
              <a:rPr lang="en-US" altLang="en-US" dirty="0" err="1" smtClean="0"/>
              <a:t>apa</a:t>
            </a:r>
            <a:r>
              <a:rPr lang="en-US" altLang="en-US" dirty="0" smtClean="0"/>
              <a:t> yang </a:t>
            </a:r>
            <a:r>
              <a:rPr lang="en-US" altLang="en-US" dirty="0" err="1" smtClean="0"/>
              <a:t>menyebabkan</a:t>
            </a:r>
            <a:r>
              <a:rPr lang="en-US" altLang="en-US" dirty="0" smtClean="0"/>
              <a:t> </a:t>
            </a:r>
            <a:r>
              <a:rPr lang="en-US" altLang="en-US" dirty="0" err="1" smtClean="0"/>
              <a:t>kekurangan</a:t>
            </a:r>
            <a:r>
              <a:rPr lang="en-US" altLang="en-US" dirty="0" smtClean="0"/>
              <a:t> </a:t>
            </a:r>
            <a:r>
              <a:rPr lang="en-US" altLang="en-US" dirty="0" err="1" smtClean="0"/>
              <a:t>kinerja</a:t>
            </a:r>
            <a:r>
              <a:rPr lang="en-US" altLang="en-US" dirty="0" smtClean="0"/>
              <a:t>.</a:t>
            </a:r>
          </a:p>
          <a:p>
            <a:pPr marL="0" lvl="1" eaLnBrk="1" hangingPunct="1">
              <a:spcBef>
                <a:spcPct val="0"/>
              </a:spcBef>
            </a:pPr>
            <a:endParaRPr lang="en-US" altLang="en-US" dirty="0" smtClean="0"/>
          </a:p>
          <a:p>
            <a:pPr marL="0" lvl="1" eaLnBrk="1" hangingPunct="1">
              <a:spcBef>
                <a:spcPct val="0"/>
              </a:spcBef>
            </a:pPr>
            <a:r>
              <a:rPr lang="en-US" altLang="en-US" dirty="0" err="1" smtClean="0"/>
              <a:t>Ini</a:t>
            </a:r>
            <a:r>
              <a:rPr lang="en-US" altLang="en-US" dirty="0" smtClean="0"/>
              <a:t> </a:t>
            </a:r>
            <a:r>
              <a:rPr lang="en-US" altLang="en-US" dirty="0" err="1" smtClean="0"/>
              <a:t>adalah</a:t>
            </a:r>
            <a:r>
              <a:rPr lang="en-US" altLang="en-US" dirty="0" smtClean="0"/>
              <a:t> </a:t>
            </a:r>
            <a:r>
              <a:rPr lang="en-US" altLang="en-US" dirty="0" err="1" smtClean="0"/>
              <a:t>cara</a:t>
            </a:r>
            <a:r>
              <a:rPr lang="en-US" altLang="en-US" dirty="0" smtClean="0"/>
              <a:t> yang </a:t>
            </a:r>
            <a:r>
              <a:rPr lang="en-US" altLang="en-US" dirty="0" err="1" smtClean="0"/>
              <a:t>cukup</a:t>
            </a:r>
            <a:r>
              <a:rPr lang="en-US" altLang="en-US" dirty="0" smtClean="0"/>
              <a:t> </a:t>
            </a:r>
            <a:r>
              <a:rPr lang="en-US" altLang="en-US" dirty="0" err="1" smtClean="0"/>
              <a:t>terbuka</a:t>
            </a:r>
            <a:r>
              <a:rPr lang="en-US" altLang="en-US" dirty="0" smtClean="0"/>
              <a:t> </a:t>
            </a:r>
            <a:r>
              <a:rPr lang="en-US" altLang="en-US" dirty="0" err="1" smtClean="0"/>
              <a:t>dan</a:t>
            </a:r>
            <a:r>
              <a:rPr lang="en-US" altLang="en-US" dirty="0" smtClean="0"/>
              <a:t> </a:t>
            </a:r>
            <a:r>
              <a:rPr lang="en-US" altLang="en-US" dirty="0" err="1" smtClean="0"/>
              <a:t>terus</a:t>
            </a:r>
            <a:r>
              <a:rPr lang="en-US" altLang="en-US" dirty="0" smtClean="0"/>
              <a:t> </a:t>
            </a:r>
            <a:r>
              <a:rPr lang="en-US" altLang="en-US" dirty="0" err="1" smtClean="0"/>
              <a:t>terang</a:t>
            </a:r>
            <a:r>
              <a:rPr lang="en-US" altLang="en-US" dirty="0" smtClean="0"/>
              <a:t> </a:t>
            </a:r>
            <a:r>
              <a:rPr lang="en-US" altLang="en-US" dirty="0" err="1" smtClean="0"/>
              <a:t>untuk</a:t>
            </a:r>
            <a:r>
              <a:rPr lang="en-US" altLang="en-US" dirty="0" smtClean="0"/>
              <a:t> </a:t>
            </a:r>
            <a:r>
              <a:rPr lang="en-US" altLang="en-US" dirty="0" err="1" smtClean="0"/>
              <a:t>mencari</a:t>
            </a:r>
            <a:r>
              <a:rPr lang="en-US" altLang="en-US" dirty="0" smtClean="0"/>
              <a:t> </a:t>
            </a:r>
            <a:r>
              <a:rPr lang="en-US" altLang="en-US" dirty="0" err="1" smtClean="0"/>
              <a:t>informasi</a:t>
            </a:r>
            <a:r>
              <a:rPr lang="en-US" altLang="en-US" dirty="0" smtClean="0"/>
              <a:t> </a:t>
            </a:r>
            <a:r>
              <a:rPr lang="en-US" altLang="en-US" dirty="0" err="1" smtClean="0"/>
              <a:t>tentang</a:t>
            </a:r>
            <a:r>
              <a:rPr lang="en-US" altLang="en-US" dirty="0" smtClean="0"/>
              <a:t> </a:t>
            </a:r>
            <a:r>
              <a:rPr lang="en-US" altLang="en-US" dirty="0" err="1" smtClean="0"/>
              <a:t>masalah</a:t>
            </a:r>
            <a:r>
              <a:rPr lang="en-US" altLang="en-US" dirty="0" smtClean="0"/>
              <a:t> </a:t>
            </a:r>
            <a:r>
              <a:rPr lang="en-US" altLang="en-US" dirty="0" err="1" smtClean="0"/>
              <a:t>organisasi</a:t>
            </a:r>
            <a:r>
              <a:rPr lang="en-US" altLang="en-US" dirty="0" smtClean="0"/>
              <a:t>. </a:t>
            </a:r>
            <a:r>
              <a:rPr lang="en-US" altLang="en-US" dirty="0" err="1" smtClean="0"/>
              <a:t>Teknik</a:t>
            </a:r>
            <a:r>
              <a:rPr lang="en-US" altLang="en-US" dirty="0" smtClean="0"/>
              <a:t> </a:t>
            </a:r>
            <a:r>
              <a:rPr lang="en-US" altLang="en-US" dirty="0" err="1" smtClean="0"/>
              <a:t>ini</a:t>
            </a:r>
            <a:r>
              <a:rPr lang="en-US" altLang="en-US" dirty="0" smtClean="0"/>
              <a:t> </a:t>
            </a:r>
            <a:r>
              <a:rPr lang="en-US" altLang="en-US" dirty="0" err="1" smtClean="0"/>
              <a:t>mengandalkan</a:t>
            </a:r>
            <a:r>
              <a:rPr lang="en-US" altLang="en-US" dirty="0" smtClean="0"/>
              <a:t> </a:t>
            </a:r>
            <a:r>
              <a:rPr lang="en-US" altLang="en-US" dirty="0" err="1" smtClean="0"/>
              <a:t>tanggapan</a:t>
            </a:r>
            <a:r>
              <a:rPr lang="en-US" altLang="en-US" dirty="0" smtClean="0"/>
              <a:t> </a:t>
            </a:r>
            <a:r>
              <a:rPr lang="en-US" altLang="en-US" dirty="0" err="1" smtClean="0"/>
              <a:t>jujur</a:t>
            </a:r>
            <a:r>
              <a:rPr lang="en-US" altLang="en-US" dirty="0" smtClean="0"/>
              <a:t> </a:t>
            </a:r>
            <a:r>
              <a:rPr lang="en-US" altLang="en-US" dirty="0" err="1" smtClean="0"/>
              <a:t>dari</a:t>
            </a:r>
            <a:r>
              <a:rPr lang="en-US" altLang="en-US" dirty="0" smtClean="0"/>
              <a:t> </a:t>
            </a:r>
            <a:r>
              <a:rPr lang="en-US" altLang="en-US" dirty="0" err="1" smtClean="0"/>
              <a:t>mereka</a:t>
            </a:r>
            <a:r>
              <a:rPr lang="en-US" altLang="en-US" dirty="0" smtClean="0"/>
              <a:t> yang </a:t>
            </a:r>
            <a:r>
              <a:rPr lang="en-US" altLang="en-US" dirty="0" err="1" smtClean="0"/>
              <a:t>terlibat</a:t>
            </a:r>
            <a:r>
              <a:rPr lang="en-US" altLang="en-US" dirty="0" smtClean="0"/>
              <a:t>, </a:t>
            </a:r>
            <a:r>
              <a:rPr lang="en-US" altLang="en-US" dirty="0" err="1" smtClean="0"/>
              <a:t>dan</a:t>
            </a:r>
            <a:r>
              <a:rPr lang="en-US" altLang="en-US" dirty="0" smtClean="0"/>
              <a:t> </a:t>
            </a:r>
            <a:r>
              <a:rPr lang="en-US" altLang="en-US" dirty="0" err="1" smtClean="0"/>
              <a:t>prasyaratnya</a:t>
            </a:r>
            <a:r>
              <a:rPr lang="en-US" altLang="en-US" dirty="0" smtClean="0"/>
              <a:t> </a:t>
            </a:r>
            <a:r>
              <a:rPr lang="en-US" altLang="en-US" dirty="0" err="1" smtClean="0"/>
              <a:t>adalah</a:t>
            </a:r>
            <a:r>
              <a:rPr lang="en-US" altLang="en-US" dirty="0" smtClean="0"/>
              <a:t> para </a:t>
            </a:r>
            <a:r>
              <a:rPr lang="en-US" altLang="en-US" dirty="0" err="1" smtClean="0"/>
              <a:t>peserta</a:t>
            </a:r>
            <a:r>
              <a:rPr lang="en-US" altLang="en-US" dirty="0" smtClean="0"/>
              <a:t> </a:t>
            </a:r>
            <a:r>
              <a:rPr lang="en-US" altLang="en-US" dirty="0" err="1" smtClean="0"/>
              <a:t>sepenuhnya</a:t>
            </a:r>
            <a:r>
              <a:rPr lang="en-US" altLang="en-US" dirty="0" smtClean="0"/>
              <a:t> </a:t>
            </a:r>
            <a:r>
              <a:rPr lang="en-US" altLang="en-US" dirty="0" err="1" smtClean="0"/>
              <a:t>bebas</a:t>
            </a:r>
            <a:r>
              <a:rPr lang="en-US" altLang="en-US" dirty="0" smtClean="0"/>
              <a:t> </a:t>
            </a:r>
            <a:r>
              <a:rPr lang="en-US" altLang="en-US" dirty="0" err="1" smtClean="0"/>
              <a:t>untuk</a:t>
            </a:r>
            <a:r>
              <a:rPr lang="en-US" altLang="en-US" dirty="0" smtClean="0"/>
              <a:t> </a:t>
            </a:r>
            <a:r>
              <a:rPr lang="en-US" altLang="en-US" dirty="0" err="1" smtClean="0"/>
              <a:t>mengungkapkan</a:t>
            </a:r>
            <a:r>
              <a:rPr lang="en-US" altLang="en-US" dirty="0" smtClean="0"/>
              <a:t> </a:t>
            </a:r>
            <a:r>
              <a:rPr lang="en-US" altLang="en-US" dirty="0" err="1" smtClean="0"/>
              <a:t>pandangan</a:t>
            </a:r>
            <a:r>
              <a:rPr lang="en-US" altLang="en-US" dirty="0" smtClean="0"/>
              <a:t> </a:t>
            </a:r>
            <a:r>
              <a:rPr lang="en-US" altLang="en-US" dirty="0" err="1" smtClean="0"/>
              <a:t>mereka</a:t>
            </a:r>
            <a:r>
              <a:rPr lang="en-US" altLang="en-US" dirty="0" smtClean="0"/>
              <a:t>. </a:t>
            </a:r>
            <a:r>
              <a:rPr lang="en-US" altLang="en-US" dirty="0" err="1" smtClean="0"/>
              <a:t>Dalam</a:t>
            </a:r>
            <a:r>
              <a:rPr lang="en-US" altLang="en-US" dirty="0" smtClean="0"/>
              <a:t> </a:t>
            </a:r>
            <a:r>
              <a:rPr lang="en-US" altLang="en-US" dirty="0" err="1" smtClean="0"/>
              <a:t>hal</a:t>
            </a:r>
            <a:r>
              <a:rPr lang="en-US" altLang="en-US" dirty="0" smtClean="0"/>
              <a:t> </a:t>
            </a:r>
            <a:r>
              <a:rPr lang="en-US" altLang="en-US" dirty="0" err="1" smtClean="0"/>
              <a:t>ini</a:t>
            </a:r>
            <a:r>
              <a:rPr lang="en-US" altLang="en-US" dirty="0" smtClean="0"/>
              <a:t>, </a:t>
            </a:r>
            <a:r>
              <a:rPr lang="en-US" altLang="en-US" dirty="0" err="1" smtClean="0"/>
              <a:t>penting</a:t>
            </a:r>
            <a:r>
              <a:rPr lang="en-US" altLang="en-US" dirty="0" smtClean="0"/>
              <a:t> </a:t>
            </a:r>
            <a:r>
              <a:rPr lang="en-US" altLang="en-US" dirty="0" err="1" smtClean="0"/>
              <a:t>bahwa</a:t>
            </a:r>
            <a:r>
              <a:rPr lang="en-US" altLang="en-US" dirty="0" smtClean="0"/>
              <a:t> </a:t>
            </a:r>
            <a:r>
              <a:rPr lang="en-US" altLang="en-US" dirty="0" err="1" smtClean="0"/>
              <a:t>manajemen</a:t>
            </a:r>
            <a:r>
              <a:rPr lang="en-US" altLang="en-US" dirty="0" smtClean="0"/>
              <a:t> </a:t>
            </a:r>
            <a:r>
              <a:rPr lang="en-US" altLang="en-US" dirty="0" err="1" smtClean="0"/>
              <a:t>menunjukkan</a:t>
            </a:r>
            <a:r>
              <a:rPr lang="en-US" altLang="en-US" dirty="0" smtClean="0"/>
              <a:t> </a:t>
            </a:r>
            <a:r>
              <a:rPr lang="en-US" altLang="en-US" dirty="0" err="1" smtClean="0"/>
              <a:t>sikap</a:t>
            </a:r>
            <a:r>
              <a:rPr lang="en-US" altLang="en-US" dirty="0" smtClean="0"/>
              <a:t> yang </a:t>
            </a:r>
            <a:r>
              <a:rPr lang="en-US" altLang="en-US" dirty="0" err="1" smtClean="0"/>
              <a:t>benar</a:t>
            </a:r>
            <a:r>
              <a:rPr lang="en-US" altLang="en-US" dirty="0" smtClean="0"/>
              <a:t> </a:t>
            </a:r>
            <a:r>
              <a:rPr lang="en-US" altLang="en-US" dirty="0" err="1" smtClean="0"/>
              <a:t>untuk</a:t>
            </a:r>
            <a:r>
              <a:rPr lang="en-US" altLang="en-US" dirty="0" smtClean="0"/>
              <a:t> </a:t>
            </a:r>
            <a:r>
              <a:rPr lang="en-US" altLang="en-US" dirty="0" err="1" smtClean="0"/>
              <a:t>menghindari</a:t>
            </a:r>
            <a:r>
              <a:rPr lang="en-US" altLang="en-US" dirty="0" smtClean="0"/>
              <a:t> </a:t>
            </a:r>
            <a:r>
              <a:rPr lang="en-US" altLang="en-US" dirty="0" err="1" smtClean="0"/>
              <a:t>penyensoran</a:t>
            </a:r>
            <a:r>
              <a:rPr lang="en-US" altLang="en-US" dirty="0" smtClean="0"/>
              <a:t> </a:t>
            </a:r>
            <a:r>
              <a:rPr lang="en-US" altLang="en-US" dirty="0" err="1" smtClean="0"/>
              <a:t>atau</a:t>
            </a:r>
            <a:r>
              <a:rPr lang="en-US" altLang="en-US" dirty="0" smtClean="0"/>
              <a:t> </a:t>
            </a:r>
            <a:r>
              <a:rPr lang="en-US" altLang="en-US" dirty="0" err="1" smtClean="0"/>
              <a:t>penyembunyian</a:t>
            </a:r>
            <a:r>
              <a:rPr lang="en-US" altLang="en-US" dirty="0" smtClean="0"/>
              <a:t> </a:t>
            </a:r>
            <a:r>
              <a:rPr lang="en-US" altLang="en-US" dirty="0" err="1" smtClean="0"/>
              <a:t>informasi</a:t>
            </a:r>
            <a:r>
              <a:rPr lang="en-US" altLang="en-US" dirty="0" smtClean="0"/>
              <a:t> </a:t>
            </a:r>
            <a:r>
              <a:rPr lang="en-US" altLang="en-US" dirty="0" err="1" smtClean="0"/>
              <a:t>karena</a:t>
            </a:r>
            <a:r>
              <a:rPr lang="en-US" altLang="en-US" dirty="0" smtClean="0"/>
              <a:t> </a:t>
            </a:r>
            <a:r>
              <a:rPr lang="en-US" altLang="en-US" dirty="0" err="1" smtClean="0"/>
              <a:t>takut</a:t>
            </a:r>
            <a:r>
              <a:rPr lang="en-US" altLang="en-US" dirty="0" smtClean="0"/>
              <a:t> </a:t>
            </a:r>
            <a:r>
              <a:rPr lang="en-US" altLang="en-US" dirty="0" err="1" smtClean="0"/>
              <a:t>akan</a:t>
            </a:r>
            <a:r>
              <a:rPr lang="en-US" altLang="en-US" dirty="0" smtClean="0"/>
              <a:t> </a:t>
            </a:r>
            <a:r>
              <a:rPr lang="en-US" altLang="en-US" dirty="0" err="1" smtClean="0"/>
              <a:t>konsekuensinya</a:t>
            </a:r>
            <a:r>
              <a:rPr lang="en-US" altLang="en-US" dirty="0" smtClean="0"/>
              <a:t> </a:t>
            </a:r>
            <a:r>
              <a:rPr lang="en-US" altLang="en-US" dirty="0" err="1" smtClean="0"/>
              <a:t>jika</a:t>
            </a:r>
            <a:r>
              <a:rPr lang="en-US" altLang="en-US" dirty="0" smtClean="0"/>
              <a:t> </a:t>
            </a:r>
            <a:r>
              <a:rPr lang="en-US" altLang="en-US" dirty="0" err="1" smtClean="0"/>
              <a:t>terlalu</a:t>
            </a:r>
            <a:r>
              <a:rPr lang="en-US" altLang="en-US" dirty="0" smtClean="0"/>
              <a:t> </a:t>
            </a:r>
            <a:r>
              <a:rPr lang="en-US" altLang="en-US" dirty="0" err="1" smtClean="0"/>
              <a:t>berlebihan.jujur</a:t>
            </a:r>
            <a:r>
              <a:rPr lang="en-US" altLang="en-US" dirty="0" smtClean="0"/>
              <a:t>.</a:t>
            </a:r>
          </a:p>
          <a:p>
            <a:endParaRPr lang="en-US" altLang="en-US" dirty="0" smtClean="0"/>
          </a:p>
          <a:p>
            <a:endParaRPr lang="en-US" altLang="en-US" dirty="0" smtClean="0"/>
          </a:p>
          <a:p>
            <a:endParaRPr lang="en-US" altLang="en-US" dirty="0" smtClean="0"/>
          </a:p>
          <a:p>
            <a:endParaRPr lang="en-US" altLang="en-US" dirty="0" smtClean="0"/>
          </a:p>
          <a:p>
            <a:r>
              <a:rPr lang="en-US" altLang="en-US" dirty="0" smtClean="0"/>
              <a:t>1. </a:t>
            </a:r>
            <a:r>
              <a:rPr lang="en-US" altLang="en-US" dirty="0" err="1" smtClean="0"/>
              <a:t>Pertama</a:t>
            </a:r>
            <a:r>
              <a:rPr lang="en-US" altLang="en-US" dirty="0" smtClean="0"/>
              <a:t>, </a:t>
            </a:r>
            <a:r>
              <a:rPr lang="en-US" altLang="en-US" dirty="0" err="1" smtClean="0"/>
              <a:t>peserta</a:t>
            </a:r>
            <a:r>
              <a:rPr lang="en-US" altLang="en-US" dirty="0" smtClean="0"/>
              <a:t> </a:t>
            </a:r>
            <a:r>
              <a:rPr lang="en-US" altLang="en-US" dirty="0" err="1" smtClean="0"/>
              <a:t>dalam</a:t>
            </a:r>
            <a:r>
              <a:rPr lang="en-US" altLang="en-US" dirty="0" smtClean="0"/>
              <a:t> </a:t>
            </a:r>
            <a:r>
              <a:rPr lang="en-US" altLang="en-US" dirty="0" err="1" smtClean="0"/>
              <a:t>analisis</a:t>
            </a:r>
            <a:r>
              <a:rPr lang="en-US" altLang="en-US" dirty="0" smtClean="0"/>
              <a:t> </a:t>
            </a:r>
            <a:r>
              <a:rPr lang="en-US" altLang="en-US" dirty="0" err="1" smtClean="0"/>
              <a:t>dipilih</a:t>
            </a:r>
            <a:r>
              <a:rPr lang="en-US" altLang="en-US" dirty="0" smtClean="0"/>
              <a:t>, </a:t>
            </a:r>
            <a:r>
              <a:rPr lang="en-US" altLang="en-US" dirty="0" err="1" smtClean="0"/>
              <a:t>dan</a:t>
            </a:r>
            <a:r>
              <a:rPr lang="en-US" altLang="en-US" dirty="0" smtClean="0"/>
              <a:t> </a:t>
            </a:r>
            <a:r>
              <a:rPr lang="en-US" altLang="en-US" dirty="0" err="1" smtClean="0"/>
              <a:t>ini</a:t>
            </a:r>
            <a:r>
              <a:rPr lang="en-US" altLang="en-US" dirty="0" smtClean="0"/>
              <a:t> </a:t>
            </a:r>
            <a:r>
              <a:rPr lang="en-US" altLang="en-US" dirty="0" err="1" smtClean="0"/>
              <a:t>harus</a:t>
            </a:r>
            <a:r>
              <a:rPr lang="en-US" altLang="en-US" dirty="0" smtClean="0"/>
              <a:t> </a:t>
            </a:r>
            <a:r>
              <a:rPr lang="en-US" altLang="en-US" dirty="0" err="1" smtClean="0"/>
              <a:t>mencakup</a:t>
            </a:r>
            <a:r>
              <a:rPr lang="en-US" altLang="en-US" dirty="0" smtClean="0"/>
              <a:t> orang-orang yang </a:t>
            </a:r>
            <a:r>
              <a:rPr lang="en-US" altLang="en-US" dirty="0" err="1" smtClean="0"/>
              <a:t>terlibat</a:t>
            </a:r>
            <a:r>
              <a:rPr lang="en-US" altLang="en-US" dirty="0" smtClean="0"/>
              <a:t> </a:t>
            </a:r>
            <a:r>
              <a:rPr lang="en-US" altLang="en-US" dirty="0" err="1" smtClean="0"/>
              <a:t>secara</a:t>
            </a:r>
            <a:r>
              <a:rPr lang="en-US" altLang="en-US" dirty="0" smtClean="0"/>
              <a:t> </a:t>
            </a:r>
            <a:r>
              <a:rPr lang="en-US" altLang="en-US" dirty="0" err="1" smtClean="0"/>
              <a:t>aktif</a:t>
            </a:r>
            <a:r>
              <a:rPr lang="en-US" altLang="en-US" dirty="0" smtClean="0"/>
              <a:t> </a:t>
            </a:r>
            <a:r>
              <a:rPr lang="en-US" altLang="en-US" dirty="0" err="1" smtClean="0"/>
              <a:t>dalam</a:t>
            </a:r>
            <a:r>
              <a:rPr lang="en-US" altLang="en-US" dirty="0" smtClean="0"/>
              <a:t> proses </a:t>
            </a:r>
            <a:r>
              <a:rPr lang="en-US" altLang="en-US" dirty="0" err="1" smtClean="0"/>
              <a:t>bisnis</a:t>
            </a:r>
            <a:r>
              <a:rPr lang="en-US" altLang="en-US" dirty="0" smtClean="0"/>
              <a:t> yang </a:t>
            </a:r>
            <a:r>
              <a:rPr lang="en-US" altLang="en-US" dirty="0" err="1" smtClean="0"/>
              <a:t>akan</a:t>
            </a:r>
            <a:r>
              <a:rPr lang="en-US" altLang="en-US" dirty="0" smtClean="0"/>
              <a:t> </a:t>
            </a:r>
            <a:r>
              <a:rPr lang="en-US" altLang="en-US" dirty="0" err="1" smtClean="0"/>
              <a:t>ditingkatkan</a:t>
            </a:r>
            <a:r>
              <a:rPr lang="en-US" altLang="en-US" dirty="0" smtClean="0"/>
              <a:t>.</a:t>
            </a:r>
          </a:p>
          <a:p>
            <a:r>
              <a:rPr lang="en-US" altLang="en-US" dirty="0" smtClean="0"/>
              <a:t>2. </a:t>
            </a:r>
            <a:r>
              <a:rPr lang="en-US" altLang="en-US" dirty="0" err="1" smtClean="0"/>
              <a:t>Selanjutnya</a:t>
            </a:r>
            <a:r>
              <a:rPr lang="en-US" altLang="en-US" dirty="0" smtClean="0"/>
              <a:t> </a:t>
            </a:r>
            <a:r>
              <a:rPr lang="en-US" altLang="en-US" dirty="0" err="1" smtClean="0"/>
              <a:t>kelompok</a:t>
            </a:r>
            <a:r>
              <a:rPr lang="en-US" altLang="en-US" dirty="0" smtClean="0"/>
              <a:t> </a:t>
            </a:r>
            <a:r>
              <a:rPr lang="en-US" altLang="en-US" dirty="0" err="1" smtClean="0"/>
              <a:t>peserta</a:t>
            </a:r>
            <a:r>
              <a:rPr lang="en-US" altLang="en-US" dirty="0" smtClean="0"/>
              <a:t> </a:t>
            </a:r>
            <a:r>
              <a:rPr lang="en-US" altLang="en-US" dirty="0" err="1" smtClean="0"/>
              <a:t>diminta</a:t>
            </a:r>
            <a:r>
              <a:rPr lang="en-US" altLang="en-US" dirty="0" smtClean="0"/>
              <a:t> </a:t>
            </a:r>
            <a:r>
              <a:rPr lang="en-US" altLang="en-US" dirty="0" err="1" smtClean="0"/>
              <a:t>untuk</a:t>
            </a:r>
            <a:r>
              <a:rPr lang="en-US" altLang="en-US" dirty="0" smtClean="0"/>
              <a:t> </a:t>
            </a:r>
            <a:r>
              <a:rPr lang="en-US" altLang="en-US" dirty="0" err="1" smtClean="0"/>
              <a:t>menjawab</a:t>
            </a:r>
            <a:r>
              <a:rPr lang="en-US" altLang="en-US" dirty="0" smtClean="0"/>
              <a:t> </a:t>
            </a:r>
            <a:r>
              <a:rPr lang="en-US" altLang="en-US" dirty="0" err="1" smtClean="0"/>
              <a:t>pertanyaan-pertanyaan</a:t>
            </a:r>
            <a:r>
              <a:rPr lang="en-US" altLang="en-US" dirty="0" smtClean="0"/>
              <a:t> </a:t>
            </a:r>
            <a:r>
              <a:rPr lang="en-US" altLang="en-US" dirty="0" err="1" smtClean="0"/>
              <a:t>berikut</a:t>
            </a:r>
            <a:r>
              <a:rPr lang="en-US" altLang="en-US" dirty="0" smtClean="0"/>
              <a:t> </a:t>
            </a:r>
            <a:r>
              <a:rPr lang="en-US" altLang="en-US" dirty="0" err="1" smtClean="0"/>
              <a:t>ini</a:t>
            </a:r>
            <a:r>
              <a:rPr lang="en-US" altLang="en-US" dirty="0" smtClean="0"/>
              <a:t>:</a:t>
            </a:r>
          </a:p>
          <a:p>
            <a:r>
              <a:rPr lang="en-US" altLang="en-US" dirty="0" smtClean="0"/>
              <a:t>- </a:t>
            </a:r>
            <a:r>
              <a:rPr lang="en-US" altLang="en-US" dirty="0" err="1" smtClean="0"/>
              <a:t>Insiden</a:t>
            </a:r>
            <a:r>
              <a:rPr lang="en-US" altLang="en-US" dirty="0" smtClean="0"/>
              <a:t> </a:t>
            </a:r>
            <a:r>
              <a:rPr lang="en-US" altLang="en-US" dirty="0" err="1" smtClean="0"/>
              <a:t>apa</a:t>
            </a:r>
            <a:r>
              <a:rPr lang="en-US" altLang="en-US" dirty="0" smtClean="0"/>
              <a:t> </a:t>
            </a:r>
            <a:r>
              <a:rPr lang="en-US" altLang="en-US" dirty="0" err="1" smtClean="0"/>
              <a:t>minggu</a:t>
            </a:r>
            <a:r>
              <a:rPr lang="en-US" altLang="en-US" dirty="0" smtClean="0"/>
              <a:t> </a:t>
            </a:r>
            <a:r>
              <a:rPr lang="en-US" altLang="en-US" dirty="0" err="1" smtClean="0"/>
              <a:t>lalu</a:t>
            </a:r>
            <a:r>
              <a:rPr lang="en-US" altLang="en-US" dirty="0" smtClean="0"/>
              <a:t> yang paling </a:t>
            </a:r>
            <a:r>
              <a:rPr lang="en-US" altLang="en-US" dirty="0" err="1" smtClean="0"/>
              <a:t>sulit</a:t>
            </a:r>
            <a:r>
              <a:rPr lang="en-US" altLang="en-US" dirty="0" smtClean="0"/>
              <a:t> </a:t>
            </a:r>
            <a:r>
              <a:rPr lang="en-US" altLang="en-US" dirty="0" err="1" smtClean="0"/>
              <a:t>ditangani</a:t>
            </a:r>
            <a:r>
              <a:rPr lang="en-US" altLang="en-US" dirty="0" smtClean="0"/>
              <a:t>?</a:t>
            </a:r>
          </a:p>
          <a:p>
            <a:r>
              <a:rPr lang="en-US" altLang="en-US" dirty="0" smtClean="0"/>
              <a:t>- Episode mana yang </a:t>
            </a:r>
            <a:r>
              <a:rPr lang="en-US" altLang="en-US" dirty="0" err="1" smtClean="0"/>
              <a:t>menciptakan</a:t>
            </a:r>
            <a:r>
              <a:rPr lang="en-US" altLang="en-US" dirty="0" smtClean="0"/>
              <a:t> </a:t>
            </a:r>
            <a:r>
              <a:rPr lang="en-US" altLang="en-US" dirty="0" err="1" smtClean="0"/>
              <a:t>masalah</a:t>
            </a:r>
            <a:r>
              <a:rPr lang="en-US" altLang="en-US" dirty="0" smtClean="0"/>
              <a:t> </a:t>
            </a:r>
            <a:r>
              <a:rPr lang="en-US" altLang="en-US" dirty="0" err="1" smtClean="0"/>
              <a:t>terbesar</a:t>
            </a:r>
            <a:r>
              <a:rPr lang="en-US" altLang="en-US" dirty="0" smtClean="0"/>
              <a:t> </a:t>
            </a:r>
            <a:r>
              <a:rPr lang="en-US" altLang="en-US" dirty="0" err="1" smtClean="0"/>
              <a:t>dalam</a:t>
            </a:r>
            <a:r>
              <a:rPr lang="en-US" altLang="en-US" dirty="0" smtClean="0"/>
              <a:t> </a:t>
            </a:r>
            <a:r>
              <a:rPr lang="en-US" altLang="en-US" dirty="0" err="1" smtClean="0"/>
              <a:t>hal</a:t>
            </a:r>
            <a:r>
              <a:rPr lang="en-US" altLang="en-US" dirty="0" smtClean="0"/>
              <a:t> </a:t>
            </a:r>
            <a:r>
              <a:rPr lang="en-US" altLang="en-US" dirty="0" err="1" smtClean="0"/>
              <a:t>pemeliharaan</a:t>
            </a:r>
            <a:endParaRPr lang="en-US" altLang="en-US" dirty="0" smtClean="0"/>
          </a:p>
          <a:p>
            <a:r>
              <a:rPr lang="en-US" altLang="en-US" dirty="0" err="1" smtClean="0"/>
              <a:t>kepuasan</a:t>
            </a:r>
            <a:r>
              <a:rPr lang="en-US" altLang="en-US" dirty="0" smtClean="0"/>
              <a:t> </a:t>
            </a:r>
            <a:r>
              <a:rPr lang="en-US" altLang="en-US" dirty="0" err="1" smtClean="0"/>
              <a:t>pelanggan</a:t>
            </a:r>
            <a:r>
              <a:rPr lang="en-US" altLang="en-US" dirty="0" smtClean="0"/>
              <a:t>?</a:t>
            </a:r>
          </a:p>
          <a:p>
            <a:r>
              <a:rPr lang="en-US" altLang="en-US" dirty="0" smtClean="0"/>
              <a:t>- </a:t>
            </a:r>
            <a:r>
              <a:rPr lang="en-US" altLang="en-US" dirty="0" err="1" smtClean="0"/>
              <a:t>Insiden</a:t>
            </a:r>
            <a:r>
              <a:rPr lang="en-US" altLang="en-US" dirty="0" smtClean="0"/>
              <a:t> mana yang paling </a:t>
            </a:r>
            <a:r>
              <a:rPr lang="en-US" altLang="en-US" dirty="0" err="1" smtClean="0"/>
              <a:t>mahal</a:t>
            </a:r>
            <a:r>
              <a:rPr lang="en-US" altLang="en-US" dirty="0" smtClean="0"/>
              <a:t> </a:t>
            </a:r>
            <a:r>
              <a:rPr lang="en-US" altLang="en-US" dirty="0" err="1" smtClean="0"/>
              <a:t>dalam</a:t>
            </a:r>
            <a:r>
              <a:rPr lang="en-US" altLang="en-US" dirty="0" smtClean="0"/>
              <a:t> </a:t>
            </a:r>
            <a:r>
              <a:rPr lang="en-US" altLang="en-US" dirty="0" err="1" smtClean="0"/>
              <a:t>hal</a:t>
            </a:r>
            <a:r>
              <a:rPr lang="en-US" altLang="en-US" dirty="0" smtClean="0"/>
              <a:t> </a:t>
            </a:r>
            <a:r>
              <a:rPr lang="en-US" altLang="en-US" dirty="0" err="1" smtClean="0"/>
              <a:t>sumber</a:t>
            </a:r>
            <a:r>
              <a:rPr lang="en-US" altLang="en-US" dirty="0" smtClean="0"/>
              <a:t> </a:t>
            </a:r>
            <a:r>
              <a:rPr lang="en-US" altLang="en-US" dirty="0" err="1" smtClean="0"/>
              <a:t>daya</a:t>
            </a:r>
            <a:r>
              <a:rPr lang="en-US" altLang="en-US" dirty="0" smtClean="0"/>
              <a:t> </a:t>
            </a:r>
            <a:r>
              <a:rPr lang="en-US" altLang="en-US" dirty="0" err="1" smtClean="0"/>
              <a:t>tambahan</a:t>
            </a:r>
            <a:r>
              <a:rPr lang="en-US" altLang="en-US" dirty="0" smtClean="0"/>
              <a:t> </a:t>
            </a:r>
            <a:r>
              <a:rPr lang="en-US" altLang="en-US" dirty="0" err="1" smtClean="0"/>
              <a:t>atau</a:t>
            </a:r>
            <a:r>
              <a:rPr lang="en-US" altLang="en-US" dirty="0" smtClean="0"/>
              <a:t> </a:t>
            </a:r>
            <a:r>
              <a:rPr lang="en-US" altLang="en-US" dirty="0" err="1" smtClean="0"/>
              <a:t>langsung</a:t>
            </a:r>
            <a:endParaRPr lang="en-US" altLang="en-US" dirty="0" smtClean="0"/>
          </a:p>
          <a:p>
            <a:r>
              <a:rPr lang="en-US" altLang="en-US" dirty="0" err="1" smtClean="0"/>
              <a:t>pengeluaran</a:t>
            </a:r>
            <a:r>
              <a:rPr lang="en-US" altLang="en-US" dirty="0" smtClean="0"/>
              <a:t>?</a:t>
            </a: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8950373-685B-4A67-9DFF-121731278B22}" type="slidenum">
              <a:rPr lang="en-US" altLang="en-US" smtClean="0"/>
              <a:pPr/>
              <a:t>6</a:t>
            </a:fld>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3. </a:t>
            </a:r>
            <a:r>
              <a:rPr lang="en-US" altLang="en-US" dirty="0" err="1" smtClean="0"/>
              <a:t>Tujuannya</a:t>
            </a:r>
            <a:r>
              <a:rPr lang="en-US" altLang="en-US" dirty="0" smtClean="0"/>
              <a:t> </a:t>
            </a:r>
            <a:r>
              <a:rPr lang="en-US" altLang="en-US" dirty="0" err="1" smtClean="0"/>
              <a:t>adalah</a:t>
            </a:r>
            <a:r>
              <a:rPr lang="en-US" altLang="en-US" dirty="0" smtClean="0"/>
              <a:t> </a:t>
            </a:r>
            <a:r>
              <a:rPr lang="en-US" altLang="en-US" dirty="0" err="1" smtClean="0"/>
              <a:t>untuk</a:t>
            </a:r>
            <a:r>
              <a:rPr lang="en-US" altLang="en-US" dirty="0" smtClean="0"/>
              <a:t> </a:t>
            </a:r>
            <a:r>
              <a:rPr lang="en-US" altLang="en-US" dirty="0" err="1" smtClean="0"/>
              <a:t>memusatkan</a:t>
            </a:r>
            <a:r>
              <a:rPr lang="en-US" altLang="en-US" dirty="0" smtClean="0"/>
              <a:t> </a:t>
            </a:r>
            <a:r>
              <a:rPr lang="en-US" altLang="en-US" dirty="0" err="1" smtClean="0"/>
              <a:t>perhatian</a:t>
            </a:r>
            <a:r>
              <a:rPr lang="en-US" altLang="en-US" dirty="0" smtClean="0"/>
              <a:t> </a:t>
            </a:r>
            <a:r>
              <a:rPr lang="en-US" altLang="en-US" dirty="0" err="1" smtClean="0"/>
              <a:t>pada</a:t>
            </a:r>
            <a:r>
              <a:rPr lang="en-US" altLang="en-US" dirty="0" smtClean="0"/>
              <a:t> </a:t>
            </a:r>
            <a:r>
              <a:rPr lang="en-US" altLang="en-US" dirty="0" err="1" smtClean="0"/>
              <a:t>insiden</a:t>
            </a:r>
            <a:r>
              <a:rPr lang="en-US" altLang="en-US" dirty="0" smtClean="0"/>
              <a:t> </a:t>
            </a:r>
            <a:r>
              <a:rPr lang="en-US" altLang="en-US" dirty="0" err="1" smtClean="0"/>
              <a:t>kritis</a:t>
            </a:r>
            <a:r>
              <a:rPr lang="en-US" altLang="en-US" dirty="0" smtClean="0"/>
              <a:t> yang, </a:t>
            </a:r>
            <a:r>
              <a:rPr lang="en-US" altLang="en-US" dirty="0" err="1" smtClean="0"/>
              <a:t>dengan</a:t>
            </a:r>
            <a:r>
              <a:rPr lang="en-US" altLang="en-US" dirty="0" smtClean="0"/>
              <a:t> </a:t>
            </a:r>
            <a:r>
              <a:rPr lang="en-US" altLang="en-US" dirty="0" err="1" smtClean="0"/>
              <a:t>satu</a:t>
            </a:r>
            <a:r>
              <a:rPr lang="en-US" altLang="en-US" dirty="0" smtClean="0"/>
              <a:t> </a:t>
            </a:r>
            <a:r>
              <a:rPr lang="en-US" altLang="en-US" dirty="0" err="1" smtClean="0"/>
              <a:t>atau</a:t>
            </a:r>
            <a:r>
              <a:rPr lang="en-US" altLang="en-US" dirty="0" smtClean="0"/>
              <a:t> lain </a:t>
            </a:r>
            <a:r>
              <a:rPr lang="en-US" altLang="en-US" dirty="0" err="1" smtClean="0"/>
              <a:t>cara</a:t>
            </a:r>
            <a:r>
              <a:rPr lang="en-US" altLang="en-US" dirty="0" smtClean="0"/>
              <a:t>, </a:t>
            </a:r>
            <a:r>
              <a:rPr lang="en-US" altLang="en-US" dirty="0" err="1" smtClean="0"/>
              <a:t>menciptakan</a:t>
            </a:r>
            <a:r>
              <a:rPr lang="en-US" altLang="en-US" dirty="0" smtClean="0"/>
              <a:t> </a:t>
            </a:r>
            <a:r>
              <a:rPr lang="en-US" altLang="en-US" dirty="0" err="1" smtClean="0"/>
              <a:t>masalah</a:t>
            </a:r>
            <a:r>
              <a:rPr lang="en-US" altLang="en-US" dirty="0" smtClean="0"/>
              <a:t> </a:t>
            </a:r>
            <a:r>
              <a:rPr lang="en-US" altLang="en-US" dirty="0" err="1" smtClean="0"/>
              <a:t>bagi</a:t>
            </a:r>
            <a:r>
              <a:rPr lang="en-US" altLang="en-US" dirty="0" smtClean="0"/>
              <a:t> </a:t>
            </a:r>
            <a:r>
              <a:rPr lang="en-US" altLang="en-US" dirty="0" err="1" smtClean="0"/>
              <a:t>karyawan</a:t>
            </a:r>
            <a:r>
              <a:rPr lang="en-US" altLang="en-US" dirty="0" smtClean="0"/>
              <a:t>, </a:t>
            </a:r>
            <a:r>
              <a:rPr lang="en-US" altLang="en-US" dirty="0" err="1" smtClean="0"/>
              <a:t>organisasi</a:t>
            </a:r>
            <a:r>
              <a:rPr lang="en-US" altLang="en-US" dirty="0" smtClean="0"/>
              <a:t>, </a:t>
            </a:r>
            <a:r>
              <a:rPr lang="en-US" altLang="en-US" dirty="0" err="1" smtClean="0"/>
              <a:t>atau</a:t>
            </a:r>
            <a:r>
              <a:rPr lang="en-US" altLang="en-US" dirty="0" smtClean="0"/>
              <a:t> </a:t>
            </a:r>
            <a:r>
              <a:rPr lang="en-US" altLang="en-US" dirty="0" err="1" smtClean="0"/>
              <a:t>pemangku</a:t>
            </a:r>
            <a:r>
              <a:rPr lang="en-US" altLang="en-US" dirty="0" smtClean="0"/>
              <a:t> </a:t>
            </a:r>
            <a:r>
              <a:rPr lang="en-US" altLang="en-US" dirty="0" err="1" smtClean="0"/>
              <a:t>kepentingan</a:t>
            </a:r>
            <a:r>
              <a:rPr lang="en-US" altLang="en-US" dirty="0" smtClean="0"/>
              <a:t> </a:t>
            </a:r>
            <a:r>
              <a:rPr lang="en-US" altLang="en-US" dirty="0" err="1" smtClean="0"/>
              <a:t>lainnya</a:t>
            </a:r>
            <a:r>
              <a:rPr lang="en-US" altLang="en-US" dirty="0" smtClean="0"/>
              <a:t>. </a:t>
            </a:r>
            <a:r>
              <a:rPr lang="en-US" altLang="en-US" dirty="0" err="1" smtClean="0"/>
              <a:t>Jangka</a:t>
            </a:r>
            <a:r>
              <a:rPr lang="en-US" altLang="en-US" dirty="0" smtClean="0"/>
              <a:t> </a:t>
            </a:r>
            <a:r>
              <a:rPr lang="en-US" altLang="en-US" dirty="0" err="1" smtClean="0"/>
              <a:t>waktu</a:t>
            </a:r>
            <a:r>
              <a:rPr lang="en-US" altLang="en-US" dirty="0" smtClean="0"/>
              <a:t> yang </a:t>
            </a:r>
            <a:r>
              <a:rPr lang="en-US" altLang="en-US" dirty="0" err="1" smtClean="0"/>
              <a:t>dicakup</a:t>
            </a:r>
            <a:r>
              <a:rPr lang="en-US" altLang="en-US" dirty="0" smtClean="0"/>
              <a:t> </a:t>
            </a:r>
            <a:r>
              <a:rPr lang="en-US" altLang="en-US" dirty="0" err="1" smtClean="0"/>
              <a:t>oleh</a:t>
            </a:r>
            <a:r>
              <a:rPr lang="en-US" altLang="en-US" dirty="0" smtClean="0"/>
              <a:t> </a:t>
            </a:r>
            <a:r>
              <a:rPr lang="en-US" altLang="en-US" dirty="0" err="1" smtClean="0"/>
              <a:t>pertanyaan</a:t>
            </a:r>
            <a:r>
              <a:rPr lang="en-US" altLang="en-US" dirty="0" smtClean="0"/>
              <a:t> </a:t>
            </a:r>
            <a:r>
              <a:rPr lang="en-US" altLang="en-US" dirty="0" err="1" smtClean="0"/>
              <a:t>dapat</a:t>
            </a:r>
            <a:r>
              <a:rPr lang="en-US" altLang="en-US" dirty="0" smtClean="0"/>
              <a:t> </a:t>
            </a:r>
            <a:r>
              <a:rPr lang="en-US" altLang="en-US" dirty="0" err="1" smtClean="0"/>
              <a:t>berkisar</a:t>
            </a:r>
            <a:r>
              <a:rPr lang="en-US" altLang="en-US" dirty="0" smtClean="0"/>
              <a:t> </a:t>
            </a:r>
            <a:r>
              <a:rPr lang="en-US" altLang="en-US" dirty="0" err="1" smtClean="0"/>
              <a:t>dari</a:t>
            </a:r>
            <a:r>
              <a:rPr lang="en-US" altLang="en-US" dirty="0" smtClean="0"/>
              <a:t> </a:t>
            </a:r>
            <a:r>
              <a:rPr lang="en-US" altLang="en-US" dirty="0" err="1" smtClean="0"/>
              <a:t>beberapa</a:t>
            </a:r>
            <a:r>
              <a:rPr lang="en-US" altLang="en-US" dirty="0" smtClean="0"/>
              <a:t> </a:t>
            </a:r>
            <a:r>
              <a:rPr lang="en-US" altLang="en-US" dirty="0" err="1" smtClean="0"/>
              <a:t>hari</a:t>
            </a:r>
            <a:r>
              <a:rPr lang="en-US" altLang="en-US" dirty="0" smtClean="0"/>
              <a:t> </a:t>
            </a:r>
            <a:r>
              <a:rPr lang="en-US" altLang="en-US" dirty="0" err="1" smtClean="0"/>
              <a:t>hingga</a:t>
            </a:r>
            <a:r>
              <a:rPr lang="en-US" altLang="en-US" dirty="0" smtClean="0"/>
              <a:t> </a:t>
            </a:r>
            <a:r>
              <a:rPr lang="en-US" altLang="en-US" dirty="0" err="1" smtClean="0"/>
              <a:t>beberapa</a:t>
            </a:r>
            <a:r>
              <a:rPr lang="en-US" altLang="en-US" dirty="0" smtClean="0"/>
              <a:t> </a:t>
            </a:r>
            <a:r>
              <a:rPr lang="en-US" altLang="en-US" dirty="0" err="1" smtClean="0"/>
              <a:t>bulan</a:t>
            </a:r>
            <a:r>
              <a:rPr lang="en-US" altLang="en-US" dirty="0" smtClean="0"/>
              <a:t>. Akan </a:t>
            </a:r>
            <a:r>
              <a:rPr lang="en-US" altLang="en-US" dirty="0" err="1" smtClean="0"/>
              <a:t>tetapi</a:t>
            </a:r>
            <a:r>
              <a:rPr lang="en-US" altLang="en-US" dirty="0" smtClean="0"/>
              <a:t>, </a:t>
            </a:r>
            <a:r>
              <a:rPr lang="en-US" altLang="en-US" dirty="0" err="1" smtClean="0"/>
              <a:t>tidak</a:t>
            </a:r>
            <a:r>
              <a:rPr lang="en-US" altLang="en-US" dirty="0" smtClean="0"/>
              <a:t> </a:t>
            </a:r>
            <a:r>
              <a:rPr lang="en-US" altLang="en-US" dirty="0" err="1" smtClean="0"/>
              <a:t>menguntungkan</a:t>
            </a:r>
            <a:r>
              <a:rPr lang="en-US" altLang="en-US" dirty="0" smtClean="0"/>
              <a:t> </a:t>
            </a:r>
            <a:r>
              <a:rPr lang="en-US" altLang="en-US" dirty="0" err="1" smtClean="0"/>
              <a:t>jika</a:t>
            </a:r>
            <a:r>
              <a:rPr lang="en-US" altLang="en-US" dirty="0" smtClean="0"/>
              <a:t> </a:t>
            </a:r>
            <a:r>
              <a:rPr lang="en-US" altLang="en-US" dirty="0" err="1" smtClean="0"/>
              <a:t>jangka</a:t>
            </a:r>
            <a:r>
              <a:rPr lang="en-US" altLang="en-US" dirty="0" smtClean="0"/>
              <a:t> </a:t>
            </a:r>
            <a:r>
              <a:rPr lang="en-US" altLang="en-US" dirty="0" err="1" smtClean="0"/>
              <a:t>waktunya</a:t>
            </a:r>
            <a:r>
              <a:rPr lang="en-US" altLang="en-US" dirty="0" smtClean="0"/>
              <a:t> </a:t>
            </a:r>
            <a:r>
              <a:rPr lang="en-US" altLang="en-US" dirty="0" err="1" smtClean="0"/>
              <a:t>terlalu</a:t>
            </a:r>
            <a:r>
              <a:rPr lang="en-US" altLang="en-US" dirty="0" smtClean="0"/>
              <a:t> lama, </a:t>
            </a:r>
            <a:r>
              <a:rPr lang="en-US" altLang="en-US" dirty="0" err="1" smtClean="0"/>
              <a:t>karena</a:t>
            </a:r>
            <a:r>
              <a:rPr lang="en-US" altLang="en-US" dirty="0" smtClean="0"/>
              <a:t> </a:t>
            </a:r>
            <a:r>
              <a:rPr lang="en-US" altLang="en-US" dirty="0" err="1" smtClean="0"/>
              <a:t>mungkin</a:t>
            </a:r>
            <a:r>
              <a:rPr lang="en-US" altLang="en-US" dirty="0" smtClean="0"/>
              <a:t> </a:t>
            </a:r>
            <a:r>
              <a:rPr lang="en-US" altLang="en-US" dirty="0" err="1" smtClean="0"/>
              <a:t>sulit</a:t>
            </a:r>
            <a:r>
              <a:rPr lang="en-US" altLang="en-US" dirty="0" smtClean="0"/>
              <a:t> </a:t>
            </a:r>
            <a:r>
              <a:rPr lang="en-US" altLang="en-US" dirty="0" err="1" smtClean="0"/>
              <a:t>untuk</a:t>
            </a:r>
            <a:r>
              <a:rPr lang="en-US" altLang="en-US" dirty="0" smtClean="0"/>
              <a:t> </a:t>
            </a:r>
            <a:r>
              <a:rPr lang="en-US" altLang="en-US" dirty="0" err="1" smtClean="0"/>
              <a:t>menentukan</a:t>
            </a:r>
            <a:r>
              <a:rPr lang="en-US" altLang="en-US" dirty="0" smtClean="0"/>
              <a:t> </a:t>
            </a:r>
            <a:r>
              <a:rPr lang="en-US" altLang="en-US" dirty="0" err="1" smtClean="0"/>
              <a:t>insiden</a:t>
            </a:r>
            <a:r>
              <a:rPr lang="en-US" altLang="en-US" dirty="0" smtClean="0"/>
              <a:t> yang paling </a:t>
            </a:r>
            <a:r>
              <a:rPr lang="en-US" altLang="en-US" dirty="0" err="1" smtClean="0"/>
              <a:t>kritis</a:t>
            </a:r>
            <a:r>
              <a:rPr lang="en-US" altLang="en-US" dirty="0" smtClean="0"/>
              <a:t> </a:t>
            </a:r>
            <a:r>
              <a:rPr lang="en-US" altLang="en-US" dirty="0" err="1" smtClean="0"/>
              <a:t>hanya</a:t>
            </a:r>
            <a:r>
              <a:rPr lang="en-US" altLang="en-US" dirty="0" smtClean="0"/>
              <a:t> </a:t>
            </a:r>
            <a:r>
              <a:rPr lang="en-US" altLang="en-US" dirty="0" err="1" smtClean="0"/>
              <a:t>karena</a:t>
            </a:r>
            <a:r>
              <a:rPr lang="en-US" altLang="en-US" dirty="0" smtClean="0"/>
              <a:t> </a:t>
            </a:r>
            <a:r>
              <a:rPr lang="en-US" altLang="en-US" dirty="0" err="1" smtClean="0"/>
              <a:t>banyak</a:t>
            </a:r>
            <a:r>
              <a:rPr lang="en-US" altLang="en-US" dirty="0" smtClean="0"/>
              <a:t> </a:t>
            </a:r>
            <a:r>
              <a:rPr lang="en-US" altLang="en-US" dirty="0" err="1" smtClean="0"/>
              <a:t>insiden</a:t>
            </a:r>
            <a:r>
              <a:rPr lang="en-US" altLang="en-US" dirty="0" smtClean="0"/>
              <a:t> </a:t>
            </a:r>
            <a:r>
              <a:rPr lang="en-US" altLang="en-US" dirty="0" err="1" smtClean="0"/>
              <a:t>dapat</a:t>
            </a:r>
            <a:r>
              <a:rPr lang="en-US" altLang="en-US" dirty="0" smtClean="0"/>
              <a:t> </a:t>
            </a:r>
            <a:r>
              <a:rPr lang="en-US" altLang="en-US" dirty="0" err="1" smtClean="0"/>
              <a:t>dikualifikasikan</a:t>
            </a:r>
            <a:r>
              <a:rPr lang="en-US" altLang="en-US" dirty="0" smtClean="0"/>
              <a:t> </a:t>
            </a:r>
            <a:r>
              <a:rPr lang="en-US" altLang="en-US" dirty="0" err="1" smtClean="0"/>
              <a:t>sebagai</a:t>
            </a:r>
            <a:r>
              <a:rPr lang="en-US" altLang="en-US" dirty="0" smtClean="0"/>
              <a:t> </a:t>
            </a:r>
            <a:r>
              <a:rPr lang="en-US" altLang="en-US" dirty="0" err="1" smtClean="0"/>
              <a:t>kandidat</a:t>
            </a:r>
            <a:r>
              <a:rPr lang="en-US" altLang="en-US" dirty="0" smtClean="0"/>
              <a:t> </a:t>
            </a:r>
            <a:r>
              <a:rPr lang="en-US" altLang="en-US" dirty="0" err="1" smtClean="0"/>
              <a:t>dengan</a:t>
            </a:r>
            <a:r>
              <a:rPr lang="en-US" altLang="en-US" dirty="0" smtClean="0"/>
              <a:t> </a:t>
            </a:r>
            <a:r>
              <a:rPr lang="en-US" altLang="en-US" dirty="0" err="1" smtClean="0"/>
              <a:t>jangka</a:t>
            </a:r>
            <a:r>
              <a:rPr lang="en-US" altLang="en-US" dirty="0" smtClean="0"/>
              <a:t> </a:t>
            </a:r>
            <a:r>
              <a:rPr lang="en-US" altLang="en-US" dirty="0" err="1" smtClean="0"/>
              <a:t>waktu</a:t>
            </a:r>
            <a:r>
              <a:rPr lang="en-US" altLang="en-US" dirty="0" smtClean="0"/>
              <a:t> yang </a:t>
            </a:r>
            <a:r>
              <a:rPr lang="en-US" altLang="en-US" dirty="0" err="1" smtClean="0"/>
              <a:t>cukup</a:t>
            </a:r>
            <a:r>
              <a:rPr lang="en-US" altLang="en-US" dirty="0" smtClean="0"/>
              <a:t>.</a:t>
            </a:r>
          </a:p>
          <a:p>
            <a:endParaRPr lang="en-US" dirty="0"/>
          </a:p>
        </p:txBody>
      </p:sp>
      <p:sp>
        <p:nvSpPr>
          <p:cNvPr id="4" name="Slide Number Placeholder 3"/>
          <p:cNvSpPr>
            <a:spLocks noGrp="1"/>
          </p:cNvSpPr>
          <p:nvPr>
            <p:ph type="sldNum" sz="quarter" idx="10"/>
          </p:nvPr>
        </p:nvSpPr>
        <p:spPr/>
        <p:txBody>
          <a:bodyPr/>
          <a:lstStyle/>
          <a:p>
            <a:pPr>
              <a:defRPr/>
            </a:pPr>
            <a:fld id="{6FED0745-953C-4F04-990B-8C8352CF60C7}" type="slidenum">
              <a:rPr lang="en-US" smtClean="0"/>
              <a:pPr>
                <a:defRPr/>
              </a:pPr>
              <a:t>7</a:t>
            </a:fld>
            <a:endParaRPr lang="en-US"/>
          </a:p>
        </p:txBody>
      </p:sp>
    </p:spTree>
    <p:extLst>
      <p:ext uri="{BB962C8B-B14F-4D97-AF65-F5344CB8AC3E}">
        <p14:creationId xmlns:p14="http://schemas.microsoft.com/office/powerpoint/2010/main" val="1797914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3. </a:t>
            </a:r>
            <a:r>
              <a:rPr lang="en-US" altLang="en-US" dirty="0" err="1" smtClean="0"/>
              <a:t>Jawaban</a:t>
            </a:r>
            <a:r>
              <a:rPr lang="en-US" altLang="en-US" dirty="0" smtClean="0"/>
              <a:t> yang </a:t>
            </a:r>
            <a:r>
              <a:rPr lang="en-US" altLang="en-US" dirty="0" err="1" smtClean="0"/>
              <a:t>terkumpul</a:t>
            </a:r>
            <a:r>
              <a:rPr lang="en-US" altLang="en-US" dirty="0" smtClean="0"/>
              <a:t> </a:t>
            </a:r>
            <a:r>
              <a:rPr lang="en-US" altLang="en-US" dirty="0" err="1" smtClean="0"/>
              <a:t>disortir</a:t>
            </a:r>
            <a:r>
              <a:rPr lang="en-US" altLang="en-US" dirty="0" smtClean="0"/>
              <a:t> </a:t>
            </a:r>
            <a:r>
              <a:rPr lang="en-US" altLang="en-US" dirty="0" err="1" smtClean="0"/>
              <a:t>dan</a:t>
            </a:r>
            <a:r>
              <a:rPr lang="en-US" altLang="en-US" dirty="0" smtClean="0"/>
              <a:t> </a:t>
            </a:r>
            <a:r>
              <a:rPr lang="en-US" altLang="en-US" dirty="0" err="1" smtClean="0"/>
              <a:t>dianalisis</a:t>
            </a:r>
            <a:r>
              <a:rPr lang="en-US" altLang="en-US" dirty="0" smtClean="0"/>
              <a:t> </a:t>
            </a:r>
            <a:r>
              <a:rPr lang="en-US" altLang="en-US" dirty="0" err="1" smtClean="0"/>
              <a:t>menurut</a:t>
            </a:r>
            <a:r>
              <a:rPr lang="en-US" altLang="en-US" dirty="0" smtClean="0"/>
              <a:t> </a:t>
            </a:r>
            <a:r>
              <a:rPr lang="en-US" altLang="en-US" dirty="0" err="1" smtClean="0"/>
              <a:t>berapa</a:t>
            </a:r>
            <a:r>
              <a:rPr lang="en-US" altLang="en-US" dirty="0" smtClean="0"/>
              <a:t> kali </a:t>
            </a:r>
            <a:r>
              <a:rPr lang="en-US" altLang="en-US" dirty="0" err="1" smtClean="0"/>
              <a:t>insiden</a:t>
            </a:r>
            <a:r>
              <a:rPr lang="en-US" altLang="en-US" dirty="0" smtClean="0"/>
              <a:t> yang </a:t>
            </a:r>
            <a:r>
              <a:rPr lang="en-US" altLang="en-US" dirty="0" err="1" smtClean="0"/>
              <a:t>berbeda</a:t>
            </a:r>
            <a:r>
              <a:rPr lang="en-US" altLang="en-US" dirty="0" smtClean="0"/>
              <a:t> </a:t>
            </a:r>
            <a:r>
              <a:rPr lang="en-US" altLang="en-US" dirty="0" err="1" smtClean="0"/>
              <a:t>disebutkan</a:t>
            </a:r>
            <a:r>
              <a:rPr lang="en-US" altLang="en-US" dirty="0" smtClean="0"/>
              <a:t>. Format </a:t>
            </a:r>
            <a:r>
              <a:rPr lang="en-US" altLang="en-US" dirty="0" err="1" smtClean="0"/>
              <a:t>representasi</a:t>
            </a:r>
            <a:r>
              <a:rPr lang="en-US" altLang="en-US" dirty="0" smtClean="0"/>
              <a:t> </a:t>
            </a:r>
            <a:r>
              <a:rPr lang="en-US" altLang="en-US" dirty="0" err="1" smtClean="0"/>
              <a:t>grafis</a:t>
            </a:r>
            <a:r>
              <a:rPr lang="en-US" altLang="en-US" dirty="0" smtClean="0"/>
              <a:t> </a:t>
            </a:r>
            <a:r>
              <a:rPr lang="en-US" altLang="en-US" dirty="0" err="1" smtClean="0"/>
              <a:t>mungkin</a:t>
            </a:r>
            <a:r>
              <a:rPr lang="en-US" altLang="en-US" dirty="0" smtClean="0"/>
              <a:t> </a:t>
            </a:r>
            <a:r>
              <a:rPr lang="en-US" altLang="en-US" dirty="0" err="1" smtClean="0"/>
              <a:t>digunakan</a:t>
            </a:r>
            <a:r>
              <a:rPr lang="en-US" altLang="en-US" dirty="0" smtClean="0"/>
              <a:t> </a:t>
            </a:r>
            <a:r>
              <a:rPr lang="en-US" altLang="en-US" dirty="0" err="1" smtClean="0"/>
              <a:t>untuk</a:t>
            </a:r>
            <a:r>
              <a:rPr lang="en-US" altLang="en-US" dirty="0" smtClean="0"/>
              <a:t> </a:t>
            </a:r>
            <a:r>
              <a:rPr lang="en-US" altLang="en-US" dirty="0" err="1" smtClean="0"/>
              <a:t>tujuan</a:t>
            </a:r>
            <a:r>
              <a:rPr lang="en-US" altLang="en-US" dirty="0" smtClean="0"/>
              <a:t> </a:t>
            </a:r>
            <a:r>
              <a:rPr lang="en-US" altLang="en-US" dirty="0" err="1" smtClean="0"/>
              <a:t>ini</a:t>
            </a:r>
            <a:r>
              <a:rPr lang="en-US" altLang="en-US" dirty="0" smtClean="0"/>
              <a:t>. </a:t>
            </a:r>
            <a:r>
              <a:rPr lang="en-US" altLang="en-US" dirty="0" err="1" smtClean="0"/>
              <a:t>Insiden</a:t>
            </a:r>
            <a:r>
              <a:rPr lang="en-US" altLang="en-US" dirty="0" smtClean="0"/>
              <a:t> yang paling </a:t>
            </a:r>
            <a:r>
              <a:rPr lang="en-US" altLang="en-US" dirty="0" err="1" smtClean="0"/>
              <a:t>sering</a:t>
            </a:r>
            <a:r>
              <a:rPr lang="en-US" altLang="en-US" dirty="0" smtClean="0"/>
              <a:t> </a:t>
            </a:r>
            <a:r>
              <a:rPr lang="en-US" altLang="en-US" dirty="0" err="1" smtClean="0"/>
              <a:t>terjadi</a:t>
            </a:r>
            <a:r>
              <a:rPr lang="en-US" altLang="en-US" dirty="0" smtClean="0"/>
              <a:t>, </a:t>
            </a:r>
            <a:r>
              <a:rPr lang="en-US" altLang="en-US" dirty="0" err="1" smtClean="0"/>
              <a:t>seperti</a:t>
            </a:r>
            <a:r>
              <a:rPr lang="en-US" altLang="en-US" dirty="0" smtClean="0"/>
              <a:t> yang </a:t>
            </a:r>
            <a:r>
              <a:rPr lang="en-US" altLang="en-US" dirty="0" err="1" smtClean="0"/>
              <a:t>kritis</a:t>
            </a:r>
            <a:r>
              <a:rPr lang="en-US" altLang="en-US" dirty="0" smtClean="0"/>
              <a:t>, </a:t>
            </a:r>
            <a:r>
              <a:rPr lang="en-US" altLang="en-US" dirty="0" err="1" smtClean="0"/>
              <a:t>merupakan</a:t>
            </a:r>
            <a:r>
              <a:rPr lang="en-US" altLang="en-US" dirty="0" smtClean="0"/>
              <a:t> </a:t>
            </a:r>
            <a:r>
              <a:rPr lang="en-US" altLang="en-US" dirty="0" err="1" smtClean="0"/>
              <a:t>kandidat</a:t>
            </a:r>
            <a:r>
              <a:rPr lang="en-US" altLang="en-US" dirty="0" smtClean="0"/>
              <a:t> yang </a:t>
            </a:r>
            <a:r>
              <a:rPr lang="en-US" altLang="en-US" dirty="0" err="1" smtClean="0"/>
              <a:t>jelas</a:t>
            </a:r>
            <a:r>
              <a:rPr lang="en-US" altLang="en-US" dirty="0" smtClean="0"/>
              <a:t> </a:t>
            </a:r>
            <a:r>
              <a:rPr lang="en-US" altLang="en-US" dirty="0" err="1" smtClean="0"/>
              <a:t>untuk</a:t>
            </a:r>
            <a:r>
              <a:rPr lang="en-US" altLang="en-US" dirty="0" smtClean="0"/>
              <a:t> </a:t>
            </a:r>
            <a:r>
              <a:rPr lang="en-US" altLang="en-US" dirty="0" err="1" smtClean="0"/>
              <a:t>mencegah</a:t>
            </a:r>
            <a:r>
              <a:rPr lang="en-US" altLang="en-US" dirty="0" smtClean="0"/>
              <a:t> </a:t>
            </a:r>
            <a:r>
              <a:rPr lang="en-US" altLang="en-US" dirty="0" err="1" smtClean="0"/>
              <a:t>terulangnya</a:t>
            </a:r>
            <a:r>
              <a:rPr lang="en-US" altLang="en-US" dirty="0" smtClean="0"/>
              <a:t> </a:t>
            </a:r>
            <a:r>
              <a:rPr lang="en-US" altLang="en-US" dirty="0" err="1" smtClean="0"/>
              <a:t>kembali</a:t>
            </a:r>
            <a:r>
              <a:rPr lang="en-US" altLang="en-US" dirty="0" smtClean="0"/>
              <a:t>.</a:t>
            </a:r>
          </a:p>
          <a:p>
            <a:endParaRPr lang="en-US" dirty="0"/>
          </a:p>
        </p:txBody>
      </p:sp>
      <p:sp>
        <p:nvSpPr>
          <p:cNvPr id="4" name="Slide Number Placeholder 3"/>
          <p:cNvSpPr>
            <a:spLocks noGrp="1"/>
          </p:cNvSpPr>
          <p:nvPr>
            <p:ph type="sldNum" sz="quarter" idx="10"/>
          </p:nvPr>
        </p:nvSpPr>
        <p:spPr/>
        <p:txBody>
          <a:bodyPr/>
          <a:lstStyle/>
          <a:p>
            <a:pPr>
              <a:defRPr/>
            </a:pPr>
            <a:fld id="{6FED0745-953C-4F04-990B-8C8352CF60C7}" type="slidenum">
              <a:rPr lang="en-US" smtClean="0"/>
              <a:pPr>
                <a:defRPr/>
              </a:pPr>
              <a:t>8</a:t>
            </a:fld>
            <a:endParaRPr lang="en-US"/>
          </a:p>
        </p:txBody>
      </p:sp>
    </p:spTree>
    <p:extLst>
      <p:ext uri="{BB962C8B-B14F-4D97-AF65-F5344CB8AC3E}">
        <p14:creationId xmlns:p14="http://schemas.microsoft.com/office/powerpoint/2010/main" val="2908994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altLang="en-US" dirty="0" err="1" smtClean="0">
                <a:sym typeface="Wingdings" panose="05000000000000000000" pitchFamily="2" charset="2"/>
              </a:rPr>
              <a:t>Tetapi</a:t>
            </a:r>
            <a:r>
              <a:rPr lang="en-US" altLang="en-US" dirty="0" smtClean="0">
                <a:sym typeface="Wingdings" panose="05000000000000000000" pitchFamily="2" charset="2"/>
              </a:rPr>
              <a:t> yang </a:t>
            </a:r>
            <a:r>
              <a:rPr lang="en-US" altLang="en-US" dirty="0" err="1" smtClean="0">
                <a:sym typeface="Wingdings" panose="05000000000000000000" pitchFamily="2" charset="2"/>
              </a:rPr>
              <a:t>harus</a:t>
            </a:r>
            <a:r>
              <a:rPr lang="en-US" altLang="en-US" dirty="0" smtClean="0">
                <a:sym typeface="Wingdings" panose="05000000000000000000" pitchFamily="2" charset="2"/>
              </a:rPr>
              <a:t> </a:t>
            </a:r>
            <a:r>
              <a:rPr lang="en-US" altLang="en-US" dirty="0" err="1" smtClean="0">
                <a:sym typeface="Wingdings" panose="05000000000000000000" pitchFamily="2" charset="2"/>
              </a:rPr>
              <a:t>diatasi</a:t>
            </a:r>
            <a:r>
              <a:rPr lang="en-US" altLang="en-US" dirty="0" smtClean="0">
                <a:sym typeface="Wingdings" panose="05000000000000000000" pitchFamily="2" charset="2"/>
              </a:rPr>
              <a:t> </a:t>
            </a:r>
            <a:r>
              <a:rPr lang="en-US" altLang="en-US" dirty="0" err="1" smtClean="0">
                <a:sym typeface="Wingdings" panose="05000000000000000000" pitchFamily="2" charset="2"/>
              </a:rPr>
              <a:t>adalah</a:t>
            </a:r>
            <a:r>
              <a:rPr lang="en-US" altLang="en-US" dirty="0" smtClean="0">
                <a:sym typeface="Wingdings" panose="05000000000000000000" pitchFamily="2" charset="2"/>
              </a:rPr>
              <a:t> </a:t>
            </a:r>
            <a:r>
              <a:rPr lang="en-US" altLang="en-US" dirty="0" err="1" smtClean="0">
                <a:sym typeface="Wingdings" panose="05000000000000000000" pitchFamily="2" charset="2"/>
              </a:rPr>
              <a:t>penyebab</a:t>
            </a:r>
            <a:r>
              <a:rPr lang="en-US" altLang="en-US" dirty="0" smtClean="0">
                <a:sym typeface="Wingdings" panose="05000000000000000000" pitchFamily="2" charset="2"/>
              </a:rPr>
              <a:t> </a:t>
            </a:r>
            <a:r>
              <a:rPr lang="en-US" altLang="en-US" dirty="0" err="1" smtClean="0">
                <a:sym typeface="Wingdings" panose="05000000000000000000" pitchFamily="2" charset="2"/>
              </a:rPr>
              <a:t>dari</a:t>
            </a:r>
            <a:r>
              <a:rPr lang="en-US" altLang="en-US" dirty="0" smtClean="0">
                <a:sym typeface="Wingdings" panose="05000000000000000000" pitchFamily="2" charset="2"/>
              </a:rPr>
              <a:t> </a:t>
            </a:r>
            <a:r>
              <a:rPr lang="en-US" altLang="en-US" dirty="0" err="1" smtClean="0">
                <a:sym typeface="Wingdings" panose="05000000000000000000" pitchFamily="2" charset="2"/>
              </a:rPr>
              <a:t>insiden</a:t>
            </a:r>
            <a:r>
              <a:rPr lang="en-US" altLang="en-US" dirty="0" smtClean="0">
                <a:sym typeface="Wingdings" panose="05000000000000000000" pitchFamily="2" charset="2"/>
              </a:rPr>
              <a:t>!</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pPr>
              <a:defRPr/>
            </a:pPr>
            <a:fld id="{6FED0745-953C-4F04-990B-8C8352CF60C7}" type="slidenum">
              <a:rPr lang="en-US" smtClean="0"/>
              <a:pPr>
                <a:defRPr/>
              </a:pPr>
              <a:t>11</a:t>
            </a:fld>
            <a:endParaRPr lang="en-US"/>
          </a:p>
        </p:txBody>
      </p:sp>
    </p:spTree>
    <p:extLst>
      <p:ext uri="{BB962C8B-B14F-4D97-AF65-F5344CB8AC3E}">
        <p14:creationId xmlns:p14="http://schemas.microsoft.com/office/powerpoint/2010/main" val="2537131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4" name="Group 7"/>
          <p:cNvGrpSpPr>
            <a:grpSpLocks/>
          </p:cNvGrpSpPr>
          <p:nvPr userDrawn="1"/>
        </p:nvGrpSpPr>
        <p:grpSpPr bwMode="auto">
          <a:xfrm>
            <a:off x="228600" y="2889250"/>
            <a:ext cx="8610600" cy="201613"/>
            <a:chOff x="144" y="1820"/>
            <a:chExt cx="5424" cy="127"/>
          </a:xfrm>
        </p:grpSpPr>
        <p:sp>
          <p:nvSpPr>
            <p:cNvPr id="5" name="Rectangle 8"/>
            <p:cNvSpPr>
              <a:spLocks noChangeArrowheads="1"/>
            </p:cNvSpPr>
            <p:nvPr userDrawn="1"/>
          </p:nvSpPr>
          <p:spPr bwMode="auto">
            <a:xfrm>
              <a:off x="144" y="1820"/>
              <a:ext cx="1808" cy="127"/>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sp>
          <p:nvSpPr>
            <p:cNvPr id="6" name="Rectangle 9"/>
            <p:cNvSpPr>
              <a:spLocks noChangeArrowheads="1"/>
            </p:cNvSpPr>
            <p:nvPr userDrawn="1"/>
          </p:nvSpPr>
          <p:spPr bwMode="auto">
            <a:xfrm>
              <a:off x="1952" y="1820"/>
              <a:ext cx="1808" cy="127"/>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sp>
          <p:nvSpPr>
            <p:cNvPr id="7" name="Rectangle 10"/>
            <p:cNvSpPr>
              <a:spLocks noChangeArrowheads="1"/>
            </p:cNvSpPr>
            <p:nvPr userDrawn="1"/>
          </p:nvSpPr>
          <p:spPr bwMode="auto">
            <a:xfrm>
              <a:off x="3760" y="1820"/>
              <a:ext cx="1808" cy="12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grpSp>
      <p:sp>
        <p:nvSpPr>
          <p:cNvPr id="8194" name="Rectangle 2"/>
          <p:cNvSpPr>
            <a:spLocks noGrp="1" noChangeArrowheads="1"/>
          </p:cNvSpPr>
          <p:nvPr>
            <p:ph type="ctrTitle"/>
          </p:nvPr>
        </p:nvSpPr>
        <p:spPr>
          <a:xfrm>
            <a:off x="685800" y="685800"/>
            <a:ext cx="7772400" cy="2127250"/>
          </a:xfrm>
        </p:spPr>
        <p:txBody>
          <a:bodyPr/>
          <a:lstStyle>
            <a:lvl1pPr algn="ctr">
              <a:defRPr sz="5800"/>
            </a:lvl1pPr>
          </a:lstStyle>
          <a:p>
            <a:r>
              <a:rPr lang="en-US"/>
              <a:t>Click to edit Master title style</a:t>
            </a:r>
          </a:p>
        </p:txBody>
      </p:sp>
      <p:sp>
        <p:nvSpPr>
          <p:cNvPr id="8195" name="Rectangle 3"/>
          <p:cNvSpPr>
            <a:spLocks noGrp="1" noChangeArrowheads="1"/>
          </p:cNvSpPr>
          <p:nvPr>
            <p:ph type="subTitle" idx="1"/>
          </p:nvPr>
        </p:nvSpPr>
        <p:spPr>
          <a:xfrm>
            <a:off x="1371600" y="3270250"/>
            <a:ext cx="6400800" cy="2209800"/>
          </a:xfrm>
        </p:spPr>
        <p:txBody>
          <a:bodyPr/>
          <a:lstStyle>
            <a:lvl1pPr marL="0" indent="0" algn="ctr">
              <a:buFont typeface="Wingdings" pitchFamily="2" charset="2"/>
              <a:buNone/>
              <a:defRPr sz="3000"/>
            </a:lvl1pPr>
          </a:lstStyle>
          <a:p>
            <a:r>
              <a:rPr lang="en-US"/>
              <a:t>Click to edit Master subtitle style</a:t>
            </a:r>
          </a:p>
        </p:txBody>
      </p:sp>
      <p:sp>
        <p:nvSpPr>
          <p:cNvPr id="8" name="Rectangle 4"/>
          <p:cNvSpPr>
            <a:spLocks noGrp="1" noChangeArrowheads="1"/>
          </p:cNvSpPr>
          <p:nvPr>
            <p:ph type="dt" sz="half" idx="10"/>
          </p:nvPr>
        </p:nvSpPr>
        <p:spPr/>
        <p:txBody>
          <a:bodyPr/>
          <a:lstStyle>
            <a:lvl1pPr>
              <a:defRPr/>
            </a:lvl1pPr>
          </a:lstStyle>
          <a:p>
            <a:pPr>
              <a:defRPr/>
            </a:pPr>
            <a:endParaRPr lang="en-US"/>
          </a:p>
        </p:txBody>
      </p:sp>
      <p:sp>
        <p:nvSpPr>
          <p:cNvPr id="9" name="Rectangle 5"/>
          <p:cNvSpPr>
            <a:spLocks noGrp="1" noChangeArrowheads="1"/>
          </p:cNvSpPr>
          <p:nvPr>
            <p:ph type="ftr" sz="quarter" idx="11"/>
          </p:nvPr>
        </p:nvSpPr>
        <p:spPr/>
        <p:txBody>
          <a:bodyPr/>
          <a:lstStyle>
            <a:lvl1pPr>
              <a:defRPr/>
            </a:lvl1pPr>
          </a:lstStyle>
          <a:p>
            <a:pPr>
              <a:defRPr/>
            </a:pPr>
            <a:endParaRPr lang="en-US"/>
          </a:p>
        </p:txBody>
      </p:sp>
      <p:sp>
        <p:nvSpPr>
          <p:cNvPr id="10" name="Rectangle 6"/>
          <p:cNvSpPr>
            <a:spLocks noGrp="1" noChangeArrowheads="1"/>
          </p:cNvSpPr>
          <p:nvPr>
            <p:ph type="sldNum" sz="quarter" idx="12"/>
          </p:nvPr>
        </p:nvSpPr>
        <p:spPr/>
        <p:txBody>
          <a:bodyPr/>
          <a:lstStyle>
            <a:lvl1pPr>
              <a:defRPr/>
            </a:lvl1pPr>
          </a:lstStyle>
          <a:p>
            <a:pPr>
              <a:defRPr/>
            </a:pPr>
            <a:fld id="{D6A70F6B-5889-49F2-82E5-DEBA135587AE}" type="slidenum">
              <a:rPr lang="en-US" altLang="en-US"/>
              <a:pPr>
                <a:defRPr/>
              </a:pPr>
              <a:t>‹#›</a:t>
            </a:fld>
            <a:endParaRPr lang="en-US" altLang="en-US"/>
          </a:p>
        </p:txBody>
      </p:sp>
    </p:spTree>
    <p:extLst>
      <p:ext uri="{BB962C8B-B14F-4D97-AF65-F5344CB8AC3E}">
        <p14:creationId xmlns:p14="http://schemas.microsoft.com/office/powerpoint/2010/main" val="32238877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4215D8-C0F7-4395-AB95-54FB156BF439}" type="slidenum">
              <a:rPr lang="en-US" altLang="en-US"/>
              <a:pPr>
                <a:defRPr/>
              </a:pPr>
              <a:t>‹#›</a:t>
            </a:fld>
            <a:endParaRPr lang="en-US" altLang="en-US"/>
          </a:p>
        </p:txBody>
      </p:sp>
    </p:spTree>
    <p:extLst>
      <p:ext uri="{BB962C8B-B14F-4D97-AF65-F5344CB8AC3E}">
        <p14:creationId xmlns:p14="http://schemas.microsoft.com/office/powerpoint/2010/main" val="4012497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
            <a:ext cx="2057400" cy="6054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0"/>
            <a:ext cx="6019800" cy="60547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4711FC-A6E8-42D8-8D22-3DA9A3DC40C9}" type="slidenum">
              <a:rPr lang="en-US" altLang="en-US"/>
              <a:pPr>
                <a:defRPr/>
              </a:pPr>
              <a:t>‹#›</a:t>
            </a:fld>
            <a:endParaRPr lang="en-US" altLang="en-US"/>
          </a:p>
        </p:txBody>
      </p:sp>
    </p:spTree>
    <p:extLst>
      <p:ext uri="{BB962C8B-B14F-4D97-AF65-F5344CB8AC3E}">
        <p14:creationId xmlns:p14="http://schemas.microsoft.com/office/powerpoint/2010/main" val="82677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F58E4F-0A52-4099-A843-E40A88C1FBB9}" type="slidenum">
              <a:rPr lang="en-US" altLang="en-US"/>
              <a:pPr>
                <a:defRPr/>
              </a:pPr>
              <a:t>‹#›</a:t>
            </a:fld>
            <a:endParaRPr lang="en-US" altLang="en-US"/>
          </a:p>
        </p:txBody>
      </p:sp>
    </p:spTree>
    <p:extLst>
      <p:ext uri="{BB962C8B-B14F-4D97-AF65-F5344CB8AC3E}">
        <p14:creationId xmlns:p14="http://schemas.microsoft.com/office/powerpoint/2010/main" val="2040956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C3808D-FD67-449B-8429-EB5ECC29F46A}" type="slidenum">
              <a:rPr lang="en-US" altLang="en-US"/>
              <a:pPr>
                <a:defRPr/>
              </a:pPr>
              <a:t>‹#›</a:t>
            </a:fld>
            <a:endParaRPr lang="en-US" altLang="en-US"/>
          </a:p>
        </p:txBody>
      </p:sp>
    </p:spTree>
    <p:extLst>
      <p:ext uri="{BB962C8B-B14F-4D97-AF65-F5344CB8AC3E}">
        <p14:creationId xmlns:p14="http://schemas.microsoft.com/office/powerpoint/2010/main" val="2631907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838200"/>
            <a:ext cx="4038600" cy="5292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38200"/>
            <a:ext cx="4038600" cy="5292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8D7C0D-8373-4D1C-A7A3-833B0DCF9345}" type="slidenum">
              <a:rPr lang="en-US" altLang="en-US"/>
              <a:pPr>
                <a:defRPr/>
              </a:pPr>
              <a:t>‹#›</a:t>
            </a:fld>
            <a:endParaRPr lang="en-US" altLang="en-US"/>
          </a:p>
        </p:txBody>
      </p:sp>
    </p:spTree>
    <p:extLst>
      <p:ext uri="{BB962C8B-B14F-4D97-AF65-F5344CB8AC3E}">
        <p14:creationId xmlns:p14="http://schemas.microsoft.com/office/powerpoint/2010/main" val="3782208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A93A7D6-B7F9-431B-8266-F0BEB4B2FE2A}" type="slidenum">
              <a:rPr lang="en-US" altLang="en-US"/>
              <a:pPr>
                <a:defRPr/>
              </a:pPr>
              <a:t>‹#›</a:t>
            </a:fld>
            <a:endParaRPr lang="en-US" altLang="en-US"/>
          </a:p>
        </p:txBody>
      </p:sp>
    </p:spTree>
    <p:extLst>
      <p:ext uri="{BB962C8B-B14F-4D97-AF65-F5344CB8AC3E}">
        <p14:creationId xmlns:p14="http://schemas.microsoft.com/office/powerpoint/2010/main" val="1570716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C414EDE-FC58-48C8-93DB-4074122C9F4D}" type="slidenum">
              <a:rPr lang="en-US" altLang="en-US"/>
              <a:pPr>
                <a:defRPr/>
              </a:pPr>
              <a:t>‹#›</a:t>
            </a:fld>
            <a:endParaRPr lang="en-US" altLang="en-US"/>
          </a:p>
        </p:txBody>
      </p:sp>
    </p:spTree>
    <p:extLst>
      <p:ext uri="{BB962C8B-B14F-4D97-AF65-F5344CB8AC3E}">
        <p14:creationId xmlns:p14="http://schemas.microsoft.com/office/powerpoint/2010/main" val="1219599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B6851D3-E35A-428F-AB10-BEA12D78ED74}" type="slidenum">
              <a:rPr lang="en-US" altLang="en-US"/>
              <a:pPr>
                <a:defRPr/>
              </a:pPr>
              <a:t>‹#›</a:t>
            </a:fld>
            <a:endParaRPr lang="en-US" altLang="en-US"/>
          </a:p>
        </p:txBody>
      </p:sp>
    </p:spTree>
    <p:extLst>
      <p:ext uri="{BB962C8B-B14F-4D97-AF65-F5344CB8AC3E}">
        <p14:creationId xmlns:p14="http://schemas.microsoft.com/office/powerpoint/2010/main" val="3286460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D2EC13-7255-4E56-BAAC-5C439584A0FD}" type="slidenum">
              <a:rPr lang="en-US" altLang="en-US"/>
              <a:pPr>
                <a:defRPr/>
              </a:pPr>
              <a:t>‹#›</a:t>
            </a:fld>
            <a:endParaRPr lang="en-US" altLang="en-US"/>
          </a:p>
        </p:txBody>
      </p:sp>
    </p:spTree>
    <p:extLst>
      <p:ext uri="{BB962C8B-B14F-4D97-AF65-F5344CB8AC3E}">
        <p14:creationId xmlns:p14="http://schemas.microsoft.com/office/powerpoint/2010/main" val="3070265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34C74C-7A7D-4F54-BED4-2A2F229DFB5F}" type="slidenum">
              <a:rPr lang="en-US" altLang="en-US"/>
              <a:pPr>
                <a:defRPr/>
              </a:pPr>
              <a:t>‹#›</a:t>
            </a:fld>
            <a:endParaRPr lang="en-US" altLang="en-US"/>
          </a:p>
        </p:txBody>
      </p:sp>
    </p:spTree>
    <p:extLst>
      <p:ext uri="{BB962C8B-B14F-4D97-AF65-F5344CB8AC3E}">
        <p14:creationId xmlns:p14="http://schemas.microsoft.com/office/powerpoint/2010/main" val="3620489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BEFF8"/>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76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7171" name="Rectangle 3"/>
          <p:cNvSpPr>
            <a:spLocks noGrp="1" noChangeArrowheads="1"/>
          </p:cNvSpPr>
          <p:nvPr>
            <p:ph type="body" idx="1"/>
          </p:nvPr>
        </p:nvSpPr>
        <p:spPr bwMode="auto">
          <a:xfrm>
            <a:off x="457200" y="838200"/>
            <a:ext cx="8229600"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172"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mn-lt"/>
                <a:cs typeface="Arial" charset="0"/>
              </a:defRPr>
            </a:lvl1pPr>
          </a:lstStyle>
          <a:p>
            <a:pPr>
              <a:defRPr/>
            </a:pPr>
            <a:endParaRPr 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mn-lt"/>
                <a:cs typeface="Arial" charset="0"/>
              </a:defRPr>
            </a:lvl1pPr>
          </a:lstStyle>
          <a:p>
            <a:pPr>
              <a:defRPr/>
            </a:pPr>
            <a:endParaRPr lang="en-US"/>
          </a:p>
        </p:txBody>
      </p:sp>
      <p:sp>
        <p:nvSpPr>
          <p:cNvPr id="7174"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Verdana" panose="020B0604030504040204" pitchFamily="34" charset="0"/>
              </a:defRPr>
            </a:lvl1pPr>
          </a:lstStyle>
          <a:p>
            <a:pPr>
              <a:defRPr/>
            </a:pPr>
            <a:fld id="{08C8B98E-B1AF-4599-8148-5132786DE852}" type="slidenum">
              <a:rPr lang="en-US" altLang="en-US"/>
              <a:pPr>
                <a:defRPr/>
              </a:pPr>
              <a:t>‹#›</a:t>
            </a:fld>
            <a:endParaRPr lang="en-US" altLang="en-US"/>
          </a:p>
        </p:txBody>
      </p:sp>
      <p:sp>
        <p:nvSpPr>
          <p:cNvPr id="1031" name="Line 7"/>
          <p:cNvSpPr>
            <a:spLocks noChangeShapeType="1"/>
          </p:cNvSpPr>
          <p:nvPr/>
        </p:nvSpPr>
        <p:spPr bwMode="auto">
          <a:xfrm>
            <a:off x="457200" y="609600"/>
            <a:ext cx="8077200"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032" name="Group 8"/>
          <p:cNvGrpSpPr>
            <a:grpSpLocks/>
          </p:cNvGrpSpPr>
          <p:nvPr userDrawn="1"/>
        </p:nvGrpSpPr>
        <p:grpSpPr bwMode="auto">
          <a:xfrm rot="-5400000">
            <a:off x="-3314700" y="3314700"/>
            <a:ext cx="6858000" cy="228600"/>
            <a:chOff x="144" y="1820"/>
            <a:chExt cx="5424" cy="127"/>
          </a:xfrm>
        </p:grpSpPr>
        <p:sp>
          <p:nvSpPr>
            <p:cNvPr id="1033" name="Rectangle 9"/>
            <p:cNvSpPr>
              <a:spLocks noChangeArrowheads="1"/>
            </p:cNvSpPr>
            <p:nvPr/>
          </p:nvSpPr>
          <p:spPr bwMode="auto">
            <a:xfrm>
              <a:off x="152" y="1813"/>
              <a:ext cx="1808" cy="127"/>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sp>
          <p:nvSpPr>
            <p:cNvPr id="1034" name="Rectangle 10"/>
            <p:cNvSpPr>
              <a:spLocks noChangeArrowheads="1"/>
            </p:cNvSpPr>
            <p:nvPr/>
          </p:nvSpPr>
          <p:spPr bwMode="auto">
            <a:xfrm>
              <a:off x="1952" y="1820"/>
              <a:ext cx="1808" cy="127"/>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sp>
          <p:nvSpPr>
            <p:cNvPr id="1035" name="Rectangle 11"/>
            <p:cNvSpPr>
              <a:spLocks noChangeArrowheads="1"/>
            </p:cNvSpPr>
            <p:nvPr/>
          </p:nvSpPr>
          <p:spPr bwMode="auto">
            <a:xfrm>
              <a:off x="3760" y="1820"/>
              <a:ext cx="1808" cy="12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grpSp>
    </p:spTree>
  </p:cSld>
  <p:clrMap bg1="lt1" tx1="dk1" bg2="lt2" tx2="dk2" accent1="accent1" accent2="accent2" accent3="accent3" accent4="accent4" accent5="accent5" accent6="accent6" hlink="hlink" folHlink="folHlink"/>
  <p:sldLayoutIdLst>
    <p:sldLayoutId id="2147483768"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dissolve">
                                      <p:cBhvr>
                                        <p:cTn id="7" dur="500"/>
                                        <p:tgtEl>
                                          <p:spTgt spid="71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71">
                                            <p:txEl>
                                              <p:pRg st="0" end="0"/>
                                            </p:txEl>
                                          </p:spTgt>
                                        </p:tgtEl>
                                        <p:attrNameLst>
                                          <p:attrName>style.visibility</p:attrName>
                                        </p:attrNameLst>
                                      </p:cBhvr>
                                      <p:to>
                                        <p:strVal val="visible"/>
                                      </p:to>
                                    </p:set>
                                    <p:animEffect transition="in" filter="dissolve">
                                      <p:cBhvr>
                                        <p:cTn id="12" dur="500"/>
                                        <p:tgtEl>
                                          <p:spTgt spid="7171">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7171">
                                            <p:txEl>
                                              <p:pRg st="1" end="1"/>
                                            </p:txEl>
                                          </p:spTgt>
                                        </p:tgtEl>
                                        <p:attrNameLst>
                                          <p:attrName>style.visibility</p:attrName>
                                        </p:attrNameLst>
                                      </p:cBhvr>
                                      <p:to>
                                        <p:strVal val="visible"/>
                                      </p:to>
                                    </p:set>
                                    <p:animEffect transition="in" filter="dissolve">
                                      <p:cBhvr>
                                        <p:cTn id="15" dur="500"/>
                                        <p:tgtEl>
                                          <p:spTgt spid="7171">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7171">
                                            <p:txEl>
                                              <p:pRg st="2" end="2"/>
                                            </p:txEl>
                                          </p:spTgt>
                                        </p:tgtEl>
                                        <p:attrNameLst>
                                          <p:attrName>style.visibility</p:attrName>
                                        </p:attrNameLst>
                                      </p:cBhvr>
                                      <p:to>
                                        <p:strVal val="visible"/>
                                      </p:to>
                                    </p:set>
                                    <p:animEffect transition="in" filter="dissolve">
                                      <p:cBhvr>
                                        <p:cTn id="18" dur="500"/>
                                        <p:tgtEl>
                                          <p:spTgt spid="7171">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7171">
                                            <p:txEl>
                                              <p:pRg st="3" end="3"/>
                                            </p:txEl>
                                          </p:spTgt>
                                        </p:tgtEl>
                                        <p:attrNameLst>
                                          <p:attrName>style.visibility</p:attrName>
                                        </p:attrNameLst>
                                      </p:cBhvr>
                                      <p:to>
                                        <p:strVal val="visible"/>
                                      </p:to>
                                    </p:set>
                                    <p:animEffect transition="in" filter="dissolve">
                                      <p:cBhvr>
                                        <p:cTn id="21" dur="500"/>
                                        <p:tgtEl>
                                          <p:spTgt spid="7171">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7171">
                                            <p:txEl>
                                              <p:pRg st="4" end="4"/>
                                            </p:txEl>
                                          </p:spTgt>
                                        </p:tgtEl>
                                        <p:attrNameLst>
                                          <p:attrName>style.visibility</p:attrName>
                                        </p:attrNameLst>
                                      </p:cBhvr>
                                      <p:to>
                                        <p:strVal val="visible"/>
                                      </p:to>
                                    </p:set>
                                    <p:animEffect transition="in" filter="dissolve">
                                      <p:cBhvr>
                                        <p:cTn id="24" dur="500"/>
                                        <p:tgtEl>
                                          <p:spTgt spid="71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P spid="7171" grpId="0" build="p">
        <p:tmplLst>
          <p:tmpl lvl="1">
            <p:tnLst>
              <p:par>
                <p:cTn presetID="9" presetClass="entr" presetSubtype="0" fill="hold" nodeType="clickEffect">
                  <p:stCondLst>
                    <p:cond delay="0"/>
                  </p:stCondLst>
                  <p:childTnLst>
                    <p:set>
                      <p:cBhvr>
                        <p:cTn dur="1" fill="hold">
                          <p:stCondLst>
                            <p:cond delay="0"/>
                          </p:stCondLst>
                        </p:cTn>
                        <p:tgtEl>
                          <p:spTgt spid="7171"/>
                        </p:tgtEl>
                        <p:attrNameLst>
                          <p:attrName>style.visibility</p:attrName>
                        </p:attrNameLst>
                      </p:cBhvr>
                      <p:to>
                        <p:strVal val="visible"/>
                      </p:to>
                    </p:set>
                    <p:animEffect transition="in" filter="dissolve">
                      <p:cBhvr>
                        <p:cTn dur="500"/>
                        <p:tgtEl>
                          <p:spTgt spid="7171"/>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7171"/>
                        </p:tgtEl>
                        <p:attrNameLst>
                          <p:attrName>style.visibility</p:attrName>
                        </p:attrNameLst>
                      </p:cBhvr>
                      <p:to>
                        <p:strVal val="visible"/>
                      </p:to>
                    </p:set>
                    <p:animEffect transition="in" filter="dissolve">
                      <p:cBhvr>
                        <p:cTn dur="500"/>
                        <p:tgtEl>
                          <p:spTgt spid="7171"/>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7171"/>
                        </p:tgtEl>
                        <p:attrNameLst>
                          <p:attrName>style.visibility</p:attrName>
                        </p:attrNameLst>
                      </p:cBhvr>
                      <p:to>
                        <p:strVal val="visible"/>
                      </p:to>
                    </p:set>
                    <p:animEffect transition="in" filter="dissolve">
                      <p:cBhvr>
                        <p:cTn dur="500"/>
                        <p:tgtEl>
                          <p:spTgt spid="7171"/>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7171"/>
                        </p:tgtEl>
                        <p:attrNameLst>
                          <p:attrName>style.visibility</p:attrName>
                        </p:attrNameLst>
                      </p:cBhvr>
                      <p:to>
                        <p:strVal val="visible"/>
                      </p:to>
                    </p:set>
                    <p:animEffect transition="in" filter="dissolve">
                      <p:cBhvr>
                        <p:cTn dur="500"/>
                        <p:tgtEl>
                          <p:spTgt spid="7171"/>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7171"/>
                        </p:tgtEl>
                        <p:attrNameLst>
                          <p:attrName>style.visibility</p:attrName>
                        </p:attrNameLst>
                      </p:cBhvr>
                      <p:to>
                        <p:strVal val="visible"/>
                      </p:to>
                    </p:set>
                    <p:animEffect transition="in" filter="dissolve">
                      <p:cBhvr>
                        <p:cTn dur="500"/>
                        <p:tgtEl>
                          <p:spTgt spid="7171"/>
                        </p:tgtEl>
                      </p:cBhvr>
                    </p:animEffect>
                  </p:childTnLst>
                </p:cTn>
              </p:par>
            </p:tnLst>
          </p:tmpl>
        </p:tmplLst>
      </p:bldP>
    </p:bldLst>
  </p:timing>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p"/>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accent1"/>
        </a:buClr>
        <a:buSzPct val="65000"/>
        <a:buFont typeface="Wingdings" panose="05000000000000000000" pitchFamily="2" charset="2"/>
        <a:buChar char="p"/>
        <a:defRPr sz="20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1.png"/><Relationship Id="rId2" Type="http://schemas.microsoft.com/office/2007/relationships/media" Target="../media/media12.m4a"/><Relationship Id="rId1" Type="http://schemas.openxmlformats.org/officeDocument/2006/relationships/vmlDrawing" Target="../drawings/vmlDrawing1.vml"/><Relationship Id="rId6" Type="http://schemas.openxmlformats.org/officeDocument/2006/relationships/image" Target="../media/image2.emf"/><Relationship Id="rId5" Type="http://schemas.openxmlformats.org/officeDocument/2006/relationships/oleObject" Target="../embeddings/oleObject1.bin"/><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microsoft.com/office/2007/relationships/media" Target="../media/media16.m4a"/><Relationship Id="rId7" Type="http://schemas.openxmlformats.org/officeDocument/2006/relationships/image" Target="../media/image1.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audio" Target="../media/media16.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microsoft.com/office/2007/relationships/media" Target="../media/media23.m4a"/><Relationship Id="rId7"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audio" Target="../media/media24.m4a"/><Relationship Id="rId5" Type="http://schemas.microsoft.com/office/2007/relationships/media" Target="../media/media24.m4a"/><Relationship Id="rId4" Type="http://schemas.openxmlformats.org/officeDocument/2006/relationships/audio" Target="../media/media23.m4a"/><Relationship Id="rId9"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28.m4a"/><Relationship Id="rId7" Type="http://schemas.openxmlformats.org/officeDocument/2006/relationships/image" Target="../media/image3.emf"/><Relationship Id="rId2" Type="http://schemas.microsoft.com/office/2007/relationships/media" Target="../media/media28.m4a"/><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microsoft.com/office/2007/relationships/media" Target="../media/media32.m4a"/><Relationship Id="rId7" Type="http://schemas.openxmlformats.org/officeDocument/2006/relationships/image" Target="../media/image1.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notesSlide" Target="../notesSlides/notesSlide19.xml"/><Relationship Id="rId5" Type="http://schemas.openxmlformats.org/officeDocument/2006/relationships/slideLayout" Target="../slideLayouts/slideLayout2.xml"/><Relationship Id="rId4" Type="http://schemas.openxmlformats.org/officeDocument/2006/relationships/audio" Target="../media/media32.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audio" Target="../media/media8.m4a"/><Relationship Id="rId3" Type="http://schemas.microsoft.com/office/2007/relationships/media" Target="../media/media6.m4a"/><Relationship Id="rId7" Type="http://schemas.microsoft.com/office/2007/relationships/media" Target="../media/media8.m4a"/><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audio" Target="../media/media7.m4a"/><Relationship Id="rId11" Type="http://schemas.openxmlformats.org/officeDocument/2006/relationships/image" Target="../media/image1.png"/><Relationship Id="rId5" Type="http://schemas.microsoft.com/office/2007/relationships/media" Target="../media/media7.m4a"/><Relationship Id="rId10" Type="http://schemas.openxmlformats.org/officeDocument/2006/relationships/notesSlide" Target="../notesSlides/notesSlide6.xml"/><Relationship Id="rId4" Type="http://schemas.openxmlformats.org/officeDocument/2006/relationships/audio" Target="../media/media6.m4a"/><Relationship Id="rId9"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pPr marL="342900" indent="-342900"/>
            <a:r>
              <a:rPr lang="en-US" altLang="en-US" smtClean="0"/>
              <a:t>4.1 </a:t>
            </a:r>
            <a:r>
              <a:rPr lang="en-US" altLang="en-US" sz="6000" smtClean="0"/>
              <a:t>Prioritizing the Improvement effort/Usaha</a:t>
            </a:r>
            <a:endParaRPr lang="en-US" altLang="en-US" smtClean="0"/>
          </a:p>
        </p:txBody>
      </p:sp>
      <p:sp>
        <p:nvSpPr>
          <p:cNvPr id="4099" name="Rectangle 3"/>
          <p:cNvSpPr>
            <a:spLocks noGrp="1" noChangeArrowheads="1"/>
          </p:cNvSpPr>
          <p:nvPr>
            <p:ph type="subTitle" idx="1"/>
          </p:nvPr>
        </p:nvSpPr>
        <p:spPr/>
        <p:txBody>
          <a:bodyPr/>
          <a:lstStyle/>
          <a:p>
            <a:pPr eaLnBrk="1" hangingPunct="1"/>
            <a:endParaRPr lang="en-US" altLang="en-US"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9200" y="57150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2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en-US" sz="4000" smtClean="0"/>
              <a:t>Grafik critical incident</a:t>
            </a:r>
          </a:p>
        </p:txBody>
      </p:sp>
      <p:graphicFrame>
        <p:nvGraphicFramePr>
          <p:cNvPr id="19459" name="Object 6"/>
          <p:cNvGraphicFramePr>
            <a:graphicFrameLocks noGrp="1" noChangeAspect="1"/>
          </p:cNvGraphicFramePr>
          <p:nvPr>
            <p:ph idx="1"/>
          </p:nvPr>
        </p:nvGraphicFramePr>
        <p:xfrm>
          <a:off x="228600" y="762000"/>
          <a:ext cx="8915400" cy="5791200"/>
        </p:xfrm>
        <a:graphic>
          <a:graphicData uri="http://schemas.openxmlformats.org/presentationml/2006/ole">
            <mc:AlternateContent xmlns:mc="http://schemas.openxmlformats.org/markup-compatibility/2006">
              <mc:Choice xmlns:v="urn:schemas-microsoft-com:vml" Requires="v">
                <p:oleObj spid="_x0000_s19467" name="Chart" r:id="rId5" imgW="6010351" imgH="3381451" progId="Excel.Chart.8">
                  <p:embed/>
                </p:oleObj>
              </mc:Choice>
              <mc:Fallback>
                <p:oleObj name="Chart" r:id="rId5" imgW="6010351" imgH="3381451" progId="Excel.Chart.8">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762000"/>
                        <a:ext cx="89154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 y="57150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21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en-US" sz="4000" smtClean="0"/>
              <a:t>Kesimpulan </a:t>
            </a:r>
          </a:p>
        </p:txBody>
      </p:sp>
      <p:sp>
        <p:nvSpPr>
          <p:cNvPr id="20483" name="Rectangle 3"/>
          <p:cNvSpPr>
            <a:spLocks noGrp="1" noChangeArrowheads="1"/>
          </p:cNvSpPr>
          <p:nvPr>
            <p:ph type="body" idx="1"/>
          </p:nvPr>
        </p:nvSpPr>
        <p:spPr/>
        <p:txBody>
          <a:bodyPr/>
          <a:lstStyle/>
          <a:p>
            <a:pPr eaLnBrk="1" hangingPunct="1"/>
            <a:r>
              <a:rPr lang="en-US" altLang="en-US" smtClean="0"/>
              <a:t>Dari grafik critical incident dapat disimpulkan bahwa:</a:t>
            </a:r>
          </a:p>
          <a:p>
            <a:pPr lvl="1" eaLnBrk="1" hangingPunct="1"/>
            <a:r>
              <a:rPr lang="en-US" altLang="en-US" smtClean="0"/>
              <a:t>Insiden paling kritis adalah tidak dapat mencari orang yang harus menjawab panggilan atau tidak tahu siapa yang harus menangani permintaan</a:t>
            </a:r>
          </a:p>
          <a:p>
            <a:pPr eaLnBrk="1" hangingPunct="1"/>
            <a:r>
              <a:rPr lang="en-US" altLang="en-US" smtClean="0"/>
              <a:t>Akhirnya dilakukan usaha untuk </a:t>
            </a:r>
          </a:p>
          <a:p>
            <a:pPr lvl="1" eaLnBrk="1" hangingPunct="1"/>
            <a:r>
              <a:rPr lang="en-US" altLang="en-US" smtClean="0"/>
              <a:t>Mendesain sistem pemantauan setiap karyawan </a:t>
            </a:r>
          </a:p>
          <a:p>
            <a:pPr lvl="1" eaLnBrk="1" hangingPunct="1"/>
            <a:r>
              <a:rPr lang="en-US" altLang="en-US" smtClean="0"/>
              <a:t>Menggambarkan aturan yang lebih jelas tentang siapa yang harus menangani permintaan tertentu</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 y="62484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2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ltLang="en-US" sz="4000" smtClean="0"/>
              <a:t>Check Sheet</a:t>
            </a:r>
          </a:p>
        </p:txBody>
      </p:sp>
      <p:sp>
        <p:nvSpPr>
          <p:cNvPr id="21507" name="Rectangle 3"/>
          <p:cNvSpPr>
            <a:spLocks noGrp="1" noChangeArrowheads="1"/>
          </p:cNvSpPr>
          <p:nvPr>
            <p:ph type="body" idx="1"/>
          </p:nvPr>
        </p:nvSpPr>
        <p:spPr/>
        <p:txBody>
          <a:bodyPr/>
          <a:lstStyle/>
          <a:p>
            <a:pPr eaLnBrk="1" hangingPunct="1"/>
            <a:r>
              <a:rPr lang="en-US" altLang="en-US" smtClean="0"/>
              <a:t>Tabel atau form untuk mencatat data saat sedang dikumpulkan</a:t>
            </a:r>
          </a:p>
          <a:p>
            <a:pPr eaLnBrk="1" hangingPunct="1"/>
            <a:r>
              <a:rPr lang="en-US" altLang="en-US" smtClean="0"/>
              <a:t>Salah satu aplikasi: mencatat seberapa sering sebuah masalah atau insiden muncul</a:t>
            </a:r>
          </a:p>
          <a:p>
            <a:pPr eaLnBrk="1" hangingPunct="1"/>
            <a:r>
              <a:rPr lang="en-US" altLang="en-US" smtClean="0"/>
              <a:t>Memberikan informasi penting tentang masalah atau kemungkinan penyebab kesalahan </a:t>
            </a:r>
            <a:r>
              <a:rPr lang="en-US" altLang="en-US" smtClean="0">
                <a:sym typeface="Wingdings" panose="05000000000000000000" pitchFamily="2" charset="2"/>
              </a:rPr>
              <a:t> dasar untuk menentukan dimana perbaikan harus dilakukan</a:t>
            </a:r>
            <a:endParaRPr lang="en-US" altLang="en-US"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 y="59436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5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ltLang="en-US" sz="4000" smtClean="0"/>
              <a:t>Check Sheet Technique</a:t>
            </a:r>
          </a:p>
        </p:txBody>
      </p:sp>
      <p:sp>
        <p:nvSpPr>
          <p:cNvPr id="23555" name="Rectangle 3"/>
          <p:cNvSpPr>
            <a:spLocks noGrp="1" noChangeArrowheads="1"/>
          </p:cNvSpPr>
          <p:nvPr>
            <p:ph type="body" idx="1"/>
          </p:nvPr>
        </p:nvSpPr>
        <p:spPr/>
        <p:txBody>
          <a:bodyPr/>
          <a:lstStyle/>
          <a:p>
            <a:pPr marL="533400" indent="-533400" eaLnBrk="1" hangingPunct="1">
              <a:lnSpc>
                <a:spcPct val="90000"/>
              </a:lnSpc>
              <a:buFont typeface="Wingdings" panose="05000000000000000000" pitchFamily="2" charset="2"/>
              <a:buAutoNum type="arabicPeriod"/>
            </a:pPr>
            <a:r>
              <a:rPr lang="en-US" altLang="en-US" sz="2400" smtClean="0"/>
              <a:t>Putuskan kejadian yang akan diukur </a:t>
            </a:r>
            <a:r>
              <a:rPr lang="en-US" altLang="en-US" sz="2400" smtClean="0">
                <a:sym typeface="Wingdings" panose="05000000000000000000" pitchFamily="2" charset="2"/>
              </a:rPr>
              <a:t> </a:t>
            </a:r>
          </a:p>
          <a:p>
            <a:pPr marL="914400" lvl="1" indent="-457200" eaLnBrk="1" hangingPunct="1">
              <a:lnSpc>
                <a:spcPct val="90000"/>
              </a:lnSpc>
            </a:pPr>
            <a:r>
              <a:rPr lang="en-US" altLang="en-US" sz="2000" smtClean="0">
                <a:sym typeface="Wingdings" panose="05000000000000000000" pitchFamily="2" charset="2"/>
              </a:rPr>
              <a:t>Harus didefinisikan dengan jelas untuk menghindari keraguan apakah sebuah kejadian akan muncul</a:t>
            </a:r>
          </a:p>
          <a:p>
            <a:pPr marL="914400" lvl="1" indent="-457200" eaLnBrk="1" hangingPunct="1">
              <a:lnSpc>
                <a:spcPct val="90000"/>
              </a:lnSpc>
            </a:pPr>
            <a:r>
              <a:rPr lang="en-US" altLang="en-US" sz="2000" smtClean="0">
                <a:sym typeface="Wingdings" panose="05000000000000000000" pitchFamily="2" charset="2"/>
              </a:rPr>
              <a:t>Biasanya tambahkan juga kategori “lain-lain” untuk menangkan insiden yang tidak dapat dikategorikan</a:t>
            </a:r>
          </a:p>
          <a:p>
            <a:pPr marL="533400" indent="-533400" eaLnBrk="1" hangingPunct="1">
              <a:lnSpc>
                <a:spcPct val="90000"/>
              </a:lnSpc>
              <a:buFont typeface="Wingdings" panose="05000000000000000000" pitchFamily="2" charset="2"/>
              <a:buAutoNum type="arabicPeriod"/>
            </a:pPr>
            <a:r>
              <a:rPr lang="en-US" altLang="en-US" sz="2400" smtClean="0"/>
              <a:t>Tentukan periode untuk pencatatan data dan pembagian intervalnya</a:t>
            </a:r>
          </a:p>
          <a:p>
            <a:pPr marL="533400" indent="-533400" eaLnBrk="1" hangingPunct="1">
              <a:lnSpc>
                <a:spcPct val="90000"/>
              </a:lnSpc>
              <a:buFont typeface="Wingdings" panose="05000000000000000000" pitchFamily="2" charset="2"/>
              <a:buAutoNum type="arabicPeriod"/>
            </a:pPr>
            <a:r>
              <a:rPr lang="en-US" altLang="en-US" sz="2400" smtClean="0"/>
              <a:t>Rancang check sheet yang akan digunakan untuk mencatat</a:t>
            </a:r>
          </a:p>
          <a:p>
            <a:pPr marL="533400" indent="-533400" eaLnBrk="1" hangingPunct="1">
              <a:lnSpc>
                <a:spcPct val="90000"/>
              </a:lnSpc>
              <a:buFont typeface="Wingdings" panose="05000000000000000000" pitchFamily="2" charset="2"/>
              <a:buAutoNum type="arabicPeriod"/>
            </a:pPr>
            <a:r>
              <a:rPr lang="en-US" altLang="en-US" sz="2400" smtClean="0"/>
              <a:t>Lakukan pengumpulan data sesuai dengan periode yang ditentukan</a:t>
            </a:r>
          </a:p>
          <a:p>
            <a:pPr marL="533400" indent="-533400" eaLnBrk="1" hangingPunct="1">
              <a:lnSpc>
                <a:spcPct val="90000"/>
              </a:lnSpc>
              <a:buFont typeface="Wingdings" panose="05000000000000000000" pitchFamily="2" charset="2"/>
              <a:buAutoNum type="arabicPeriod"/>
            </a:pPr>
            <a:r>
              <a:rPr lang="en-US" altLang="en-US" sz="2400" smtClean="0"/>
              <a:t>Setelah data terkumpul, informasi dianalisis untuk menentukan insiden yang paling sering muncul</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0600" y="6248400"/>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39800" y="55213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6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6112"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endParaRPr lang="en-US" altLang="en-US" sz="4000" smtClean="0"/>
          </a:p>
        </p:txBody>
      </p:sp>
      <p:sp>
        <p:nvSpPr>
          <p:cNvPr id="25603" name="Rectangle 3"/>
          <p:cNvSpPr>
            <a:spLocks noGrp="1" noChangeArrowheads="1"/>
          </p:cNvSpPr>
          <p:nvPr>
            <p:ph type="body" idx="1"/>
          </p:nvPr>
        </p:nvSpPr>
        <p:spPr/>
        <p:txBody>
          <a:bodyPr/>
          <a:lstStyle/>
          <a:p>
            <a:pPr eaLnBrk="1" hangingPunct="1"/>
            <a:r>
              <a:rPr lang="en-US" altLang="en-US" smtClean="0"/>
              <a:t>Perlu diperhatikan:</a:t>
            </a:r>
          </a:p>
          <a:p>
            <a:pPr lvl="1" eaLnBrk="1" hangingPunct="1"/>
            <a:r>
              <a:rPr lang="en-US" altLang="en-US" smtClean="0"/>
              <a:t>Ada kemungkinan kejadian-kejadian selain yang dicatat di check sheet muncul tetapi tidak tercatat karena terlalu terfokus pada apa yang ada di check sheet</a:t>
            </a:r>
          </a:p>
          <a:p>
            <a:pPr lvl="1" eaLnBrk="1" hangingPunct="1"/>
            <a:r>
              <a:rPr lang="en-US" altLang="en-US" smtClean="0"/>
              <a:t>Harusnya teratasi dengan adanya kategori “lain-lain”</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9200" y="61309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altLang="en-US" smtClean="0"/>
              <a:t>Contoh Aplikasi Check Sheet</a:t>
            </a:r>
          </a:p>
        </p:txBody>
      </p:sp>
      <p:sp>
        <p:nvSpPr>
          <p:cNvPr id="27651" name="Rectangle 3"/>
          <p:cNvSpPr>
            <a:spLocks noGrp="1" noChangeArrowheads="1"/>
          </p:cNvSpPr>
          <p:nvPr>
            <p:ph type="body" idx="1"/>
          </p:nvPr>
        </p:nvSpPr>
        <p:spPr/>
        <p:txBody>
          <a:bodyPr/>
          <a:lstStyle/>
          <a:p>
            <a:pPr eaLnBrk="1" hangingPunct="1">
              <a:lnSpc>
                <a:spcPct val="80000"/>
              </a:lnSpc>
            </a:pPr>
            <a:r>
              <a:rPr lang="en-US" altLang="en-US" sz="2400" smtClean="0"/>
              <a:t>Sebuah perusahaan yang bergerak di industri instalasi listrik setiap tahunnya mengajukan banyak penawaran untuk pekerjaan pribadi maupun industri. </a:t>
            </a:r>
          </a:p>
          <a:p>
            <a:pPr eaLnBrk="1" hangingPunct="1">
              <a:lnSpc>
                <a:spcPct val="80000"/>
              </a:lnSpc>
            </a:pPr>
            <a:r>
              <a:rPr lang="en-US" altLang="en-US" sz="2400" smtClean="0"/>
              <a:t>Perusahaan tidak puas dengan porsi tawaran yang akhirnya menjadi pekerjaan, karena itu ingin mengevaluasi proses pembuatan penawaran</a:t>
            </a:r>
          </a:p>
          <a:p>
            <a:pPr eaLnBrk="1" hangingPunct="1">
              <a:lnSpc>
                <a:spcPct val="80000"/>
              </a:lnSpc>
            </a:pPr>
            <a:r>
              <a:rPr lang="en-US" altLang="en-US" sz="2400" smtClean="0"/>
              <a:t>Untuk memperoleh gambaran alasan utama kenapa perusahaan tidak mendapat lebih banyak pekerjaan maka dirancang sebuah check sheet.</a:t>
            </a:r>
          </a:p>
          <a:p>
            <a:pPr eaLnBrk="1" hangingPunct="1">
              <a:lnSpc>
                <a:spcPct val="80000"/>
              </a:lnSpc>
            </a:pPr>
            <a:r>
              <a:rPr lang="en-US" altLang="en-US" sz="2400" smtClean="0"/>
              <a:t>Setiap penawaran ditolak oleh calon pelanggan atau penawaran kompetitor yang dimenangkan, pelanggan ditanya alasannya.</a:t>
            </a:r>
          </a:p>
          <a:p>
            <a:pPr eaLnBrk="1" hangingPunct="1">
              <a:lnSpc>
                <a:spcPct val="80000"/>
              </a:lnSpc>
            </a:pPr>
            <a:r>
              <a:rPr lang="en-US" altLang="en-US" sz="2400" smtClean="0"/>
              <a:t>Respon pelanggan dicatat dalam check sheet selama tiga bulan.</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95400" y="61309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en-US" sz="4000" smtClean="0"/>
              <a:t>Check Sheet</a:t>
            </a:r>
          </a:p>
        </p:txBody>
      </p:sp>
      <p:graphicFrame>
        <p:nvGraphicFramePr>
          <p:cNvPr id="19516" name="Group 60"/>
          <p:cNvGraphicFramePr>
            <a:graphicFrameLocks noGrp="1"/>
          </p:cNvGraphicFramePr>
          <p:nvPr>
            <p:ph idx="1"/>
          </p:nvPr>
        </p:nvGraphicFramePr>
        <p:xfrm>
          <a:off x="457200" y="838200"/>
          <a:ext cx="8229600" cy="5359400"/>
        </p:xfrm>
        <a:graphic>
          <a:graphicData uri="http://schemas.openxmlformats.org/drawingml/2006/table">
            <a:tbl>
              <a:tblPr/>
              <a:tblGrid>
                <a:gridCol w="28194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822946">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1" i="0" u="none" strike="noStrike" cap="none" normalizeH="0" baseline="0" dirty="0" err="1" smtClean="0">
                          <a:ln>
                            <a:noFill/>
                          </a:ln>
                          <a:solidFill>
                            <a:schemeClr val="tx1"/>
                          </a:solidFill>
                          <a:effectLst/>
                          <a:latin typeface="Verdana" pitchFamily="34" charset="0"/>
                        </a:rPr>
                        <a:t>Penyebab</a:t>
                      </a:r>
                      <a:r>
                        <a:rPr kumimoji="0" lang="en-US" sz="1600" b="1" i="0" u="none" strike="noStrike" cap="none" normalizeH="0" baseline="0" dirty="0" smtClean="0">
                          <a:ln>
                            <a:noFill/>
                          </a:ln>
                          <a:solidFill>
                            <a:schemeClr val="tx1"/>
                          </a:solidFill>
                          <a:effectLst/>
                          <a:latin typeface="Verdana" pitchFamily="34" charset="0"/>
                        </a:rPr>
                        <a:t> </a:t>
                      </a:r>
                      <a:r>
                        <a:rPr kumimoji="0" lang="en-US" sz="1600" b="1" i="0" u="none" strike="noStrike" cap="none" normalizeH="0" baseline="0" dirty="0" err="1" smtClean="0">
                          <a:ln>
                            <a:noFill/>
                          </a:ln>
                          <a:solidFill>
                            <a:schemeClr val="tx1"/>
                          </a:solidFill>
                          <a:effectLst/>
                          <a:latin typeface="Verdana" pitchFamily="34" charset="0"/>
                        </a:rPr>
                        <a:t>kalahnya</a:t>
                      </a:r>
                      <a:r>
                        <a:rPr kumimoji="0" lang="en-US" sz="1600" b="1" i="0" u="none" strike="noStrike" cap="none" normalizeH="0" baseline="0" dirty="0" smtClean="0">
                          <a:ln>
                            <a:noFill/>
                          </a:ln>
                          <a:solidFill>
                            <a:schemeClr val="tx1"/>
                          </a:solidFill>
                          <a:effectLst/>
                          <a:latin typeface="Verdana" pitchFamily="34" charset="0"/>
                        </a:rPr>
                        <a:t> </a:t>
                      </a:r>
                      <a:r>
                        <a:rPr kumimoji="0" lang="en-US" sz="1600" b="1" i="0" u="none" strike="noStrike" cap="none" normalizeH="0" baseline="0" dirty="0" err="1" smtClean="0">
                          <a:ln>
                            <a:noFill/>
                          </a:ln>
                          <a:solidFill>
                            <a:schemeClr val="tx1"/>
                          </a:solidFill>
                          <a:effectLst/>
                          <a:latin typeface="Verdana" pitchFamily="34" charset="0"/>
                        </a:rPr>
                        <a:t>tawaran</a:t>
                      </a:r>
                      <a:endParaRPr kumimoji="0" lang="en-US" sz="1600" b="1" i="0" u="none" strike="noStrike" cap="none" normalizeH="0" baseline="0" dirty="0" smtClean="0">
                        <a:ln>
                          <a:noFill/>
                        </a:ln>
                        <a:solidFill>
                          <a:schemeClr val="tx1"/>
                        </a:solidFill>
                        <a:effectLst/>
                        <a:latin typeface="Verdana" pitchFamily="34" charset="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1" i="0" u="none" strike="noStrike" cap="none" normalizeH="0" baseline="0" smtClean="0">
                          <a:ln>
                            <a:noFill/>
                          </a:ln>
                          <a:solidFill>
                            <a:schemeClr val="tx1"/>
                          </a:solidFill>
                          <a:effectLst/>
                          <a:latin typeface="Verdana" pitchFamily="34" charset="0"/>
                        </a:rPr>
                        <a:t>Januari</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1" i="0" u="none" strike="noStrike" cap="none" normalizeH="0" baseline="0" smtClean="0">
                          <a:ln>
                            <a:noFill/>
                          </a:ln>
                          <a:solidFill>
                            <a:schemeClr val="tx1"/>
                          </a:solidFill>
                          <a:effectLst/>
                          <a:latin typeface="Verdana" pitchFamily="34" charset="0"/>
                        </a:rPr>
                        <a:t>Februari</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1" i="0" u="none" strike="noStrike" cap="none" normalizeH="0" baseline="0" smtClean="0">
                          <a:ln>
                            <a:noFill/>
                          </a:ln>
                          <a:solidFill>
                            <a:schemeClr val="tx1"/>
                          </a:solidFill>
                          <a:effectLst/>
                          <a:latin typeface="Verdana" pitchFamily="34" charset="0"/>
                        </a:rPr>
                        <a:t>Maret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1" i="0" u="none" strike="noStrike" cap="none" normalizeH="0" baseline="0" smtClean="0">
                          <a:ln>
                            <a:noFill/>
                          </a:ln>
                          <a:solidFill>
                            <a:schemeClr val="tx1"/>
                          </a:solidFill>
                          <a:effectLst/>
                          <a:latin typeface="Verdana" pitchFamily="34" charset="0"/>
                        </a:rPr>
                        <a:t>Total munculnya penyebab</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57134">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Harga terlalu tinggi</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7</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55546">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Kualitas rendah</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4</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55546">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Fleksibilitas rendah</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 //// ////</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 //// //</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 //// ///</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40</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55546">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Kesan yang jelek waktu inspeksi</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8</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57134">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Kemampuan teknis rendah</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5</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55546">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0" i="0" u="none" strike="noStrike" cap="none" normalizeH="0" baseline="0" dirty="0" smtClean="0">
                          <a:ln>
                            <a:noFill/>
                          </a:ln>
                          <a:solidFill>
                            <a:schemeClr val="tx1"/>
                          </a:solidFill>
                          <a:effectLst/>
                          <a:latin typeface="Verdana" pitchFamily="34" charset="0"/>
                        </a:rPr>
                        <a:t>Total </a:t>
                      </a:r>
                      <a:r>
                        <a:rPr kumimoji="0" lang="en-US" sz="1600" b="0" i="0" u="none" strike="noStrike" cap="none" normalizeH="0" baseline="0" dirty="0" err="1" smtClean="0">
                          <a:ln>
                            <a:noFill/>
                          </a:ln>
                          <a:solidFill>
                            <a:schemeClr val="tx1"/>
                          </a:solidFill>
                          <a:effectLst/>
                          <a:latin typeface="Verdana" pitchFamily="34" charset="0"/>
                        </a:rPr>
                        <a:t>jumlah</a:t>
                      </a:r>
                      <a:r>
                        <a:rPr kumimoji="0" lang="en-US" sz="1600" b="0" i="0" u="none" strike="noStrike" cap="none" normalizeH="0" baseline="0" dirty="0" smtClean="0">
                          <a:ln>
                            <a:noFill/>
                          </a:ln>
                          <a:solidFill>
                            <a:schemeClr val="tx1"/>
                          </a:solidFill>
                          <a:effectLst/>
                          <a:latin typeface="Verdana" pitchFamily="34" charset="0"/>
                        </a:rPr>
                        <a:t> </a:t>
                      </a:r>
                      <a:r>
                        <a:rPr kumimoji="0" lang="en-US" sz="1600" b="0" i="0" u="none" strike="noStrike" cap="none" normalizeH="0" baseline="0" dirty="0" err="1" smtClean="0">
                          <a:ln>
                            <a:noFill/>
                          </a:ln>
                          <a:solidFill>
                            <a:schemeClr val="tx1"/>
                          </a:solidFill>
                          <a:effectLst/>
                          <a:latin typeface="Verdana" pitchFamily="34" charset="0"/>
                        </a:rPr>
                        <a:t>penyebab</a:t>
                      </a:r>
                      <a:r>
                        <a:rPr kumimoji="0" lang="en-US" sz="1600" b="0" i="0" u="none" strike="noStrike" cap="none" normalizeH="0" baseline="0" dirty="0" smtClean="0">
                          <a:ln>
                            <a:noFill/>
                          </a:ln>
                          <a:solidFill>
                            <a:schemeClr val="tx1"/>
                          </a:solidFill>
                          <a:effectLst/>
                          <a:latin typeface="Verdana" pitchFamily="34" charset="0"/>
                        </a:rPr>
                        <a:t> per </a:t>
                      </a:r>
                      <a:r>
                        <a:rPr kumimoji="0" lang="en-US" sz="1600" b="0" i="0" u="none" strike="noStrike" cap="none" normalizeH="0" baseline="0" dirty="0" err="1" smtClean="0">
                          <a:ln>
                            <a:noFill/>
                          </a:ln>
                          <a:solidFill>
                            <a:schemeClr val="tx1"/>
                          </a:solidFill>
                          <a:effectLst/>
                          <a:latin typeface="Verdana" pitchFamily="34" charset="0"/>
                        </a:rPr>
                        <a:t>bulan</a:t>
                      </a:r>
                      <a:endParaRPr kumimoji="0" lang="en-US" sz="1600" b="0" i="0" u="none" strike="noStrike" cap="none" normalizeH="0" baseline="0" dirty="0" smtClean="0">
                        <a:ln>
                          <a:noFill/>
                        </a:ln>
                        <a:solidFill>
                          <a:schemeClr val="tx1"/>
                        </a:solidFill>
                        <a:effectLst/>
                        <a:latin typeface="Verdana" pitchFamily="34" charset="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23</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20</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0" i="0" u="none" strike="noStrike" cap="none" normalizeH="0" baseline="0" smtClean="0">
                          <a:ln>
                            <a:noFill/>
                          </a:ln>
                          <a:solidFill>
                            <a:schemeClr val="tx1"/>
                          </a:solidFill>
                          <a:effectLst/>
                          <a:latin typeface="Verdana" pitchFamily="34" charset="0"/>
                        </a:rPr>
                        <a:t>21</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0" i="0" u="none" strike="noStrike" cap="none" normalizeH="0" baseline="0" dirty="0" smtClean="0">
                          <a:ln>
                            <a:noFill/>
                          </a:ln>
                          <a:solidFill>
                            <a:schemeClr val="tx1"/>
                          </a:solidFill>
                          <a:effectLst/>
                          <a:latin typeface="Verdana" pitchFamily="34" charset="0"/>
                        </a:rPr>
                        <a:t>64</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28725" name="Line 63"/>
          <p:cNvSpPr>
            <a:spLocks noChangeShapeType="1"/>
          </p:cNvSpPr>
          <p:nvPr/>
        </p:nvSpPr>
        <p:spPr bwMode="auto">
          <a:xfrm>
            <a:off x="3429000" y="3276600"/>
            <a:ext cx="2286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26" name="Line 64"/>
          <p:cNvSpPr>
            <a:spLocks noChangeShapeType="1"/>
          </p:cNvSpPr>
          <p:nvPr/>
        </p:nvSpPr>
        <p:spPr bwMode="auto">
          <a:xfrm>
            <a:off x="3886200" y="3276600"/>
            <a:ext cx="2286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27" name="Line 65"/>
          <p:cNvSpPr>
            <a:spLocks noChangeShapeType="1"/>
          </p:cNvSpPr>
          <p:nvPr/>
        </p:nvSpPr>
        <p:spPr bwMode="auto">
          <a:xfrm>
            <a:off x="3429000" y="3505200"/>
            <a:ext cx="2286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28" name="Line 66"/>
          <p:cNvSpPr>
            <a:spLocks noChangeShapeType="1"/>
          </p:cNvSpPr>
          <p:nvPr/>
        </p:nvSpPr>
        <p:spPr bwMode="auto">
          <a:xfrm>
            <a:off x="4572000" y="3276600"/>
            <a:ext cx="2286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29" name="Line 67"/>
          <p:cNvSpPr>
            <a:spLocks noChangeShapeType="1"/>
          </p:cNvSpPr>
          <p:nvPr/>
        </p:nvSpPr>
        <p:spPr bwMode="auto">
          <a:xfrm>
            <a:off x="5029200" y="3276600"/>
            <a:ext cx="2286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30" name="Line 68"/>
          <p:cNvSpPr>
            <a:spLocks noChangeShapeType="1"/>
          </p:cNvSpPr>
          <p:nvPr/>
        </p:nvSpPr>
        <p:spPr bwMode="auto">
          <a:xfrm>
            <a:off x="5867400" y="3276600"/>
            <a:ext cx="2286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31" name="Line 69"/>
          <p:cNvSpPr>
            <a:spLocks noChangeShapeType="1"/>
          </p:cNvSpPr>
          <p:nvPr/>
        </p:nvSpPr>
        <p:spPr bwMode="auto">
          <a:xfrm>
            <a:off x="6324600" y="3276600"/>
            <a:ext cx="2286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47800" y="58928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1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altLang="en-US" sz="4000" smtClean="0"/>
              <a:t>Analisis berdasarkan Check Sheet</a:t>
            </a:r>
          </a:p>
        </p:txBody>
      </p:sp>
      <p:sp>
        <p:nvSpPr>
          <p:cNvPr id="29699" name="Rectangle 3"/>
          <p:cNvSpPr>
            <a:spLocks noGrp="1" noChangeArrowheads="1"/>
          </p:cNvSpPr>
          <p:nvPr>
            <p:ph type="body" idx="1"/>
          </p:nvPr>
        </p:nvSpPr>
        <p:spPr/>
        <p:txBody>
          <a:bodyPr/>
          <a:lstStyle/>
          <a:p>
            <a:pPr eaLnBrk="1" hangingPunct="1">
              <a:lnSpc>
                <a:spcPct val="90000"/>
              </a:lnSpc>
            </a:pPr>
            <a:r>
              <a:rPr lang="en-US" altLang="en-US" sz="2400" smtClean="0"/>
              <a:t>Tidak seperti perkiraan perusahaan, </a:t>
            </a:r>
            <a:r>
              <a:rPr lang="en-US" altLang="en-US" sz="2400" smtClean="0">
                <a:solidFill>
                  <a:schemeClr val="tx2"/>
                </a:solidFill>
              </a:rPr>
              <a:t>harga bukan alasan utama penolakan</a:t>
            </a:r>
          </a:p>
          <a:p>
            <a:pPr eaLnBrk="1" hangingPunct="1">
              <a:lnSpc>
                <a:spcPct val="90000"/>
              </a:lnSpc>
            </a:pPr>
            <a:r>
              <a:rPr lang="en-US" altLang="en-US" sz="2400" smtClean="0"/>
              <a:t>Problemnya adalah kurang fleksibelnya waktu dimulainya pekerjaan </a:t>
            </a:r>
          </a:p>
          <a:p>
            <a:pPr eaLnBrk="1" hangingPunct="1">
              <a:lnSpc>
                <a:spcPct val="90000"/>
              </a:lnSpc>
            </a:pPr>
            <a:r>
              <a:rPr lang="en-US" altLang="en-US" sz="2400" smtClean="0"/>
              <a:t>Sebagai hasil: sistem baru dirancang untuk memonitor ketersediaan pekerja servis </a:t>
            </a:r>
          </a:p>
          <a:p>
            <a:pPr eaLnBrk="1" hangingPunct="1">
              <a:lnSpc>
                <a:spcPct val="90000"/>
              </a:lnSpc>
            </a:pPr>
            <a:r>
              <a:rPr lang="en-US" altLang="en-US" sz="2400" smtClean="0"/>
              <a:t>Selain itu, dalam penawaran dipertegas:</a:t>
            </a:r>
          </a:p>
          <a:p>
            <a:pPr lvl="1" eaLnBrk="1" hangingPunct="1">
              <a:lnSpc>
                <a:spcPct val="90000"/>
              </a:lnSpc>
            </a:pPr>
            <a:r>
              <a:rPr lang="en-US" altLang="en-US" sz="2000" smtClean="0"/>
              <a:t>Pekerjaan dapat dimulai secepatnya, dilakukan dalam beberapa periode, sekaligus, di waktu malam, kapan saja.</a:t>
            </a:r>
          </a:p>
          <a:p>
            <a:pPr eaLnBrk="1" hangingPunct="1">
              <a:lnSpc>
                <a:spcPct val="90000"/>
              </a:lnSpc>
            </a:pPr>
            <a:r>
              <a:rPr lang="en-US" altLang="en-US" sz="2400" smtClean="0"/>
              <a:t>Dalam jangka panjang, cara ini membawa peningkatan signifikan dalam porsi penawaran yang dimenangkan dengan harga yang lebih tinggi</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6600" y="61309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7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altLang="en-US" sz="4000" smtClean="0"/>
              <a:t>Pareto Chart</a:t>
            </a:r>
          </a:p>
        </p:txBody>
      </p:sp>
      <p:sp>
        <p:nvSpPr>
          <p:cNvPr id="31747" name="Rectangle 3"/>
          <p:cNvSpPr>
            <a:spLocks noGrp="1" noChangeArrowheads="1"/>
          </p:cNvSpPr>
          <p:nvPr>
            <p:ph type="body" idx="1"/>
          </p:nvPr>
        </p:nvSpPr>
        <p:spPr/>
        <p:txBody>
          <a:bodyPr/>
          <a:lstStyle/>
          <a:p>
            <a:pPr eaLnBrk="1" hangingPunct="1">
              <a:lnSpc>
                <a:spcPct val="90000"/>
              </a:lnSpc>
            </a:pPr>
            <a:r>
              <a:rPr lang="en-US" altLang="en-US" sz="2400" dirty="0" err="1" smtClean="0"/>
              <a:t>Berdasarkan</a:t>
            </a:r>
            <a:r>
              <a:rPr lang="en-US" altLang="en-US" sz="2400" dirty="0" smtClean="0"/>
              <a:t> </a:t>
            </a:r>
            <a:r>
              <a:rPr lang="en-US" altLang="en-US" sz="2400" dirty="0" err="1" smtClean="0"/>
              <a:t>formulasi</a:t>
            </a:r>
            <a:r>
              <a:rPr lang="en-US" altLang="en-US" sz="2400" dirty="0" smtClean="0"/>
              <a:t> </a:t>
            </a:r>
            <a:r>
              <a:rPr lang="en-US" altLang="en-US" sz="2400" dirty="0" err="1" smtClean="0"/>
              <a:t>ahli</a:t>
            </a:r>
            <a:r>
              <a:rPr lang="en-US" altLang="en-US" sz="2400" dirty="0" smtClean="0"/>
              <a:t> </a:t>
            </a:r>
            <a:r>
              <a:rPr lang="en-US" altLang="en-US" sz="2400" dirty="0" err="1" smtClean="0"/>
              <a:t>matematika</a:t>
            </a:r>
            <a:r>
              <a:rPr lang="en-US" altLang="en-US" sz="2400" dirty="0" smtClean="0"/>
              <a:t> Italia Vilfredo Pareto</a:t>
            </a:r>
          </a:p>
          <a:p>
            <a:pPr lvl="1" eaLnBrk="1" hangingPunct="1">
              <a:lnSpc>
                <a:spcPct val="90000"/>
              </a:lnSpc>
            </a:pPr>
            <a:r>
              <a:rPr lang="en-US" altLang="en-US" sz="2000" dirty="0" err="1" smtClean="0"/>
              <a:t>Awalnya</a:t>
            </a:r>
            <a:r>
              <a:rPr lang="en-US" altLang="en-US" sz="2000" dirty="0" smtClean="0"/>
              <a:t> </a:t>
            </a:r>
            <a:r>
              <a:rPr lang="en-US" altLang="en-US" sz="2000" dirty="0" err="1" smtClean="0"/>
              <a:t>dia</a:t>
            </a:r>
            <a:r>
              <a:rPr lang="en-US" altLang="en-US" sz="2000" dirty="0" smtClean="0"/>
              <a:t> concern </a:t>
            </a:r>
            <a:r>
              <a:rPr lang="en-US" altLang="en-US" sz="2000" dirty="0" err="1" smtClean="0"/>
              <a:t>dengan</a:t>
            </a:r>
            <a:r>
              <a:rPr lang="en-US" altLang="en-US" sz="2000" dirty="0" smtClean="0"/>
              <a:t> </a:t>
            </a:r>
            <a:r>
              <a:rPr lang="en-US" altLang="en-US" sz="2000" dirty="0" err="1" smtClean="0"/>
              <a:t>distribusi</a:t>
            </a:r>
            <a:r>
              <a:rPr lang="en-US" altLang="en-US" sz="2000" dirty="0" smtClean="0"/>
              <a:t> </a:t>
            </a:r>
            <a:r>
              <a:rPr lang="en-US" altLang="en-US" sz="2000" dirty="0" err="1" smtClean="0"/>
              <a:t>kekayaan</a:t>
            </a:r>
            <a:r>
              <a:rPr lang="en-US" altLang="en-US" sz="2000" dirty="0" smtClean="0"/>
              <a:t> di </a:t>
            </a:r>
            <a:r>
              <a:rPr lang="en-US" altLang="en-US" sz="2000" dirty="0" err="1" smtClean="0"/>
              <a:t>masyarakat</a:t>
            </a:r>
            <a:r>
              <a:rPr lang="en-US" altLang="en-US" sz="2000" dirty="0" smtClean="0"/>
              <a:t>, </a:t>
            </a:r>
            <a:r>
              <a:rPr lang="en-US" altLang="en-US" sz="2000" dirty="0" err="1" smtClean="0"/>
              <a:t>dan</a:t>
            </a:r>
            <a:r>
              <a:rPr lang="en-US" altLang="en-US" sz="2000" dirty="0" smtClean="0"/>
              <a:t> </a:t>
            </a:r>
            <a:r>
              <a:rPr lang="en-US" altLang="en-US" sz="2000" dirty="0" err="1" smtClean="0"/>
              <a:t>menyebut</a:t>
            </a:r>
            <a:r>
              <a:rPr lang="en-US" altLang="en-US" sz="2000" dirty="0" smtClean="0"/>
              <a:t> </a:t>
            </a:r>
            <a:r>
              <a:rPr lang="en-US" altLang="en-US" sz="2000" dirty="0" err="1" smtClean="0"/>
              <a:t>bahwa</a:t>
            </a:r>
            <a:r>
              <a:rPr lang="en-US" altLang="en-US" sz="2000" dirty="0" smtClean="0"/>
              <a:t> 20% </a:t>
            </a:r>
            <a:r>
              <a:rPr lang="en-US" altLang="en-US" sz="2000" dirty="0" err="1" smtClean="0"/>
              <a:t>populasi</a:t>
            </a:r>
            <a:r>
              <a:rPr lang="en-US" altLang="en-US" sz="2000" dirty="0" smtClean="0"/>
              <a:t> </a:t>
            </a:r>
            <a:r>
              <a:rPr lang="en-US" altLang="en-US" sz="2000" dirty="0" err="1" smtClean="0"/>
              <a:t>menguasai</a:t>
            </a:r>
            <a:r>
              <a:rPr lang="en-US" altLang="en-US" sz="2000" dirty="0" smtClean="0"/>
              <a:t> 80% </a:t>
            </a:r>
            <a:r>
              <a:rPr lang="en-US" altLang="en-US" sz="2000" dirty="0" err="1" smtClean="0"/>
              <a:t>kekayaan</a:t>
            </a:r>
            <a:r>
              <a:rPr lang="en-US" altLang="en-US" sz="2000" dirty="0" smtClean="0"/>
              <a:t>.</a:t>
            </a:r>
          </a:p>
          <a:p>
            <a:pPr eaLnBrk="1" hangingPunct="1">
              <a:lnSpc>
                <a:spcPct val="90000"/>
              </a:lnSpc>
            </a:pPr>
            <a:r>
              <a:rPr lang="en-US" altLang="en-US" sz="2400" dirty="0" err="1" smtClean="0"/>
              <a:t>Diterjemahkan</a:t>
            </a:r>
            <a:r>
              <a:rPr lang="en-US" altLang="en-US" sz="2400" dirty="0" smtClean="0"/>
              <a:t> </a:t>
            </a:r>
            <a:r>
              <a:rPr lang="en-US" altLang="en-US" sz="2400" dirty="0" err="1" smtClean="0"/>
              <a:t>dalam</a:t>
            </a:r>
            <a:r>
              <a:rPr lang="en-US" altLang="en-US" sz="2400" dirty="0" smtClean="0"/>
              <a:t> </a:t>
            </a:r>
            <a:r>
              <a:rPr lang="en-US" altLang="en-US" sz="2400" dirty="0" err="1" smtClean="0"/>
              <a:t>terminologi</a:t>
            </a:r>
            <a:r>
              <a:rPr lang="en-US" altLang="en-US" sz="2400" dirty="0" smtClean="0"/>
              <a:t> modern, </a:t>
            </a:r>
            <a:r>
              <a:rPr lang="en-US" altLang="en-US" sz="2400" dirty="0" err="1" smtClean="0"/>
              <a:t>prinsip</a:t>
            </a:r>
            <a:r>
              <a:rPr lang="en-US" altLang="en-US" sz="2400" dirty="0" smtClean="0"/>
              <a:t> Pareto </a:t>
            </a:r>
            <a:r>
              <a:rPr lang="en-US" altLang="en-US" sz="2400" dirty="0" err="1" smtClean="0"/>
              <a:t>mengatakan</a:t>
            </a:r>
            <a:r>
              <a:rPr lang="en-US" altLang="en-US" sz="2400" dirty="0" smtClean="0"/>
              <a:t> </a:t>
            </a:r>
            <a:r>
              <a:rPr lang="en-US" altLang="en-US" sz="2400" dirty="0" err="1" smtClean="0"/>
              <a:t>bahwa</a:t>
            </a:r>
            <a:r>
              <a:rPr lang="en-US" altLang="en-US" sz="2400" dirty="0" smtClean="0"/>
              <a:t>:</a:t>
            </a:r>
          </a:p>
          <a:p>
            <a:pPr lvl="1" eaLnBrk="1" hangingPunct="1">
              <a:lnSpc>
                <a:spcPct val="90000"/>
              </a:lnSpc>
              <a:buFont typeface="Wingdings" panose="05000000000000000000" pitchFamily="2" charset="2"/>
              <a:buNone/>
            </a:pPr>
            <a:r>
              <a:rPr lang="en-US" altLang="en-US" sz="2000" dirty="0" err="1" smtClean="0"/>
              <a:t>Sebagian</a:t>
            </a:r>
            <a:r>
              <a:rPr lang="en-US" altLang="en-US" sz="2000" dirty="0" smtClean="0"/>
              <a:t> </a:t>
            </a:r>
            <a:r>
              <a:rPr lang="en-US" altLang="en-US" sz="2000" dirty="0" err="1" smtClean="0"/>
              <a:t>besar</a:t>
            </a:r>
            <a:r>
              <a:rPr lang="en-US" altLang="en-US" sz="2000" dirty="0" smtClean="0"/>
              <a:t> </a:t>
            </a:r>
            <a:r>
              <a:rPr lang="en-US" altLang="en-US" sz="2000" dirty="0" err="1" smtClean="0"/>
              <a:t>akibat</a:t>
            </a:r>
            <a:r>
              <a:rPr lang="en-US" altLang="en-US" sz="2000" dirty="0" smtClean="0"/>
              <a:t>, </a:t>
            </a:r>
            <a:r>
              <a:rPr lang="en-US" altLang="en-US" sz="2000" dirty="0" err="1" smtClean="0"/>
              <a:t>biasanya</a:t>
            </a:r>
            <a:r>
              <a:rPr lang="en-US" altLang="en-US" sz="2000" dirty="0" smtClean="0"/>
              <a:t> </a:t>
            </a:r>
            <a:r>
              <a:rPr lang="en-US" altLang="en-US" sz="2000" dirty="0" err="1" smtClean="0"/>
              <a:t>sekitar</a:t>
            </a:r>
            <a:r>
              <a:rPr lang="en-US" altLang="en-US" sz="2000" dirty="0" smtClean="0"/>
              <a:t> 80%, </a:t>
            </a:r>
            <a:r>
              <a:rPr lang="en-US" altLang="en-US" sz="2000" dirty="0" err="1" smtClean="0"/>
              <a:t>disebabkan</a:t>
            </a:r>
            <a:r>
              <a:rPr lang="en-US" altLang="en-US" sz="2000" dirty="0" smtClean="0"/>
              <a:t> </a:t>
            </a:r>
            <a:r>
              <a:rPr lang="en-US" altLang="en-US" sz="2000" dirty="0" err="1" smtClean="0"/>
              <a:t>oleh</a:t>
            </a:r>
            <a:r>
              <a:rPr lang="en-US" altLang="en-US" sz="2000" dirty="0" smtClean="0"/>
              <a:t> </a:t>
            </a:r>
            <a:r>
              <a:rPr lang="en-US" altLang="en-US" sz="2000" dirty="0" err="1" smtClean="0"/>
              <a:t>sejumlah</a:t>
            </a:r>
            <a:r>
              <a:rPr lang="en-US" altLang="en-US" sz="2000" dirty="0" smtClean="0"/>
              <a:t> </a:t>
            </a:r>
            <a:r>
              <a:rPr lang="en-US" altLang="en-US" sz="2000" dirty="0" err="1" smtClean="0"/>
              <a:t>kecil</a:t>
            </a:r>
            <a:r>
              <a:rPr lang="en-US" altLang="en-US" sz="2000" dirty="0" smtClean="0"/>
              <a:t> </a:t>
            </a:r>
            <a:r>
              <a:rPr lang="en-US" altLang="en-US" sz="2000" dirty="0" err="1" smtClean="0"/>
              <a:t>penyebab</a:t>
            </a:r>
            <a:r>
              <a:rPr lang="en-US" altLang="en-US" sz="2000" dirty="0" smtClean="0"/>
              <a:t>, </a:t>
            </a:r>
            <a:r>
              <a:rPr lang="en-US" altLang="en-US" sz="2000" dirty="0" err="1" smtClean="0"/>
              <a:t>biasanya</a:t>
            </a:r>
            <a:r>
              <a:rPr lang="en-US" altLang="en-US" sz="2000" dirty="0" smtClean="0"/>
              <a:t> </a:t>
            </a:r>
            <a:r>
              <a:rPr lang="en-US" altLang="en-US" sz="2000" dirty="0" err="1" smtClean="0"/>
              <a:t>hanya</a:t>
            </a:r>
            <a:r>
              <a:rPr lang="en-US" altLang="en-US" sz="2000" dirty="0" smtClean="0"/>
              <a:t> 20%.</a:t>
            </a:r>
          </a:p>
          <a:p>
            <a:pPr eaLnBrk="1" hangingPunct="1">
              <a:lnSpc>
                <a:spcPct val="90000"/>
              </a:lnSpc>
            </a:pPr>
            <a:r>
              <a:rPr lang="en-US" altLang="en-US" sz="2400" dirty="0" err="1" smtClean="0"/>
              <a:t>Misalkan</a:t>
            </a:r>
            <a:r>
              <a:rPr lang="en-US" altLang="en-US" sz="2400" dirty="0" smtClean="0"/>
              <a:t>: </a:t>
            </a:r>
          </a:p>
          <a:p>
            <a:pPr lvl="1" eaLnBrk="1" hangingPunct="1">
              <a:lnSpc>
                <a:spcPct val="90000"/>
              </a:lnSpc>
            </a:pPr>
            <a:r>
              <a:rPr lang="en-US" altLang="en-US" sz="2000" dirty="0" smtClean="0"/>
              <a:t>80% </a:t>
            </a:r>
            <a:r>
              <a:rPr lang="en-US" altLang="en-US" sz="2000" dirty="0" err="1" smtClean="0"/>
              <a:t>masalah</a:t>
            </a:r>
            <a:r>
              <a:rPr lang="en-US" altLang="en-US" sz="2000" dirty="0" smtClean="0"/>
              <a:t> </a:t>
            </a:r>
            <a:r>
              <a:rPr lang="en-US" altLang="en-US" sz="2000" dirty="0" err="1" smtClean="0"/>
              <a:t>terkait</a:t>
            </a:r>
            <a:r>
              <a:rPr lang="en-US" altLang="en-US" sz="2000" dirty="0" smtClean="0"/>
              <a:t> </a:t>
            </a:r>
            <a:r>
              <a:rPr lang="en-US" altLang="en-US" sz="2000" dirty="0" err="1" smtClean="0"/>
              <a:t>dengan</a:t>
            </a:r>
            <a:r>
              <a:rPr lang="en-US" altLang="en-US" sz="2000" dirty="0" smtClean="0"/>
              <a:t> material yang </a:t>
            </a:r>
            <a:r>
              <a:rPr lang="en-US" altLang="en-US" sz="2000" dirty="0" err="1" smtClean="0"/>
              <a:t>dibeli</a:t>
            </a:r>
            <a:r>
              <a:rPr lang="en-US" altLang="en-US" sz="2000" dirty="0" smtClean="0"/>
              <a:t> </a:t>
            </a:r>
            <a:r>
              <a:rPr lang="en-US" altLang="en-US" sz="2000" dirty="0" err="1" smtClean="0"/>
              <a:t>disebabkan</a:t>
            </a:r>
            <a:r>
              <a:rPr lang="en-US" altLang="en-US" sz="2000" dirty="0" smtClean="0"/>
              <a:t> </a:t>
            </a:r>
            <a:r>
              <a:rPr lang="en-US" altLang="en-US" sz="2000" dirty="0" err="1" smtClean="0"/>
              <a:t>oleh</a:t>
            </a:r>
            <a:r>
              <a:rPr lang="en-US" altLang="en-US" sz="2000" dirty="0" smtClean="0"/>
              <a:t> 20% supplier </a:t>
            </a:r>
          </a:p>
          <a:p>
            <a:pPr lvl="1" eaLnBrk="1" hangingPunct="1">
              <a:lnSpc>
                <a:spcPct val="90000"/>
              </a:lnSpc>
            </a:pPr>
            <a:r>
              <a:rPr lang="en-US" altLang="en-US" sz="2000" dirty="0" smtClean="0"/>
              <a:t>80% </a:t>
            </a:r>
            <a:r>
              <a:rPr lang="en-US" altLang="en-US" sz="2000" dirty="0" err="1" smtClean="0"/>
              <a:t>dari</a:t>
            </a:r>
            <a:r>
              <a:rPr lang="en-US" altLang="en-US" sz="2000" dirty="0" smtClean="0"/>
              <a:t> </a:t>
            </a:r>
            <a:r>
              <a:rPr lang="en-US" altLang="en-US" sz="2000" dirty="0" err="1" smtClean="0"/>
              <a:t>seluruh</a:t>
            </a:r>
            <a:r>
              <a:rPr lang="en-US" altLang="en-US" sz="2000" dirty="0" smtClean="0"/>
              <a:t> </a:t>
            </a:r>
            <a:r>
              <a:rPr lang="en-US" altLang="en-US" sz="2000" dirty="0" err="1" smtClean="0"/>
              <a:t>biaya</a:t>
            </a:r>
            <a:r>
              <a:rPr lang="en-US" altLang="en-US" sz="2000" dirty="0" smtClean="0"/>
              <a:t> </a:t>
            </a:r>
            <a:r>
              <a:rPr lang="en-US" altLang="en-US" sz="2000" dirty="0" err="1" smtClean="0"/>
              <a:t>terkait</a:t>
            </a:r>
            <a:r>
              <a:rPr lang="en-US" altLang="en-US" sz="2000" dirty="0" smtClean="0"/>
              <a:t> </a:t>
            </a:r>
            <a:r>
              <a:rPr lang="en-US" altLang="en-US" sz="2000" dirty="0" err="1" smtClean="0"/>
              <a:t>dengan</a:t>
            </a:r>
            <a:r>
              <a:rPr lang="en-US" altLang="en-US" sz="2000" dirty="0" smtClean="0"/>
              <a:t> </a:t>
            </a:r>
            <a:r>
              <a:rPr lang="en-US" altLang="en-US" sz="2000" dirty="0" err="1" smtClean="0"/>
              <a:t>kualitas</a:t>
            </a:r>
            <a:r>
              <a:rPr lang="en-US" altLang="en-US" sz="2000" dirty="0" smtClean="0"/>
              <a:t> </a:t>
            </a:r>
            <a:r>
              <a:rPr lang="en-US" altLang="en-US" sz="2000" dirty="0" err="1" smtClean="0"/>
              <a:t>rendah</a:t>
            </a:r>
            <a:r>
              <a:rPr lang="en-US" altLang="en-US" sz="2000" dirty="0" smtClean="0"/>
              <a:t> </a:t>
            </a:r>
            <a:r>
              <a:rPr lang="en-US" altLang="en-US" sz="2000" dirty="0" err="1" smtClean="0"/>
              <a:t>atau</a:t>
            </a:r>
            <a:r>
              <a:rPr lang="en-US" altLang="en-US" sz="2000" dirty="0" smtClean="0"/>
              <a:t> </a:t>
            </a:r>
            <a:r>
              <a:rPr lang="en-US" altLang="en-US" sz="2000" dirty="0" err="1" smtClean="0"/>
              <a:t>kinerja</a:t>
            </a:r>
            <a:r>
              <a:rPr lang="en-US" altLang="en-US" sz="2000" dirty="0" smtClean="0"/>
              <a:t> </a:t>
            </a:r>
            <a:r>
              <a:rPr lang="en-US" altLang="en-US" sz="2000" dirty="0" err="1" smtClean="0"/>
              <a:t>rendah</a:t>
            </a:r>
            <a:r>
              <a:rPr lang="en-US" altLang="en-US" sz="2000" dirty="0" smtClean="0"/>
              <a:t> </a:t>
            </a:r>
            <a:r>
              <a:rPr lang="en-US" altLang="en-US" sz="2000" dirty="0" err="1" smtClean="0"/>
              <a:t>disebabkan</a:t>
            </a:r>
            <a:r>
              <a:rPr lang="en-US" altLang="en-US" sz="2000" dirty="0" smtClean="0"/>
              <a:t> </a:t>
            </a:r>
            <a:r>
              <a:rPr lang="en-US" altLang="en-US" sz="2000" dirty="0" err="1" smtClean="0"/>
              <a:t>oleh</a:t>
            </a:r>
            <a:r>
              <a:rPr lang="en-US" altLang="en-US" sz="2000" dirty="0" smtClean="0"/>
              <a:t> 20% </a:t>
            </a:r>
            <a:r>
              <a:rPr lang="en-US" altLang="en-US" sz="2000" dirty="0" err="1" smtClean="0"/>
              <a:t>penyebab</a:t>
            </a:r>
            <a:r>
              <a:rPr lang="en-US" altLang="en-US" sz="2000" dirty="0" smtClean="0"/>
              <a:t> yang </a:t>
            </a:r>
            <a:r>
              <a:rPr lang="en-US" altLang="en-US" sz="2000" dirty="0" err="1" smtClean="0"/>
              <a:t>mungkin</a:t>
            </a:r>
            <a:r>
              <a:rPr lang="en-US" altLang="en-US" sz="2000" dirty="0" smtClean="0"/>
              <a:t> </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6800" y="61309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39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tLang="en-US" sz="4000" smtClean="0"/>
              <a:t>Manfaat Pareto</a:t>
            </a:r>
          </a:p>
        </p:txBody>
      </p:sp>
      <p:sp>
        <p:nvSpPr>
          <p:cNvPr id="33795" name="Rectangle 3"/>
          <p:cNvSpPr>
            <a:spLocks noGrp="1" noChangeArrowheads="1"/>
          </p:cNvSpPr>
          <p:nvPr>
            <p:ph type="body" idx="1"/>
          </p:nvPr>
        </p:nvSpPr>
        <p:spPr/>
        <p:txBody>
          <a:bodyPr/>
          <a:lstStyle/>
          <a:p>
            <a:pPr eaLnBrk="1" hangingPunct="1"/>
            <a:r>
              <a:rPr lang="en-US" altLang="en-US" smtClean="0"/>
              <a:t>Pendekatan yang muncul dari prinsip Pareto adalah: melakukan perbaikan pada penyebab yang 20% ini </a:t>
            </a:r>
            <a:r>
              <a:rPr lang="en-US" altLang="en-US" smtClean="0">
                <a:sym typeface="Wingdings" panose="05000000000000000000" pitchFamily="2" charset="2"/>
              </a:rPr>
              <a:t> disebut </a:t>
            </a:r>
            <a:r>
              <a:rPr lang="en-US" altLang="en-US" b="1" smtClean="0">
                <a:solidFill>
                  <a:schemeClr val="tx2"/>
                </a:solidFill>
                <a:sym typeface="Wingdings" panose="05000000000000000000" pitchFamily="2" charset="2"/>
              </a:rPr>
              <a:t>the Vital Few</a:t>
            </a:r>
          </a:p>
          <a:p>
            <a:pPr eaLnBrk="1" hangingPunct="1"/>
            <a:r>
              <a:rPr lang="en-US" altLang="en-US" smtClean="0">
                <a:sym typeface="Wingdings" panose="05000000000000000000" pitchFamily="2" charset="2"/>
              </a:rPr>
              <a:t>Bukan berarti 80% sisanya (disebut </a:t>
            </a:r>
            <a:r>
              <a:rPr lang="en-US" altLang="en-US" b="1" smtClean="0">
                <a:solidFill>
                  <a:schemeClr val="tx2"/>
                </a:solidFill>
                <a:sym typeface="Wingdings" panose="05000000000000000000" pitchFamily="2" charset="2"/>
              </a:rPr>
              <a:t>the Important Many</a:t>
            </a:r>
            <a:r>
              <a:rPr lang="en-US" altLang="en-US" smtClean="0">
                <a:sym typeface="Wingdings" panose="05000000000000000000" pitchFamily="2" charset="2"/>
              </a:rPr>
              <a:t>) tidak dihiraukan  pada waktunya akan ditangani</a:t>
            </a:r>
          </a:p>
          <a:p>
            <a:pPr eaLnBrk="1" hangingPunct="1"/>
            <a:r>
              <a:rPr lang="en-US" altLang="en-US" smtClean="0">
                <a:sym typeface="Wingdings" panose="05000000000000000000" pitchFamily="2" charset="2"/>
              </a:rPr>
              <a:t>Pareto hanya menunjukkan </a:t>
            </a:r>
            <a:r>
              <a:rPr lang="en-US" altLang="en-US" b="1" smtClean="0">
                <a:solidFill>
                  <a:schemeClr val="tx2"/>
                </a:solidFill>
                <a:sym typeface="Wingdings" panose="05000000000000000000" pitchFamily="2" charset="2"/>
              </a:rPr>
              <a:t>urutan penanganan masalah</a:t>
            </a:r>
            <a:endParaRPr lang="en-US" altLang="en-US" b="1" smtClean="0">
              <a:solidFill>
                <a:schemeClr val="tx2"/>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 y="6130925"/>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43000" y="5449887"/>
            <a:ext cx="609600" cy="609600"/>
          </a:xfrm>
          <a:prstGeom prst="rect">
            <a:avLst/>
          </a:prstGeom>
        </p:spPr>
      </p:pic>
      <p:pic>
        <p:nvPicPr>
          <p:cNvPr id="6"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143000" y="489108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3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7883"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921"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endParaRPr lang="en-US" altLang="en-US" smtClean="0"/>
          </a:p>
        </p:txBody>
      </p:sp>
      <p:sp>
        <p:nvSpPr>
          <p:cNvPr id="6147" name="Content Placeholder 2"/>
          <p:cNvSpPr>
            <a:spLocks noGrp="1"/>
          </p:cNvSpPr>
          <p:nvPr>
            <p:ph idx="1"/>
          </p:nvPr>
        </p:nvSpPr>
        <p:spPr/>
        <p:txBody>
          <a:bodyPr/>
          <a:lstStyle/>
          <a:p>
            <a:r>
              <a:rPr lang="en-US" altLang="en-US" smtClean="0"/>
              <a:t>Dengan menggunakan stage improvement maka untuk tahap ini sudah dijelaskan pada fase </a:t>
            </a:r>
            <a:r>
              <a:rPr lang="en-US" altLang="en-US" i="1" smtClean="0"/>
              <a:t>self assesment.</a:t>
            </a:r>
          </a:p>
          <a:p>
            <a:r>
              <a:rPr lang="en-US" altLang="en-US" smtClean="0"/>
              <a:t>Tool nya</a:t>
            </a:r>
            <a:r>
              <a:rPr lang="en-US" altLang="en-US" i="1" smtClean="0"/>
              <a:t> </a:t>
            </a:r>
            <a:r>
              <a:rPr lang="en-US" altLang="en-US" smtClean="0"/>
              <a:t>yang digunakan :</a:t>
            </a:r>
            <a:endParaRPr lang="en-US" altLang="en-US" i="1" smtClean="0"/>
          </a:p>
          <a:p>
            <a:pPr marL="914400" lvl="1" indent="-457200">
              <a:buFont typeface="Garamond" panose="02020404030301010803" pitchFamily="18" charset="0"/>
              <a:buAutoNum type="arabicPeriod"/>
            </a:pPr>
            <a:r>
              <a:rPr lang="en-US" altLang="en-US" sz="2800" smtClean="0"/>
              <a:t>Trend analysis</a:t>
            </a:r>
          </a:p>
          <a:p>
            <a:pPr marL="914400" lvl="1" indent="-457200" eaLnBrk="1" hangingPunct="1">
              <a:buFont typeface="Garamond" panose="02020404030301010803" pitchFamily="18" charset="0"/>
              <a:buAutoNum type="arabicPeriod"/>
            </a:pPr>
            <a:r>
              <a:rPr lang="en-US" altLang="en-US" sz="2800" smtClean="0"/>
              <a:t>Spider chart</a:t>
            </a:r>
          </a:p>
          <a:p>
            <a:pPr marL="914400" lvl="1" indent="-457200" eaLnBrk="1" hangingPunct="1">
              <a:buFont typeface="Garamond" panose="02020404030301010803" pitchFamily="18" charset="0"/>
              <a:buAutoNum type="arabicPeriod"/>
            </a:pPr>
            <a:r>
              <a:rPr lang="en-US" altLang="en-US" sz="2800" smtClean="0"/>
              <a:t>Performance/Kinerja matrix</a:t>
            </a:r>
          </a:p>
          <a:p>
            <a:endParaRPr lang="en-US" altLang="en-US" i="1"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9200" y="61309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ltLang="en-US" sz="4000" smtClean="0"/>
              <a:t>Langkah-langkah membuat Pareto</a:t>
            </a:r>
          </a:p>
        </p:txBody>
      </p:sp>
      <p:sp>
        <p:nvSpPr>
          <p:cNvPr id="34819" name="Rectangle 3"/>
          <p:cNvSpPr>
            <a:spLocks noGrp="1" noChangeArrowheads="1"/>
          </p:cNvSpPr>
          <p:nvPr>
            <p:ph type="body" idx="1"/>
          </p:nvPr>
        </p:nvSpPr>
        <p:spPr/>
        <p:txBody>
          <a:bodyPr/>
          <a:lstStyle/>
          <a:p>
            <a:pPr marL="533400" indent="-533400" eaLnBrk="1" hangingPunct="1">
              <a:lnSpc>
                <a:spcPct val="90000"/>
              </a:lnSpc>
              <a:buClr>
                <a:schemeClr val="tx1"/>
              </a:buClr>
              <a:buFont typeface="Wingdings" panose="05000000000000000000" pitchFamily="2" charset="2"/>
              <a:buAutoNum type="arabicPeriod"/>
            </a:pPr>
            <a:r>
              <a:rPr lang="en-US" altLang="en-US" sz="2000" smtClean="0"/>
              <a:t>Definisikan masalah utama dan berbagai penyebab yang mungkin </a:t>
            </a:r>
            <a:r>
              <a:rPr lang="en-US" altLang="en-US" sz="2000" smtClean="0">
                <a:sym typeface="Wingdings" panose="05000000000000000000" pitchFamily="2" charset="2"/>
              </a:rPr>
              <a:t> penyebab kinerja rendah</a:t>
            </a:r>
          </a:p>
          <a:p>
            <a:pPr marL="533400" indent="-533400" eaLnBrk="1" hangingPunct="1">
              <a:lnSpc>
                <a:spcPct val="90000"/>
              </a:lnSpc>
              <a:buClr>
                <a:schemeClr val="tx1"/>
              </a:buClr>
              <a:buFont typeface="Wingdings" panose="05000000000000000000" pitchFamily="2" charset="2"/>
              <a:buAutoNum type="arabicPeriod"/>
            </a:pPr>
            <a:r>
              <a:rPr lang="en-US" altLang="en-US" sz="2000" smtClean="0">
                <a:sym typeface="Wingdings" panose="05000000000000000000" pitchFamily="2" charset="2"/>
              </a:rPr>
              <a:t>Tentukan ukuran kuantitatif yang akan digunakan untuk membandingkan berbagai kemungkinan penyebab  </a:t>
            </a:r>
          </a:p>
          <a:p>
            <a:pPr marL="914400" lvl="1" indent="-457200" eaLnBrk="1" hangingPunct="1">
              <a:lnSpc>
                <a:spcPct val="90000"/>
              </a:lnSpc>
              <a:buClr>
                <a:schemeClr val="tx1"/>
              </a:buClr>
            </a:pPr>
            <a:r>
              <a:rPr lang="en-US" altLang="en-US" sz="1800" smtClean="0">
                <a:sym typeface="Wingdings" panose="05000000000000000000" pitchFamily="2" charset="2"/>
              </a:rPr>
              <a:t>Misalkan seberapa sering berbagai permasalahan muncul dan akibatnya dalam bentuk uang atau kondisi lainnya</a:t>
            </a:r>
          </a:p>
          <a:p>
            <a:pPr marL="533400" indent="-533400" eaLnBrk="1" hangingPunct="1">
              <a:lnSpc>
                <a:spcPct val="90000"/>
              </a:lnSpc>
              <a:buClr>
                <a:schemeClr val="tx1"/>
              </a:buClr>
              <a:buFont typeface="Wingdings" panose="05000000000000000000" pitchFamily="2" charset="2"/>
              <a:buAutoNum type="arabicPeriod"/>
            </a:pPr>
            <a:r>
              <a:rPr lang="en-US" altLang="en-US" sz="2000" smtClean="0">
                <a:sym typeface="Wingdings" panose="05000000000000000000" pitchFamily="2" charset="2"/>
              </a:rPr>
              <a:t>Definisikan interval waktu dimana data akan dikumpulkan dan lakukan pengumpulan data  seringkali sudah dilakukan dengan menggunakan check sheet</a:t>
            </a:r>
          </a:p>
          <a:p>
            <a:pPr marL="533400" indent="-533400" eaLnBrk="1" hangingPunct="1">
              <a:lnSpc>
                <a:spcPct val="90000"/>
              </a:lnSpc>
              <a:buClr>
                <a:schemeClr val="tx1"/>
              </a:buClr>
              <a:buFont typeface="Wingdings" panose="05000000000000000000" pitchFamily="2" charset="2"/>
              <a:buAutoNum type="arabicPeriod"/>
            </a:pPr>
            <a:r>
              <a:rPr lang="en-US" altLang="en-US" sz="2000" smtClean="0">
                <a:sym typeface="Wingdings" panose="05000000000000000000" pitchFamily="2" charset="2"/>
              </a:rPr>
              <a:t>Urutkan penyebab dari kiri ke kanan di sumbu horisontal dengan kepentingan yang semakin menurun  buat kotak yang menunjukkan kepentingan ini</a:t>
            </a:r>
          </a:p>
          <a:p>
            <a:pPr marL="533400" indent="-533400" eaLnBrk="1" hangingPunct="1">
              <a:lnSpc>
                <a:spcPct val="90000"/>
              </a:lnSpc>
              <a:buClr>
                <a:schemeClr val="tx1"/>
              </a:buClr>
              <a:buFont typeface="Wingdings" panose="05000000000000000000" pitchFamily="2" charset="2"/>
              <a:buAutoNum type="arabicPeriod"/>
            </a:pPr>
            <a:r>
              <a:rPr lang="en-US" altLang="en-US" sz="2000" smtClean="0">
                <a:sym typeface="Wingdings" panose="05000000000000000000" pitchFamily="2" charset="2"/>
              </a:rPr>
              <a:t>Tandai nilai data pada sumbu vertikal kiri dan nilai persentase pada sumbu vertikal kanan lalu gambar kurva kepentingan kumulatif di bagian atas dari kotak</a:t>
            </a:r>
          </a:p>
          <a:p>
            <a:pPr marL="533400" indent="-533400" eaLnBrk="1" hangingPunct="1">
              <a:lnSpc>
                <a:spcPct val="90000"/>
              </a:lnSpc>
              <a:buClr>
                <a:schemeClr val="tx1"/>
              </a:buClr>
              <a:buFont typeface="Wingdings" panose="05000000000000000000" pitchFamily="2" charset="2"/>
              <a:buAutoNum type="arabicPeriod"/>
            </a:pPr>
            <a:endParaRPr lang="en-US" altLang="en-US" sz="2000" smtClean="0">
              <a:sym typeface="Wingdings" panose="05000000000000000000" pitchFamily="2" charset="2"/>
            </a:endParaRPr>
          </a:p>
          <a:p>
            <a:pPr marL="533400" indent="-533400" eaLnBrk="1" hangingPunct="1">
              <a:lnSpc>
                <a:spcPct val="90000"/>
              </a:lnSpc>
              <a:buClr>
                <a:schemeClr val="tx1"/>
              </a:buClr>
              <a:buFont typeface="Wingdings" panose="05000000000000000000" pitchFamily="2" charset="2"/>
              <a:buAutoNum type="arabicPeriod"/>
            </a:pPr>
            <a:endParaRPr lang="en-US" altLang="en-US" sz="2000"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6800" y="61309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9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ltLang="en-US" sz="4000" smtClean="0"/>
              <a:t>Interpretasi dari Pareto Chart</a:t>
            </a:r>
          </a:p>
        </p:txBody>
      </p:sp>
      <p:sp>
        <p:nvSpPr>
          <p:cNvPr id="35843" name="Rectangle 3"/>
          <p:cNvSpPr>
            <a:spLocks noGrp="1" noChangeArrowheads="1"/>
          </p:cNvSpPr>
          <p:nvPr>
            <p:ph type="body" idx="1"/>
          </p:nvPr>
        </p:nvSpPr>
        <p:spPr/>
        <p:txBody>
          <a:bodyPr/>
          <a:lstStyle/>
          <a:p>
            <a:pPr eaLnBrk="1" hangingPunct="1"/>
            <a:r>
              <a:rPr lang="en-US" altLang="en-US" smtClean="0"/>
              <a:t>Pengamatan sebuah Pareto Chart dapat menjawab pertanyaan sebagai berikut:</a:t>
            </a:r>
          </a:p>
          <a:p>
            <a:pPr lvl="1" eaLnBrk="1" hangingPunct="1"/>
            <a:r>
              <a:rPr lang="en-US" altLang="en-US" smtClean="0"/>
              <a:t>Apa dua atau tiga penyebab utama kinerja yang rendah?</a:t>
            </a:r>
          </a:p>
          <a:p>
            <a:pPr lvl="1" eaLnBrk="1" hangingPunct="1"/>
            <a:r>
              <a:rPr lang="en-US" altLang="en-US" smtClean="0"/>
              <a:t>Seberapa besar porsi biaya yang disebabkan oleh penyebab utama ini?</a:t>
            </a:r>
          </a:p>
          <a:p>
            <a:pPr eaLnBrk="1" hangingPunct="1"/>
            <a:r>
              <a:rPr lang="en-US" altLang="en-US" smtClean="0"/>
              <a:t>Informasi ini dapat digunakan untuk mengarahkan usaha peningkatan pada daerah-daerah yang kemungkinan membawa pengaruh-pengaruh terbaik</a:t>
            </a:r>
          </a:p>
          <a:p>
            <a:pPr lvl="1" eaLnBrk="1" hangingPunct="1"/>
            <a:endParaRPr lang="en-US" altLang="en-US"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2000" y="61309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9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altLang="en-US" sz="4000" dirty="0" err="1" smtClean="0"/>
              <a:t>Contoh</a:t>
            </a:r>
            <a:r>
              <a:rPr lang="en-US" altLang="en-US" sz="4000" dirty="0" smtClean="0"/>
              <a:t> Pareto Chart</a:t>
            </a:r>
            <a:endParaRPr lang="en-US" altLang="en-US" sz="4000" dirty="0" smtClean="0"/>
          </a:p>
        </p:txBody>
      </p:sp>
      <p:sp>
        <p:nvSpPr>
          <p:cNvPr id="36867" name="Rectangle 3"/>
          <p:cNvSpPr>
            <a:spLocks noGrp="1" noChangeArrowheads="1"/>
          </p:cNvSpPr>
          <p:nvPr>
            <p:ph type="body" idx="1"/>
          </p:nvPr>
        </p:nvSpPr>
        <p:spPr/>
        <p:txBody>
          <a:bodyPr/>
          <a:lstStyle/>
          <a:p>
            <a:pPr eaLnBrk="1" hangingPunct="1"/>
            <a:r>
              <a:rPr lang="en-US" altLang="en-US" dirty="0" smtClean="0"/>
              <a:t>Perusahaan </a:t>
            </a:r>
            <a:r>
              <a:rPr lang="en-US" altLang="en-US" dirty="0" err="1" smtClean="0"/>
              <a:t>instalasi</a:t>
            </a:r>
            <a:r>
              <a:rPr lang="en-US" altLang="en-US" dirty="0" smtClean="0"/>
              <a:t> </a:t>
            </a:r>
            <a:r>
              <a:rPr lang="en-US" altLang="en-US" dirty="0" err="1" smtClean="0"/>
              <a:t>dalam</a:t>
            </a:r>
            <a:r>
              <a:rPr lang="en-US" altLang="en-US" dirty="0" smtClean="0"/>
              <a:t> </a:t>
            </a:r>
            <a:r>
              <a:rPr lang="en-US" altLang="en-US" dirty="0" err="1" smtClean="0"/>
              <a:t>contoh</a:t>
            </a:r>
            <a:r>
              <a:rPr lang="en-US" altLang="en-US" dirty="0" smtClean="0"/>
              <a:t> check sheet </a:t>
            </a:r>
            <a:r>
              <a:rPr lang="en-US" altLang="en-US" dirty="0" err="1" smtClean="0"/>
              <a:t>juga</a:t>
            </a:r>
            <a:r>
              <a:rPr lang="en-US" altLang="en-US" dirty="0" smtClean="0"/>
              <a:t> </a:t>
            </a:r>
            <a:r>
              <a:rPr lang="en-US" altLang="en-US" dirty="0" err="1" smtClean="0"/>
              <a:t>menggambar</a:t>
            </a:r>
            <a:r>
              <a:rPr lang="en-US" altLang="en-US" dirty="0" smtClean="0"/>
              <a:t> </a:t>
            </a:r>
            <a:r>
              <a:rPr lang="en-US" altLang="en-US" dirty="0" err="1" smtClean="0"/>
              <a:t>sebuah</a:t>
            </a:r>
            <a:r>
              <a:rPr lang="en-US" altLang="en-US" dirty="0" smtClean="0"/>
              <a:t> diagram Pareto </a:t>
            </a:r>
            <a:r>
              <a:rPr lang="en-US" altLang="en-US" dirty="0" err="1" smtClean="0"/>
              <a:t>untuk</a:t>
            </a:r>
            <a:r>
              <a:rPr lang="en-US" altLang="en-US" dirty="0" smtClean="0"/>
              <a:t> </a:t>
            </a:r>
            <a:r>
              <a:rPr lang="en-US" altLang="en-US" dirty="0" err="1" smtClean="0"/>
              <a:t>menampilkan</a:t>
            </a:r>
            <a:r>
              <a:rPr lang="en-US" altLang="en-US" dirty="0" smtClean="0"/>
              <a:t> data yang </a:t>
            </a:r>
            <a:r>
              <a:rPr lang="en-US" altLang="en-US" dirty="0" err="1" smtClean="0"/>
              <a:t>terkumpul</a:t>
            </a:r>
            <a:r>
              <a:rPr lang="en-US" altLang="en-US" dirty="0" smtClean="0"/>
              <a:t>. </a:t>
            </a:r>
          </a:p>
          <a:p>
            <a:pPr eaLnBrk="1" hangingPunct="1"/>
            <a:r>
              <a:rPr lang="en-US" altLang="en-US" dirty="0" err="1" smtClean="0"/>
              <a:t>Sumbu</a:t>
            </a:r>
            <a:r>
              <a:rPr lang="en-US" altLang="en-US" dirty="0" smtClean="0"/>
              <a:t> </a:t>
            </a:r>
            <a:r>
              <a:rPr lang="en-US" altLang="en-US" dirty="0" err="1" smtClean="0"/>
              <a:t>vertikal</a:t>
            </a:r>
            <a:r>
              <a:rPr lang="en-US" altLang="en-US" dirty="0" smtClean="0"/>
              <a:t> </a:t>
            </a:r>
            <a:r>
              <a:rPr lang="en-US" altLang="en-US" dirty="0" err="1" smtClean="0"/>
              <a:t>bukan</a:t>
            </a:r>
            <a:r>
              <a:rPr lang="en-US" altLang="en-US" dirty="0" smtClean="0"/>
              <a:t> </a:t>
            </a:r>
            <a:r>
              <a:rPr lang="en-US" altLang="en-US" dirty="0" err="1" smtClean="0"/>
              <a:t>menunjukkan</a:t>
            </a:r>
            <a:r>
              <a:rPr lang="en-US" altLang="en-US" dirty="0" smtClean="0"/>
              <a:t> </a:t>
            </a:r>
            <a:r>
              <a:rPr lang="en-US" altLang="en-US" dirty="0" err="1" smtClean="0"/>
              <a:t>berbagai</a:t>
            </a:r>
            <a:r>
              <a:rPr lang="en-US" altLang="en-US" dirty="0" smtClean="0"/>
              <a:t> </a:t>
            </a:r>
            <a:r>
              <a:rPr lang="en-US" altLang="en-US" dirty="0" err="1" smtClean="0"/>
              <a:t>alasan</a:t>
            </a:r>
            <a:r>
              <a:rPr lang="en-US" altLang="en-US" dirty="0" smtClean="0"/>
              <a:t> </a:t>
            </a:r>
            <a:r>
              <a:rPr lang="en-US" altLang="en-US" dirty="0" err="1" smtClean="0"/>
              <a:t>mengapa</a:t>
            </a:r>
            <a:r>
              <a:rPr lang="en-US" altLang="en-US" dirty="0" smtClean="0"/>
              <a:t> </a:t>
            </a:r>
            <a:r>
              <a:rPr lang="en-US" altLang="en-US" dirty="0" err="1" smtClean="0"/>
              <a:t>penawaran</a:t>
            </a:r>
            <a:r>
              <a:rPr lang="en-US" altLang="en-US" dirty="0" smtClean="0"/>
              <a:t> </a:t>
            </a:r>
            <a:r>
              <a:rPr lang="en-US" altLang="en-US" dirty="0" err="1" smtClean="0"/>
              <a:t>perusahaan</a:t>
            </a:r>
            <a:r>
              <a:rPr lang="en-US" altLang="en-US" dirty="0" smtClean="0"/>
              <a:t> </a:t>
            </a:r>
            <a:r>
              <a:rPr lang="en-US" altLang="en-US" dirty="0" err="1" smtClean="0"/>
              <a:t>tidak</a:t>
            </a:r>
            <a:r>
              <a:rPr lang="en-US" altLang="en-US" dirty="0" smtClean="0"/>
              <a:t> </a:t>
            </a:r>
            <a:r>
              <a:rPr lang="en-US" altLang="en-US" dirty="0" err="1" smtClean="0"/>
              <a:t>menang</a:t>
            </a:r>
            <a:r>
              <a:rPr lang="en-US" altLang="en-US" dirty="0" smtClean="0"/>
              <a:t>, </a:t>
            </a:r>
            <a:r>
              <a:rPr lang="en-US" altLang="en-US" dirty="0" err="1" smtClean="0"/>
              <a:t>tetapi</a:t>
            </a:r>
            <a:r>
              <a:rPr lang="en-US" altLang="en-US" dirty="0" smtClean="0"/>
              <a:t>  </a:t>
            </a:r>
            <a:r>
              <a:rPr lang="en-US" altLang="en-US" dirty="0" err="1" smtClean="0"/>
              <a:t>menunjukkan</a:t>
            </a:r>
            <a:r>
              <a:rPr lang="en-US" altLang="en-US" dirty="0" smtClean="0"/>
              <a:t> </a:t>
            </a:r>
            <a:r>
              <a:rPr lang="en-US" altLang="en-US" dirty="0" err="1" smtClean="0"/>
              <a:t>nilai</a:t>
            </a:r>
            <a:r>
              <a:rPr lang="en-US" altLang="en-US" dirty="0" smtClean="0"/>
              <a:t> </a:t>
            </a:r>
            <a:r>
              <a:rPr lang="en-US" altLang="en-US" dirty="0" err="1" smtClean="0"/>
              <a:t>pekerjaan</a:t>
            </a:r>
            <a:r>
              <a:rPr lang="en-US" altLang="en-US" dirty="0" smtClean="0"/>
              <a:t> yang </a:t>
            </a:r>
            <a:r>
              <a:rPr lang="en-US" altLang="en-US" dirty="0" err="1" smtClean="0"/>
              <a:t>tidak</a:t>
            </a:r>
            <a:r>
              <a:rPr lang="en-US" altLang="en-US" dirty="0" smtClean="0"/>
              <a:t> </a:t>
            </a:r>
            <a:r>
              <a:rPr lang="en-US" altLang="en-US" dirty="0" err="1" smtClean="0"/>
              <a:t>dimenangkan</a:t>
            </a:r>
            <a:endParaRPr lang="en-US" altLang="en-US" dirty="0" smtClean="0"/>
          </a:p>
          <a:p>
            <a:pPr eaLnBrk="1" hangingPunct="1">
              <a:buFont typeface="Wingdings" panose="05000000000000000000" pitchFamily="2" charset="2"/>
              <a:buNone/>
            </a:pPr>
            <a:endParaRPr lang="en-US" altLang="en-US" dirty="0"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 y="55213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5"/>
          <p:cNvSpPr>
            <a:spLocks noGrp="1" noChangeArrowheads="1"/>
          </p:cNvSpPr>
          <p:nvPr>
            <p:ph type="title"/>
          </p:nvPr>
        </p:nvSpPr>
        <p:spPr/>
        <p:txBody>
          <a:bodyPr/>
          <a:lstStyle/>
          <a:p>
            <a:pPr eaLnBrk="1" hangingPunct="1"/>
            <a:r>
              <a:rPr lang="en-US" altLang="en-US" smtClean="0"/>
              <a:t>Contoh Pareto Chart</a:t>
            </a:r>
          </a:p>
        </p:txBody>
      </p:sp>
      <p:graphicFrame>
        <p:nvGraphicFramePr>
          <p:cNvPr id="38915" name="Object 4"/>
          <p:cNvGraphicFramePr>
            <a:graphicFrameLocks noGrp="1" noChangeAspect="1"/>
          </p:cNvGraphicFramePr>
          <p:nvPr>
            <p:ph idx="1"/>
          </p:nvPr>
        </p:nvGraphicFramePr>
        <p:xfrm>
          <a:off x="228600" y="1447800"/>
          <a:ext cx="8686800" cy="5029200"/>
        </p:xfrm>
        <a:graphic>
          <a:graphicData uri="http://schemas.openxmlformats.org/presentationml/2006/ole">
            <mc:AlternateContent xmlns:mc="http://schemas.openxmlformats.org/markup-compatibility/2006">
              <mc:Choice xmlns:v="urn:schemas-microsoft-com:vml" Requires="v">
                <p:oleObj spid="_x0000_s38923" name="Chart" r:id="rId6" imgW="4667402" imgH="2390851" progId="Excel.Chart.8">
                  <p:embed/>
                </p:oleObj>
              </mc:Choice>
              <mc:Fallback>
                <p:oleObj name="Chart" r:id="rId6" imgW="4667402" imgH="2390851" progId="Excel.Chart.8">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1447800"/>
                        <a:ext cx="86868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676400" y="58674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endParaRPr lang="en-US" altLang="en-US" smtClean="0"/>
          </a:p>
        </p:txBody>
      </p:sp>
      <p:sp>
        <p:nvSpPr>
          <p:cNvPr id="39939" name="Rectangle 3"/>
          <p:cNvSpPr>
            <a:spLocks noGrp="1" noChangeArrowheads="1"/>
          </p:cNvSpPr>
          <p:nvPr>
            <p:ph type="body" idx="1"/>
          </p:nvPr>
        </p:nvSpPr>
        <p:spPr/>
        <p:txBody>
          <a:bodyPr/>
          <a:lstStyle/>
          <a:p>
            <a:pPr marL="0" indent="0" algn="just" eaLnBrk="1" hangingPunct="1">
              <a:buFont typeface="Wingdings" panose="05000000000000000000" pitchFamily="2" charset="2"/>
              <a:buNone/>
            </a:pPr>
            <a:r>
              <a:rPr lang="en-US" altLang="en-US" smtClean="0"/>
              <a:t>Pareto chart memberi kesimpulan bahwa fleksibilitas yang rendah mengenai seberapa cepat dan pada jam berapa pekerjaan dapat dilakukan adalah alasan utama kegagalan penawaran dan juga menyebabkan kerugian terbesar diukur dari nilai pekerjaan. </a:t>
            </a:r>
          </a:p>
          <a:p>
            <a:pPr marL="0" indent="0" algn="just" eaLnBrk="1" hangingPunct="1">
              <a:buFont typeface="Wingdings" panose="05000000000000000000" pitchFamily="2" charset="2"/>
              <a:buNone/>
            </a:pPr>
            <a:r>
              <a:rPr lang="en-US" altLang="en-US" smtClean="0"/>
              <a:t>Usaha membuat sistem baru untuk perencanaan pekerjaan di dalam perusahaan merupakan keputusan yang tepat!</a:t>
            </a:r>
          </a:p>
          <a:p>
            <a:pPr marL="457200" lvl="1" indent="0" algn="just" eaLnBrk="1" hangingPunct="1">
              <a:buFont typeface="Wingdings" panose="05000000000000000000" pitchFamily="2" charset="2"/>
              <a:buNone/>
            </a:pPr>
            <a:endParaRPr lang="en-US" altLang="en-US"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6800" y="61309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algn="ctr" eaLnBrk="1" hangingPunct="1"/>
            <a:r>
              <a:rPr lang="en-US" altLang="en-US" sz="3000" dirty="0" err="1" smtClean="0">
                <a:solidFill>
                  <a:schemeClr val="tx1"/>
                </a:solidFill>
              </a:rPr>
              <a:t>Tugas</a:t>
            </a:r>
            <a:r>
              <a:rPr lang="en-US" altLang="en-US" sz="3000" dirty="0" smtClean="0">
                <a:solidFill>
                  <a:schemeClr val="tx1"/>
                </a:solidFill>
              </a:rPr>
              <a:t> </a:t>
            </a:r>
            <a:r>
              <a:rPr lang="en-US" altLang="en-US" sz="3000" dirty="0" err="1" smtClean="0">
                <a:solidFill>
                  <a:schemeClr val="tx1"/>
                </a:solidFill>
              </a:rPr>
              <a:t>Mandiri</a:t>
            </a:r>
            <a:r>
              <a:rPr lang="en-US" altLang="en-US" sz="3000" smtClean="0">
                <a:solidFill>
                  <a:schemeClr val="tx1"/>
                </a:solidFill>
              </a:rPr>
              <a:t> 4</a:t>
            </a:r>
            <a:endParaRPr lang="en-US" altLang="en-US" sz="3000" dirty="0" smtClean="0">
              <a:solidFill>
                <a:schemeClr val="tx1"/>
              </a:solidFill>
            </a:endParaRPr>
          </a:p>
        </p:txBody>
      </p:sp>
      <p:sp>
        <p:nvSpPr>
          <p:cNvPr id="40963" name="Rectangle 3"/>
          <p:cNvSpPr>
            <a:spLocks noGrp="1" noChangeArrowheads="1"/>
          </p:cNvSpPr>
          <p:nvPr>
            <p:ph type="body" idx="1"/>
          </p:nvPr>
        </p:nvSpPr>
        <p:spPr>
          <a:xfrm>
            <a:off x="457200" y="2209800"/>
            <a:ext cx="8229600" cy="3921125"/>
          </a:xfrm>
        </p:spPr>
        <p:txBody>
          <a:bodyPr/>
          <a:lstStyle/>
          <a:p>
            <a:pPr marL="514350" indent="-514350" eaLnBrk="1" hangingPunct="1">
              <a:buFont typeface="Wingdings" panose="05000000000000000000" pitchFamily="2" charset="2"/>
              <a:buAutoNum type="arabicPeriod"/>
            </a:pPr>
            <a:r>
              <a:rPr lang="en-US" altLang="en-US" dirty="0" err="1" smtClean="0"/>
              <a:t>Berdasarkan</a:t>
            </a:r>
            <a:r>
              <a:rPr lang="en-US" altLang="en-US" dirty="0" smtClean="0"/>
              <a:t> </a:t>
            </a:r>
            <a:r>
              <a:rPr lang="en-US" altLang="en-US" dirty="0" err="1" smtClean="0"/>
              <a:t>Penelitian</a:t>
            </a:r>
            <a:r>
              <a:rPr lang="en-US" altLang="en-US" dirty="0" smtClean="0"/>
              <a:t> ‘</a:t>
            </a:r>
            <a:r>
              <a:rPr lang="en-US" altLang="en-US" i="1" dirty="0" err="1" smtClean="0"/>
              <a:t>Analisis</a:t>
            </a:r>
            <a:r>
              <a:rPr lang="en-US" altLang="en-US" i="1" dirty="0" smtClean="0"/>
              <a:t> Proses </a:t>
            </a:r>
            <a:r>
              <a:rPr lang="en-US" altLang="en-US" i="1" dirty="0" err="1" smtClean="0"/>
              <a:t>Bisnis</a:t>
            </a:r>
            <a:r>
              <a:rPr lang="en-US" altLang="en-US" i="1" dirty="0" smtClean="0"/>
              <a:t> </a:t>
            </a:r>
            <a:r>
              <a:rPr lang="en-US" altLang="en-US" i="1" dirty="0" err="1" smtClean="0"/>
              <a:t>Pada</a:t>
            </a:r>
            <a:r>
              <a:rPr lang="en-US" altLang="en-US" i="1" dirty="0" smtClean="0"/>
              <a:t> </a:t>
            </a:r>
            <a:r>
              <a:rPr lang="en-US" altLang="en-US" i="1" dirty="0" err="1" smtClean="0"/>
              <a:t>Percetakan</a:t>
            </a:r>
            <a:r>
              <a:rPr lang="en-US" altLang="en-US" i="1" dirty="0" smtClean="0"/>
              <a:t> </a:t>
            </a:r>
            <a:r>
              <a:rPr lang="en-US" altLang="en-US" i="1" dirty="0" err="1" smtClean="0"/>
              <a:t>Bhinneka</a:t>
            </a:r>
            <a:r>
              <a:rPr lang="en-US" altLang="en-US" i="1" dirty="0" smtClean="0"/>
              <a:t> </a:t>
            </a:r>
            <a:r>
              <a:rPr lang="en-US" altLang="en-US" i="1" dirty="0" err="1" smtClean="0"/>
              <a:t>Riyant</a:t>
            </a:r>
            <a:r>
              <a:rPr lang="en-US" altLang="en-US" i="1" dirty="0" smtClean="0"/>
              <a:t>’</a:t>
            </a:r>
            <a:r>
              <a:rPr lang="en-US" altLang="en-US" dirty="0" smtClean="0"/>
              <a:t> </a:t>
            </a:r>
          </a:p>
          <a:p>
            <a:pPr marL="514350" indent="-514350" eaLnBrk="1" hangingPunct="1">
              <a:buFont typeface="Wingdings" panose="05000000000000000000" pitchFamily="2" charset="2"/>
              <a:buAutoNum type="arabicPeriod"/>
            </a:pPr>
            <a:r>
              <a:rPr lang="en-US" altLang="en-US" dirty="0" err="1" smtClean="0"/>
              <a:t>Analisislah</a:t>
            </a:r>
            <a:r>
              <a:rPr lang="en-US" altLang="en-US" dirty="0" smtClean="0"/>
              <a:t> tools yang </a:t>
            </a:r>
            <a:r>
              <a:rPr lang="en-US" altLang="en-US" dirty="0" err="1" smtClean="0"/>
              <a:t>digunakan</a:t>
            </a:r>
            <a:r>
              <a:rPr lang="en-US" altLang="en-US" dirty="0" smtClean="0"/>
              <a:t> </a:t>
            </a:r>
            <a:r>
              <a:rPr lang="en-US" altLang="en-US" dirty="0" err="1" smtClean="0"/>
              <a:t>pada</a:t>
            </a:r>
            <a:r>
              <a:rPr lang="en-US" altLang="en-US" dirty="0" smtClean="0"/>
              <a:t> process and problem understanding </a:t>
            </a:r>
            <a:r>
              <a:rPr lang="en-US" altLang="en-US" dirty="0" err="1" smtClean="0"/>
              <a:t>pada</a:t>
            </a:r>
            <a:r>
              <a:rPr lang="en-US" altLang="en-US" dirty="0" smtClean="0"/>
              <a:t> </a:t>
            </a:r>
            <a:r>
              <a:rPr lang="en-US" altLang="en-US" dirty="0" err="1"/>
              <a:t>Percetakan</a:t>
            </a:r>
            <a:r>
              <a:rPr lang="en-US" altLang="en-US" dirty="0"/>
              <a:t> </a:t>
            </a:r>
            <a:r>
              <a:rPr lang="en-US" altLang="en-US" dirty="0" err="1"/>
              <a:t>Bhinneka</a:t>
            </a:r>
            <a:r>
              <a:rPr lang="en-US" altLang="en-US" dirty="0"/>
              <a:t> </a:t>
            </a:r>
            <a:r>
              <a:rPr lang="en-US" altLang="en-US" dirty="0" err="1" smtClean="0"/>
              <a:t>Riyant</a:t>
            </a:r>
            <a:r>
              <a:rPr lang="en-US" altLang="en-US" dirty="0"/>
              <a:t>.</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6800" y="61309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endParaRPr lang="en-US" altLang="en-US" smtClean="0"/>
          </a:p>
        </p:txBody>
      </p:sp>
      <p:sp>
        <p:nvSpPr>
          <p:cNvPr id="41987" name="Content Placeholder 2"/>
          <p:cNvSpPr>
            <a:spLocks noGrp="1"/>
          </p:cNvSpPr>
          <p:nvPr>
            <p:ph idx="1"/>
          </p:nvPr>
        </p:nvSpPr>
        <p:spPr>
          <a:xfrm>
            <a:off x="457200" y="2743200"/>
            <a:ext cx="8229600" cy="3387725"/>
          </a:xfrm>
        </p:spPr>
        <p:txBody>
          <a:bodyPr/>
          <a:lstStyle/>
          <a:p>
            <a:pPr marL="0" indent="0" algn="ctr">
              <a:buFont typeface="Wingdings" panose="05000000000000000000" pitchFamily="2" charset="2"/>
              <a:buNone/>
            </a:pPr>
            <a:r>
              <a:rPr lang="en-US" altLang="en-US" smtClean="0"/>
              <a:t>TERIMAKASIH</a:t>
            </a:r>
          </a:p>
          <a:p>
            <a:pPr marL="0" indent="0" algn="ctr">
              <a:buFont typeface="Wingdings" panose="05000000000000000000" pitchFamily="2" charset="2"/>
              <a:buNone/>
            </a:pPr>
            <a:r>
              <a:rPr lang="en-US" altLang="en-US" smtClean="0"/>
              <a:t>WASSALAMUALAIKUM WR WB</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895600" y="5826125"/>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895600" y="51276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9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2323"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p:txBody>
          <a:bodyPr/>
          <a:lstStyle/>
          <a:p>
            <a:pPr eaLnBrk="1" hangingPunct="1"/>
            <a:r>
              <a:rPr lang="en-US" altLang="en-US" smtClean="0"/>
              <a:t>5.2 Tools for Problem Understanding</a:t>
            </a:r>
          </a:p>
        </p:txBody>
      </p:sp>
      <p:sp>
        <p:nvSpPr>
          <p:cNvPr id="8195" name="Rectangle 3"/>
          <p:cNvSpPr>
            <a:spLocks noGrp="1" noChangeArrowheads="1"/>
          </p:cNvSpPr>
          <p:nvPr>
            <p:ph type="subTitle" idx="1"/>
          </p:nvPr>
        </p:nvSpPr>
        <p:spPr/>
        <p:txBody>
          <a:bodyPr/>
          <a:lstStyle/>
          <a:p>
            <a:pPr eaLnBrk="1" hangingPunct="1"/>
            <a:endParaRPr lang="en-US" altLang="en-US"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9200" y="606752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4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ltLang="en-US" sz="4000" dirty="0" smtClean="0"/>
              <a:t>Tools for problem understanding</a:t>
            </a:r>
          </a:p>
        </p:txBody>
      </p:sp>
      <p:sp>
        <p:nvSpPr>
          <p:cNvPr id="10243" name="Rectangle 3"/>
          <p:cNvSpPr>
            <a:spLocks noGrp="1" noChangeArrowheads="1"/>
          </p:cNvSpPr>
          <p:nvPr>
            <p:ph type="body" idx="1"/>
          </p:nvPr>
        </p:nvSpPr>
        <p:spPr/>
        <p:txBody>
          <a:bodyPr/>
          <a:lstStyle/>
          <a:p>
            <a:pPr eaLnBrk="1" hangingPunct="1">
              <a:lnSpc>
                <a:spcPct val="90000"/>
              </a:lnSpc>
              <a:buFont typeface="Wingdings" panose="05000000000000000000" pitchFamily="2" charset="2"/>
              <a:buNone/>
            </a:pPr>
            <a:r>
              <a:rPr lang="en-US" altLang="en-US" sz="2400" dirty="0" smtClean="0"/>
              <a:t>	</a:t>
            </a:r>
            <a:r>
              <a:rPr lang="en-US" altLang="en-US" sz="2400" dirty="0" err="1" smtClean="0"/>
              <a:t>Setelah</a:t>
            </a:r>
            <a:r>
              <a:rPr lang="en-US" altLang="en-US" sz="2400" dirty="0" smtClean="0"/>
              <a:t> </a:t>
            </a:r>
            <a:r>
              <a:rPr lang="en-US" altLang="en-US" sz="2400" dirty="0" err="1" smtClean="0"/>
              <a:t>memutuskan</a:t>
            </a:r>
            <a:r>
              <a:rPr lang="en-US" altLang="en-US" sz="2400" dirty="0" smtClean="0"/>
              <a:t> area </a:t>
            </a:r>
            <a:r>
              <a:rPr lang="en-US" altLang="en-US" sz="2400" dirty="0" err="1" smtClean="0"/>
              <a:t>atau</a:t>
            </a:r>
            <a:r>
              <a:rPr lang="en-US" altLang="en-US" sz="2400" dirty="0" smtClean="0"/>
              <a:t> proses </a:t>
            </a:r>
            <a:r>
              <a:rPr lang="en-US" altLang="en-US" sz="2400" dirty="0" err="1" smtClean="0"/>
              <a:t>bisnis</a:t>
            </a:r>
            <a:r>
              <a:rPr lang="en-US" altLang="en-US" sz="2400" dirty="0" smtClean="0"/>
              <a:t> yang </a:t>
            </a:r>
            <a:r>
              <a:rPr lang="en-US" altLang="en-US" sz="2400" dirty="0" err="1" smtClean="0"/>
              <a:t>akan</a:t>
            </a:r>
            <a:r>
              <a:rPr lang="en-US" altLang="en-US" sz="2400" dirty="0" smtClean="0"/>
              <a:t> </a:t>
            </a:r>
            <a:r>
              <a:rPr lang="en-US" altLang="en-US" sz="2400" dirty="0" err="1" smtClean="0"/>
              <a:t>ditingkatkan</a:t>
            </a:r>
            <a:r>
              <a:rPr lang="en-US" altLang="en-US" sz="2400" dirty="0" smtClean="0"/>
              <a:t> (self </a:t>
            </a:r>
            <a:r>
              <a:rPr lang="en-US" altLang="en-US" sz="2400" dirty="0" err="1" smtClean="0"/>
              <a:t>assesment</a:t>
            </a:r>
            <a:r>
              <a:rPr lang="en-US" altLang="en-US" sz="2400" dirty="0" smtClean="0"/>
              <a:t>): </a:t>
            </a:r>
          </a:p>
          <a:p>
            <a:pPr eaLnBrk="1" hangingPunct="1">
              <a:lnSpc>
                <a:spcPct val="90000"/>
              </a:lnSpc>
            </a:pPr>
            <a:r>
              <a:rPr lang="en-US" altLang="en-US" sz="2400" dirty="0" err="1" smtClean="0"/>
              <a:t>Perlu</a:t>
            </a:r>
            <a:r>
              <a:rPr lang="en-US" altLang="en-US" sz="2400" dirty="0" smtClean="0"/>
              <a:t> </a:t>
            </a:r>
            <a:r>
              <a:rPr lang="en-US" altLang="en-US" sz="2400" dirty="0" err="1" smtClean="0"/>
              <a:t>alat</a:t>
            </a:r>
            <a:r>
              <a:rPr lang="en-US" altLang="en-US" sz="2400" dirty="0" smtClean="0"/>
              <a:t> </a:t>
            </a:r>
            <a:r>
              <a:rPr lang="en-US" altLang="en-US" sz="2400" dirty="0" err="1" smtClean="0"/>
              <a:t>untuk</a:t>
            </a:r>
            <a:r>
              <a:rPr lang="en-US" altLang="en-US" sz="2400" dirty="0" smtClean="0"/>
              <a:t> </a:t>
            </a:r>
            <a:r>
              <a:rPr lang="en-US" altLang="en-US" sz="2400" dirty="0" err="1" smtClean="0"/>
              <a:t>memahami</a:t>
            </a:r>
            <a:r>
              <a:rPr lang="en-US" altLang="en-US" sz="2400" dirty="0" smtClean="0"/>
              <a:t> </a:t>
            </a:r>
            <a:r>
              <a:rPr lang="en-US" altLang="en-US" sz="2400" dirty="0" err="1" smtClean="0"/>
              <a:t>secara</a:t>
            </a:r>
            <a:r>
              <a:rPr lang="en-US" altLang="en-US" sz="2400" dirty="0" smtClean="0"/>
              <a:t> </a:t>
            </a:r>
            <a:r>
              <a:rPr lang="en-US" altLang="en-US" sz="2400" dirty="0" err="1" smtClean="0"/>
              <a:t>detil</a:t>
            </a:r>
            <a:r>
              <a:rPr lang="en-US" altLang="en-US" sz="2400" dirty="0" smtClean="0"/>
              <a:t> proses </a:t>
            </a:r>
            <a:r>
              <a:rPr lang="en-US" altLang="en-US" sz="2400" dirty="0" err="1" smtClean="0"/>
              <a:t>tersebut</a:t>
            </a:r>
            <a:endParaRPr lang="en-US" altLang="en-US" sz="2400" dirty="0" smtClean="0"/>
          </a:p>
          <a:p>
            <a:pPr eaLnBrk="1" hangingPunct="1">
              <a:lnSpc>
                <a:spcPct val="90000"/>
              </a:lnSpc>
            </a:pPr>
            <a:r>
              <a:rPr lang="en-US" altLang="en-US" sz="2400" dirty="0" err="1" smtClean="0"/>
              <a:t>Perlu</a:t>
            </a:r>
            <a:r>
              <a:rPr lang="en-US" altLang="en-US" sz="2400" dirty="0" smtClean="0"/>
              <a:t> </a:t>
            </a:r>
            <a:r>
              <a:rPr lang="en-US" altLang="en-US" sz="2400" dirty="0" err="1" smtClean="0"/>
              <a:t>juga</a:t>
            </a:r>
            <a:r>
              <a:rPr lang="en-US" altLang="en-US" sz="2400" dirty="0" smtClean="0"/>
              <a:t> </a:t>
            </a:r>
            <a:r>
              <a:rPr lang="en-US" altLang="en-US" sz="2400" dirty="0" err="1" smtClean="0"/>
              <a:t>pemahaman</a:t>
            </a:r>
            <a:r>
              <a:rPr lang="en-US" altLang="en-US" sz="2400" dirty="0" smtClean="0"/>
              <a:t> </a:t>
            </a:r>
            <a:r>
              <a:rPr lang="en-US" altLang="en-US" sz="2400" dirty="0" err="1" smtClean="0"/>
              <a:t>bagaimana</a:t>
            </a:r>
            <a:r>
              <a:rPr lang="en-US" altLang="en-US" sz="2400" dirty="0" smtClean="0"/>
              <a:t> proses </a:t>
            </a:r>
            <a:r>
              <a:rPr lang="en-US" altLang="en-US" sz="2400" dirty="0" err="1" smtClean="0"/>
              <a:t>dilaksanakan</a:t>
            </a:r>
            <a:r>
              <a:rPr lang="en-US" altLang="en-US" sz="2400" dirty="0" smtClean="0"/>
              <a:t> </a:t>
            </a:r>
            <a:r>
              <a:rPr lang="en-US" altLang="en-US" sz="2400" dirty="0" err="1" smtClean="0"/>
              <a:t>saat</a:t>
            </a:r>
            <a:r>
              <a:rPr lang="en-US" altLang="en-US" sz="2400" dirty="0" smtClean="0"/>
              <a:t> </a:t>
            </a:r>
            <a:r>
              <a:rPr lang="en-US" altLang="en-US" sz="2400" dirty="0" err="1" smtClean="0"/>
              <a:t>ini</a:t>
            </a:r>
            <a:endParaRPr lang="en-US" altLang="en-US" sz="2400" dirty="0" smtClean="0"/>
          </a:p>
          <a:p>
            <a:pPr eaLnBrk="1" hangingPunct="1">
              <a:lnSpc>
                <a:spcPct val="90000"/>
              </a:lnSpc>
            </a:pPr>
            <a:r>
              <a:rPr lang="en-US" altLang="en-US" sz="2400" dirty="0" err="1" smtClean="0"/>
              <a:t>Alat-alat</a:t>
            </a:r>
            <a:r>
              <a:rPr lang="en-US" altLang="en-US" sz="2400" dirty="0" smtClean="0"/>
              <a:t> yang </a:t>
            </a:r>
            <a:r>
              <a:rPr lang="en-US" altLang="en-US" sz="2400" dirty="0" err="1" smtClean="0"/>
              <a:t>dapat</a:t>
            </a:r>
            <a:r>
              <a:rPr lang="en-US" altLang="en-US" sz="2400" dirty="0" smtClean="0"/>
              <a:t> </a:t>
            </a:r>
            <a:r>
              <a:rPr lang="en-US" altLang="en-US" sz="2400" dirty="0" err="1" smtClean="0"/>
              <a:t>digunakan</a:t>
            </a:r>
            <a:r>
              <a:rPr lang="en-US" altLang="en-US" sz="2400" dirty="0" smtClean="0"/>
              <a:t>:</a:t>
            </a:r>
          </a:p>
          <a:p>
            <a:pPr lvl="1" eaLnBrk="1" hangingPunct="1">
              <a:lnSpc>
                <a:spcPct val="90000"/>
              </a:lnSpc>
            </a:pPr>
            <a:r>
              <a:rPr lang="en-US" altLang="en-US" sz="2000" dirty="0" smtClean="0"/>
              <a:t>Flowchart </a:t>
            </a:r>
            <a:r>
              <a:rPr lang="en-US" altLang="en-US" sz="2000" dirty="0" smtClean="0">
                <a:sym typeface="Wingdings" panose="05000000000000000000" pitchFamily="2" charset="2"/>
              </a:rPr>
              <a:t> </a:t>
            </a:r>
            <a:r>
              <a:rPr lang="en-US" altLang="en-US" sz="2000" dirty="0" err="1" smtClean="0">
                <a:sym typeface="Wingdings" panose="05000000000000000000" pitchFamily="2" charset="2"/>
              </a:rPr>
              <a:t>sudah</a:t>
            </a:r>
            <a:r>
              <a:rPr lang="en-US" altLang="en-US" sz="2000" dirty="0" smtClean="0">
                <a:sym typeface="Wingdings" panose="05000000000000000000" pitchFamily="2" charset="2"/>
              </a:rPr>
              <a:t> </a:t>
            </a:r>
            <a:r>
              <a:rPr lang="en-US" altLang="en-US" sz="2000" dirty="0" err="1" smtClean="0">
                <a:sym typeface="Wingdings" panose="05000000000000000000" pitchFamily="2" charset="2"/>
              </a:rPr>
              <a:t>dibahas</a:t>
            </a:r>
            <a:endParaRPr lang="en-US" altLang="en-US" sz="2000" dirty="0" smtClean="0">
              <a:sym typeface="Wingdings" panose="05000000000000000000" pitchFamily="2" charset="2"/>
            </a:endParaRPr>
          </a:p>
          <a:p>
            <a:pPr lvl="1" eaLnBrk="1" hangingPunct="1">
              <a:lnSpc>
                <a:spcPct val="90000"/>
              </a:lnSpc>
            </a:pPr>
            <a:r>
              <a:rPr lang="en-US" altLang="en-US" sz="2000" dirty="0" smtClean="0">
                <a:sym typeface="Wingdings" panose="05000000000000000000" pitchFamily="2" charset="2"/>
              </a:rPr>
              <a:t>Critical Incident</a:t>
            </a:r>
          </a:p>
          <a:p>
            <a:pPr lvl="1" eaLnBrk="1" hangingPunct="1">
              <a:lnSpc>
                <a:spcPct val="90000"/>
              </a:lnSpc>
            </a:pPr>
            <a:r>
              <a:rPr lang="en-US" altLang="en-US" sz="2000" dirty="0" smtClean="0"/>
              <a:t>Check Sheet</a:t>
            </a:r>
          </a:p>
          <a:p>
            <a:pPr lvl="1" eaLnBrk="1" hangingPunct="1">
              <a:lnSpc>
                <a:spcPct val="90000"/>
              </a:lnSpc>
            </a:pPr>
            <a:r>
              <a:rPr lang="en-US" altLang="en-US" sz="2000" dirty="0" smtClean="0"/>
              <a:t>Pareto Chart</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95400" y="61309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46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smtClean="0"/>
              <a:t>Critical Incident</a:t>
            </a:r>
          </a:p>
        </p:txBody>
      </p:sp>
      <p:sp>
        <p:nvSpPr>
          <p:cNvPr id="12291" name="Rectangle 3"/>
          <p:cNvSpPr>
            <a:spLocks noGrp="1" noChangeArrowheads="1"/>
          </p:cNvSpPr>
          <p:nvPr>
            <p:ph type="body" idx="1"/>
          </p:nvPr>
        </p:nvSpPr>
        <p:spPr/>
        <p:txBody>
          <a:bodyPr/>
          <a:lstStyle/>
          <a:p>
            <a:pPr eaLnBrk="1" hangingPunct="1"/>
            <a:r>
              <a:rPr lang="en-US" altLang="en-US" smtClean="0"/>
              <a:t>Teknik yang dirancang untuk membantu identifikasi sebuah proses, sub proses atau area yang harus ditingkatkan</a:t>
            </a:r>
          </a:p>
          <a:p>
            <a:pPr eaLnBrk="1" hangingPunct="1"/>
            <a:r>
              <a:rPr lang="en-US" altLang="en-US" smtClean="0"/>
              <a:t>Syaratnya: </a:t>
            </a:r>
          </a:p>
          <a:p>
            <a:pPr lvl="1" eaLnBrk="1" hangingPunct="1"/>
            <a:r>
              <a:rPr lang="en-US" altLang="en-US" smtClean="0"/>
              <a:t>Partisipan harus benar-benar bebas mengungkapkan pandangan mereka. </a:t>
            </a:r>
          </a:p>
          <a:p>
            <a:pPr lvl="1" eaLnBrk="1" hangingPunct="1"/>
            <a:r>
              <a:rPr lang="en-US" altLang="en-US" smtClean="0"/>
              <a:t>Manajemen harus mempunyai sikap yang benar untuk menghindari sensor atau karyawan menyimpan informasi karena takut konsekuensi kalau bicara jujur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en-US" smtClean="0"/>
              <a:t>Critical Incident Technique</a:t>
            </a:r>
          </a:p>
        </p:txBody>
      </p:sp>
      <p:sp>
        <p:nvSpPr>
          <p:cNvPr id="14339" name="Rectangle 3"/>
          <p:cNvSpPr>
            <a:spLocks noGrp="1" noChangeArrowheads="1"/>
          </p:cNvSpPr>
          <p:nvPr>
            <p:ph type="body" idx="1"/>
          </p:nvPr>
        </p:nvSpPr>
        <p:spPr/>
        <p:txBody>
          <a:bodyPr/>
          <a:lstStyle/>
          <a:p>
            <a:pPr marL="457200" indent="-457200" eaLnBrk="1" hangingPunct="1">
              <a:buFont typeface="Wingdings" panose="05000000000000000000" pitchFamily="2" charset="2"/>
              <a:buAutoNum type="arabicPeriod"/>
            </a:pPr>
            <a:r>
              <a:rPr lang="en-US" altLang="en-US" sz="2400" smtClean="0"/>
              <a:t>Peserta analisis dipilih berdasarkan tujuan. </a:t>
            </a:r>
          </a:p>
          <a:p>
            <a:pPr marL="838200" lvl="1" indent="-381000" eaLnBrk="1" hangingPunct="1"/>
            <a:r>
              <a:rPr lang="en-US" altLang="en-US" sz="2000" smtClean="0"/>
              <a:t>Untuk menentukan proses keseluruhan yang akan ditingkatkan </a:t>
            </a:r>
            <a:r>
              <a:rPr lang="en-US" altLang="en-US" sz="2000" smtClean="0">
                <a:sym typeface="Wingdings" panose="05000000000000000000" pitchFamily="2" charset="2"/>
              </a:rPr>
              <a:t> wakil dari beberapa area di perusahaan dilibatkan</a:t>
            </a:r>
          </a:p>
          <a:p>
            <a:pPr marL="838200" lvl="1" indent="-381000" eaLnBrk="1" hangingPunct="1"/>
            <a:r>
              <a:rPr lang="en-US" altLang="en-US" sz="2000" smtClean="0">
                <a:sym typeface="Wingdings" panose="05000000000000000000" pitchFamily="2" charset="2"/>
              </a:rPr>
              <a:t>Untuk menentukan fokus yang lebih spesifik dalam sebuah proses bisnis yang sudah dipilih  orang-orang yang aktif terlibat dalam proses ini yang dipilih</a:t>
            </a:r>
          </a:p>
          <a:p>
            <a:pPr marL="457200" indent="-457200" eaLnBrk="1" hangingPunct="1">
              <a:buFont typeface="Wingdings" panose="05000000000000000000" pitchFamily="2" charset="2"/>
              <a:buAutoNum type="arabicPeriod"/>
            </a:pPr>
            <a:r>
              <a:rPr lang="en-US" altLang="en-US" sz="2400" smtClean="0"/>
              <a:t>Peserta diberi pertanyaan, sbb:</a:t>
            </a:r>
          </a:p>
          <a:p>
            <a:pPr marL="838200" lvl="1" indent="-381000" eaLnBrk="1" hangingPunct="1"/>
            <a:r>
              <a:rPr lang="en-US" altLang="en-US" sz="2000" smtClean="0"/>
              <a:t>Insiden apa minggu lalu yang paling susah ditangani?</a:t>
            </a:r>
          </a:p>
          <a:p>
            <a:pPr marL="838200" lvl="1" indent="-381000" eaLnBrk="1" hangingPunct="1"/>
            <a:r>
              <a:rPr lang="en-US" altLang="en-US" sz="2000" smtClean="0"/>
              <a:t>Bagian mana yang menimbulkan masalah terbesar dalam memuaskan konsumen? </a:t>
            </a:r>
          </a:p>
          <a:p>
            <a:pPr marL="838200" lvl="1" indent="-381000" eaLnBrk="1" hangingPunct="1"/>
            <a:r>
              <a:rPr lang="en-US" altLang="en-US" sz="2000" smtClean="0"/>
              <a:t>Insiden mana yang paling “mahal” dalam hal sumber daya tambahan atau biaya langsung?</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71600" y="6130925"/>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371600" y="5521325"/>
            <a:ext cx="609600" cy="609600"/>
          </a:xfrm>
          <a:prstGeom prst="rect">
            <a:avLst/>
          </a:prstGeom>
        </p:spPr>
      </p:pic>
      <p:pic>
        <p:nvPicPr>
          <p:cNvPr id="4"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371600" y="4911725"/>
            <a:ext cx="609600" cy="609600"/>
          </a:xfrm>
          <a:prstGeom prst="rect">
            <a:avLst/>
          </a:prstGeom>
        </p:spPr>
      </p:pic>
      <p:pic>
        <p:nvPicPr>
          <p:cNvPr id="5"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371600" y="43021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5568"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1283" fill="hold"/>
                                        <p:tgtEl>
                                          <p:spTgt spid="4"/>
                                        </p:tgtEl>
                                      </p:cBhvr>
                                    </p:cmd>
                                  </p:childTnLst>
                                </p:cTn>
                              </p:par>
                            </p:childTnLst>
                          </p:cTn>
                        </p:par>
                      </p:childTnLst>
                    </p:cTn>
                  </p:par>
                </p:childTnLst>
              </p:cTn>
              <p:nextCondLst>
                <p:cond evt="onClick" delay="0">
                  <p:tgtEl>
                    <p:spTgt spid="4"/>
                  </p:tgtEl>
                </p:cond>
              </p:nextCondLst>
            </p:seq>
            <p:audio>
              <p:cMediaNode vol="80000">
                <p:cTn id="19" fill="hold" display="0">
                  <p:stCondLst>
                    <p:cond delay="indefinite"/>
                  </p:stCondLst>
                  <p:endCondLst>
                    <p:cond evt="onStopAudio" delay="0">
                      <p:tgtEl>
                        <p:sldTgt/>
                      </p:tgtEl>
                    </p:cond>
                  </p:endCondLst>
                </p:cTn>
                <p:tgtEl>
                  <p:spTgt spid="4"/>
                </p:tgtEl>
              </p:cMediaNode>
            </p:audi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9307" fill="hold"/>
                                        <p:tgtEl>
                                          <p:spTgt spid="5"/>
                                        </p:tgtEl>
                                      </p:cBhvr>
                                    </p:cmd>
                                  </p:childTnLst>
                                </p:cTn>
                              </p:par>
                            </p:childTnLst>
                          </p:cTn>
                        </p:par>
                      </p:childTnLst>
                    </p:cTn>
                  </p:par>
                </p:childTnLst>
              </p:cTn>
              <p:nextCondLst>
                <p:cond evt="onClick" delay="0">
                  <p:tgtEl>
                    <p:spTgt spid="5"/>
                  </p:tgtEl>
                </p:cond>
              </p:nextCondLst>
            </p:seq>
            <p:audio>
              <p:cMediaNode vol="80000">
                <p:cTn id="25"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en-US" sz="4000" dirty="0" err="1" smtClean="0"/>
              <a:t>Fokus</a:t>
            </a:r>
            <a:r>
              <a:rPr lang="en-US" altLang="en-US" sz="4000" dirty="0" smtClean="0"/>
              <a:t> </a:t>
            </a:r>
            <a:r>
              <a:rPr lang="en-US" altLang="en-US" sz="4000" dirty="0" err="1" smtClean="0"/>
              <a:t>dan</a:t>
            </a:r>
            <a:r>
              <a:rPr lang="en-US" altLang="en-US" sz="4000" dirty="0" smtClean="0"/>
              <a:t> </a:t>
            </a:r>
            <a:r>
              <a:rPr lang="en-US" altLang="en-US" sz="4000" dirty="0" err="1" smtClean="0"/>
              <a:t>periode</a:t>
            </a:r>
            <a:r>
              <a:rPr lang="en-US" altLang="en-US" sz="4000" dirty="0" smtClean="0"/>
              <a:t> </a:t>
            </a:r>
          </a:p>
        </p:txBody>
      </p:sp>
      <p:sp>
        <p:nvSpPr>
          <p:cNvPr id="16387" name="Rectangle 3"/>
          <p:cNvSpPr>
            <a:spLocks noGrp="1" noChangeArrowheads="1"/>
          </p:cNvSpPr>
          <p:nvPr>
            <p:ph type="body" idx="1"/>
          </p:nvPr>
        </p:nvSpPr>
        <p:spPr/>
        <p:txBody>
          <a:bodyPr/>
          <a:lstStyle/>
          <a:p>
            <a:pPr marL="0" indent="0" eaLnBrk="1" hangingPunct="1">
              <a:buNone/>
            </a:pPr>
            <a:r>
              <a:rPr lang="en-US" altLang="en-US" dirty="0" smtClean="0"/>
              <a:t>3. </a:t>
            </a:r>
            <a:r>
              <a:rPr lang="en-US" altLang="en-US" dirty="0" err="1" smtClean="0"/>
              <a:t>Fokus</a:t>
            </a:r>
            <a:r>
              <a:rPr lang="en-US" altLang="en-US" dirty="0" smtClean="0"/>
              <a:t> </a:t>
            </a:r>
            <a:r>
              <a:rPr lang="en-US" altLang="en-US" dirty="0" err="1" smtClean="0"/>
              <a:t>dan</a:t>
            </a:r>
            <a:r>
              <a:rPr lang="en-US" altLang="en-US" dirty="0" smtClean="0"/>
              <a:t> </a:t>
            </a:r>
            <a:r>
              <a:rPr lang="en-US" altLang="en-US" dirty="0" err="1" smtClean="0"/>
              <a:t>periode</a:t>
            </a:r>
            <a:endParaRPr lang="en-US" altLang="en-US" dirty="0" smtClean="0"/>
          </a:p>
          <a:p>
            <a:pPr marL="1090613" indent="-677863" eaLnBrk="1" hangingPunct="1"/>
            <a:r>
              <a:rPr lang="en-US" altLang="en-US" dirty="0" err="1" smtClean="0"/>
              <a:t>pada</a:t>
            </a:r>
            <a:r>
              <a:rPr lang="en-US" altLang="en-US" dirty="0" smtClean="0"/>
              <a:t> </a:t>
            </a:r>
            <a:r>
              <a:rPr lang="en-US" altLang="en-US" dirty="0" err="1" smtClean="0"/>
              <a:t>insiden-insiden</a:t>
            </a:r>
            <a:r>
              <a:rPr lang="en-US" altLang="en-US" dirty="0" smtClean="0"/>
              <a:t> </a:t>
            </a:r>
            <a:r>
              <a:rPr lang="en-US" altLang="en-US" dirty="0" err="1" smtClean="0"/>
              <a:t>kritis</a:t>
            </a:r>
            <a:r>
              <a:rPr lang="en-US" altLang="en-US" dirty="0" smtClean="0"/>
              <a:t> yang </a:t>
            </a:r>
            <a:r>
              <a:rPr lang="en-US" altLang="en-US" dirty="0" err="1" smtClean="0"/>
              <a:t>menimbulkan</a:t>
            </a:r>
            <a:r>
              <a:rPr lang="en-US" altLang="en-US" dirty="0" smtClean="0"/>
              <a:t> </a:t>
            </a:r>
            <a:r>
              <a:rPr lang="en-US" altLang="en-US" dirty="0" err="1" smtClean="0"/>
              <a:t>masalah</a:t>
            </a:r>
            <a:r>
              <a:rPr lang="en-US" altLang="en-US" dirty="0" smtClean="0"/>
              <a:t> </a:t>
            </a:r>
            <a:r>
              <a:rPr lang="en-US" altLang="en-US" dirty="0" err="1" smtClean="0"/>
              <a:t>bagi</a:t>
            </a:r>
            <a:r>
              <a:rPr lang="en-US" altLang="en-US" dirty="0" smtClean="0"/>
              <a:t> </a:t>
            </a:r>
            <a:r>
              <a:rPr lang="en-US" altLang="en-US" dirty="0" err="1" smtClean="0"/>
              <a:t>karyawan</a:t>
            </a:r>
            <a:r>
              <a:rPr lang="en-US" altLang="en-US" dirty="0" smtClean="0"/>
              <a:t>, </a:t>
            </a:r>
            <a:r>
              <a:rPr lang="en-US" altLang="en-US" dirty="0" err="1" smtClean="0"/>
              <a:t>organisasi</a:t>
            </a:r>
            <a:r>
              <a:rPr lang="en-US" altLang="en-US" dirty="0" smtClean="0"/>
              <a:t> </a:t>
            </a:r>
            <a:r>
              <a:rPr lang="en-US" altLang="en-US" dirty="0" err="1" smtClean="0"/>
              <a:t>atau</a:t>
            </a:r>
            <a:r>
              <a:rPr lang="en-US" altLang="en-US" dirty="0" smtClean="0"/>
              <a:t> stakeholder lain.</a:t>
            </a:r>
          </a:p>
          <a:p>
            <a:pPr marL="1090613" indent="-677863" eaLnBrk="1" hangingPunct="1"/>
            <a:r>
              <a:rPr lang="en-US" altLang="en-US" dirty="0" err="1" smtClean="0"/>
              <a:t>Periode</a:t>
            </a:r>
            <a:r>
              <a:rPr lang="en-US" altLang="en-US" dirty="0" smtClean="0"/>
              <a:t> yang di-cover: </a:t>
            </a:r>
            <a:r>
              <a:rPr lang="en-US" altLang="en-US" dirty="0" err="1" smtClean="0"/>
              <a:t>beberapa</a:t>
            </a:r>
            <a:r>
              <a:rPr lang="en-US" altLang="en-US" dirty="0" smtClean="0"/>
              <a:t> </a:t>
            </a:r>
            <a:r>
              <a:rPr lang="en-US" altLang="en-US" dirty="0" err="1" smtClean="0"/>
              <a:t>hari</a:t>
            </a:r>
            <a:endParaRPr lang="en-US" altLang="en-US" dirty="0"/>
          </a:p>
          <a:p>
            <a:pPr marL="1090613" indent="-677863" eaLnBrk="1" hangingPunct="1"/>
            <a:r>
              <a:rPr lang="en-US" altLang="en-US" dirty="0" err="1" smtClean="0"/>
              <a:t>beberapa</a:t>
            </a:r>
            <a:r>
              <a:rPr lang="en-US" altLang="en-US" dirty="0" smtClean="0"/>
              <a:t> </a:t>
            </a:r>
            <a:r>
              <a:rPr lang="en-US" altLang="en-US" dirty="0" err="1" smtClean="0"/>
              <a:t>bulan</a:t>
            </a:r>
            <a:r>
              <a:rPr lang="en-US" altLang="en-US" dirty="0" smtClean="0"/>
              <a:t>. </a:t>
            </a:r>
            <a:r>
              <a:rPr lang="en-US" altLang="en-US" dirty="0" err="1" smtClean="0"/>
              <a:t>Tetapi</a:t>
            </a:r>
            <a:r>
              <a:rPr lang="en-US" altLang="en-US" dirty="0" smtClean="0"/>
              <a:t> </a:t>
            </a:r>
            <a:r>
              <a:rPr lang="en-US" altLang="en-US" dirty="0" err="1" smtClean="0"/>
              <a:t>periode</a:t>
            </a:r>
            <a:r>
              <a:rPr lang="en-US" altLang="en-US" dirty="0" smtClean="0"/>
              <a:t> yang </a:t>
            </a:r>
            <a:r>
              <a:rPr lang="en-US" altLang="en-US" dirty="0" err="1" smtClean="0"/>
              <a:t>terlalu</a:t>
            </a:r>
            <a:r>
              <a:rPr lang="en-US" altLang="en-US" dirty="0" smtClean="0"/>
              <a:t> </a:t>
            </a:r>
            <a:r>
              <a:rPr lang="en-US" altLang="en-US" dirty="0" err="1" smtClean="0"/>
              <a:t>panjang</a:t>
            </a:r>
            <a:r>
              <a:rPr lang="en-US" altLang="en-US" dirty="0" smtClean="0"/>
              <a:t> </a:t>
            </a:r>
            <a:r>
              <a:rPr lang="en-US" altLang="en-US" dirty="0" err="1" smtClean="0"/>
              <a:t>tidak</a:t>
            </a:r>
            <a:r>
              <a:rPr lang="en-US" altLang="en-US" dirty="0" smtClean="0"/>
              <a:t> </a:t>
            </a:r>
            <a:r>
              <a:rPr lang="en-US" altLang="en-US" dirty="0" err="1" smtClean="0"/>
              <a:t>diinginkan</a:t>
            </a:r>
            <a:r>
              <a:rPr lang="en-US" altLang="en-US" dirty="0" smtClean="0"/>
              <a:t> </a:t>
            </a:r>
            <a:r>
              <a:rPr lang="en-US" altLang="en-US" dirty="0" smtClean="0">
                <a:sym typeface="Wingdings" panose="05000000000000000000" pitchFamily="2" charset="2"/>
              </a:rPr>
              <a:t> </a:t>
            </a:r>
            <a:r>
              <a:rPr lang="en-US" altLang="en-US" dirty="0" err="1" smtClean="0"/>
              <a:t>sulit</a:t>
            </a:r>
            <a:r>
              <a:rPr lang="en-US" altLang="en-US" dirty="0" smtClean="0"/>
              <a:t> </a:t>
            </a:r>
            <a:r>
              <a:rPr lang="en-US" altLang="en-US" dirty="0" err="1" smtClean="0"/>
              <a:t>menentukan</a:t>
            </a:r>
            <a:r>
              <a:rPr lang="en-US" altLang="en-US" dirty="0" smtClean="0"/>
              <a:t> </a:t>
            </a:r>
            <a:r>
              <a:rPr lang="en-US" altLang="en-US" dirty="0" err="1" smtClean="0"/>
              <a:t>insiden</a:t>
            </a:r>
            <a:r>
              <a:rPr lang="en-US" altLang="en-US" dirty="0" smtClean="0"/>
              <a:t> yang paling </a:t>
            </a:r>
            <a:r>
              <a:rPr lang="en-US" altLang="en-US" dirty="0" err="1" smtClean="0"/>
              <a:t>kritis</a:t>
            </a:r>
            <a:r>
              <a:rPr lang="en-US" altLang="en-US" dirty="0" smtClean="0"/>
              <a:t> (</a:t>
            </a:r>
            <a:r>
              <a:rPr lang="en-US" altLang="en-US" dirty="0" err="1" smtClean="0"/>
              <a:t>banyak</a:t>
            </a:r>
            <a:r>
              <a:rPr lang="en-US" altLang="en-US" dirty="0" smtClean="0"/>
              <a:t> </a:t>
            </a:r>
            <a:r>
              <a:rPr lang="en-US" altLang="en-US" dirty="0" err="1" smtClean="0"/>
              <a:t>insiden</a:t>
            </a:r>
            <a:r>
              <a:rPr lang="en-US" altLang="en-US" dirty="0" smtClean="0"/>
              <a:t> yang </a:t>
            </a:r>
            <a:r>
              <a:rPr lang="en-US" altLang="en-US" dirty="0" err="1" smtClean="0"/>
              <a:t>dapat</a:t>
            </a:r>
            <a:r>
              <a:rPr lang="en-US" altLang="en-US" dirty="0" smtClean="0"/>
              <a:t> </a:t>
            </a:r>
            <a:r>
              <a:rPr lang="en-US" altLang="en-US" dirty="0" err="1" smtClean="0"/>
              <a:t>dikategorikan</a:t>
            </a:r>
            <a:r>
              <a:rPr lang="en-US" altLang="en-US" dirty="0" smtClean="0"/>
              <a:t> </a:t>
            </a:r>
            <a:r>
              <a:rPr lang="en-US" altLang="en-US" dirty="0" err="1" smtClean="0"/>
              <a:t>kritis</a:t>
            </a:r>
            <a:r>
              <a:rPr lang="en-US" altLang="en-US" dirty="0" smtClean="0"/>
              <a:t> </a:t>
            </a:r>
            <a:r>
              <a:rPr lang="en-US" altLang="en-US" dirty="0" err="1" smtClean="0"/>
              <a:t>dalam</a:t>
            </a:r>
            <a:r>
              <a:rPr lang="en-US" altLang="en-US" dirty="0" smtClean="0"/>
              <a:t> </a:t>
            </a:r>
            <a:r>
              <a:rPr lang="en-US" altLang="en-US" dirty="0" err="1" smtClean="0"/>
              <a:t>jangka</a:t>
            </a:r>
            <a:r>
              <a:rPr lang="en-US" altLang="en-US" dirty="0" smtClean="0"/>
              <a:t> </a:t>
            </a:r>
            <a:r>
              <a:rPr lang="en-US" altLang="en-US" dirty="0" err="1" smtClean="0"/>
              <a:t>waktu</a:t>
            </a:r>
            <a:r>
              <a:rPr lang="en-US" altLang="en-US" dirty="0" smtClean="0"/>
              <a:t> yang </a:t>
            </a:r>
            <a:r>
              <a:rPr lang="en-US" altLang="en-US" dirty="0" err="1" smtClean="0"/>
              <a:t>panjang</a:t>
            </a:r>
            <a:r>
              <a:rPr lang="en-US" altLang="en-US" dirty="0" smtClean="0"/>
              <a:t>)</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6413" y="58261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2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endParaRPr lang="en-US" altLang="en-US" smtClean="0"/>
          </a:p>
        </p:txBody>
      </p:sp>
      <p:sp>
        <p:nvSpPr>
          <p:cNvPr id="17411" name="Rectangle 3"/>
          <p:cNvSpPr>
            <a:spLocks noGrp="1" noChangeArrowheads="1"/>
          </p:cNvSpPr>
          <p:nvPr>
            <p:ph type="body" idx="1"/>
          </p:nvPr>
        </p:nvSpPr>
        <p:spPr/>
        <p:txBody>
          <a:bodyPr/>
          <a:lstStyle/>
          <a:p>
            <a:pPr marL="471488" indent="-471488" eaLnBrk="1" hangingPunct="1">
              <a:buNone/>
            </a:pPr>
            <a:r>
              <a:rPr lang="en-US" altLang="en-US" dirty="0" smtClean="0"/>
              <a:t>4. </a:t>
            </a:r>
            <a:r>
              <a:rPr lang="en-US" altLang="en-US" dirty="0" err="1" smtClean="0"/>
              <a:t>Jawaban</a:t>
            </a:r>
            <a:r>
              <a:rPr lang="en-US" altLang="en-US" dirty="0" smtClean="0"/>
              <a:t> yang </a:t>
            </a:r>
            <a:r>
              <a:rPr lang="en-US" altLang="en-US" dirty="0" err="1" smtClean="0"/>
              <a:t>terkumpul</a:t>
            </a:r>
            <a:r>
              <a:rPr lang="en-US" altLang="en-US" dirty="0" smtClean="0"/>
              <a:t> </a:t>
            </a:r>
            <a:r>
              <a:rPr lang="en-US" altLang="en-US" dirty="0" err="1" smtClean="0"/>
              <a:t>diurutkan</a:t>
            </a:r>
            <a:r>
              <a:rPr lang="en-US" altLang="en-US" dirty="0" smtClean="0"/>
              <a:t> </a:t>
            </a:r>
            <a:r>
              <a:rPr lang="en-US" altLang="en-US" dirty="0" err="1" smtClean="0"/>
              <a:t>dan</a:t>
            </a:r>
            <a:r>
              <a:rPr lang="en-US" altLang="en-US" dirty="0" smtClean="0"/>
              <a:t> </a:t>
            </a:r>
            <a:r>
              <a:rPr lang="en-US" altLang="en-US" dirty="0" err="1" smtClean="0"/>
              <a:t>dianalisis</a:t>
            </a:r>
            <a:r>
              <a:rPr lang="en-US" altLang="en-US" dirty="0" smtClean="0"/>
              <a:t> </a:t>
            </a:r>
            <a:r>
              <a:rPr lang="en-US" altLang="en-US" dirty="0" err="1" smtClean="0"/>
              <a:t>berdasarkan</a:t>
            </a:r>
            <a:r>
              <a:rPr lang="en-US" altLang="en-US" dirty="0" smtClean="0"/>
              <a:t> </a:t>
            </a:r>
            <a:r>
              <a:rPr lang="en-US" altLang="en-US" dirty="0" err="1" smtClean="0"/>
              <a:t>berapa</a:t>
            </a:r>
            <a:r>
              <a:rPr lang="en-US" altLang="en-US" dirty="0" smtClean="0"/>
              <a:t> kali </a:t>
            </a:r>
            <a:r>
              <a:rPr lang="en-US" altLang="en-US" dirty="0" err="1" smtClean="0"/>
              <a:t>insiden</a:t>
            </a:r>
            <a:r>
              <a:rPr lang="en-US" altLang="en-US" dirty="0" smtClean="0"/>
              <a:t> </a:t>
            </a:r>
            <a:r>
              <a:rPr lang="en-US" altLang="en-US" dirty="0" err="1" smtClean="0"/>
              <a:t>disebutkan</a:t>
            </a:r>
            <a:r>
              <a:rPr lang="en-US" altLang="en-US" dirty="0" smtClean="0"/>
              <a:t>. </a:t>
            </a:r>
          </a:p>
          <a:p>
            <a:pPr marL="914400" lvl="1" indent="-457200" eaLnBrk="1" hangingPunct="1"/>
            <a:r>
              <a:rPr lang="en-US" altLang="en-US" dirty="0" smtClean="0"/>
              <a:t>Format </a:t>
            </a:r>
            <a:r>
              <a:rPr lang="en-US" altLang="en-US" dirty="0" err="1" smtClean="0"/>
              <a:t>grafis</a:t>
            </a:r>
            <a:r>
              <a:rPr lang="en-US" altLang="en-US" dirty="0" smtClean="0"/>
              <a:t> </a:t>
            </a:r>
            <a:r>
              <a:rPr lang="en-US" altLang="en-US" dirty="0" err="1" smtClean="0"/>
              <a:t>dapat</a:t>
            </a:r>
            <a:r>
              <a:rPr lang="en-US" altLang="en-US" dirty="0" smtClean="0"/>
              <a:t> </a:t>
            </a:r>
            <a:r>
              <a:rPr lang="en-US" altLang="en-US" dirty="0" err="1" smtClean="0"/>
              <a:t>digunakan</a:t>
            </a:r>
            <a:endParaRPr lang="en-US" altLang="en-US" dirty="0" smtClean="0"/>
          </a:p>
          <a:p>
            <a:pPr marL="914400" lvl="1" indent="-457200" eaLnBrk="1" hangingPunct="1"/>
            <a:r>
              <a:rPr lang="en-US" altLang="en-US" dirty="0" err="1" smtClean="0"/>
              <a:t>Insiden</a:t>
            </a:r>
            <a:r>
              <a:rPr lang="en-US" altLang="en-US" dirty="0" smtClean="0"/>
              <a:t> yang paling </a:t>
            </a:r>
            <a:r>
              <a:rPr lang="en-US" altLang="en-US" dirty="0" err="1" smtClean="0"/>
              <a:t>sering</a:t>
            </a:r>
            <a:r>
              <a:rPr lang="en-US" altLang="en-US" dirty="0" smtClean="0"/>
              <a:t> </a:t>
            </a:r>
            <a:r>
              <a:rPr lang="en-US" altLang="en-US" dirty="0" err="1" smtClean="0"/>
              <a:t>muncul</a:t>
            </a:r>
            <a:r>
              <a:rPr lang="en-US" altLang="en-US" dirty="0" smtClean="0"/>
              <a:t> </a:t>
            </a:r>
            <a:r>
              <a:rPr lang="en-US" altLang="en-US" dirty="0" smtClean="0">
                <a:sym typeface="Wingdings" panose="05000000000000000000" pitchFamily="2" charset="2"/>
              </a:rPr>
              <a:t> </a:t>
            </a:r>
            <a:r>
              <a:rPr lang="en-US" altLang="en-US" dirty="0" err="1" smtClean="0">
                <a:sym typeface="Wingdings" panose="05000000000000000000" pitchFamily="2" charset="2"/>
              </a:rPr>
              <a:t>harus</a:t>
            </a:r>
            <a:r>
              <a:rPr lang="en-US" altLang="en-US" dirty="0" smtClean="0">
                <a:sym typeface="Wingdings" panose="05000000000000000000" pitchFamily="2" charset="2"/>
              </a:rPr>
              <a:t> </a:t>
            </a:r>
            <a:r>
              <a:rPr lang="en-US" altLang="en-US" dirty="0" err="1" smtClean="0">
                <a:sym typeface="Wingdings" panose="05000000000000000000" pitchFamily="2" charset="2"/>
              </a:rPr>
              <a:t>dicegah</a:t>
            </a:r>
            <a:endParaRPr lang="en-US" altLang="en-US" dirty="0" smtClean="0">
              <a:sym typeface="Wingdings" panose="05000000000000000000" pitchFamily="2" charset="2"/>
            </a:endParaRPr>
          </a:p>
          <a:p>
            <a:pPr marL="914400" lvl="1" indent="-457200" eaLnBrk="1" hangingPunct="1"/>
            <a:r>
              <a:rPr lang="en-US" altLang="en-US" dirty="0" err="1" smtClean="0">
                <a:sym typeface="Wingdings" panose="05000000000000000000" pitchFamily="2" charset="2"/>
              </a:rPr>
              <a:t>Tetapi</a:t>
            </a:r>
            <a:r>
              <a:rPr lang="en-US" altLang="en-US" dirty="0" smtClean="0">
                <a:sym typeface="Wingdings" panose="05000000000000000000" pitchFamily="2" charset="2"/>
              </a:rPr>
              <a:t> yang </a:t>
            </a:r>
            <a:r>
              <a:rPr lang="en-US" altLang="en-US" dirty="0" err="1" smtClean="0">
                <a:sym typeface="Wingdings" panose="05000000000000000000" pitchFamily="2" charset="2"/>
              </a:rPr>
              <a:t>harus</a:t>
            </a:r>
            <a:r>
              <a:rPr lang="en-US" altLang="en-US" dirty="0" smtClean="0">
                <a:sym typeface="Wingdings" panose="05000000000000000000" pitchFamily="2" charset="2"/>
              </a:rPr>
              <a:t> </a:t>
            </a:r>
            <a:r>
              <a:rPr lang="en-US" altLang="en-US" dirty="0" err="1" smtClean="0">
                <a:sym typeface="Wingdings" panose="05000000000000000000" pitchFamily="2" charset="2"/>
              </a:rPr>
              <a:t>diatasi</a:t>
            </a:r>
            <a:r>
              <a:rPr lang="en-US" altLang="en-US" dirty="0" smtClean="0">
                <a:sym typeface="Wingdings" panose="05000000000000000000" pitchFamily="2" charset="2"/>
              </a:rPr>
              <a:t> </a:t>
            </a:r>
            <a:r>
              <a:rPr lang="en-US" altLang="en-US" dirty="0" err="1" smtClean="0">
                <a:sym typeface="Wingdings" panose="05000000000000000000" pitchFamily="2" charset="2"/>
              </a:rPr>
              <a:t>adalah</a:t>
            </a:r>
            <a:r>
              <a:rPr lang="en-US" altLang="en-US" dirty="0" smtClean="0">
                <a:sym typeface="Wingdings" panose="05000000000000000000" pitchFamily="2" charset="2"/>
              </a:rPr>
              <a:t> </a:t>
            </a:r>
            <a:r>
              <a:rPr lang="en-US" altLang="en-US" dirty="0" err="1" smtClean="0">
                <a:sym typeface="Wingdings" panose="05000000000000000000" pitchFamily="2" charset="2"/>
              </a:rPr>
              <a:t>penyebab</a:t>
            </a:r>
            <a:r>
              <a:rPr lang="en-US" altLang="en-US" dirty="0" smtClean="0">
                <a:sym typeface="Wingdings" panose="05000000000000000000" pitchFamily="2" charset="2"/>
              </a:rPr>
              <a:t> </a:t>
            </a:r>
            <a:r>
              <a:rPr lang="en-US" altLang="en-US" dirty="0" err="1" smtClean="0">
                <a:sym typeface="Wingdings" panose="05000000000000000000" pitchFamily="2" charset="2"/>
              </a:rPr>
              <a:t>dari</a:t>
            </a:r>
            <a:r>
              <a:rPr lang="en-US" altLang="en-US" dirty="0" smtClean="0">
                <a:sym typeface="Wingdings" panose="05000000000000000000" pitchFamily="2" charset="2"/>
              </a:rPr>
              <a:t> </a:t>
            </a:r>
            <a:r>
              <a:rPr lang="en-US" altLang="en-US" dirty="0" err="1" smtClean="0">
                <a:sym typeface="Wingdings" panose="05000000000000000000" pitchFamily="2" charset="2"/>
              </a:rPr>
              <a:t>insiden</a:t>
            </a:r>
            <a:r>
              <a:rPr lang="en-US" altLang="en-US" dirty="0" smtClean="0">
                <a:sym typeface="Wingdings" panose="05000000000000000000" pitchFamily="2" charset="2"/>
              </a:rPr>
              <a:t>!</a:t>
            </a:r>
            <a:endParaRPr lang="en-US" altLang="en-US" dirty="0"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6916" y="623856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87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sz="4000" smtClean="0"/>
              <a:t>Contoh Aplikasi Critical Incident:</a:t>
            </a:r>
          </a:p>
        </p:txBody>
      </p:sp>
      <p:sp>
        <p:nvSpPr>
          <p:cNvPr id="18435" name="Rectangle 3"/>
          <p:cNvSpPr>
            <a:spLocks noGrp="1" noChangeArrowheads="1"/>
          </p:cNvSpPr>
          <p:nvPr>
            <p:ph type="body" idx="1"/>
          </p:nvPr>
        </p:nvSpPr>
        <p:spPr/>
        <p:txBody>
          <a:bodyPr/>
          <a:lstStyle/>
          <a:p>
            <a:pPr marL="0" indent="0" algn="just" eaLnBrk="1" hangingPunct="1">
              <a:lnSpc>
                <a:spcPct val="90000"/>
              </a:lnSpc>
              <a:buFont typeface="Wingdings" panose="05000000000000000000" pitchFamily="2" charset="2"/>
              <a:buNone/>
            </a:pPr>
            <a:r>
              <a:rPr lang="en-US" altLang="en-US" dirty="0" err="1" smtClean="0"/>
              <a:t>Sebuah</a:t>
            </a:r>
            <a:r>
              <a:rPr lang="en-US" altLang="en-US" dirty="0" smtClean="0"/>
              <a:t> </a:t>
            </a:r>
            <a:r>
              <a:rPr lang="en-US" altLang="en-US" dirty="0" err="1" smtClean="0"/>
              <a:t>perusahaan</a:t>
            </a:r>
            <a:r>
              <a:rPr lang="en-US" altLang="en-US" dirty="0" smtClean="0"/>
              <a:t> yang </a:t>
            </a:r>
            <a:r>
              <a:rPr lang="en-US" altLang="en-US" dirty="0" err="1" smtClean="0"/>
              <a:t>memiliki</a:t>
            </a:r>
            <a:r>
              <a:rPr lang="en-US" altLang="en-US" dirty="0" smtClean="0"/>
              <a:t> 15 operator switchboard </a:t>
            </a:r>
            <a:r>
              <a:rPr lang="en-US" altLang="en-US" dirty="0" err="1" smtClean="0"/>
              <a:t>memulai</a:t>
            </a:r>
            <a:r>
              <a:rPr lang="en-US" altLang="en-US" dirty="0" smtClean="0"/>
              <a:t> </a:t>
            </a:r>
            <a:r>
              <a:rPr lang="en-US" altLang="en-US" dirty="0" err="1" smtClean="0"/>
              <a:t>proyek</a:t>
            </a:r>
            <a:r>
              <a:rPr lang="en-US" altLang="en-US" dirty="0" smtClean="0"/>
              <a:t> </a:t>
            </a:r>
            <a:r>
              <a:rPr lang="en-US" altLang="en-US" dirty="0" err="1" smtClean="0"/>
              <a:t>untuk</a:t>
            </a:r>
            <a:r>
              <a:rPr lang="en-US" altLang="en-US" dirty="0" smtClean="0"/>
              <a:t> </a:t>
            </a:r>
            <a:r>
              <a:rPr lang="en-US" altLang="en-US" dirty="0" err="1" smtClean="0"/>
              <a:t>meningkatkan</a:t>
            </a:r>
            <a:r>
              <a:rPr lang="en-US" altLang="en-US" dirty="0" smtClean="0"/>
              <a:t> </a:t>
            </a:r>
            <a:r>
              <a:rPr lang="en-US" altLang="en-US" dirty="0" err="1" smtClean="0"/>
              <a:t>pelayanan</a:t>
            </a:r>
            <a:r>
              <a:rPr lang="en-US" altLang="en-US" dirty="0" smtClean="0"/>
              <a:t> </a:t>
            </a:r>
            <a:r>
              <a:rPr lang="en-US" altLang="en-US" dirty="0" err="1" smtClean="0"/>
              <a:t>konsumen</a:t>
            </a:r>
            <a:r>
              <a:rPr lang="en-US" altLang="en-US" dirty="0" smtClean="0"/>
              <a:t> </a:t>
            </a:r>
            <a:r>
              <a:rPr lang="en-US" altLang="en-US" dirty="0" err="1" smtClean="0"/>
              <a:t>saat</a:t>
            </a:r>
            <a:r>
              <a:rPr lang="en-US" altLang="en-US" dirty="0" smtClean="0"/>
              <a:t> </a:t>
            </a:r>
            <a:r>
              <a:rPr lang="en-US" altLang="en-US" dirty="0" err="1" smtClean="0"/>
              <a:t>menjawab</a:t>
            </a:r>
            <a:r>
              <a:rPr lang="en-US" altLang="en-US" dirty="0" smtClean="0"/>
              <a:t> </a:t>
            </a:r>
            <a:r>
              <a:rPr lang="en-US" altLang="en-US" dirty="0" err="1" smtClean="0"/>
              <a:t>telpon</a:t>
            </a:r>
            <a:r>
              <a:rPr lang="en-US" altLang="en-US" dirty="0" smtClean="0"/>
              <a:t>. </a:t>
            </a:r>
          </a:p>
          <a:p>
            <a:pPr marL="0" indent="0" algn="just" eaLnBrk="1" hangingPunct="1">
              <a:lnSpc>
                <a:spcPct val="90000"/>
              </a:lnSpc>
              <a:buFont typeface="Wingdings" panose="05000000000000000000" pitchFamily="2" charset="2"/>
              <a:buNone/>
            </a:pPr>
            <a:endParaRPr lang="en-US" altLang="en-US" dirty="0" smtClean="0"/>
          </a:p>
          <a:p>
            <a:pPr marL="0" indent="0" algn="just" eaLnBrk="1" hangingPunct="1">
              <a:lnSpc>
                <a:spcPct val="90000"/>
              </a:lnSpc>
              <a:buFont typeface="Wingdings" panose="05000000000000000000" pitchFamily="2" charset="2"/>
              <a:buNone/>
            </a:pPr>
            <a:r>
              <a:rPr lang="en-US" altLang="en-US" dirty="0" err="1" smtClean="0"/>
              <a:t>Sulit</a:t>
            </a:r>
            <a:r>
              <a:rPr lang="en-US" altLang="en-US" dirty="0" smtClean="0"/>
              <a:t> </a:t>
            </a:r>
            <a:r>
              <a:rPr lang="en-US" altLang="en-US" dirty="0" err="1" smtClean="0"/>
              <a:t>untuk</a:t>
            </a:r>
            <a:r>
              <a:rPr lang="en-US" altLang="en-US" dirty="0" smtClean="0"/>
              <a:t> </a:t>
            </a:r>
            <a:r>
              <a:rPr lang="en-US" altLang="en-US" dirty="0" err="1" smtClean="0"/>
              <a:t>memulai</a:t>
            </a:r>
            <a:r>
              <a:rPr lang="en-US" altLang="en-US" dirty="0" smtClean="0"/>
              <a:t> </a:t>
            </a:r>
            <a:r>
              <a:rPr lang="en-US" altLang="en-US" dirty="0" err="1" smtClean="0"/>
              <a:t>dari</a:t>
            </a:r>
            <a:r>
              <a:rPr lang="en-US" altLang="en-US" dirty="0" smtClean="0"/>
              <a:t> mana, </a:t>
            </a:r>
            <a:r>
              <a:rPr lang="en-US" altLang="en-US" dirty="0" err="1" smtClean="0"/>
              <a:t>akhirnya</a:t>
            </a:r>
            <a:r>
              <a:rPr lang="en-US" altLang="en-US" dirty="0" smtClean="0"/>
              <a:t> </a:t>
            </a:r>
            <a:r>
              <a:rPr lang="en-US" altLang="en-US" dirty="0" err="1" smtClean="0"/>
              <a:t>diputuskan</a:t>
            </a:r>
            <a:r>
              <a:rPr lang="en-US" altLang="en-US" dirty="0" smtClean="0"/>
              <a:t> </a:t>
            </a:r>
            <a:r>
              <a:rPr lang="en-US" altLang="en-US" dirty="0" err="1" smtClean="0"/>
              <a:t>untuk</a:t>
            </a:r>
            <a:r>
              <a:rPr lang="en-US" altLang="en-US" dirty="0" smtClean="0"/>
              <a:t> </a:t>
            </a:r>
            <a:r>
              <a:rPr lang="en-US" altLang="en-US" dirty="0" err="1" smtClean="0"/>
              <a:t>mencoba</a:t>
            </a:r>
            <a:r>
              <a:rPr lang="en-US" altLang="en-US" dirty="0" smtClean="0"/>
              <a:t> </a:t>
            </a:r>
            <a:r>
              <a:rPr lang="en-US" altLang="en-US" dirty="0" err="1" smtClean="0"/>
              <a:t>teknik</a:t>
            </a:r>
            <a:r>
              <a:rPr lang="en-US" altLang="en-US" dirty="0" smtClean="0"/>
              <a:t> critical incident.</a:t>
            </a:r>
          </a:p>
          <a:p>
            <a:pPr marL="0" indent="0" algn="just" eaLnBrk="1" hangingPunct="1">
              <a:lnSpc>
                <a:spcPct val="90000"/>
              </a:lnSpc>
              <a:buFont typeface="Wingdings" panose="05000000000000000000" pitchFamily="2" charset="2"/>
              <a:buNone/>
            </a:pPr>
            <a:endParaRPr lang="en-US" altLang="en-US" dirty="0" smtClean="0"/>
          </a:p>
          <a:p>
            <a:pPr marL="0" indent="0" algn="just" eaLnBrk="1" hangingPunct="1">
              <a:lnSpc>
                <a:spcPct val="90000"/>
              </a:lnSpc>
              <a:buFont typeface="Wingdings" panose="05000000000000000000" pitchFamily="2" charset="2"/>
              <a:buNone/>
            </a:pPr>
            <a:r>
              <a:rPr lang="en-US" altLang="en-US" dirty="0" err="1" smtClean="0"/>
              <a:t>Semua</a:t>
            </a:r>
            <a:r>
              <a:rPr lang="en-US" altLang="en-US" dirty="0" smtClean="0"/>
              <a:t> operator </a:t>
            </a:r>
            <a:r>
              <a:rPr lang="en-US" altLang="en-US" dirty="0" err="1" smtClean="0"/>
              <a:t>diminta</a:t>
            </a:r>
            <a:r>
              <a:rPr lang="en-US" altLang="en-US" dirty="0" smtClean="0"/>
              <a:t> </a:t>
            </a:r>
            <a:r>
              <a:rPr lang="en-US" altLang="en-US" dirty="0" err="1" smtClean="0"/>
              <a:t>menggambarkan</a:t>
            </a:r>
            <a:r>
              <a:rPr lang="en-US" altLang="en-US" dirty="0" smtClean="0"/>
              <a:t> </a:t>
            </a:r>
            <a:r>
              <a:rPr lang="en-US" altLang="en-US" dirty="0" err="1" smtClean="0"/>
              <a:t>situasi</a:t>
            </a:r>
            <a:r>
              <a:rPr lang="en-US" altLang="en-US" dirty="0" smtClean="0"/>
              <a:t> paling </a:t>
            </a:r>
            <a:r>
              <a:rPr lang="en-US" altLang="en-US" dirty="0" err="1" smtClean="0"/>
              <a:t>memalukan</a:t>
            </a:r>
            <a:r>
              <a:rPr lang="en-US" altLang="en-US" dirty="0" smtClean="0"/>
              <a:t> yang </a:t>
            </a:r>
            <a:r>
              <a:rPr lang="en-US" altLang="en-US" dirty="0" err="1" smtClean="0"/>
              <a:t>pernah</a:t>
            </a:r>
            <a:r>
              <a:rPr lang="en-US" altLang="en-US" dirty="0" smtClean="0"/>
              <a:t> </a:t>
            </a:r>
            <a:r>
              <a:rPr lang="en-US" altLang="en-US" dirty="0" err="1" smtClean="0"/>
              <a:t>mereka</a:t>
            </a:r>
            <a:r>
              <a:rPr lang="en-US" altLang="en-US" dirty="0" smtClean="0"/>
              <a:t> </a:t>
            </a:r>
            <a:r>
              <a:rPr lang="en-US" altLang="en-US" dirty="0" err="1" smtClean="0"/>
              <a:t>alami</a:t>
            </a:r>
            <a:r>
              <a:rPr lang="en-US" altLang="en-US" dirty="0" smtClean="0"/>
              <a:t> </a:t>
            </a:r>
            <a:r>
              <a:rPr lang="en-US" altLang="en-US" dirty="0" err="1" smtClean="0"/>
              <a:t>selama</a:t>
            </a:r>
            <a:r>
              <a:rPr lang="en-US" altLang="en-US" dirty="0" smtClean="0"/>
              <a:t> 1 </a:t>
            </a:r>
            <a:r>
              <a:rPr lang="en-US" altLang="en-US" dirty="0" err="1" smtClean="0"/>
              <a:t>bulan</a:t>
            </a:r>
            <a:r>
              <a:rPr lang="en-US" altLang="en-US" dirty="0" smtClean="0"/>
              <a:t> </a:t>
            </a:r>
            <a:r>
              <a:rPr lang="en-US" altLang="en-US" dirty="0" err="1" smtClean="0"/>
              <a:t>terakhir</a:t>
            </a:r>
            <a:r>
              <a:rPr lang="en-US" altLang="en-US" dirty="0" smtClean="0"/>
              <a:t>. </a:t>
            </a:r>
            <a:r>
              <a:rPr lang="en-US" altLang="en-US" dirty="0" err="1" smtClean="0"/>
              <a:t>Kejadian</a:t>
            </a:r>
            <a:r>
              <a:rPr lang="en-US" altLang="en-US" dirty="0" smtClean="0"/>
              <a:t> </a:t>
            </a:r>
            <a:r>
              <a:rPr lang="en-US" altLang="en-US" dirty="0" err="1" smtClean="0"/>
              <a:t>kemudian</a:t>
            </a:r>
            <a:r>
              <a:rPr lang="en-US" altLang="en-US" dirty="0" smtClean="0"/>
              <a:t> </a:t>
            </a:r>
            <a:r>
              <a:rPr lang="en-US" altLang="en-US" dirty="0" err="1" smtClean="0"/>
              <a:t>diurut</a:t>
            </a:r>
            <a:r>
              <a:rPr lang="en-US" altLang="en-US" dirty="0" smtClean="0"/>
              <a:t> </a:t>
            </a:r>
            <a:r>
              <a:rPr lang="en-US" altLang="en-US" dirty="0" err="1" smtClean="0"/>
              <a:t>berdasarkan</a:t>
            </a:r>
            <a:r>
              <a:rPr lang="en-US" altLang="en-US" dirty="0" smtClean="0"/>
              <a:t> </a:t>
            </a:r>
            <a:r>
              <a:rPr lang="en-US" altLang="en-US" dirty="0" err="1" smtClean="0"/>
              <a:t>frekuensi</a:t>
            </a:r>
            <a:r>
              <a:rPr lang="en-US" altLang="en-US" dirty="0" smtClean="0"/>
              <a:t> </a:t>
            </a:r>
            <a:r>
              <a:rPr lang="en-US" altLang="en-US" dirty="0" err="1" smtClean="0"/>
              <a:t>dan</a:t>
            </a:r>
            <a:r>
              <a:rPr lang="en-US" altLang="en-US" dirty="0" smtClean="0"/>
              <a:t> </a:t>
            </a:r>
            <a:r>
              <a:rPr lang="en-US" altLang="en-US" dirty="0" err="1" smtClean="0"/>
              <a:t>ditampilkan</a:t>
            </a:r>
            <a:r>
              <a:rPr lang="en-US" altLang="en-US" dirty="0" smtClean="0"/>
              <a:t> </a:t>
            </a:r>
            <a:r>
              <a:rPr lang="en-US" altLang="en-US" dirty="0" err="1" smtClean="0"/>
              <a:t>dalam</a:t>
            </a:r>
            <a:r>
              <a:rPr lang="en-US" altLang="en-US" dirty="0" smtClean="0"/>
              <a:t> </a:t>
            </a:r>
            <a:r>
              <a:rPr lang="en-US" altLang="en-US" dirty="0" err="1" smtClean="0"/>
              <a:t>grafik</a:t>
            </a:r>
            <a:r>
              <a:rPr lang="en-US" altLang="en-US" dirty="0" smtClean="0"/>
              <a:t>.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19200" y="551149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Level">
  <a:themeElements>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fontScheme name="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453</TotalTime>
  <Words>2420</Words>
  <Application>Microsoft Office PowerPoint</Application>
  <PresentationFormat>On-screen Show (4:3)</PresentationFormat>
  <Paragraphs>227</Paragraphs>
  <Slides>26</Slides>
  <Notes>19</Notes>
  <HiddenSlides>0</HiddenSlides>
  <MMClips>32</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3" baseType="lpstr">
      <vt:lpstr>Arial</vt:lpstr>
      <vt:lpstr>Calibri</vt:lpstr>
      <vt:lpstr>Garamond</vt:lpstr>
      <vt:lpstr>Verdana</vt:lpstr>
      <vt:lpstr>Wingdings</vt:lpstr>
      <vt:lpstr>Level</vt:lpstr>
      <vt:lpstr>Chart</vt:lpstr>
      <vt:lpstr>4.1 Prioritizing the Improvement effort/Usaha</vt:lpstr>
      <vt:lpstr>PowerPoint Presentation</vt:lpstr>
      <vt:lpstr>5.2 Tools for Problem Understanding</vt:lpstr>
      <vt:lpstr>Tools for problem understanding</vt:lpstr>
      <vt:lpstr>Critical Incident</vt:lpstr>
      <vt:lpstr>Critical Incident Technique</vt:lpstr>
      <vt:lpstr>Fokus dan periode </vt:lpstr>
      <vt:lpstr>PowerPoint Presentation</vt:lpstr>
      <vt:lpstr>Contoh Aplikasi Critical Incident:</vt:lpstr>
      <vt:lpstr>Grafik critical incident</vt:lpstr>
      <vt:lpstr>Kesimpulan </vt:lpstr>
      <vt:lpstr>Check Sheet</vt:lpstr>
      <vt:lpstr>Check Sheet Technique</vt:lpstr>
      <vt:lpstr>PowerPoint Presentation</vt:lpstr>
      <vt:lpstr>Contoh Aplikasi Check Sheet</vt:lpstr>
      <vt:lpstr>Check Sheet</vt:lpstr>
      <vt:lpstr>Analisis berdasarkan Check Sheet</vt:lpstr>
      <vt:lpstr>Pareto Chart</vt:lpstr>
      <vt:lpstr>Manfaat Pareto</vt:lpstr>
      <vt:lpstr>Langkah-langkah membuat Pareto</vt:lpstr>
      <vt:lpstr>Interpretasi dari Pareto Chart</vt:lpstr>
      <vt:lpstr>Contoh Pareto Chart</vt:lpstr>
      <vt:lpstr>Contoh Pareto Chart</vt:lpstr>
      <vt:lpstr>PowerPoint Presentation</vt:lpstr>
      <vt:lpstr>Tugas Mandiri 4</vt:lpstr>
      <vt:lpstr>PowerPoint Presentation</vt:lpstr>
    </vt:vector>
  </TitlesOfParts>
  <Company>ITS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Tools for Problem Understanding</dc:title>
  <dc:creator>Mahendrawathi</dc:creator>
  <cp:lastModifiedBy>ThinkPad L440</cp:lastModifiedBy>
  <cp:revision>51</cp:revision>
  <dcterms:created xsi:type="dcterms:W3CDTF">2007-03-24T02:12:32Z</dcterms:created>
  <dcterms:modified xsi:type="dcterms:W3CDTF">2021-03-06T12:46:38Z</dcterms:modified>
</cp:coreProperties>
</file>