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2"/>
  </p:notesMasterIdLst>
  <p:handoutMasterIdLst>
    <p:handoutMasterId r:id="rId13"/>
  </p:handoutMasterIdLst>
  <p:sldIdLst>
    <p:sldId id="256" r:id="rId2"/>
    <p:sldId id="285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FF8"/>
    <a:srgbClr val="EDD3EB"/>
    <a:srgbClr val="CCFFFF"/>
    <a:srgbClr val="FFFFFF"/>
    <a:srgbClr val="CCCC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9" autoAdjust="0"/>
    <p:restoredTop sz="57857" autoAdjust="0"/>
  </p:normalViewPr>
  <p:slideViewPr>
    <p:cSldViewPr>
      <p:cViewPr varScale="1">
        <p:scale>
          <a:sx n="39" d="100"/>
          <a:sy n="39" d="100"/>
        </p:scale>
        <p:origin x="217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l" defTabSz="93027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l" defTabSz="93027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F19EC2D-E991-47EA-889F-7E154B1BA0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5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5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DBC6C33-4A64-4A89-9CAE-472D3FE9CD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i-FI" altLang="en-US" dirty="0" smtClean="0">
                <a:latin typeface="Arial" panose="020B0604020202020204" pitchFamily="34" charset="0"/>
              </a:rPr>
              <a:t>Sebelum melakukan improvement/peningkatan, harus dilakukan improvement perencanaan dalam </a:t>
            </a:r>
            <a:r>
              <a:rPr lang="en-US" altLang="en-US" dirty="0" err="1" smtClean="0">
                <a:latin typeface="Arial" panose="020B0604020202020204" pitchFamily="34" charset="0"/>
              </a:rPr>
              <a:t>langkah-langkah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peningkatan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terlebih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dahulu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atau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disebut</a:t>
            </a:r>
            <a:r>
              <a:rPr lang="en-US" altLang="en-US" dirty="0" smtClean="0">
                <a:latin typeface="Arial" panose="020B0604020202020204" pitchFamily="34" charset="0"/>
              </a:rPr>
              <a:t> improvement planning. </a:t>
            </a:r>
            <a:r>
              <a:rPr lang="en-US" altLang="en-US" dirty="0" err="1" smtClean="0">
                <a:latin typeface="Arial" panose="020B0604020202020204" pitchFamily="34" charset="0"/>
              </a:rPr>
              <a:t>Dalam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merencanakan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peningkatan</a:t>
            </a:r>
            <a:r>
              <a:rPr lang="en-US" altLang="en-US" dirty="0" smtClean="0">
                <a:latin typeface="Arial" panose="020B0604020202020204" pitchFamily="34" charset="0"/>
              </a:rPr>
              <a:t>, </a:t>
            </a:r>
            <a:r>
              <a:rPr lang="en-US" altLang="en-US" dirty="0" err="1" smtClean="0">
                <a:latin typeface="Arial" panose="020B0604020202020204" pitchFamily="34" charset="0"/>
              </a:rPr>
              <a:t>penulis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berpedoman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kepada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tahapan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peningkatan</a:t>
            </a:r>
            <a:r>
              <a:rPr lang="en-US" altLang="en-US" dirty="0" smtClean="0">
                <a:latin typeface="Arial" panose="020B0604020202020204" pitchFamily="34" charset="0"/>
              </a:rPr>
              <a:t> (improvement stages) </a:t>
            </a:r>
            <a:r>
              <a:rPr lang="en-US" altLang="en-US" dirty="0" err="1" smtClean="0">
                <a:latin typeface="Arial" panose="020B0604020202020204" pitchFamily="34" charset="0"/>
              </a:rPr>
              <a:t>berikut</a:t>
            </a:r>
            <a:r>
              <a:rPr lang="en-US" altLang="en-US" dirty="0" smtClean="0">
                <a:latin typeface="Arial" panose="020B0604020202020204" pitchFamily="34" charset="0"/>
              </a:rPr>
              <a:t>. </a:t>
            </a:r>
          </a:p>
          <a:p>
            <a:endParaRPr lang="en-US" altLang="en-US" dirty="0" smtClean="0">
              <a:latin typeface="Arial" panose="020B0604020202020204" pitchFamily="34" charset="0"/>
            </a:endParaRPr>
          </a:p>
          <a:p>
            <a:r>
              <a:rPr lang="fi-FI" altLang="en-US" dirty="0" smtClean="0">
                <a:latin typeface="Arial" panose="020B0604020202020204" pitchFamily="34" charset="0"/>
              </a:rPr>
              <a:t>Sebelum melakukan peningkatan, harus dilakukan perencanaan </a:t>
            </a:r>
            <a:r>
              <a:rPr lang="en-US" altLang="en-US" dirty="0" err="1" smtClean="0">
                <a:latin typeface="Arial" panose="020B0604020202020204" pitchFamily="34" charset="0"/>
              </a:rPr>
              <a:t>langkah-langkah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peningkatan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terlebih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dahulu</a:t>
            </a:r>
            <a:r>
              <a:rPr lang="en-US" altLang="en-US" dirty="0" smtClean="0">
                <a:latin typeface="Arial" panose="020B0604020202020204" pitchFamily="34" charset="0"/>
              </a:rPr>
              <a:t>. </a:t>
            </a:r>
          </a:p>
          <a:p>
            <a:r>
              <a:rPr lang="en-US" altLang="en-US" dirty="0" err="1" smtClean="0">
                <a:latin typeface="Arial" panose="020B0604020202020204" pitchFamily="34" charset="0"/>
              </a:rPr>
              <a:t>Dalam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merencanakan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peningkatan</a:t>
            </a:r>
            <a:r>
              <a:rPr lang="en-US" altLang="en-US" dirty="0" smtClean="0">
                <a:latin typeface="Arial" panose="020B0604020202020204" pitchFamily="34" charset="0"/>
              </a:rPr>
              <a:t>, </a:t>
            </a:r>
            <a:r>
              <a:rPr lang="en-US" altLang="en-US" dirty="0" err="1" smtClean="0">
                <a:latin typeface="Arial" panose="020B0604020202020204" pitchFamily="34" charset="0"/>
              </a:rPr>
              <a:t>berpedoman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kepada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tahapan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peningkatan</a:t>
            </a:r>
            <a:r>
              <a:rPr lang="en-US" altLang="en-US" dirty="0" smtClean="0">
                <a:latin typeface="Arial" panose="020B0604020202020204" pitchFamily="34" charset="0"/>
              </a:rPr>
              <a:t> (</a:t>
            </a:r>
            <a:r>
              <a:rPr lang="en-US" altLang="en-US" i="1" dirty="0" smtClean="0">
                <a:latin typeface="Arial" panose="020B0604020202020204" pitchFamily="34" charset="0"/>
              </a:rPr>
              <a:t>improvement stages</a:t>
            </a:r>
            <a:r>
              <a:rPr lang="en-US" altLang="en-US" dirty="0" smtClean="0">
                <a:latin typeface="Arial" panose="020B0604020202020204" pitchFamily="34" charset="0"/>
              </a:rPr>
              <a:t>) </a:t>
            </a:r>
            <a:r>
              <a:rPr lang="en-US" altLang="en-US" dirty="0" err="1" smtClean="0">
                <a:latin typeface="Arial" panose="020B0604020202020204" pitchFamily="34" charset="0"/>
              </a:rPr>
              <a:t>berikut</a:t>
            </a:r>
            <a:r>
              <a:rPr lang="en-US" altLang="en-US" dirty="0" smtClean="0">
                <a:latin typeface="Arial" panose="020B0604020202020204" pitchFamily="34" charset="0"/>
              </a:rPr>
              <a:t>. </a:t>
            </a:r>
          </a:p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190A611B-5709-4DA7-AD94-F85809E1B39F}" type="slidenum">
              <a:rPr lang="en-US" altLang="en-US" sz="1200" smtClean="0">
                <a:latin typeface="Arial" panose="020B0604020202020204" pitchFamily="34" charset="0"/>
              </a:rPr>
              <a:pPr/>
              <a:t>2</a:t>
            </a:fld>
            <a:endParaRPr lang="en-US" altLang="en-US" sz="120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Tiap tahapan yang dilalui, mempunyai tool yang sesuai untuk melakukan analisis berkaitan dengan perbaikan proses bisnis perusahaan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AB53A7D5-3833-43F0-8F8D-9D863F86DF8C}" type="slidenum">
              <a:rPr lang="en-US" altLang="en-US" sz="1200" smtClean="0">
                <a:latin typeface="Arial" panose="020B0604020202020204" pitchFamily="34" charset="0"/>
              </a:rPr>
              <a:pPr/>
              <a:t>3</a:t>
            </a:fld>
            <a:endParaRPr lang="en-US" altLang="en-US" sz="120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 userDrawn="1"/>
        </p:nvGrpSpPr>
        <p:grpSpPr bwMode="auto">
          <a:xfrm>
            <a:off x="228600" y="2889250"/>
            <a:ext cx="8610600" cy="201613"/>
            <a:chOff x="144" y="1820"/>
            <a:chExt cx="5424" cy="127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820"/>
              <a:ext cx="1808" cy="127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820"/>
              <a:ext cx="1808" cy="127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820"/>
              <a:ext cx="1808" cy="12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</p:grp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EDA86-CDAE-460E-B614-709B0D69F0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1498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A856B-B4EF-414F-B732-A702833C00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7805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54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54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BB6BF-341A-4C96-B209-507BABE331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2155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F26F1-B809-4CEB-8162-AEE86AC355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655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92B07-3356-4FB4-93A6-3647E4A7A1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9558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4038600" cy="529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29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A1916-8CF6-46EB-80DE-53DD5D6FE6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4916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3EAB9-0490-4DB6-BD4E-BEB3717DF6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0701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9CA8E-2705-4080-AC12-FD675CF990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6002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B92B3-7D2F-47A5-A7E4-C7DE4353DF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281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76EEA-A0F7-4A8B-8988-2D6F693461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808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5C538-233E-46C1-A27F-814B1BB945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9172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38200"/>
            <a:ext cx="8229600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4B7BB1BC-1DEA-46F4-B8F6-918293E069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457200" y="6096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32" name="Group 11"/>
          <p:cNvGrpSpPr>
            <a:grpSpLocks/>
          </p:cNvGrpSpPr>
          <p:nvPr userDrawn="1"/>
        </p:nvGrpSpPr>
        <p:grpSpPr bwMode="auto">
          <a:xfrm rot="-5400000">
            <a:off x="-3314700" y="3314700"/>
            <a:ext cx="6858000" cy="228600"/>
            <a:chOff x="144" y="1820"/>
            <a:chExt cx="5424" cy="127"/>
          </a:xfrm>
        </p:grpSpPr>
        <p:sp>
          <p:nvSpPr>
            <p:cNvPr id="1033" name="Rectangle 12"/>
            <p:cNvSpPr>
              <a:spLocks noChangeArrowheads="1"/>
            </p:cNvSpPr>
            <p:nvPr/>
          </p:nvSpPr>
          <p:spPr bwMode="auto">
            <a:xfrm>
              <a:off x="149" y="1814"/>
              <a:ext cx="1808" cy="127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034" name="Rectangle 13"/>
            <p:cNvSpPr>
              <a:spLocks noChangeArrowheads="1"/>
            </p:cNvSpPr>
            <p:nvPr/>
          </p:nvSpPr>
          <p:spPr bwMode="auto">
            <a:xfrm>
              <a:off x="1952" y="1820"/>
              <a:ext cx="1808" cy="127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  <p:sp>
          <p:nvSpPr>
            <p:cNvPr id="1035" name="Rectangle 14"/>
            <p:cNvSpPr>
              <a:spLocks noChangeArrowheads="1"/>
            </p:cNvSpPr>
            <p:nvPr/>
          </p:nvSpPr>
          <p:spPr bwMode="auto">
            <a:xfrm>
              <a:off x="3760" y="1820"/>
              <a:ext cx="1808" cy="12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defRPr/>
              </a:pPr>
              <a:endParaRPr lang="en-US" altLang="en-US" smtClean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14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14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14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14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14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IMPROVEMENT PLANNING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43000" y="5867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41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7725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en-US" altLang="en-US" smtClean="0"/>
              <a:t>TERIMAKASIH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US" altLang="en-US" smtClean="0"/>
              <a:t>WASSALAMUALAIKUM WR WB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66800" y="613092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Outline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3616325"/>
          </a:xfrm>
        </p:spPr>
        <p:txBody>
          <a:bodyPr/>
          <a:lstStyle/>
          <a:p>
            <a:pPr eaLnBrk="1" hangingPunct="1"/>
            <a:r>
              <a:rPr lang="en-US" altLang="en-US" smtClean="0"/>
              <a:t>Penggolongan Alat Improvement</a:t>
            </a:r>
          </a:p>
          <a:p>
            <a:pPr eaLnBrk="1" hangingPunct="1"/>
            <a:r>
              <a:rPr lang="en-US" altLang="en-US" smtClean="0"/>
              <a:t>Tujuan Tools</a:t>
            </a:r>
          </a:p>
          <a:p>
            <a:pPr eaLnBrk="1" hangingPunct="1"/>
            <a:r>
              <a:rPr lang="en-US" altLang="en-US" smtClean="0"/>
              <a:t>Persyaratan Perubahan</a:t>
            </a:r>
          </a:p>
          <a:p>
            <a:pPr eaLnBrk="1" hangingPunct="1"/>
            <a:r>
              <a:rPr lang="en-US" altLang="en-US" smtClean="0"/>
              <a:t>Persyaratan sumber daya dan waktu</a:t>
            </a:r>
          </a:p>
          <a:p>
            <a:pPr eaLnBrk="1" hangingPunct="1"/>
            <a:r>
              <a:rPr lang="en-US" altLang="en-US" smtClean="0"/>
              <a:t>Sumber  improvement impulses</a:t>
            </a:r>
          </a:p>
          <a:p>
            <a:pPr eaLnBrk="1" hangingPunct="1"/>
            <a:r>
              <a:rPr lang="en-US" altLang="en-US" smtClean="0"/>
              <a:t>Metode Organisasional</a:t>
            </a:r>
          </a:p>
          <a:p>
            <a:pPr eaLnBrk="1" hangingPunct="1"/>
            <a:endParaRPr lang="en-US" altLang="en-US" sz="1800" smtClean="0"/>
          </a:p>
          <a:p>
            <a:pPr eaLnBrk="1" hangingPunct="1"/>
            <a:endParaRPr lang="en-US" altLang="en-US" sz="180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1800" smtClean="0"/>
          </a:p>
        </p:txBody>
      </p:sp>
      <p:sp>
        <p:nvSpPr>
          <p:cNvPr id="6148" name="AutoShape 5"/>
          <p:cNvSpPr>
            <a:spLocks noChangeArrowheads="1"/>
          </p:cNvSpPr>
          <p:nvPr/>
        </p:nvSpPr>
        <p:spPr bwMode="auto">
          <a:xfrm>
            <a:off x="279400" y="990600"/>
            <a:ext cx="1614488" cy="701675"/>
          </a:xfrm>
          <a:prstGeom prst="homePlate">
            <a:avLst>
              <a:gd name="adj" fmla="val 57523"/>
            </a:avLst>
          </a:prstGeom>
          <a:solidFill>
            <a:srgbClr val="FFC0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Process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Documentation</a:t>
            </a:r>
          </a:p>
        </p:txBody>
      </p:sp>
      <p:sp>
        <p:nvSpPr>
          <p:cNvPr id="6149" name="AutoShape 6"/>
          <p:cNvSpPr>
            <a:spLocks noChangeArrowheads="1"/>
          </p:cNvSpPr>
          <p:nvPr/>
        </p:nvSpPr>
        <p:spPr bwMode="auto">
          <a:xfrm>
            <a:off x="1951038" y="990600"/>
            <a:ext cx="1614487" cy="701675"/>
          </a:xfrm>
          <a:prstGeom prst="homePlate">
            <a:avLst>
              <a:gd name="adj" fmla="val 57523"/>
            </a:avLst>
          </a:prstGeom>
          <a:solidFill>
            <a:srgbClr val="FFC0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Performance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Measurement</a:t>
            </a:r>
          </a:p>
        </p:txBody>
      </p:sp>
      <p:sp>
        <p:nvSpPr>
          <p:cNvPr id="6150" name="AutoShape 7"/>
          <p:cNvSpPr>
            <a:spLocks noChangeArrowheads="1"/>
          </p:cNvSpPr>
          <p:nvPr/>
        </p:nvSpPr>
        <p:spPr bwMode="auto">
          <a:xfrm>
            <a:off x="3622675" y="990600"/>
            <a:ext cx="2017713" cy="701675"/>
          </a:xfrm>
          <a:prstGeom prst="homePlate">
            <a:avLst>
              <a:gd name="adj" fmla="val 71889"/>
            </a:avLst>
          </a:prstGeom>
          <a:solidFill>
            <a:srgbClr val="FFC0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Self assessment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&amp; Performance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Evaluation </a:t>
            </a:r>
          </a:p>
        </p:txBody>
      </p:sp>
      <p:sp>
        <p:nvSpPr>
          <p:cNvPr id="6151" name="AutoShape 8"/>
          <p:cNvSpPr>
            <a:spLocks noChangeArrowheads="1"/>
          </p:cNvSpPr>
          <p:nvPr/>
        </p:nvSpPr>
        <p:spPr bwMode="auto">
          <a:xfrm>
            <a:off x="5705475" y="990600"/>
            <a:ext cx="1612900" cy="701675"/>
          </a:xfrm>
          <a:prstGeom prst="homePlate">
            <a:avLst>
              <a:gd name="adj" fmla="val 57466"/>
            </a:avLst>
          </a:prstGeom>
          <a:solidFill>
            <a:srgbClr val="0070C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  <a:latin typeface="Arial" panose="020B0604020202020204" pitchFamily="34" charset="0"/>
              </a:rPr>
              <a:t>Improvement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  <a:latin typeface="Arial" panose="020B0604020202020204" pitchFamily="34" charset="0"/>
              </a:rPr>
              <a:t>Planning</a:t>
            </a:r>
          </a:p>
        </p:txBody>
      </p:sp>
      <p:sp>
        <p:nvSpPr>
          <p:cNvPr id="6152" name="AutoShape 9"/>
          <p:cNvSpPr>
            <a:spLocks noChangeArrowheads="1"/>
          </p:cNvSpPr>
          <p:nvPr/>
        </p:nvSpPr>
        <p:spPr bwMode="auto">
          <a:xfrm>
            <a:off x="7377113" y="990600"/>
            <a:ext cx="1614487" cy="701675"/>
          </a:xfrm>
          <a:prstGeom prst="homePlate">
            <a:avLst>
              <a:gd name="adj" fmla="val 57523"/>
            </a:avLst>
          </a:prstGeom>
          <a:solidFill>
            <a:srgbClr val="FFC0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Improvement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38200" y="621544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Improvement stages</a:t>
            </a:r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2743200" y="838200"/>
            <a:ext cx="3048000" cy="685800"/>
          </a:xfrm>
          <a:prstGeom prst="rect">
            <a:avLst/>
          </a:prstGeom>
          <a:solidFill>
            <a:srgbClr val="FF99CC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en-US" sz="1600" b="1"/>
              <a:t>Prioritizing the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/>
              <a:t>Improvement effort/Usaha</a:t>
            </a:r>
          </a:p>
        </p:txBody>
      </p:sp>
      <p:sp>
        <p:nvSpPr>
          <p:cNvPr id="8196" name="Rectangle 11"/>
          <p:cNvSpPr>
            <a:spLocks noChangeArrowheads="1"/>
          </p:cNvSpPr>
          <p:nvPr/>
        </p:nvSpPr>
        <p:spPr bwMode="auto">
          <a:xfrm>
            <a:off x="2743200" y="1752600"/>
            <a:ext cx="3048000" cy="685800"/>
          </a:xfrm>
          <a:prstGeom prst="rect">
            <a:avLst/>
          </a:prstGeom>
          <a:solidFill>
            <a:srgbClr val="FF99CC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/>
              <a:t>2. Process and problem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/>
              <a:t>understanding</a:t>
            </a:r>
          </a:p>
        </p:txBody>
      </p:sp>
      <p:sp>
        <p:nvSpPr>
          <p:cNvPr id="8197" name="Rectangle 12"/>
          <p:cNvSpPr>
            <a:spLocks noChangeArrowheads="1"/>
          </p:cNvSpPr>
          <p:nvPr/>
        </p:nvSpPr>
        <p:spPr bwMode="auto">
          <a:xfrm>
            <a:off x="2743200" y="2667000"/>
            <a:ext cx="3048000" cy="685800"/>
          </a:xfrm>
          <a:prstGeom prst="rect">
            <a:avLst/>
          </a:prstGeom>
          <a:solidFill>
            <a:srgbClr val="FF99CC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/>
              <a:t>3. Problem analysis</a:t>
            </a:r>
          </a:p>
        </p:txBody>
      </p:sp>
      <p:sp>
        <p:nvSpPr>
          <p:cNvPr id="8198" name="Rectangle 13"/>
          <p:cNvSpPr>
            <a:spLocks noChangeArrowheads="1"/>
          </p:cNvSpPr>
          <p:nvPr/>
        </p:nvSpPr>
        <p:spPr bwMode="auto">
          <a:xfrm>
            <a:off x="2743200" y="3581400"/>
            <a:ext cx="3048000" cy="685800"/>
          </a:xfrm>
          <a:prstGeom prst="rect">
            <a:avLst/>
          </a:prstGeom>
          <a:solidFill>
            <a:srgbClr val="FF99CC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/>
              <a:t>4. Idea generation</a:t>
            </a:r>
          </a:p>
        </p:txBody>
      </p:sp>
      <p:sp>
        <p:nvSpPr>
          <p:cNvPr id="8199" name="Rectangle 14"/>
          <p:cNvSpPr>
            <a:spLocks noChangeArrowheads="1"/>
          </p:cNvSpPr>
          <p:nvPr/>
        </p:nvSpPr>
        <p:spPr bwMode="auto">
          <a:xfrm>
            <a:off x="2743200" y="4495800"/>
            <a:ext cx="3048000" cy="685800"/>
          </a:xfrm>
          <a:prstGeom prst="rect">
            <a:avLst/>
          </a:prstGeom>
          <a:solidFill>
            <a:srgbClr val="FF99CC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/>
              <a:t>5. Improvement task/tugas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/>
              <a:t>generation</a:t>
            </a:r>
          </a:p>
        </p:txBody>
      </p:sp>
      <p:sp>
        <p:nvSpPr>
          <p:cNvPr id="8200" name="Rectangle 15"/>
          <p:cNvSpPr>
            <a:spLocks noChangeArrowheads="1"/>
          </p:cNvSpPr>
          <p:nvPr/>
        </p:nvSpPr>
        <p:spPr bwMode="auto">
          <a:xfrm>
            <a:off x="2743200" y="5410200"/>
            <a:ext cx="3048000" cy="685800"/>
          </a:xfrm>
          <a:prstGeom prst="rect">
            <a:avLst/>
          </a:prstGeom>
          <a:solidFill>
            <a:srgbClr val="FF99CC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/>
              <a:t>6. Implementation</a:t>
            </a:r>
          </a:p>
        </p:txBody>
      </p:sp>
      <p:cxnSp>
        <p:nvCxnSpPr>
          <p:cNvPr id="8201" name="AutoShape 16"/>
          <p:cNvCxnSpPr>
            <a:cxnSpLocks noChangeShapeType="1"/>
            <a:stCxn id="8195" idx="2"/>
            <a:endCxn id="8196" idx="0"/>
          </p:cNvCxnSpPr>
          <p:nvPr/>
        </p:nvCxnSpPr>
        <p:spPr bwMode="auto">
          <a:xfrm>
            <a:off x="4267200" y="1536700"/>
            <a:ext cx="0" cy="203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2" name="AutoShape 17"/>
          <p:cNvCxnSpPr>
            <a:cxnSpLocks noChangeShapeType="1"/>
            <a:stCxn id="8196" idx="2"/>
            <a:endCxn id="8197" idx="0"/>
          </p:cNvCxnSpPr>
          <p:nvPr/>
        </p:nvCxnSpPr>
        <p:spPr bwMode="auto">
          <a:xfrm>
            <a:off x="4267200" y="2451100"/>
            <a:ext cx="0" cy="203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3" name="AutoShape 18"/>
          <p:cNvCxnSpPr>
            <a:cxnSpLocks noChangeShapeType="1"/>
            <a:stCxn id="8197" idx="2"/>
            <a:endCxn id="8198" idx="0"/>
          </p:cNvCxnSpPr>
          <p:nvPr/>
        </p:nvCxnSpPr>
        <p:spPr bwMode="auto">
          <a:xfrm>
            <a:off x="4267200" y="3365500"/>
            <a:ext cx="0" cy="203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4" name="AutoShape 19"/>
          <p:cNvCxnSpPr>
            <a:cxnSpLocks noChangeShapeType="1"/>
            <a:stCxn id="8198" idx="2"/>
            <a:endCxn id="8199" idx="0"/>
          </p:cNvCxnSpPr>
          <p:nvPr/>
        </p:nvCxnSpPr>
        <p:spPr bwMode="auto">
          <a:xfrm>
            <a:off x="4267200" y="4279900"/>
            <a:ext cx="0" cy="203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5" name="AutoShape 20"/>
          <p:cNvCxnSpPr>
            <a:cxnSpLocks noChangeShapeType="1"/>
            <a:stCxn id="8199" idx="2"/>
            <a:endCxn id="8200" idx="0"/>
          </p:cNvCxnSpPr>
          <p:nvPr/>
        </p:nvCxnSpPr>
        <p:spPr bwMode="auto">
          <a:xfrm>
            <a:off x="4267200" y="5194300"/>
            <a:ext cx="0" cy="203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66800" y="602632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1. Tools for prioritizing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Self assessment/penilaian</a:t>
            </a:r>
          </a:p>
          <a:p>
            <a:pPr lvl="1" eaLnBrk="1" hangingPunct="1"/>
            <a:r>
              <a:rPr lang="en-US" altLang="en-US" smtClean="0"/>
              <a:t>Trend analysis</a:t>
            </a:r>
          </a:p>
          <a:p>
            <a:pPr lvl="1" eaLnBrk="1" hangingPunct="1"/>
            <a:r>
              <a:rPr lang="en-US" altLang="en-US" smtClean="0"/>
              <a:t>Spider chart</a:t>
            </a:r>
          </a:p>
          <a:p>
            <a:pPr lvl="1" eaLnBrk="1" hangingPunct="1"/>
            <a:r>
              <a:rPr lang="en-US" altLang="en-US" smtClean="0"/>
              <a:t>Performance/Kinerja matrix</a:t>
            </a:r>
          </a:p>
          <a:p>
            <a:pPr lvl="1" eaLnBrk="1" hangingPunct="1"/>
            <a:r>
              <a:rPr lang="en-US" altLang="en-US" smtClean="0"/>
              <a:t>Criteria testing </a:t>
            </a:r>
            <a:r>
              <a:rPr lang="en-US" altLang="en-US" smtClean="0">
                <a:solidFill>
                  <a:srgbClr val="FF0000"/>
                </a:solidFill>
              </a:rPr>
              <a:t>(tidak dibahas)</a:t>
            </a:r>
          </a:p>
          <a:p>
            <a:pPr lvl="1" eaLnBrk="1" hangingPunct="1"/>
            <a:r>
              <a:rPr lang="en-US" altLang="en-US" smtClean="0"/>
              <a:t>QFD </a:t>
            </a:r>
            <a:r>
              <a:rPr lang="en-US" altLang="en-US" smtClean="0">
                <a:solidFill>
                  <a:srgbClr val="FF0000"/>
                </a:solidFill>
              </a:rPr>
              <a:t>(tidak dibahas)</a:t>
            </a:r>
            <a:endParaRPr lang="en-US" altLang="en-US" smtClean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38200" y="610003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6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2. Tools for process and problem understanding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Relationship mapping </a:t>
            </a:r>
            <a:r>
              <a:rPr lang="en-US" altLang="en-US" smtClean="0">
                <a:solidFill>
                  <a:srgbClr val="FF0000"/>
                </a:solidFill>
              </a:rPr>
              <a:t>(sudah dibahas pada fase 1)</a:t>
            </a:r>
          </a:p>
          <a:p>
            <a:pPr eaLnBrk="1" hangingPunct="1"/>
            <a:r>
              <a:rPr lang="en-US" altLang="en-US" smtClean="0"/>
              <a:t>Flowchart </a:t>
            </a:r>
            <a:r>
              <a:rPr lang="en-US" altLang="en-US" smtClean="0">
                <a:solidFill>
                  <a:srgbClr val="FF0000"/>
                </a:solidFill>
              </a:rPr>
              <a:t>(sudah dibahas pada fase 1)</a:t>
            </a:r>
          </a:p>
          <a:p>
            <a:pPr eaLnBrk="1" hangingPunct="1"/>
            <a:r>
              <a:rPr lang="en-US" altLang="en-US" smtClean="0"/>
              <a:t>Critical incident: technique for identifying problems within an area or process</a:t>
            </a:r>
          </a:p>
          <a:p>
            <a:pPr eaLnBrk="1" hangingPunct="1"/>
            <a:r>
              <a:rPr lang="en-US" altLang="en-US" smtClean="0"/>
              <a:t>Check sheet: used for collecting data about a process or problem area </a:t>
            </a:r>
            <a:r>
              <a:rPr lang="en-US" altLang="en-US" smtClean="0">
                <a:solidFill>
                  <a:schemeClr val="tx2"/>
                </a:solidFill>
              </a:rPr>
              <a:t>(7 traditional tools)</a:t>
            </a:r>
            <a:endParaRPr lang="en-US" altLang="en-US" smtClean="0"/>
          </a:p>
          <a:p>
            <a:pPr eaLnBrk="1" hangingPunct="1"/>
            <a:r>
              <a:rPr lang="en-US" altLang="en-US" smtClean="0"/>
              <a:t>Pareto chart: to sort problems or causes according to importance </a:t>
            </a:r>
            <a:r>
              <a:rPr lang="en-US" altLang="en-US" smtClean="0">
                <a:solidFill>
                  <a:schemeClr val="tx2"/>
                </a:solidFill>
              </a:rPr>
              <a:t>(7 traditional tools)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43000" y="609591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3. Tools for problem analysis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sz="2400" smtClean="0"/>
              <a:t>Cause-and-effect: to identify causes to a problem </a:t>
            </a:r>
            <a:r>
              <a:rPr lang="en-US" altLang="en-US" sz="2400" smtClean="0">
                <a:solidFill>
                  <a:schemeClr val="tx2"/>
                </a:solidFill>
              </a:rPr>
              <a:t>(7 traditional tools)</a:t>
            </a:r>
            <a:endParaRPr lang="en-US" altLang="en-US" sz="2400" smtClean="0"/>
          </a:p>
          <a:p>
            <a:pPr eaLnBrk="1" hangingPunct="1">
              <a:lnSpc>
                <a:spcPct val="120000"/>
              </a:lnSpc>
            </a:pPr>
            <a:r>
              <a:rPr lang="en-US" altLang="en-US" sz="2400" smtClean="0"/>
              <a:t>Root cause analysis: also termed why-why chart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400" smtClean="0"/>
              <a:t>Scatter chart: used to see the connections between phenomena </a:t>
            </a:r>
            <a:r>
              <a:rPr lang="en-US" altLang="en-US" sz="2400" smtClean="0">
                <a:solidFill>
                  <a:schemeClr val="tx2"/>
                </a:solidFill>
              </a:rPr>
              <a:t>(7 traditional tools)</a:t>
            </a:r>
            <a:endParaRPr lang="en-US" altLang="en-US" sz="2400" smtClean="0"/>
          </a:p>
          <a:p>
            <a:pPr eaLnBrk="1" hangingPunct="1">
              <a:lnSpc>
                <a:spcPct val="120000"/>
              </a:lnSpc>
            </a:pPr>
            <a:r>
              <a:rPr lang="en-US" altLang="en-US" sz="2400" smtClean="0"/>
              <a:t>Histogram: to sort data about a process in a clear manner </a:t>
            </a:r>
            <a:r>
              <a:rPr lang="en-US" altLang="en-US" sz="2400" smtClean="0">
                <a:solidFill>
                  <a:schemeClr val="tx2"/>
                </a:solidFill>
              </a:rPr>
              <a:t>(7 traditional tools)</a:t>
            </a:r>
            <a:endParaRPr lang="en-US" altLang="en-US" sz="2400" smtClean="0"/>
          </a:p>
          <a:p>
            <a:pPr eaLnBrk="1" hangingPunct="1">
              <a:lnSpc>
                <a:spcPct val="120000"/>
              </a:lnSpc>
            </a:pPr>
            <a:r>
              <a:rPr lang="en-US" altLang="en-US" sz="2400" smtClean="0"/>
              <a:t>Relations diagram: to help find links between effects and probable cause for these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400" smtClean="0"/>
              <a:t>Matrix diagram: to graphically portray data and see connections and relations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295400" y="613092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4.Tools for idea generation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Brainstorming: the most basic technique to create as many idea as possible</a:t>
            </a:r>
          </a:p>
          <a:p>
            <a:pPr eaLnBrk="1" hangingPunct="1"/>
            <a:r>
              <a:rPr lang="en-US" altLang="en-US" smtClean="0"/>
              <a:t>Brainwriting/Crawford slip method: close to a written version of brainstorming</a:t>
            </a:r>
          </a:p>
          <a:p>
            <a:pPr eaLnBrk="1" hangingPunct="1"/>
            <a:r>
              <a:rPr lang="en-US" altLang="en-US" smtClean="0"/>
              <a:t>Nominal group technique: a more formalized way of generating ideas</a:t>
            </a:r>
          </a:p>
          <a:p>
            <a:pPr eaLnBrk="1" hangingPunct="1"/>
            <a:r>
              <a:rPr lang="en-US" altLang="en-US" smtClean="0"/>
              <a:t>Affinity chart: organize thoughts or ideas 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14400" y="610003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5. Tools for improvement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Streamlining: tools for simplifying business processes, eliminating waste and increasing the efficiency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Idealizing: to find the ideal process when disregarding practical limitations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QFD: combined with a system diagram to design products or processes based in customer requirements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Work unit analysis: to analyze customer/supplier relationship between segments of a business process to improve the interface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Statistical process control and control chart </a:t>
            </a:r>
            <a:r>
              <a:rPr lang="en-US" altLang="en-US" sz="2400" smtClean="0">
                <a:solidFill>
                  <a:schemeClr val="tx2"/>
                </a:solidFill>
              </a:rPr>
              <a:t>(7 traditional tools)</a:t>
            </a:r>
            <a:endParaRPr lang="en-US" alt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Business process re-engineering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Benchmarking: to create improvements through learning from other organization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66800" y="5867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534400" cy="6096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6. Tools for planning improvement implementation~Q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Tree diagram: used for planning a project </a:t>
            </a:r>
            <a:r>
              <a:rPr lang="en-US" altLang="en-US" smtClean="0">
                <a:solidFill>
                  <a:schemeClr val="tx2"/>
                </a:solidFill>
              </a:rPr>
              <a:t>(7 new tool)</a:t>
            </a:r>
          </a:p>
          <a:p>
            <a:pPr eaLnBrk="1" hangingPunct="1"/>
            <a:r>
              <a:rPr lang="en-US" altLang="en-US" smtClean="0"/>
              <a:t>Process decision program chart: used to prevent undesirable events from occurring </a:t>
            </a:r>
            <a:r>
              <a:rPr lang="en-US" altLang="en-US" smtClean="0">
                <a:solidFill>
                  <a:schemeClr val="tx2"/>
                </a:solidFill>
              </a:rPr>
              <a:t>(7 new tool)</a:t>
            </a:r>
            <a:endParaRPr lang="en-US" altLang="en-US" smtClean="0"/>
          </a:p>
          <a:p>
            <a:pPr eaLnBrk="1" hangingPunct="1"/>
            <a:r>
              <a:rPr lang="en-US" altLang="en-US" smtClean="0"/>
              <a:t>A  T analysis: used to set ambitious targets for the improvement activity</a:t>
            </a:r>
          </a:p>
          <a:p>
            <a:pPr eaLnBrk="1" hangingPunct="1"/>
            <a:r>
              <a:rPr lang="en-US" altLang="en-US" smtClean="0"/>
              <a:t>Force field analysis: to identify forces working for and against an implementation of improvements</a:t>
            </a:r>
          </a:p>
        </p:txBody>
      </p:sp>
      <p:sp>
        <p:nvSpPr>
          <p:cNvPr id="15364" name="AutoShape 5"/>
          <p:cNvSpPr>
            <a:spLocks noChangeArrowheads="1"/>
          </p:cNvSpPr>
          <p:nvPr/>
        </p:nvSpPr>
        <p:spPr bwMode="auto">
          <a:xfrm>
            <a:off x="1143000" y="3276600"/>
            <a:ext cx="228600" cy="228600"/>
          </a:xfrm>
          <a:prstGeom prst="triangle">
            <a:avLst>
              <a:gd name="adj" fmla="val 50000"/>
            </a:avLst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66800" y="613092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Level">
  <a:themeElements>
    <a:clrScheme name="Level 7">
      <a:dk1>
        <a:srgbClr val="000000"/>
      </a:dk1>
      <a:lt1>
        <a:srgbClr val="FFFFFF"/>
      </a:lt1>
      <a:dk2>
        <a:srgbClr val="CC3300"/>
      </a:dk2>
      <a:lt2>
        <a:srgbClr val="663300"/>
      </a:lt2>
      <a:accent1>
        <a:srgbClr val="FFCC00"/>
      </a:accent1>
      <a:accent2>
        <a:srgbClr val="CC6600"/>
      </a:accent2>
      <a:accent3>
        <a:srgbClr val="FFFFFF"/>
      </a:accent3>
      <a:accent4>
        <a:srgbClr val="000000"/>
      </a:accent4>
      <a:accent5>
        <a:srgbClr val="FFE2AA"/>
      </a:accent5>
      <a:accent6>
        <a:srgbClr val="B95C00"/>
      </a:accent6>
      <a:hlink>
        <a:srgbClr val="CC9900"/>
      </a:hlink>
      <a:folHlink>
        <a:srgbClr val="996633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CC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CC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2600</TotalTime>
  <Words>522</Words>
  <Application>Microsoft Office PowerPoint</Application>
  <PresentationFormat>On-screen Show (4:3)</PresentationFormat>
  <Paragraphs>76</Paragraphs>
  <Slides>10</Slides>
  <Notes>2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Garamond</vt:lpstr>
      <vt:lpstr>Verdana</vt:lpstr>
      <vt:lpstr>Wingdings</vt:lpstr>
      <vt:lpstr>Level</vt:lpstr>
      <vt:lpstr>IMPROVEMENT PLANNING</vt:lpstr>
      <vt:lpstr>Outline </vt:lpstr>
      <vt:lpstr>Improvement stages</vt:lpstr>
      <vt:lpstr>1. Tools for prioritizing</vt:lpstr>
      <vt:lpstr>2. Tools for process and problem understanding</vt:lpstr>
      <vt:lpstr>3. Tools for problem analysis</vt:lpstr>
      <vt:lpstr>4.Tools for idea generation</vt:lpstr>
      <vt:lpstr>5. Tools for improvement</vt:lpstr>
      <vt:lpstr>6. Tools for planning improvement implementation~Q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ANALISIS  PROSES BISNIS</dc:title>
  <dc:creator>Mahendrawathi ER</dc:creator>
  <cp:lastModifiedBy>ThinkPad L440</cp:lastModifiedBy>
  <cp:revision>165</cp:revision>
  <dcterms:created xsi:type="dcterms:W3CDTF">2007-02-14T04:13:57Z</dcterms:created>
  <dcterms:modified xsi:type="dcterms:W3CDTF">2021-03-06T10:28:45Z</dcterms:modified>
</cp:coreProperties>
</file>