
<file path=[Content_Types].xml><?xml version="1.0" encoding="utf-8"?>
<Types xmlns="http://schemas.openxmlformats.org/package/2006/content-types">
  <Default Extension="png" ContentType="image/png"/>
  <Default Extension="m4a" ContentType="audio/mp4"/>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25"/>
  </p:notesMasterIdLst>
  <p:handoutMasterIdLst>
    <p:handoutMasterId r:id="rId26"/>
  </p:handoutMasterIdLst>
  <p:sldIdLst>
    <p:sldId id="256" r:id="rId2"/>
    <p:sldId id="285" r:id="rId3"/>
    <p:sldId id="286" r:id="rId4"/>
    <p:sldId id="287" r:id="rId5"/>
    <p:sldId id="289" r:id="rId6"/>
    <p:sldId id="288" r:id="rId7"/>
    <p:sldId id="290" r:id="rId8"/>
    <p:sldId id="292" r:id="rId9"/>
    <p:sldId id="295" r:id="rId10"/>
    <p:sldId id="296" r:id="rId11"/>
    <p:sldId id="297" r:id="rId12"/>
    <p:sldId id="299" r:id="rId13"/>
    <p:sldId id="300" r:id="rId14"/>
    <p:sldId id="333" r:id="rId15"/>
    <p:sldId id="331" r:id="rId16"/>
    <p:sldId id="301" r:id="rId17"/>
    <p:sldId id="334" r:id="rId18"/>
    <p:sldId id="302" r:id="rId19"/>
    <p:sldId id="306" r:id="rId20"/>
    <p:sldId id="335" r:id="rId21"/>
    <p:sldId id="330" r:id="rId22"/>
    <p:sldId id="337" r:id="rId23"/>
    <p:sldId id="336" r:id="rId24"/>
  </p:sldIdLst>
  <p:sldSz cx="9144000" cy="6858000" type="screen4x3"/>
  <p:notesSz cx="6997700" cy="9283700"/>
  <p:defaultTextStyle>
    <a:defPPr>
      <a:defRPr lang="en-US"/>
    </a:defPPr>
    <a:lvl1pPr algn="ctr" rtl="0" eaLnBrk="0" fontAlgn="base" hangingPunct="0">
      <a:spcBef>
        <a:spcPct val="0"/>
      </a:spcBef>
      <a:spcAft>
        <a:spcPct val="0"/>
      </a:spcAft>
      <a:defRPr sz="2000" kern="1200">
        <a:solidFill>
          <a:schemeClr val="tx1"/>
        </a:solidFill>
        <a:latin typeface="Verdana" panose="020B0604030504040204" pitchFamily="34" charset="0"/>
        <a:ea typeface="+mn-ea"/>
        <a:cs typeface="+mn-cs"/>
      </a:defRPr>
    </a:lvl1pPr>
    <a:lvl2pPr marL="457200" algn="ctr" rtl="0" eaLnBrk="0" fontAlgn="base" hangingPunct="0">
      <a:spcBef>
        <a:spcPct val="0"/>
      </a:spcBef>
      <a:spcAft>
        <a:spcPct val="0"/>
      </a:spcAft>
      <a:defRPr sz="2000" kern="1200">
        <a:solidFill>
          <a:schemeClr val="tx1"/>
        </a:solidFill>
        <a:latin typeface="Verdana" panose="020B0604030504040204" pitchFamily="34" charset="0"/>
        <a:ea typeface="+mn-ea"/>
        <a:cs typeface="+mn-cs"/>
      </a:defRPr>
    </a:lvl2pPr>
    <a:lvl3pPr marL="914400" algn="ctr" rtl="0" eaLnBrk="0" fontAlgn="base" hangingPunct="0">
      <a:spcBef>
        <a:spcPct val="0"/>
      </a:spcBef>
      <a:spcAft>
        <a:spcPct val="0"/>
      </a:spcAft>
      <a:defRPr sz="2000" kern="1200">
        <a:solidFill>
          <a:schemeClr val="tx1"/>
        </a:solidFill>
        <a:latin typeface="Verdana" panose="020B0604030504040204" pitchFamily="34" charset="0"/>
        <a:ea typeface="+mn-ea"/>
        <a:cs typeface="+mn-cs"/>
      </a:defRPr>
    </a:lvl3pPr>
    <a:lvl4pPr marL="1371600" algn="ctr" rtl="0" eaLnBrk="0" fontAlgn="base" hangingPunct="0">
      <a:spcBef>
        <a:spcPct val="0"/>
      </a:spcBef>
      <a:spcAft>
        <a:spcPct val="0"/>
      </a:spcAft>
      <a:defRPr sz="2000" kern="1200">
        <a:solidFill>
          <a:schemeClr val="tx1"/>
        </a:solidFill>
        <a:latin typeface="Verdana" panose="020B0604030504040204" pitchFamily="34" charset="0"/>
        <a:ea typeface="+mn-ea"/>
        <a:cs typeface="+mn-cs"/>
      </a:defRPr>
    </a:lvl4pPr>
    <a:lvl5pPr marL="1828800" algn="ctr" rtl="0" eaLnBrk="0" fontAlgn="base" hangingPunct="0">
      <a:spcBef>
        <a:spcPct val="0"/>
      </a:spcBef>
      <a:spcAft>
        <a:spcPct val="0"/>
      </a:spcAft>
      <a:defRPr sz="2000" kern="1200">
        <a:solidFill>
          <a:schemeClr val="tx1"/>
        </a:solidFill>
        <a:latin typeface="Verdana" panose="020B0604030504040204" pitchFamily="34" charset="0"/>
        <a:ea typeface="+mn-ea"/>
        <a:cs typeface="+mn-cs"/>
      </a:defRPr>
    </a:lvl5pPr>
    <a:lvl6pPr marL="2286000" algn="l" defTabSz="914400" rtl="0" eaLnBrk="1" latinLnBrk="0" hangingPunct="1">
      <a:defRPr sz="2000" kern="1200">
        <a:solidFill>
          <a:schemeClr val="tx1"/>
        </a:solidFill>
        <a:latin typeface="Verdana" panose="020B0604030504040204" pitchFamily="34" charset="0"/>
        <a:ea typeface="+mn-ea"/>
        <a:cs typeface="+mn-cs"/>
      </a:defRPr>
    </a:lvl6pPr>
    <a:lvl7pPr marL="2743200" algn="l" defTabSz="914400" rtl="0" eaLnBrk="1" latinLnBrk="0" hangingPunct="1">
      <a:defRPr sz="2000" kern="1200">
        <a:solidFill>
          <a:schemeClr val="tx1"/>
        </a:solidFill>
        <a:latin typeface="Verdana" panose="020B0604030504040204" pitchFamily="34" charset="0"/>
        <a:ea typeface="+mn-ea"/>
        <a:cs typeface="+mn-cs"/>
      </a:defRPr>
    </a:lvl7pPr>
    <a:lvl8pPr marL="3200400" algn="l" defTabSz="914400" rtl="0" eaLnBrk="1" latinLnBrk="0" hangingPunct="1">
      <a:defRPr sz="2000" kern="1200">
        <a:solidFill>
          <a:schemeClr val="tx1"/>
        </a:solidFill>
        <a:latin typeface="Verdana" panose="020B0604030504040204" pitchFamily="34" charset="0"/>
        <a:ea typeface="+mn-ea"/>
        <a:cs typeface="+mn-cs"/>
      </a:defRPr>
    </a:lvl8pPr>
    <a:lvl9pPr marL="3657600" algn="l" defTabSz="914400" rtl="0" eaLnBrk="1" latinLnBrk="0" hangingPunct="1">
      <a:defRPr sz="2000"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BEguest" initials="Cobe"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FF8"/>
    <a:srgbClr val="EDD3EB"/>
    <a:srgbClr val="CCFFFF"/>
    <a:srgbClr val="FFFFFF"/>
    <a:srgbClr val="CCCCFF"/>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79" autoAdjust="0"/>
    <p:restoredTop sz="75714" autoAdjust="0"/>
  </p:normalViewPr>
  <p:slideViewPr>
    <p:cSldViewPr>
      <p:cViewPr varScale="1">
        <p:scale>
          <a:sx n="53" d="100"/>
          <a:sy n="53" d="100"/>
        </p:scale>
        <p:origin x="1782"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l" defTabSz="930275" eaLnBrk="1" hangingPunct="1">
              <a:defRPr sz="1200">
                <a:latin typeface="Arial" charset="0"/>
              </a:defRPr>
            </a:lvl1pPr>
          </a:lstStyle>
          <a:p>
            <a:pPr>
              <a:defRPr/>
            </a:pPr>
            <a:endParaRPr lang="en-US"/>
          </a:p>
        </p:txBody>
      </p:sp>
      <p:sp>
        <p:nvSpPr>
          <p:cNvPr id="58371" name="Rectangle 3"/>
          <p:cNvSpPr>
            <a:spLocks noGrp="1" noChangeArrowheads="1"/>
          </p:cNvSpPr>
          <p:nvPr>
            <p:ph type="dt" sz="quarter" idx="1"/>
          </p:nvPr>
        </p:nvSpPr>
        <p:spPr bwMode="auto">
          <a:xfrm>
            <a:off x="3963988" y="0"/>
            <a:ext cx="3032125"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r" defTabSz="930275" eaLnBrk="1" hangingPunct="1">
              <a:defRPr sz="1200">
                <a:latin typeface="Arial" charset="0"/>
              </a:defRPr>
            </a:lvl1pPr>
          </a:lstStyle>
          <a:p>
            <a:pPr>
              <a:defRPr/>
            </a:pPr>
            <a:endParaRPr lang="en-US"/>
          </a:p>
        </p:txBody>
      </p:sp>
      <p:sp>
        <p:nvSpPr>
          <p:cNvPr id="58372" name="Rectangle 4"/>
          <p:cNvSpPr>
            <a:spLocks noGrp="1" noChangeArrowheads="1"/>
          </p:cNvSpPr>
          <p:nvPr>
            <p:ph type="ftr" sz="quarter" idx="2"/>
          </p:nvPr>
        </p:nvSpPr>
        <p:spPr bwMode="auto">
          <a:xfrm>
            <a:off x="0" y="8818563"/>
            <a:ext cx="3032125"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l" defTabSz="930275" eaLnBrk="1" hangingPunct="1">
              <a:defRPr sz="1200">
                <a:latin typeface="Arial" charset="0"/>
              </a:defRPr>
            </a:lvl1pPr>
          </a:lstStyle>
          <a:p>
            <a:pPr>
              <a:defRPr/>
            </a:pPr>
            <a:endParaRPr lang="en-US"/>
          </a:p>
        </p:txBody>
      </p:sp>
      <p:sp>
        <p:nvSpPr>
          <p:cNvPr id="58373" name="Rectangle 5"/>
          <p:cNvSpPr>
            <a:spLocks noGrp="1" noChangeArrowheads="1"/>
          </p:cNvSpPr>
          <p:nvPr>
            <p:ph type="sldNum" sz="quarter" idx="3"/>
          </p:nvPr>
        </p:nvSpPr>
        <p:spPr bwMode="auto">
          <a:xfrm>
            <a:off x="3963988" y="8818563"/>
            <a:ext cx="3032125"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r" defTabSz="930275" eaLnBrk="1" hangingPunct="1">
              <a:defRPr sz="1200">
                <a:latin typeface="Arial" panose="020B0604020202020204" pitchFamily="34" charset="0"/>
              </a:defRPr>
            </a:lvl1pPr>
          </a:lstStyle>
          <a:p>
            <a:fld id="{6AEF2D81-36F8-484C-B997-E88F70DE9BCA}"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en-US"/>
          </a:p>
        </p:txBody>
      </p:sp>
      <p:sp>
        <p:nvSpPr>
          <p:cNvPr id="145411" name="Rectangle 3"/>
          <p:cNvSpPr>
            <a:spLocks noGrp="1" noChangeArrowheads="1"/>
          </p:cNvSpPr>
          <p:nvPr>
            <p:ph type="dt" idx="1"/>
          </p:nvPr>
        </p:nvSpPr>
        <p:spPr bwMode="auto">
          <a:xfrm>
            <a:off x="3963988" y="0"/>
            <a:ext cx="3032125" cy="463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44036" name="Rectangle 4"/>
          <p:cNvSpPr>
            <a:spLocks noGrp="1" noRot="1" noChangeAspect="1" noChangeArrowheads="1" noTextEdit="1"/>
          </p:cNvSpPr>
          <p:nvPr>
            <p:ph type="sldImg" idx="2"/>
          </p:nvPr>
        </p:nvSpPr>
        <p:spPr bwMode="auto">
          <a:xfrm>
            <a:off x="1177925" y="696913"/>
            <a:ext cx="4641850" cy="34813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3" name="Rectangle 5"/>
          <p:cNvSpPr>
            <a:spLocks noGrp="1" noChangeArrowheads="1"/>
          </p:cNvSpPr>
          <p:nvPr>
            <p:ph type="body" sz="quarter" idx="3"/>
          </p:nvPr>
        </p:nvSpPr>
        <p:spPr bwMode="auto">
          <a:xfrm>
            <a:off x="700088" y="4410075"/>
            <a:ext cx="5597525" cy="4176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5414" name="Rectangle 6"/>
          <p:cNvSpPr>
            <a:spLocks noGrp="1" noChangeArrowheads="1"/>
          </p:cNvSpPr>
          <p:nvPr>
            <p:ph type="ftr" sz="quarter" idx="4"/>
          </p:nvPr>
        </p:nvSpPr>
        <p:spPr bwMode="auto">
          <a:xfrm>
            <a:off x="0" y="8818563"/>
            <a:ext cx="3032125"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en-US"/>
          </a:p>
        </p:txBody>
      </p:sp>
      <p:sp>
        <p:nvSpPr>
          <p:cNvPr id="145415" name="Rectangle 7"/>
          <p:cNvSpPr>
            <a:spLocks noGrp="1" noChangeArrowheads="1"/>
          </p:cNvSpPr>
          <p:nvPr>
            <p:ph type="sldNum" sz="quarter" idx="5"/>
          </p:nvPr>
        </p:nvSpPr>
        <p:spPr bwMode="auto">
          <a:xfrm>
            <a:off x="3963988" y="8818563"/>
            <a:ext cx="3032125" cy="4635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2A9889D6-8425-4DD0-AD84-E465C0EBDB74}"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err="1" smtClean="0"/>
              <a:t>Mendefinisikan</a:t>
            </a:r>
            <a:r>
              <a:rPr lang="en-US" altLang="en-US" dirty="0" smtClean="0"/>
              <a:t> proses inti </a:t>
            </a:r>
            <a:r>
              <a:rPr lang="en-US" altLang="en-US" dirty="0" err="1" smtClean="0"/>
              <a:t>dalam</a:t>
            </a:r>
            <a:r>
              <a:rPr lang="en-US" altLang="en-US" dirty="0" smtClean="0"/>
              <a:t> </a:t>
            </a:r>
            <a:r>
              <a:rPr lang="en-US" altLang="en-US" dirty="0" err="1" smtClean="0"/>
              <a:t>organisasi</a:t>
            </a:r>
            <a:r>
              <a:rPr lang="en-US" altLang="en-US" dirty="0" smtClean="0"/>
              <a:t> </a:t>
            </a:r>
            <a:r>
              <a:rPr lang="en-US" altLang="en-US" dirty="0" err="1" smtClean="0"/>
              <a:t>dan</a:t>
            </a:r>
            <a:r>
              <a:rPr lang="en-US" altLang="en-US" dirty="0" smtClean="0"/>
              <a:t> </a:t>
            </a:r>
            <a:r>
              <a:rPr lang="en-US" altLang="en-US" dirty="0" err="1" smtClean="0"/>
              <a:t>menentukan</a:t>
            </a:r>
            <a:r>
              <a:rPr lang="en-US" altLang="en-US" dirty="0" smtClean="0"/>
              <a:t> mana yang </a:t>
            </a:r>
            <a:r>
              <a:rPr lang="en-US" altLang="en-US" dirty="0" err="1" smtClean="0"/>
              <a:t>harus</a:t>
            </a:r>
            <a:r>
              <a:rPr lang="en-US" altLang="en-US" dirty="0" smtClean="0"/>
              <a:t> </a:t>
            </a:r>
            <a:r>
              <a:rPr lang="en-US" altLang="en-US" dirty="0" err="1" smtClean="0"/>
              <a:t>diikutkan</a:t>
            </a:r>
            <a:r>
              <a:rPr lang="en-US" altLang="en-US" dirty="0" smtClean="0"/>
              <a:t> </a:t>
            </a:r>
            <a:r>
              <a:rPr lang="en-US" altLang="en-US" dirty="0" err="1" smtClean="0"/>
              <a:t>dalam</a:t>
            </a:r>
            <a:r>
              <a:rPr lang="en-US" altLang="en-US" dirty="0" smtClean="0"/>
              <a:t> self assessment</a:t>
            </a:r>
          </a:p>
          <a:p>
            <a:pPr lvl="1" eaLnBrk="1" hangingPunct="1"/>
            <a:r>
              <a:rPr lang="en-US" altLang="en-US" dirty="0" smtClean="0"/>
              <a:t>Proses </a:t>
            </a:r>
            <a:r>
              <a:rPr lang="en-US" altLang="en-US" dirty="0" err="1" smtClean="0"/>
              <a:t>harus</a:t>
            </a:r>
            <a:r>
              <a:rPr lang="en-US" altLang="en-US" dirty="0" smtClean="0"/>
              <a:t> </a:t>
            </a:r>
            <a:r>
              <a:rPr lang="en-US" altLang="en-US" dirty="0" err="1" smtClean="0"/>
              <a:t>berperan</a:t>
            </a:r>
            <a:r>
              <a:rPr lang="en-US" altLang="en-US" dirty="0" smtClean="0"/>
              <a:t> </a:t>
            </a:r>
            <a:r>
              <a:rPr lang="en-US" altLang="en-US" dirty="0" err="1" smtClean="0"/>
              <a:t>penting</a:t>
            </a:r>
            <a:r>
              <a:rPr lang="en-US" altLang="en-US" dirty="0" smtClean="0"/>
              <a:t> </a:t>
            </a:r>
            <a:r>
              <a:rPr lang="en-US" altLang="en-US" dirty="0" err="1" smtClean="0"/>
              <a:t>untuk</a:t>
            </a:r>
            <a:r>
              <a:rPr lang="en-US" altLang="en-US" dirty="0" smtClean="0"/>
              <a:t> </a:t>
            </a:r>
            <a:r>
              <a:rPr lang="en-US" altLang="en-US" dirty="0" err="1" smtClean="0"/>
              <a:t>daya</a:t>
            </a:r>
            <a:r>
              <a:rPr lang="en-US" altLang="en-US" dirty="0" smtClean="0"/>
              <a:t> </a:t>
            </a:r>
            <a:r>
              <a:rPr lang="en-US" altLang="en-US" dirty="0" err="1" smtClean="0"/>
              <a:t>saing</a:t>
            </a:r>
            <a:r>
              <a:rPr lang="en-US" altLang="en-US" dirty="0" smtClean="0"/>
              <a:t> </a:t>
            </a:r>
            <a:r>
              <a:rPr lang="en-US" altLang="en-US" dirty="0" err="1" smtClean="0"/>
              <a:t>perusahaan</a:t>
            </a:r>
            <a:r>
              <a:rPr lang="en-US" altLang="en-US" dirty="0" smtClean="0"/>
              <a:t> </a:t>
            </a:r>
          </a:p>
          <a:p>
            <a:pPr lvl="1" eaLnBrk="1" hangingPunct="1"/>
            <a:r>
              <a:rPr lang="en-US" altLang="en-US" dirty="0" err="1" smtClean="0"/>
              <a:t>Jumlah</a:t>
            </a:r>
            <a:r>
              <a:rPr lang="en-US" altLang="en-US" dirty="0" smtClean="0"/>
              <a:t> proses yang </a:t>
            </a:r>
            <a:r>
              <a:rPr lang="en-US" altLang="en-US" dirty="0" err="1" smtClean="0"/>
              <a:t>logis</a:t>
            </a:r>
            <a:r>
              <a:rPr lang="en-US" altLang="en-US" dirty="0" smtClean="0"/>
              <a:t>: 10 – 20</a:t>
            </a:r>
          </a:p>
          <a:p>
            <a:pPr lvl="1" eaLnBrk="1" hangingPunct="1"/>
            <a:r>
              <a:rPr lang="en-US" altLang="en-US" dirty="0" err="1" smtClean="0"/>
              <a:t>Umumnya</a:t>
            </a:r>
            <a:r>
              <a:rPr lang="en-US" altLang="en-US" dirty="0" smtClean="0"/>
              <a:t> </a:t>
            </a:r>
            <a:r>
              <a:rPr lang="en-US" altLang="en-US" dirty="0" err="1" smtClean="0"/>
              <a:t>meliputi</a:t>
            </a:r>
            <a:r>
              <a:rPr lang="en-US" altLang="en-US" dirty="0" smtClean="0"/>
              <a:t>: </a:t>
            </a:r>
            <a:r>
              <a:rPr lang="en-US" altLang="en-US" dirty="0" err="1" smtClean="0"/>
              <a:t>pengembangan</a:t>
            </a:r>
            <a:r>
              <a:rPr lang="en-US" altLang="en-US" dirty="0" smtClean="0"/>
              <a:t> </a:t>
            </a:r>
            <a:r>
              <a:rPr lang="en-US" altLang="en-US" dirty="0" err="1" smtClean="0"/>
              <a:t>produk</a:t>
            </a:r>
            <a:r>
              <a:rPr lang="en-US" altLang="en-US" dirty="0" smtClean="0"/>
              <a:t>, </a:t>
            </a:r>
            <a:r>
              <a:rPr lang="en-US" altLang="en-US" dirty="0" err="1" smtClean="0"/>
              <a:t>pengiriman</a:t>
            </a:r>
            <a:r>
              <a:rPr lang="en-US" altLang="en-US" dirty="0" smtClean="0"/>
              <a:t>, </a:t>
            </a:r>
            <a:r>
              <a:rPr lang="en-US" altLang="en-US" dirty="0" err="1" smtClean="0"/>
              <a:t>penyediaan</a:t>
            </a:r>
            <a:r>
              <a:rPr lang="en-US" altLang="en-US" dirty="0" smtClean="0"/>
              <a:t> </a:t>
            </a:r>
            <a:r>
              <a:rPr lang="en-US" altLang="en-US" dirty="0" err="1" smtClean="0"/>
              <a:t>jasa</a:t>
            </a:r>
            <a:r>
              <a:rPr lang="en-US" altLang="en-US" dirty="0" smtClean="0"/>
              <a:t>, </a:t>
            </a:r>
            <a:r>
              <a:rPr lang="en-US" altLang="en-US" dirty="0" err="1" smtClean="0"/>
              <a:t>pengadaan</a:t>
            </a:r>
            <a:r>
              <a:rPr lang="en-US" altLang="en-US" dirty="0" smtClean="0"/>
              <a:t> </a:t>
            </a:r>
            <a:r>
              <a:rPr lang="en-US" altLang="en-US" dirty="0" err="1" smtClean="0"/>
              <a:t>dll</a:t>
            </a:r>
            <a:endParaRPr lang="en-US" altLang="en-US" dirty="0" smtClean="0"/>
          </a:p>
          <a:p>
            <a:pPr lvl="1" eaLnBrk="1" hangingPunct="1"/>
            <a:endParaRPr lang="en-US" altLang="en-US" dirty="0" smtClean="0"/>
          </a:p>
          <a:p>
            <a:pPr eaLnBrk="1" hangingPunct="1"/>
            <a:r>
              <a:rPr lang="en-US" altLang="en-US" dirty="0" err="1" smtClean="0"/>
              <a:t>Menghubungkan</a:t>
            </a:r>
            <a:r>
              <a:rPr lang="en-US" altLang="en-US" dirty="0" smtClean="0"/>
              <a:t> </a:t>
            </a:r>
            <a:r>
              <a:rPr lang="en-US" altLang="en-US" dirty="0" err="1" smtClean="0"/>
              <a:t>ukuran</a:t>
            </a:r>
            <a:r>
              <a:rPr lang="en-US" altLang="en-US" dirty="0" smtClean="0"/>
              <a:t> </a:t>
            </a:r>
            <a:r>
              <a:rPr lang="en-US" altLang="en-US" dirty="0" err="1" smtClean="0"/>
              <a:t>kinerja</a:t>
            </a:r>
            <a:r>
              <a:rPr lang="en-US" altLang="en-US" dirty="0" smtClean="0"/>
              <a:t> </a:t>
            </a:r>
            <a:r>
              <a:rPr lang="en-US" altLang="en-US" dirty="0" err="1" smtClean="0"/>
              <a:t>dengan</a:t>
            </a:r>
            <a:r>
              <a:rPr lang="en-US" altLang="en-US" dirty="0" smtClean="0"/>
              <a:t> proses inti </a:t>
            </a:r>
            <a:r>
              <a:rPr lang="en-US" altLang="en-US" dirty="0" err="1" smtClean="0"/>
              <a:t>ini</a:t>
            </a:r>
            <a:r>
              <a:rPr lang="en-US" altLang="en-US" dirty="0" smtClean="0"/>
              <a:t> </a:t>
            </a:r>
          </a:p>
          <a:p>
            <a:endParaRPr lang="en-US" dirty="0" smtClean="0"/>
          </a:p>
          <a:p>
            <a:endParaRPr lang="en-US" dirty="0" smtClean="0"/>
          </a:p>
          <a:p>
            <a:endParaRPr lang="en-US" dirty="0" smtClean="0"/>
          </a:p>
          <a:p>
            <a:endParaRPr lang="en-US" dirty="0" smtClean="0"/>
          </a:p>
          <a:p>
            <a:endParaRPr lang="en-US" dirty="0" smtClean="0"/>
          </a:p>
          <a:p>
            <a:pPr eaLnBrk="1" hangingPunct="1"/>
            <a:r>
              <a:rPr lang="en-US" altLang="en-US" sz="2400" dirty="0" err="1" smtClean="0"/>
              <a:t>Menghubungkan</a:t>
            </a:r>
            <a:r>
              <a:rPr lang="en-US" altLang="en-US" sz="2400" dirty="0" smtClean="0"/>
              <a:t> </a:t>
            </a:r>
            <a:r>
              <a:rPr lang="en-US" altLang="en-US" sz="2400" dirty="0" err="1" smtClean="0"/>
              <a:t>ukuran</a:t>
            </a:r>
            <a:r>
              <a:rPr lang="en-US" altLang="en-US" sz="2400" dirty="0" smtClean="0"/>
              <a:t> </a:t>
            </a:r>
            <a:r>
              <a:rPr lang="en-US" altLang="en-US" sz="2400" dirty="0" err="1" smtClean="0"/>
              <a:t>kinerja</a:t>
            </a:r>
            <a:r>
              <a:rPr lang="en-US" altLang="en-US" sz="2400" dirty="0" smtClean="0"/>
              <a:t> </a:t>
            </a:r>
            <a:r>
              <a:rPr lang="en-US" altLang="en-US" sz="2400" dirty="0" err="1" smtClean="0"/>
              <a:t>dengan</a:t>
            </a:r>
            <a:r>
              <a:rPr lang="en-US" altLang="en-US" sz="2400" dirty="0" smtClean="0"/>
              <a:t> proses inti</a:t>
            </a:r>
          </a:p>
          <a:p>
            <a:pPr lvl="1" eaLnBrk="1" hangingPunct="1"/>
            <a:r>
              <a:rPr lang="en-US" altLang="en-US" sz="2000" dirty="0" err="1" smtClean="0"/>
              <a:t>Diutamakan</a:t>
            </a:r>
            <a:r>
              <a:rPr lang="en-US" altLang="en-US" sz="2000" dirty="0" smtClean="0"/>
              <a:t> </a:t>
            </a:r>
            <a:r>
              <a:rPr lang="en-US" altLang="en-US" sz="2000" dirty="0" err="1" smtClean="0"/>
              <a:t>variasi</a:t>
            </a:r>
            <a:r>
              <a:rPr lang="en-US" altLang="en-US" sz="2000" dirty="0" smtClean="0"/>
              <a:t> </a:t>
            </a:r>
            <a:r>
              <a:rPr lang="en-US" altLang="en-US" sz="2000" dirty="0" err="1" smtClean="0"/>
              <a:t>dari</a:t>
            </a:r>
            <a:r>
              <a:rPr lang="en-US" altLang="en-US" sz="2000" dirty="0" smtClean="0"/>
              <a:t> lima </a:t>
            </a:r>
            <a:r>
              <a:rPr lang="en-US" altLang="en-US" sz="2000" dirty="0" err="1" smtClean="0"/>
              <a:t>macam</a:t>
            </a:r>
            <a:r>
              <a:rPr lang="en-US" altLang="en-US" sz="2000" dirty="0" smtClean="0"/>
              <a:t> </a:t>
            </a:r>
            <a:r>
              <a:rPr lang="en-US" altLang="en-US" sz="2000" dirty="0" err="1" smtClean="0"/>
              <a:t>ukuran</a:t>
            </a:r>
            <a:r>
              <a:rPr lang="en-US" altLang="en-US" sz="2000" dirty="0" smtClean="0"/>
              <a:t> yang </a:t>
            </a:r>
            <a:r>
              <a:rPr lang="en-US" altLang="en-US" sz="2000" dirty="0" err="1" smtClean="0"/>
              <a:t>telah</a:t>
            </a:r>
            <a:r>
              <a:rPr lang="en-US" altLang="en-US" sz="2000" dirty="0" smtClean="0"/>
              <a:t> </a:t>
            </a:r>
            <a:r>
              <a:rPr lang="en-US" altLang="en-US" sz="2000" dirty="0" err="1" smtClean="0"/>
              <a:t>dibahas</a:t>
            </a:r>
            <a:r>
              <a:rPr lang="en-US" altLang="en-US" sz="2000" dirty="0" smtClean="0"/>
              <a:t> </a:t>
            </a:r>
            <a:r>
              <a:rPr lang="en-US" altLang="en-US" sz="2000" dirty="0" err="1" smtClean="0"/>
              <a:t>sebelumnya</a:t>
            </a:r>
            <a:endParaRPr lang="en-US" altLang="en-US" sz="2000" dirty="0" smtClean="0"/>
          </a:p>
          <a:p>
            <a:pPr lvl="1" eaLnBrk="1" hangingPunct="1"/>
            <a:r>
              <a:rPr lang="en-US" altLang="en-US" sz="2000" dirty="0" err="1" smtClean="0"/>
              <a:t>Jika</a:t>
            </a:r>
            <a:r>
              <a:rPr lang="en-US" altLang="en-US" sz="2000" dirty="0" smtClean="0"/>
              <a:t> </a:t>
            </a:r>
            <a:r>
              <a:rPr lang="en-US" altLang="en-US" sz="2000" dirty="0" err="1" smtClean="0"/>
              <a:t>salah</a:t>
            </a:r>
            <a:r>
              <a:rPr lang="en-US" altLang="en-US" sz="2000" dirty="0" smtClean="0"/>
              <a:t> </a:t>
            </a:r>
            <a:r>
              <a:rPr lang="en-US" altLang="en-US" sz="2000" dirty="0" err="1" smtClean="0"/>
              <a:t>satu</a:t>
            </a:r>
            <a:r>
              <a:rPr lang="en-US" altLang="en-US" sz="2000" dirty="0" smtClean="0"/>
              <a:t> proses </a:t>
            </a:r>
            <a:r>
              <a:rPr lang="en-US" altLang="en-US" sz="2000" dirty="0" err="1" smtClean="0"/>
              <a:t>dalam</a:t>
            </a:r>
            <a:r>
              <a:rPr lang="en-US" altLang="en-US" sz="2000" dirty="0" smtClean="0"/>
              <a:t> self assessment </a:t>
            </a:r>
            <a:r>
              <a:rPr lang="en-US" altLang="en-US" sz="2000" dirty="0" err="1" smtClean="0"/>
              <a:t>adalah</a:t>
            </a:r>
            <a:r>
              <a:rPr lang="en-US" altLang="en-US" sz="2000" dirty="0" smtClean="0"/>
              <a:t> </a:t>
            </a:r>
            <a:r>
              <a:rPr lang="en-US" altLang="en-US" sz="2000" dirty="0" err="1" smtClean="0"/>
              <a:t>pengembangan</a:t>
            </a:r>
            <a:r>
              <a:rPr lang="en-US" altLang="en-US" sz="2000" dirty="0" smtClean="0"/>
              <a:t> </a:t>
            </a:r>
            <a:r>
              <a:rPr lang="en-US" altLang="en-US" sz="2000" dirty="0" err="1" smtClean="0"/>
              <a:t>produk</a:t>
            </a:r>
            <a:r>
              <a:rPr lang="en-US" altLang="en-US" sz="2000" dirty="0" smtClean="0"/>
              <a:t>, </a:t>
            </a:r>
            <a:r>
              <a:rPr lang="en-US" altLang="en-US" sz="2000" dirty="0" err="1" smtClean="0"/>
              <a:t>maka</a:t>
            </a:r>
            <a:r>
              <a:rPr lang="en-US" altLang="en-US" sz="2000" dirty="0" smtClean="0"/>
              <a:t> </a:t>
            </a:r>
            <a:r>
              <a:rPr lang="en-US" altLang="en-US" sz="2000" dirty="0" err="1" smtClean="0"/>
              <a:t>ukuran</a:t>
            </a:r>
            <a:r>
              <a:rPr lang="en-US" altLang="en-US" sz="2000" dirty="0" smtClean="0"/>
              <a:t> </a:t>
            </a:r>
            <a:r>
              <a:rPr lang="en-US" altLang="en-US" sz="2000" dirty="0" err="1" smtClean="0"/>
              <a:t>kinerja</a:t>
            </a:r>
            <a:r>
              <a:rPr lang="en-US" altLang="en-US" sz="2000" dirty="0" smtClean="0"/>
              <a:t> yang </a:t>
            </a:r>
            <a:r>
              <a:rPr lang="en-US" altLang="en-US" sz="2000" dirty="0" err="1" smtClean="0"/>
              <a:t>jelas</a:t>
            </a:r>
            <a:r>
              <a:rPr lang="en-US" altLang="en-US" sz="2000" dirty="0" smtClean="0"/>
              <a:t>: </a:t>
            </a:r>
            <a:r>
              <a:rPr lang="en-US" altLang="en-US" sz="2000" dirty="0" err="1" smtClean="0"/>
              <a:t>jumlah</a:t>
            </a:r>
            <a:r>
              <a:rPr lang="en-US" altLang="en-US" sz="2000" dirty="0" smtClean="0"/>
              <a:t> </a:t>
            </a:r>
            <a:r>
              <a:rPr lang="en-US" altLang="en-US" sz="2000" dirty="0" err="1" smtClean="0"/>
              <a:t>produk</a:t>
            </a:r>
            <a:r>
              <a:rPr lang="en-US" altLang="en-US" sz="2000" dirty="0" smtClean="0"/>
              <a:t> yang </a:t>
            </a:r>
            <a:r>
              <a:rPr lang="en-US" altLang="en-US" sz="2000" dirty="0" err="1" smtClean="0"/>
              <a:t>dikembangkan</a:t>
            </a:r>
            <a:r>
              <a:rPr lang="en-US" altLang="en-US" sz="2000" dirty="0" smtClean="0"/>
              <a:t> </a:t>
            </a:r>
            <a:r>
              <a:rPr lang="en-US" altLang="en-US" sz="2000" dirty="0" err="1" smtClean="0"/>
              <a:t>dalam</a:t>
            </a:r>
            <a:r>
              <a:rPr lang="en-US" altLang="en-US" sz="2000" dirty="0" smtClean="0"/>
              <a:t> </a:t>
            </a:r>
            <a:r>
              <a:rPr lang="en-US" altLang="en-US" sz="2000" dirty="0" err="1" smtClean="0"/>
              <a:t>periode</a:t>
            </a:r>
            <a:r>
              <a:rPr lang="en-US" altLang="en-US" sz="2000" dirty="0" smtClean="0"/>
              <a:t> </a:t>
            </a:r>
            <a:r>
              <a:rPr lang="en-US" altLang="en-US" sz="2000" dirty="0" err="1" smtClean="0"/>
              <a:t>tertentu</a:t>
            </a:r>
            <a:r>
              <a:rPr lang="en-US" altLang="en-US" sz="2000" dirty="0" smtClean="0"/>
              <a:t>, </a:t>
            </a:r>
            <a:r>
              <a:rPr lang="en-US" altLang="en-US" sz="2000" dirty="0" err="1" smtClean="0"/>
              <a:t>biaya</a:t>
            </a:r>
            <a:r>
              <a:rPr lang="en-US" altLang="en-US" sz="2000" dirty="0" smtClean="0"/>
              <a:t> </a:t>
            </a:r>
            <a:r>
              <a:rPr lang="en-US" altLang="en-US" sz="2000" dirty="0" err="1" smtClean="0"/>
              <a:t>untuk</a:t>
            </a:r>
            <a:r>
              <a:rPr lang="en-US" altLang="en-US" sz="2000" dirty="0" smtClean="0"/>
              <a:t> </a:t>
            </a:r>
            <a:r>
              <a:rPr lang="en-US" altLang="en-US" sz="2000" dirty="0" err="1" smtClean="0"/>
              <a:t>mengembangkan</a:t>
            </a:r>
            <a:r>
              <a:rPr lang="en-US" altLang="en-US" sz="2000" dirty="0" smtClean="0"/>
              <a:t> </a:t>
            </a:r>
            <a:r>
              <a:rPr lang="en-US" altLang="en-US" sz="2000" dirty="0" err="1" smtClean="0"/>
              <a:t>sebuah</a:t>
            </a:r>
            <a:r>
              <a:rPr lang="en-US" altLang="en-US" sz="2000" dirty="0" smtClean="0"/>
              <a:t> </a:t>
            </a:r>
            <a:r>
              <a:rPr lang="en-US" altLang="en-US" sz="2000" dirty="0" err="1" smtClean="0"/>
              <a:t>produk</a:t>
            </a:r>
            <a:r>
              <a:rPr lang="en-US" altLang="en-US" sz="2000" dirty="0" smtClean="0"/>
              <a:t> </a:t>
            </a:r>
            <a:r>
              <a:rPr lang="en-US" altLang="en-US" sz="2000" dirty="0" err="1" smtClean="0"/>
              <a:t>standar</a:t>
            </a:r>
            <a:r>
              <a:rPr lang="en-US" altLang="en-US" sz="2000" dirty="0" smtClean="0"/>
              <a:t>, </a:t>
            </a:r>
            <a:r>
              <a:rPr lang="en-US" altLang="en-US" sz="2000" dirty="0" err="1" smtClean="0"/>
              <a:t>dan</a:t>
            </a:r>
            <a:r>
              <a:rPr lang="en-US" altLang="en-US" sz="2000" dirty="0" smtClean="0"/>
              <a:t> </a:t>
            </a:r>
            <a:r>
              <a:rPr lang="en-US" altLang="en-US" sz="2000" dirty="0" err="1" smtClean="0"/>
              <a:t>pengaruh</a:t>
            </a:r>
            <a:r>
              <a:rPr lang="en-US" altLang="en-US" sz="2000" dirty="0" smtClean="0"/>
              <a:t> </a:t>
            </a:r>
            <a:r>
              <a:rPr lang="en-US" altLang="en-US" sz="2000" dirty="0" err="1" smtClean="0"/>
              <a:t>pasar</a:t>
            </a:r>
            <a:endParaRPr lang="en-US" altLang="en-US" sz="2000" dirty="0" smtClean="0"/>
          </a:p>
          <a:p>
            <a:pPr lvl="1" eaLnBrk="1" hangingPunct="1"/>
            <a:endParaRPr lang="en-US" altLang="en-US" sz="2000" dirty="0" smtClean="0"/>
          </a:p>
          <a:p>
            <a:pPr eaLnBrk="1" hangingPunct="1"/>
            <a:r>
              <a:rPr lang="en-US" altLang="en-US" sz="2400" dirty="0" err="1" smtClean="0"/>
              <a:t>Menentukan</a:t>
            </a:r>
            <a:r>
              <a:rPr lang="en-US" altLang="en-US" sz="2400" dirty="0" smtClean="0"/>
              <a:t> interval </a:t>
            </a:r>
            <a:r>
              <a:rPr lang="en-US" altLang="en-US" sz="2400" dirty="0" err="1" smtClean="0"/>
              <a:t>waktu</a:t>
            </a:r>
            <a:r>
              <a:rPr lang="en-US" altLang="en-US" sz="2400" dirty="0" smtClean="0"/>
              <a:t> </a:t>
            </a:r>
            <a:r>
              <a:rPr lang="en-US" altLang="en-US" sz="2400" dirty="0" err="1" smtClean="0"/>
              <a:t>pelaksanaan</a:t>
            </a:r>
            <a:r>
              <a:rPr lang="en-US" altLang="en-US" sz="2400" dirty="0" smtClean="0"/>
              <a:t> self assessment. </a:t>
            </a:r>
          </a:p>
          <a:p>
            <a:pPr lvl="1" eaLnBrk="1" hangingPunct="1"/>
            <a:r>
              <a:rPr lang="en-US" altLang="en-US" sz="2000" dirty="0" err="1" smtClean="0"/>
              <a:t>Logisnya</a:t>
            </a:r>
            <a:r>
              <a:rPr lang="en-US" altLang="en-US" sz="2000" dirty="0" smtClean="0"/>
              <a:t>: </a:t>
            </a:r>
            <a:r>
              <a:rPr lang="en-US" altLang="en-US" sz="2000" dirty="0" err="1" smtClean="0"/>
              <a:t>sekali</a:t>
            </a:r>
            <a:r>
              <a:rPr lang="en-US" altLang="en-US" sz="2000" dirty="0" smtClean="0"/>
              <a:t> </a:t>
            </a:r>
            <a:r>
              <a:rPr lang="en-US" altLang="en-US" sz="2000" dirty="0" err="1" smtClean="0"/>
              <a:t>dalam</a:t>
            </a:r>
            <a:r>
              <a:rPr lang="en-US" altLang="en-US" sz="2000" dirty="0" smtClean="0"/>
              <a:t> 6 </a:t>
            </a:r>
            <a:r>
              <a:rPr lang="en-US" altLang="en-US" sz="2000" dirty="0" err="1" smtClean="0"/>
              <a:t>bulan</a:t>
            </a:r>
            <a:r>
              <a:rPr lang="en-US" altLang="en-US" sz="2000" dirty="0" smtClean="0"/>
              <a:t> </a:t>
            </a:r>
            <a:r>
              <a:rPr lang="en-US" altLang="en-US" sz="2000" dirty="0" smtClean="0">
                <a:sym typeface="Wingdings" panose="05000000000000000000" pitchFamily="2" charset="2"/>
              </a:rPr>
              <a:t> </a:t>
            </a:r>
            <a:r>
              <a:rPr lang="en-US" altLang="en-US" sz="2000" dirty="0" err="1" smtClean="0">
                <a:sym typeface="Wingdings" panose="05000000000000000000" pitchFamily="2" charset="2"/>
              </a:rPr>
              <a:t>bisa</a:t>
            </a:r>
            <a:r>
              <a:rPr lang="en-US" altLang="en-US" sz="2000" dirty="0" smtClean="0">
                <a:sym typeface="Wingdings" panose="05000000000000000000" pitchFamily="2" charset="2"/>
              </a:rPr>
              <a:t> </a:t>
            </a:r>
            <a:r>
              <a:rPr lang="en-US" altLang="en-US" sz="2000" dirty="0" err="1" smtClean="0">
                <a:sym typeface="Wingdings" panose="05000000000000000000" pitchFamily="2" charset="2"/>
              </a:rPr>
              <a:t>naik</a:t>
            </a:r>
            <a:r>
              <a:rPr lang="en-US" altLang="en-US" sz="2000" dirty="0" smtClean="0">
                <a:sym typeface="Wingdings" panose="05000000000000000000" pitchFamily="2" charset="2"/>
              </a:rPr>
              <a:t> </a:t>
            </a:r>
            <a:r>
              <a:rPr lang="en-US" altLang="en-US" sz="2000" dirty="0" err="1" smtClean="0">
                <a:sym typeface="Wingdings" panose="05000000000000000000" pitchFamily="2" charset="2"/>
              </a:rPr>
              <a:t>atau</a:t>
            </a:r>
            <a:r>
              <a:rPr lang="en-US" altLang="en-US" sz="2000" dirty="0" smtClean="0">
                <a:sym typeface="Wingdings" panose="05000000000000000000" pitchFamily="2" charset="2"/>
              </a:rPr>
              <a:t> </a:t>
            </a:r>
            <a:r>
              <a:rPr lang="en-US" altLang="en-US" sz="2000" dirty="0" err="1" smtClean="0">
                <a:sym typeface="Wingdings" panose="05000000000000000000" pitchFamily="2" charset="2"/>
              </a:rPr>
              <a:t>turun</a:t>
            </a:r>
            <a:r>
              <a:rPr lang="en-US" altLang="en-US" sz="2000" dirty="0" smtClean="0">
                <a:sym typeface="Wingdings" panose="05000000000000000000" pitchFamily="2" charset="2"/>
              </a:rPr>
              <a:t> </a:t>
            </a:r>
            <a:r>
              <a:rPr lang="en-US" altLang="en-US" sz="2000" dirty="0" err="1" smtClean="0">
                <a:sym typeface="Wingdings" panose="05000000000000000000" pitchFamily="2" charset="2"/>
              </a:rPr>
              <a:t>tergantung</a:t>
            </a:r>
            <a:r>
              <a:rPr lang="en-US" altLang="en-US" sz="2000" dirty="0" smtClean="0">
                <a:sym typeface="Wingdings" panose="05000000000000000000" pitchFamily="2" charset="2"/>
              </a:rPr>
              <a:t> </a:t>
            </a:r>
            <a:r>
              <a:rPr lang="en-US" altLang="en-US" sz="2000" dirty="0" err="1" smtClean="0">
                <a:sym typeface="Wingdings" panose="05000000000000000000" pitchFamily="2" charset="2"/>
              </a:rPr>
              <a:t>kebutuhan</a:t>
            </a:r>
            <a:endParaRPr lang="en-US" altLang="en-US" sz="2000" dirty="0" smtClean="0"/>
          </a:p>
          <a:p>
            <a:endParaRPr lang="en-US" dirty="0"/>
          </a:p>
        </p:txBody>
      </p:sp>
      <p:sp>
        <p:nvSpPr>
          <p:cNvPr id="4" name="Slide Number Placeholder 3"/>
          <p:cNvSpPr>
            <a:spLocks noGrp="1"/>
          </p:cNvSpPr>
          <p:nvPr>
            <p:ph type="sldNum" sz="quarter" idx="10"/>
          </p:nvPr>
        </p:nvSpPr>
        <p:spPr/>
        <p:txBody>
          <a:bodyPr/>
          <a:lstStyle/>
          <a:p>
            <a:fld id="{2A9889D6-8425-4DD0-AD84-E465C0EBDB74}" type="slidenum">
              <a:rPr lang="en-US" altLang="en-US" smtClean="0"/>
              <a:pPr/>
              <a:t>9</a:t>
            </a:fld>
            <a:endParaRPr lang="en-US" altLang="en-US"/>
          </a:p>
        </p:txBody>
      </p:sp>
    </p:spTree>
    <p:extLst>
      <p:ext uri="{BB962C8B-B14F-4D97-AF65-F5344CB8AC3E}">
        <p14:creationId xmlns:p14="http://schemas.microsoft.com/office/powerpoint/2010/main" val="2149040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id-ID" dirty="0" smtClean="0"/>
              <a:t>Sebuah perusahaan menengah yang sangat menekankan pada pengembangan produk dan produksi barang yang efisien, terutama untuk ekspor, telah melakukan pengukuran kinerja selama beberapa waktu. Perusahaan tidak yakin bahwa pengukuran tersebut memberikan gambaran yang benar tentang situasi tersebut. Ukuran kinerja sentral secara tradisional adalah: </a:t>
            </a:r>
            <a:endParaRPr lang="en-US"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err="1" smtClean="0"/>
              <a:t>Biaya</a:t>
            </a:r>
            <a:r>
              <a:rPr lang="en-US" dirty="0" smtClean="0"/>
              <a:t> </a:t>
            </a:r>
            <a:r>
              <a:rPr lang="en-US" dirty="0" err="1" smtClean="0"/>
              <a:t>produksi</a:t>
            </a:r>
            <a:r>
              <a:rPr lang="en-US" dirty="0" smtClean="0"/>
              <a:t> per unit, </a:t>
            </a:r>
            <a:r>
              <a:rPr lang="en-US" dirty="0" err="1" smtClean="0"/>
              <a:t>baik</a:t>
            </a:r>
            <a:r>
              <a:rPr lang="en-US" dirty="0" smtClean="0"/>
              <a:t> </a:t>
            </a:r>
            <a:r>
              <a:rPr lang="en-US" dirty="0" err="1" smtClean="0"/>
              <a:t>untuk</a:t>
            </a:r>
            <a:r>
              <a:rPr lang="en-US" dirty="0" smtClean="0"/>
              <a:t> </a:t>
            </a:r>
            <a:r>
              <a:rPr lang="en-US" dirty="0" err="1" smtClean="0"/>
              <a:t>komponen</a:t>
            </a:r>
            <a:r>
              <a:rPr lang="en-US" dirty="0" smtClean="0"/>
              <a:t> </a:t>
            </a:r>
            <a:r>
              <a:rPr lang="en-US" dirty="0" err="1" smtClean="0"/>
              <a:t>maupun</a:t>
            </a:r>
            <a:r>
              <a:rPr lang="en-US" dirty="0" smtClean="0"/>
              <a:t> </a:t>
            </a:r>
            <a:r>
              <a:rPr lang="en-US" dirty="0" err="1" smtClean="0"/>
              <a:t>untuk</a:t>
            </a:r>
            <a:r>
              <a:rPr lang="en-US" dirty="0" smtClean="0"/>
              <a:t> </a:t>
            </a:r>
            <a:r>
              <a:rPr lang="en-US" dirty="0" err="1" smtClean="0"/>
              <a:t>jadiproduk</a:t>
            </a:r>
            <a:r>
              <a:rPr lang="en-US" dirty="0" smtClean="0"/>
              <a:t>, </a:t>
            </a:r>
            <a:r>
              <a:rPr lang="en-US" dirty="0" err="1" smtClean="0"/>
              <a:t>diukur</a:t>
            </a:r>
            <a:r>
              <a:rPr lang="en-US" dirty="0" smtClean="0"/>
              <a:t> </a:t>
            </a:r>
            <a:r>
              <a:rPr lang="en-US" dirty="0" err="1" smtClean="0"/>
              <a:t>sebagai</a:t>
            </a:r>
            <a:r>
              <a:rPr lang="en-US" dirty="0" smtClean="0"/>
              <a:t> total </a:t>
            </a:r>
            <a:r>
              <a:rPr lang="en-US" dirty="0" err="1" smtClean="0"/>
              <a:t>biaya</a:t>
            </a:r>
            <a:r>
              <a:rPr lang="en-US" dirty="0" smtClean="0"/>
              <a:t> </a:t>
            </a:r>
            <a:r>
              <a:rPr lang="en-US" dirty="0" err="1" smtClean="0"/>
              <a:t>operasional</a:t>
            </a:r>
            <a:r>
              <a:rPr lang="en-US" dirty="0" smtClean="0"/>
              <a:t> </a:t>
            </a:r>
            <a:r>
              <a:rPr lang="en-US" dirty="0" err="1" smtClean="0"/>
              <a:t>untuk</a:t>
            </a:r>
            <a:r>
              <a:rPr lang="en-US" dirty="0" smtClean="0"/>
              <a:t> </a:t>
            </a:r>
            <a:r>
              <a:rPr lang="en-US" dirty="0" err="1" smtClean="0"/>
              <a:t>mesin</a:t>
            </a:r>
            <a:r>
              <a:rPr lang="en-US" dirty="0" smtClean="0"/>
              <a:t> </a:t>
            </a:r>
            <a:r>
              <a:rPr lang="en-US" dirty="0" err="1" smtClean="0"/>
              <a:t>danperalatan</a:t>
            </a:r>
            <a:r>
              <a:rPr lang="en-US" dirty="0" smtClean="0"/>
              <a:t> </a:t>
            </a:r>
            <a:r>
              <a:rPr lang="en-US" dirty="0" err="1" smtClean="0"/>
              <a:t>dibagi</a:t>
            </a:r>
            <a:r>
              <a:rPr lang="en-US" dirty="0" smtClean="0"/>
              <a:t> </a:t>
            </a:r>
            <a:r>
              <a:rPr lang="en-US" dirty="0" err="1" smtClean="0"/>
              <a:t>dengan</a:t>
            </a:r>
            <a:r>
              <a:rPr lang="en-US" dirty="0" smtClean="0"/>
              <a:t> </a:t>
            </a:r>
            <a:r>
              <a:rPr lang="en-US" dirty="0" err="1" smtClean="0"/>
              <a:t>jumlah</a:t>
            </a:r>
            <a:r>
              <a:rPr lang="en-US" dirty="0" smtClean="0"/>
              <a:t> unit yang </a:t>
            </a:r>
            <a:r>
              <a:rPr lang="en-US" dirty="0" err="1" smtClean="0"/>
              <a:t>diproduksi</a:t>
            </a:r>
            <a:r>
              <a:rPr lang="en-US" dirty="0" smtClean="0"/>
              <a:t>. </a:t>
            </a:r>
            <a:r>
              <a:rPr lang="en-US" dirty="0" err="1" smtClean="0"/>
              <a:t>Ukuran</a:t>
            </a:r>
            <a:r>
              <a:rPr lang="en-US" dirty="0" smtClean="0"/>
              <a:t> </a:t>
            </a:r>
            <a:r>
              <a:rPr lang="en-US" dirty="0" err="1" smtClean="0"/>
              <a:t>ini</a:t>
            </a:r>
            <a:r>
              <a:rPr lang="en-US" dirty="0" smtClean="0"/>
              <a:t>, di </a:t>
            </a:r>
            <a:r>
              <a:rPr lang="en-US" dirty="0" err="1" smtClean="0"/>
              <a:t>tahun-tahun</a:t>
            </a:r>
            <a:r>
              <a:rPr lang="en-US" dirty="0" smtClean="0"/>
              <a:t> </a:t>
            </a:r>
            <a:r>
              <a:rPr lang="en-US" dirty="0" err="1" smtClean="0"/>
              <a:t>sebelumnya</a:t>
            </a:r>
            <a:r>
              <a:rPr lang="en-US" dirty="0" smtClean="0"/>
              <a:t>, </a:t>
            </a:r>
            <a:r>
              <a:rPr lang="en-US" dirty="0" err="1" smtClean="0"/>
              <a:t>menunjukkan</a:t>
            </a:r>
            <a:r>
              <a:rPr lang="en-US" dirty="0" smtClean="0"/>
              <a:t> </a:t>
            </a:r>
            <a:r>
              <a:rPr lang="en-US" dirty="0" err="1" smtClean="0"/>
              <a:t>peningkatan</a:t>
            </a:r>
            <a:r>
              <a:rPr lang="en-US" dirty="0" smtClean="0"/>
              <a:t> yang </a:t>
            </a:r>
            <a:r>
              <a:rPr lang="en-US" dirty="0" err="1" smtClean="0"/>
              <a:t>stabil</a:t>
            </a:r>
            <a:r>
              <a:rPr lang="en-US" dirty="0" smtClean="0"/>
              <a:t>, </a:t>
            </a:r>
            <a:r>
              <a:rPr lang="en-US" dirty="0" err="1" smtClean="0"/>
              <a:t>dan</a:t>
            </a:r>
            <a:r>
              <a:rPr lang="en-US" dirty="0" smtClean="0"/>
              <a:t> </a:t>
            </a:r>
            <a:r>
              <a:rPr lang="en-US" dirty="0" err="1" smtClean="0"/>
              <a:t>banyakupaya</a:t>
            </a:r>
            <a:r>
              <a:rPr lang="en-US" dirty="0" smtClean="0"/>
              <a:t> </a:t>
            </a:r>
            <a:r>
              <a:rPr lang="en-US" dirty="0" err="1" smtClean="0"/>
              <a:t>telah</a:t>
            </a:r>
            <a:r>
              <a:rPr lang="en-US" dirty="0" smtClean="0"/>
              <a:t> </a:t>
            </a:r>
            <a:r>
              <a:rPr lang="en-US" dirty="0" err="1" smtClean="0"/>
              <a:t>dilakukan</a:t>
            </a:r>
            <a:r>
              <a:rPr lang="en-US" dirty="0" smtClean="0"/>
              <a:t> </a:t>
            </a:r>
            <a:r>
              <a:rPr lang="en-US" dirty="0" err="1" smtClean="0"/>
              <a:t>untuk</a:t>
            </a:r>
            <a:r>
              <a:rPr lang="en-US" dirty="0" smtClean="0"/>
              <a:t> </a:t>
            </a:r>
            <a:r>
              <a:rPr lang="en-US" dirty="0" err="1" smtClean="0"/>
              <a:t>menguranginya</a:t>
            </a:r>
            <a:r>
              <a:rPr lang="en-US" dirty="0" smtClean="0"/>
              <a:t>.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err="1" smtClean="0"/>
              <a:t>Biaya</a:t>
            </a:r>
            <a:r>
              <a:rPr lang="en-US" dirty="0" smtClean="0"/>
              <a:t> </a:t>
            </a:r>
            <a:r>
              <a:rPr lang="en-US" dirty="0" err="1" smtClean="0"/>
              <a:t>untuk</a:t>
            </a:r>
            <a:r>
              <a:rPr lang="en-US" dirty="0" smtClean="0"/>
              <a:t> </a:t>
            </a:r>
            <a:r>
              <a:rPr lang="en-US" dirty="0" err="1" smtClean="0"/>
              <a:t>suku</a:t>
            </a:r>
            <a:r>
              <a:rPr lang="en-US" dirty="0" smtClean="0"/>
              <a:t> </a:t>
            </a:r>
            <a:r>
              <a:rPr lang="en-US" dirty="0" err="1" smtClean="0"/>
              <a:t>cadang</a:t>
            </a:r>
            <a:r>
              <a:rPr lang="en-US" dirty="0" smtClean="0"/>
              <a:t> yang </a:t>
            </a:r>
            <a:r>
              <a:rPr lang="en-US" dirty="0" err="1" smtClean="0"/>
              <a:t>dibeli</a:t>
            </a:r>
            <a:r>
              <a:rPr lang="en-US" dirty="0" smtClean="0"/>
              <a:t> </a:t>
            </a:r>
            <a:r>
              <a:rPr lang="en-US" dirty="0" err="1" smtClean="0"/>
              <a:t>ada</a:t>
            </a:r>
            <a:r>
              <a:rPr lang="en-US" dirty="0" smtClean="0"/>
              <a:t> di </a:t>
            </a:r>
            <a:r>
              <a:rPr lang="en-US" dirty="0" err="1" smtClean="0"/>
              <a:t>produk</a:t>
            </a:r>
            <a:r>
              <a:rPr lang="en-US" dirty="0" smtClean="0"/>
              <a:t> </a:t>
            </a:r>
            <a:r>
              <a:rPr lang="en-US" dirty="0" err="1" smtClean="0"/>
              <a:t>akhir</a:t>
            </a:r>
            <a:r>
              <a:rPr lang="en-US" dirty="0" smtClean="0"/>
              <a:t>. </a:t>
            </a:r>
            <a:r>
              <a:rPr lang="en-US" dirty="0" err="1" smtClean="0"/>
              <a:t>Tindakan</a:t>
            </a:r>
            <a:r>
              <a:rPr lang="en-US" dirty="0" smtClean="0"/>
              <a:t> </a:t>
            </a:r>
            <a:r>
              <a:rPr lang="en-US" dirty="0" err="1" smtClean="0"/>
              <a:t>ini</a:t>
            </a:r>
            <a:r>
              <a:rPr lang="en-US" dirty="0" smtClean="0"/>
              <a:t> </a:t>
            </a:r>
            <a:r>
              <a:rPr lang="en-US" dirty="0" err="1" smtClean="0"/>
              <a:t>juga</a:t>
            </a:r>
            <a:r>
              <a:rPr lang="en-US" dirty="0" smtClean="0"/>
              <a:t> </a:t>
            </a:r>
            <a:r>
              <a:rPr lang="en-US" dirty="0" err="1" smtClean="0"/>
              <a:t>meningkat</a:t>
            </a:r>
            <a:r>
              <a:rPr lang="en-US" dirty="0" smtClean="0"/>
              <a:t>, </a:t>
            </a:r>
            <a:r>
              <a:rPr lang="en-US" dirty="0" err="1" smtClean="0"/>
              <a:t>dan</a:t>
            </a:r>
            <a:r>
              <a:rPr lang="en-US" dirty="0" smtClean="0"/>
              <a:t> </a:t>
            </a:r>
            <a:r>
              <a:rPr lang="en-US" dirty="0" err="1" smtClean="0"/>
              <a:t>banyak</a:t>
            </a:r>
            <a:r>
              <a:rPr lang="en-US" dirty="0" smtClean="0"/>
              <a:t> </a:t>
            </a:r>
            <a:r>
              <a:rPr lang="en-US" dirty="0" err="1" smtClean="0"/>
              <a:t>pemasok</a:t>
            </a:r>
            <a:r>
              <a:rPr lang="en-US" dirty="0" smtClean="0"/>
              <a:t> </a:t>
            </a:r>
            <a:r>
              <a:rPr lang="en-US" dirty="0" err="1" smtClean="0"/>
              <a:t>telah</a:t>
            </a:r>
            <a:r>
              <a:rPr lang="en-US" dirty="0" smtClean="0"/>
              <a:t> </a:t>
            </a:r>
            <a:r>
              <a:rPr lang="en-US" dirty="0" err="1" smtClean="0"/>
              <a:t>diganti</a:t>
            </a:r>
            <a:r>
              <a:rPr lang="en-US" dirty="0" smtClean="0"/>
              <a:t>, </a:t>
            </a:r>
            <a:r>
              <a:rPr lang="en-US" dirty="0" err="1" smtClean="0"/>
              <a:t>tanpa</a:t>
            </a:r>
            <a:r>
              <a:rPr lang="en-US" dirty="0" smtClean="0"/>
              <a:t> </a:t>
            </a:r>
            <a:r>
              <a:rPr lang="en-US" dirty="0" err="1" smtClean="0"/>
              <a:t>memberikan</a:t>
            </a:r>
            <a:r>
              <a:rPr lang="en-US" dirty="0" smtClean="0"/>
              <a:t> </a:t>
            </a:r>
            <a:r>
              <a:rPr lang="en-US" dirty="0" err="1" smtClean="0"/>
              <a:t>hasil</a:t>
            </a:r>
            <a:r>
              <a:rPr lang="en-US" dirty="0" smtClean="0"/>
              <a:t> yang </a:t>
            </a:r>
            <a:r>
              <a:rPr lang="en-US" dirty="0" err="1" smtClean="0"/>
              <a:t>diinginkan</a:t>
            </a:r>
            <a:r>
              <a:rPr lang="en-US" dirty="0" smtClean="0"/>
              <a:t>.</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sv-SE" dirty="0" smtClean="0"/>
              <a:t>Perusahaan memutuskan untuk mulai mengukur sejumlah aspek kinerja utama setiap enam bulan. Beberapa indikator kinerja penting adalah:</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err="1" smtClean="0"/>
              <a:t>Biaya</a:t>
            </a:r>
            <a:r>
              <a:rPr lang="en-US" dirty="0" smtClean="0"/>
              <a:t> </a:t>
            </a:r>
            <a:r>
              <a:rPr lang="en-US" dirty="0" err="1" smtClean="0"/>
              <a:t>produksi</a:t>
            </a:r>
            <a:r>
              <a:rPr lang="en-US" dirty="0" smtClean="0"/>
              <a:t> </a:t>
            </a:r>
            <a:r>
              <a:rPr lang="en-US" dirty="0" err="1" smtClean="0"/>
              <a:t>sebenarnya</a:t>
            </a:r>
            <a:r>
              <a:rPr lang="en-US" dirty="0" smtClean="0"/>
              <a:t> per unit, </a:t>
            </a:r>
            <a:r>
              <a:rPr lang="en-US" dirty="0" err="1" smtClean="0"/>
              <a:t>diukur</a:t>
            </a:r>
            <a:r>
              <a:rPr lang="en-US" dirty="0" smtClean="0"/>
              <a:t> </a:t>
            </a:r>
            <a:r>
              <a:rPr lang="en-US" dirty="0" err="1" smtClean="0"/>
              <a:t>sebagai</a:t>
            </a:r>
            <a:r>
              <a:rPr lang="en-US" dirty="0" smtClean="0"/>
              <a:t> </a:t>
            </a:r>
            <a:r>
              <a:rPr lang="en-US" dirty="0" err="1" smtClean="0"/>
              <a:t>waktu</a:t>
            </a:r>
            <a:r>
              <a:rPr lang="en-US" dirty="0" smtClean="0"/>
              <a:t> </a:t>
            </a:r>
            <a:r>
              <a:rPr lang="en-US" dirty="0" err="1" smtClean="0"/>
              <a:t>produksi</a:t>
            </a:r>
            <a:r>
              <a:rPr lang="en-US" dirty="0" smtClean="0"/>
              <a:t> </a:t>
            </a:r>
            <a:r>
              <a:rPr lang="en-US" dirty="0" err="1" smtClean="0"/>
              <a:t>dikalikan</a:t>
            </a:r>
            <a:r>
              <a:rPr lang="en-US" dirty="0" smtClean="0"/>
              <a:t> </a:t>
            </a:r>
            <a:r>
              <a:rPr lang="en-US" dirty="0" err="1" smtClean="0"/>
              <a:t>dengan</a:t>
            </a:r>
            <a:r>
              <a:rPr lang="en-US" dirty="0" smtClean="0"/>
              <a:t> </a:t>
            </a:r>
            <a:r>
              <a:rPr lang="en-US" dirty="0" err="1" smtClean="0"/>
              <a:t>tarif</a:t>
            </a:r>
            <a:r>
              <a:rPr lang="en-US" dirty="0" smtClean="0"/>
              <a:t> per jam </a:t>
            </a:r>
            <a:r>
              <a:rPr lang="en-US" dirty="0" err="1" smtClean="0"/>
              <a:t>untuk</a:t>
            </a:r>
            <a:r>
              <a:rPr lang="en-US" dirty="0" smtClean="0"/>
              <a:t> </a:t>
            </a:r>
            <a:r>
              <a:rPr lang="en-US" dirty="0" err="1" smtClean="0"/>
              <a:t>mesin</a:t>
            </a:r>
            <a:r>
              <a:rPr lang="en-US" dirty="0" smtClean="0"/>
              <a:t> </a:t>
            </a:r>
            <a:r>
              <a:rPr lang="en-US" dirty="0" err="1" smtClean="0"/>
              <a:t>atau</a:t>
            </a:r>
            <a:r>
              <a:rPr lang="en-US" dirty="0" smtClean="0"/>
              <a:t> </a:t>
            </a:r>
            <a:r>
              <a:rPr lang="en-US" dirty="0" err="1" smtClean="0"/>
              <a:t>peralatan</a:t>
            </a:r>
            <a:r>
              <a:rPr lang="en-US" dirty="0" smtClean="0"/>
              <a:t> yang </a:t>
            </a:r>
            <a:r>
              <a:rPr lang="en-US" dirty="0" err="1" smtClean="0"/>
              <a:t>dimaksud</a:t>
            </a:r>
            <a:r>
              <a:rPr lang="en-US" dirty="0" smtClean="0"/>
              <a:t>.</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err="1" smtClean="0"/>
              <a:t>Perkembangan</a:t>
            </a:r>
            <a:r>
              <a:rPr lang="en-US" dirty="0" smtClean="0"/>
              <a:t> </a:t>
            </a:r>
            <a:r>
              <a:rPr lang="en-US" dirty="0" err="1" smtClean="0"/>
              <a:t>harga</a:t>
            </a:r>
            <a:r>
              <a:rPr lang="en-US" dirty="0" smtClean="0"/>
              <a:t> </a:t>
            </a:r>
            <a:r>
              <a:rPr lang="en-US" dirty="0" err="1" smtClean="0"/>
              <a:t>untuk</a:t>
            </a:r>
            <a:r>
              <a:rPr lang="en-US" dirty="0" smtClean="0"/>
              <a:t> </a:t>
            </a:r>
            <a:r>
              <a:rPr lang="en-US" dirty="0" err="1" smtClean="0"/>
              <a:t>suku</a:t>
            </a:r>
            <a:r>
              <a:rPr lang="en-US" dirty="0" smtClean="0"/>
              <a:t> </a:t>
            </a:r>
            <a:r>
              <a:rPr lang="en-US" dirty="0" err="1" smtClean="0"/>
              <a:t>cadang</a:t>
            </a:r>
            <a:r>
              <a:rPr lang="en-US" dirty="0" smtClean="0"/>
              <a:t> yang </a:t>
            </a:r>
            <a:r>
              <a:rPr lang="en-US" dirty="0" err="1" smtClean="0"/>
              <a:t>dibeli</a:t>
            </a:r>
            <a:r>
              <a:rPr lang="en-US" dirty="0" smtClean="0"/>
              <a:t> </a:t>
            </a:r>
            <a:r>
              <a:rPr lang="en-US" dirty="0" err="1" smtClean="0"/>
              <a:t>Jumlah</a:t>
            </a:r>
            <a:r>
              <a:rPr lang="en-US" dirty="0" smtClean="0"/>
              <a:t> </a:t>
            </a:r>
            <a:r>
              <a:rPr lang="en-US" dirty="0" err="1" smtClean="0"/>
              <a:t>komponen</a:t>
            </a:r>
            <a:r>
              <a:rPr lang="en-US" dirty="0" smtClean="0"/>
              <a:t> </a:t>
            </a:r>
            <a:r>
              <a:rPr lang="en-US" dirty="0" err="1" smtClean="0"/>
              <a:t>baru</a:t>
            </a:r>
            <a:r>
              <a:rPr lang="en-US" dirty="0" smtClean="0"/>
              <a:t> yang </a:t>
            </a:r>
            <a:r>
              <a:rPr lang="en-US" dirty="0" err="1" smtClean="0"/>
              <a:t>ditentukan</a:t>
            </a:r>
            <a:r>
              <a:rPr lang="en-US" dirty="0" smtClean="0"/>
              <a:t> </a:t>
            </a:r>
            <a:r>
              <a:rPr lang="en-US" dirty="0" err="1" smtClean="0"/>
              <a:t>selama</a:t>
            </a:r>
            <a:r>
              <a:rPr lang="en-US" dirty="0" smtClean="0"/>
              <a:t> </a:t>
            </a:r>
            <a:r>
              <a:rPr lang="en-US" dirty="0" err="1" smtClean="0"/>
              <a:t>pengembangan</a:t>
            </a:r>
            <a:r>
              <a:rPr lang="en-US" dirty="0" smtClean="0"/>
              <a:t> </a:t>
            </a:r>
            <a:r>
              <a:rPr lang="en-US" dirty="0" err="1" smtClean="0"/>
              <a:t>produk</a:t>
            </a:r>
            <a:endParaRPr lang="en-US"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err="1" smtClean="0"/>
              <a:t>Setelah</a:t>
            </a:r>
            <a:r>
              <a:rPr lang="en-US" dirty="0" smtClean="0"/>
              <a:t> </a:t>
            </a:r>
            <a:r>
              <a:rPr lang="en-US" dirty="0" err="1" smtClean="0"/>
              <a:t>dua</a:t>
            </a:r>
            <a:r>
              <a:rPr lang="en-US" dirty="0" smtClean="0"/>
              <a:t> </a:t>
            </a:r>
            <a:r>
              <a:rPr lang="en-US" dirty="0" err="1" smtClean="0"/>
              <a:t>tahun</a:t>
            </a:r>
            <a:r>
              <a:rPr lang="en-US" dirty="0" smtClean="0"/>
              <a:t> </a:t>
            </a:r>
            <a:r>
              <a:rPr lang="en-US" dirty="0" err="1" smtClean="0"/>
              <a:t>pengukuran</a:t>
            </a:r>
            <a:r>
              <a:rPr lang="en-US" dirty="0" smtClean="0"/>
              <a:t>, </a:t>
            </a:r>
            <a:r>
              <a:rPr lang="en-US" dirty="0" err="1" smtClean="0"/>
              <a:t>dilakukan</a:t>
            </a:r>
            <a:r>
              <a:rPr lang="en-US" dirty="0" smtClean="0"/>
              <a:t> </a:t>
            </a:r>
            <a:r>
              <a:rPr lang="en-US" dirty="0" err="1" smtClean="0"/>
              <a:t>analisis</a:t>
            </a:r>
            <a:r>
              <a:rPr lang="en-US" dirty="0" smtClean="0"/>
              <a:t> </a:t>
            </a:r>
            <a:r>
              <a:rPr lang="en-US" dirty="0" err="1" smtClean="0"/>
              <a:t>tren</a:t>
            </a:r>
            <a:r>
              <a:rPr lang="en-US" dirty="0" smtClean="0"/>
              <a:t> </a:t>
            </a:r>
            <a:r>
              <a:rPr lang="en-US" dirty="0" err="1" smtClean="0"/>
              <a:t>dari</a:t>
            </a:r>
            <a:r>
              <a:rPr lang="en-US" dirty="0" smtClean="0"/>
              <a:t> </a:t>
            </a:r>
            <a:r>
              <a:rPr lang="en-US" dirty="0" err="1" smtClean="0"/>
              <a:t>pengukuran</a:t>
            </a:r>
            <a:r>
              <a:rPr lang="en-US" dirty="0" smtClean="0"/>
              <a:t> </a:t>
            </a:r>
            <a:r>
              <a:rPr lang="en-US" dirty="0" err="1" smtClean="0"/>
              <a:t>tersebutmenunjukkan</a:t>
            </a:r>
            <a:r>
              <a:rPr lang="en-US" dirty="0" smtClean="0"/>
              <a:t> </a:t>
            </a:r>
            <a:r>
              <a:rPr lang="en-US" dirty="0" err="1" smtClean="0"/>
              <a:t>situasi</a:t>
            </a:r>
            <a:r>
              <a:rPr lang="en-US" dirty="0" smtClean="0"/>
              <a:t> yang </a:t>
            </a:r>
            <a:r>
              <a:rPr lang="en-US" dirty="0" err="1" smtClean="0"/>
              <a:t>sama</a:t>
            </a:r>
            <a:r>
              <a:rPr lang="en-US" dirty="0" smtClean="0"/>
              <a:t> </a:t>
            </a:r>
            <a:r>
              <a:rPr lang="en-US" dirty="0" err="1" smtClean="0"/>
              <a:t>sekali</a:t>
            </a:r>
            <a:r>
              <a:rPr lang="en-US" dirty="0" smtClean="0"/>
              <a:t> </a:t>
            </a:r>
            <a:r>
              <a:rPr lang="en-US" dirty="0" err="1" smtClean="0"/>
              <a:t>berbeda</a:t>
            </a:r>
            <a:r>
              <a:rPr lang="en-US" dirty="0" smtClean="0"/>
              <a:t>, </a:t>
            </a:r>
            <a:r>
              <a:rPr lang="en-US" dirty="0" err="1" smtClean="0"/>
              <a:t>seperti</a:t>
            </a:r>
            <a:r>
              <a:rPr lang="en-US" dirty="0" smtClean="0"/>
              <a:t> yang </a:t>
            </a:r>
            <a:r>
              <a:rPr lang="en-US" dirty="0" err="1" smtClean="0"/>
              <a:t>ditunjukkan</a:t>
            </a:r>
            <a:r>
              <a:rPr lang="en-US" dirty="0" smtClean="0"/>
              <a:t> </a:t>
            </a:r>
            <a:r>
              <a:rPr lang="en-US" dirty="0" err="1" smtClean="0"/>
              <a:t>pada</a:t>
            </a:r>
            <a:r>
              <a:rPr lang="en-US" dirty="0" smtClean="0"/>
              <a:t> </a:t>
            </a:r>
            <a:r>
              <a:rPr lang="en-US" dirty="0" err="1" smtClean="0"/>
              <a:t>Gambar</a:t>
            </a:r>
            <a:r>
              <a:rPr lang="en-US" dirty="0" smtClean="0"/>
              <a:t> 5.2. </a:t>
            </a: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smtClean="0"/>
          </a:p>
        </p:txBody>
      </p:sp>
      <p:sp>
        <p:nvSpPr>
          <p:cNvPr id="4" name="Slide Number Placeholder 3"/>
          <p:cNvSpPr>
            <a:spLocks noGrp="1"/>
          </p:cNvSpPr>
          <p:nvPr>
            <p:ph type="sldNum" sz="quarter" idx="10"/>
          </p:nvPr>
        </p:nvSpPr>
        <p:spPr/>
        <p:txBody>
          <a:bodyPr/>
          <a:lstStyle/>
          <a:p>
            <a:fld id="{2A9889D6-8425-4DD0-AD84-E465C0EBDB74}" type="slidenum">
              <a:rPr lang="en-US" altLang="en-US" smtClean="0"/>
              <a:pPr/>
              <a:t>14</a:t>
            </a:fld>
            <a:endParaRPr lang="en-US" altLang="en-US"/>
          </a:p>
        </p:txBody>
      </p:sp>
    </p:spTree>
    <p:extLst>
      <p:ext uri="{BB962C8B-B14F-4D97-AF65-F5344CB8AC3E}">
        <p14:creationId xmlns:p14="http://schemas.microsoft.com/office/powerpoint/2010/main" val="2457382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smtClean="0"/>
              <a:t>Tampaknya</a:t>
            </a:r>
            <a:r>
              <a:rPr lang="en-US" dirty="0" smtClean="0"/>
              <a:t> volume total, yang </a:t>
            </a:r>
            <a:r>
              <a:rPr lang="en-US" dirty="0" err="1" smtClean="0"/>
              <a:t>dinyatakan</a:t>
            </a:r>
            <a:r>
              <a:rPr lang="en-US" dirty="0" smtClean="0"/>
              <a:t> </a:t>
            </a:r>
            <a:r>
              <a:rPr lang="en-US" dirty="0" err="1" smtClean="0"/>
              <a:t>sebagai</a:t>
            </a:r>
            <a:r>
              <a:rPr lang="en-US" dirty="0" smtClean="0"/>
              <a:t> </a:t>
            </a:r>
            <a:r>
              <a:rPr lang="en-US" dirty="0" err="1" smtClean="0"/>
              <a:t>jumlah</a:t>
            </a:r>
            <a:r>
              <a:rPr lang="en-US" dirty="0" smtClean="0"/>
              <a:t> </a:t>
            </a:r>
            <a:r>
              <a:rPr lang="en-US" dirty="0" err="1" smtClean="0"/>
              <a:t>produk</a:t>
            </a:r>
            <a:r>
              <a:rPr lang="en-US" dirty="0" smtClean="0"/>
              <a:t>, </a:t>
            </a:r>
            <a:r>
              <a:rPr lang="en-US" dirty="0" err="1" smtClean="0"/>
              <a:t>agak</a:t>
            </a:r>
            <a:r>
              <a:rPr lang="en-US" dirty="0" smtClean="0"/>
              <a:t> </a:t>
            </a:r>
            <a:r>
              <a:rPr lang="en-US" dirty="0" err="1" smtClean="0"/>
              <a:t>menurun</a:t>
            </a:r>
            <a:r>
              <a:rPr lang="en-US" dirty="0" smtClean="0"/>
              <a:t>, </a:t>
            </a:r>
            <a:r>
              <a:rPr lang="en-US" dirty="0" err="1" smtClean="0"/>
              <a:t>karena</a:t>
            </a:r>
            <a:r>
              <a:rPr lang="en-US" dirty="0" smtClean="0"/>
              <a:t> </a:t>
            </a:r>
            <a:r>
              <a:rPr lang="en-US" dirty="0" err="1" smtClean="0"/>
              <a:t>satu</a:t>
            </a:r>
            <a:r>
              <a:rPr lang="en-US" dirty="0" smtClean="0"/>
              <a:t> </a:t>
            </a:r>
            <a:r>
              <a:rPr lang="en-US" dirty="0" err="1" smtClean="0"/>
              <a:t>produk</a:t>
            </a:r>
            <a:r>
              <a:rPr lang="en-US" dirty="0" smtClean="0"/>
              <a:t> </a:t>
            </a:r>
            <a:r>
              <a:rPr lang="en-US" dirty="0" err="1" smtClean="0"/>
              <a:t>sekarang</a:t>
            </a:r>
            <a:r>
              <a:rPr lang="en-US" dirty="0" smtClean="0"/>
              <a:t> </a:t>
            </a:r>
            <a:r>
              <a:rPr lang="en-US" dirty="0" err="1" smtClean="0"/>
              <a:t>dapat</a:t>
            </a:r>
            <a:r>
              <a:rPr lang="en-US" dirty="0" smtClean="0"/>
              <a:t> </a:t>
            </a:r>
            <a:r>
              <a:rPr lang="en-US" dirty="0" err="1" smtClean="0"/>
              <a:t>menjalankan</a:t>
            </a:r>
            <a:r>
              <a:rPr lang="en-US" dirty="0" smtClean="0"/>
              <a:t> </a:t>
            </a:r>
            <a:r>
              <a:rPr lang="en-US" dirty="0" err="1" smtClean="0"/>
              <a:t>lebih</a:t>
            </a:r>
            <a:r>
              <a:rPr lang="en-US" dirty="0" smtClean="0"/>
              <a:t> </a:t>
            </a:r>
            <a:r>
              <a:rPr lang="en-US" dirty="0" err="1" smtClean="0"/>
              <a:t>dari</a:t>
            </a:r>
            <a:r>
              <a:rPr lang="en-US" dirty="0" smtClean="0"/>
              <a:t> </a:t>
            </a:r>
            <a:r>
              <a:rPr lang="en-US" dirty="0" err="1" smtClean="0"/>
              <a:t>satu</a:t>
            </a:r>
            <a:r>
              <a:rPr lang="en-US" dirty="0" smtClean="0"/>
              <a:t> </a:t>
            </a:r>
            <a:r>
              <a:rPr lang="en-US" dirty="0" err="1" smtClean="0"/>
              <a:t>fungsi</a:t>
            </a:r>
            <a:r>
              <a:rPr lang="en-US" dirty="0" smtClean="0"/>
              <a:t>. </a:t>
            </a:r>
            <a:r>
              <a:rPr lang="en-US" dirty="0" err="1" smtClean="0"/>
              <a:t>Dengan</a:t>
            </a:r>
            <a:r>
              <a:rPr lang="en-US" dirty="0" smtClean="0"/>
              <a:t> </a:t>
            </a:r>
            <a:r>
              <a:rPr lang="en-US" dirty="0" err="1" smtClean="0"/>
              <a:t>demikian</a:t>
            </a:r>
            <a:r>
              <a:rPr lang="en-US" dirty="0" smtClean="0"/>
              <a:t>, total </a:t>
            </a:r>
            <a:r>
              <a:rPr lang="en-US" dirty="0" err="1" smtClean="0"/>
              <a:t>biaya</a:t>
            </a:r>
            <a:r>
              <a:rPr lang="en-US" dirty="0" smtClean="0"/>
              <a:t> </a:t>
            </a:r>
            <a:r>
              <a:rPr lang="en-US" dirty="0" err="1" smtClean="0"/>
              <a:t>operasional</a:t>
            </a:r>
            <a:r>
              <a:rPr lang="en-US" dirty="0" smtClean="0"/>
              <a:t> </a:t>
            </a:r>
            <a:r>
              <a:rPr lang="en-US" dirty="0" err="1" smtClean="0"/>
              <a:t>untuk</a:t>
            </a:r>
            <a:r>
              <a:rPr lang="en-US" dirty="0" smtClean="0"/>
              <a:t> </a:t>
            </a:r>
            <a:r>
              <a:rPr lang="en-US" dirty="0" err="1" smtClean="0"/>
              <a:t>peralatan</a:t>
            </a:r>
            <a:r>
              <a:rPr lang="en-US" dirty="0" smtClean="0"/>
              <a:t> </a:t>
            </a:r>
            <a:r>
              <a:rPr lang="en-US" dirty="0" err="1" smtClean="0"/>
              <a:t>manufaktur</a:t>
            </a:r>
            <a:r>
              <a:rPr lang="en-US" dirty="0" smtClean="0"/>
              <a:t> </a:t>
            </a:r>
            <a:r>
              <a:rPr lang="en-US" dirty="0" err="1" smtClean="0"/>
              <a:t>telah</a:t>
            </a:r>
            <a:r>
              <a:rPr lang="en-US" dirty="0" smtClean="0"/>
              <a:t> </a:t>
            </a:r>
            <a:r>
              <a:rPr lang="en-US" dirty="0" err="1" smtClean="0"/>
              <a:t>didistribusikan</a:t>
            </a:r>
            <a:r>
              <a:rPr lang="en-US" dirty="0" smtClean="0"/>
              <a:t> </a:t>
            </a:r>
            <a:r>
              <a:rPr lang="en-US" dirty="0" err="1" smtClean="0"/>
              <a:t>ke</a:t>
            </a:r>
            <a:r>
              <a:rPr lang="en-US" dirty="0" smtClean="0"/>
              <a:t> </a:t>
            </a:r>
            <a:r>
              <a:rPr lang="en-US" dirty="0" err="1" smtClean="0"/>
              <a:t>lebih</a:t>
            </a:r>
            <a:r>
              <a:rPr lang="en-US" dirty="0" smtClean="0"/>
              <a:t> </a:t>
            </a:r>
            <a:r>
              <a:rPr lang="en-US" dirty="0" err="1" smtClean="0"/>
              <a:t>sedikit</a:t>
            </a:r>
            <a:r>
              <a:rPr lang="en-US" dirty="0" smtClean="0"/>
              <a:t> unit, yang </a:t>
            </a:r>
            <a:r>
              <a:rPr lang="en-US" dirty="0" err="1" smtClean="0"/>
              <a:t>diyakini</a:t>
            </a:r>
            <a:r>
              <a:rPr lang="en-US" dirty="0" smtClean="0"/>
              <a:t> </a:t>
            </a:r>
            <a:r>
              <a:rPr lang="en-US" dirty="0" err="1" smtClean="0"/>
              <a:t>akan</a:t>
            </a:r>
            <a:r>
              <a:rPr lang="en-US" dirty="0" smtClean="0"/>
              <a:t> </a:t>
            </a:r>
            <a:r>
              <a:rPr lang="en-US" dirty="0" err="1" smtClean="0"/>
              <a:t>meningkatkan</a:t>
            </a:r>
            <a:r>
              <a:rPr lang="en-US" dirty="0" smtClean="0"/>
              <a:t> </a:t>
            </a:r>
            <a:r>
              <a:rPr lang="en-US" dirty="0" err="1" smtClean="0"/>
              <a:t>biaya</a:t>
            </a:r>
            <a:r>
              <a:rPr lang="en-US" dirty="0" smtClean="0"/>
              <a:t> </a:t>
            </a:r>
            <a:r>
              <a:rPr lang="en-US" dirty="0" err="1" smtClean="0"/>
              <a:t>produksi</a:t>
            </a:r>
            <a:r>
              <a:rPr lang="en-US" dirty="0" smtClean="0"/>
              <a:t>. </a:t>
            </a:r>
            <a:r>
              <a:rPr lang="en-US" dirty="0" err="1" smtClean="0"/>
              <a:t>Faktanya</a:t>
            </a:r>
            <a:r>
              <a:rPr lang="en-US" dirty="0" smtClean="0"/>
              <a:t> </a:t>
            </a:r>
            <a:r>
              <a:rPr lang="en-US" dirty="0" err="1" smtClean="0"/>
              <a:t>adalah</a:t>
            </a:r>
            <a:r>
              <a:rPr lang="en-US" dirty="0" smtClean="0"/>
              <a:t> </a:t>
            </a:r>
            <a:r>
              <a:rPr lang="en-US" dirty="0" err="1" smtClean="0"/>
              <a:t>bahwa</a:t>
            </a:r>
            <a:r>
              <a:rPr lang="en-US" dirty="0" smtClean="0"/>
              <a:t> </a:t>
            </a:r>
            <a:r>
              <a:rPr lang="en-US" dirty="0" err="1" smtClean="0"/>
              <a:t>perbaikan</a:t>
            </a:r>
            <a:r>
              <a:rPr lang="en-US" dirty="0" smtClean="0"/>
              <a:t> </a:t>
            </a:r>
            <a:r>
              <a:rPr lang="en-US" dirty="0" err="1" smtClean="0"/>
              <a:t>rutin</a:t>
            </a:r>
            <a:r>
              <a:rPr lang="en-US" dirty="0" smtClean="0"/>
              <a:t> </a:t>
            </a:r>
            <a:r>
              <a:rPr lang="en-US" dirty="0" err="1" smtClean="0"/>
              <a:t>dalam</a:t>
            </a:r>
            <a:r>
              <a:rPr lang="en-US" dirty="0" smtClean="0"/>
              <a:t> proses </a:t>
            </a:r>
            <a:r>
              <a:rPr lang="en-US" dirty="0" err="1" smtClean="0"/>
              <a:t>ini</a:t>
            </a:r>
            <a:r>
              <a:rPr lang="en-US" dirty="0" smtClean="0"/>
              <a:t> </a:t>
            </a:r>
            <a:r>
              <a:rPr lang="en-US" dirty="0" err="1" smtClean="0"/>
              <a:t>telah</a:t>
            </a:r>
            <a:r>
              <a:rPr lang="en-US" dirty="0" smtClean="0"/>
              <a:t> </a:t>
            </a:r>
            <a:r>
              <a:rPr lang="en-US" dirty="0" err="1" smtClean="0"/>
              <a:t>menurunkan</a:t>
            </a:r>
            <a:r>
              <a:rPr lang="en-US" dirty="0" smtClean="0"/>
              <a:t> </a:t>
            </a:r>
            <a:r>
              <a:rPr lang="en-US" dirty="0" err="1" smtClean="0"/>
              <a:t>biaya</a:t>
            </a:r>
            <a:r>
              <a:rPr lang="en-US" dirty="0" smtClean="0"/>
              <a:t>. </a:t>
            </a:r>
            <a:r>
              <a:rPr lang="en-US" dirty="0" err="1" smtClean="0"/>
              <a:t>Pada</a:t>
            </a:r>
            <a:r>
              <a:rPr lang="en-US" dirty="0" smtClean="0"/>
              <a:t> </a:t>
            </a:r>
            <a:r>
              <a:rPr lang="en-US" dirty="0" err="1" smtClean="0"/>
              <a:t>saat</a:t>
            </a:r>
            <a:r>
              <a:rPr lang="en-US" dirty="0" smtClean="0"/>
              <a:t> yang </a:t>
            </a:r>
            <a:r>
              <a:rPr lang="en-US" dirty="0" err="1" smtClean="0"/>
              <a:t>sama</a:t>
            </a:r>
            <a:r>
              <a:rPr lang="en-US" dirty="0" smtClean="0"/>
              <a:t>, </a:t>
            </a:r>
            <a:r>
              <a:rPr lang="en-US" dirty="0" err="1" smtClean="0"/>
              <a:t>ukuran</a:t>
            </a:r>
            <a:r>
              <a:rPr lang="en-US" dirty="0" smtClean="0"/>
              <a:t> </a:t>
            </a:r>
            <a:r>
              <a:rPr lang="en-US" dirty="0" err="1" smtClean="0"/>
              <a:t>kinerja</a:t>
            </a:r>
            <a:r>
              <a:rPr lang="en-US" dirty="0" smtClean="0"/>
              <a:t> lama </a:t>
            </a:r>
            <a:r>
              <a:rPr lang="en-US" dirty="0" err="1" smtClean="0"/>
              <a:t>dari</a:t>
            </a:r>
            <a:r>
              <a:rPr lang="en-US" dirty="0" smtClean="0"/>
              <a:t> </a:t>
            </a:r>
            <a:r>
              <a:rPr lang="en-US" dirty="0" err="1" smtClean="0"/>
              <a:t>perkembangan</a:t>
            </a:r>
            <a:r>
              <a:rPr lang="en-US" dirty="0" smtClean="0"/>
              <a:t> </a:t>
            </a:r>
            <a:r>
              <a:rPr lang="en-US" dirty="0" err="1" smtClean="0"/>
              <a:t>harga</a:t>
            </a:r>
            <a:r>
              <a:rPr lang="en-US" dirty="0" smtClean="0"/>
              <a:t> </a:t>
            </a:r>
            <a:r>
              <a:rPr lang="en-US" dirty="0" err="1" smtClean="0"/>
              <a:t>untuk</a:t>
            </a:r>
            <a:r>
              <a:rPr lang="en-US" dirty="0" smtClean="0"/>
              <a:t> </a:t>
            </a:r>
            <a:r>
              <a:rPr lang="en-US" dirty="0" err="1" smtClean="0"/>
              <a:t>komponen</a:t>
            </a:r>
            <a:r>
              <a:rPr lang="en-US" dirty="0" smtClean="0"/>
              <a:t> yang </a:t>
            </a:r>
            <a:r>
              <a:rPr lang="en-US" dirty="0" err="1" smtClean="0"/>
              <a:t>dibeli</a:t>
            </a:r>
            <a:r>
              <a:rPr lang="en-US" dirty="0" smtClean="0"/>
              <a:t> </a:t>
            </a:r>
            <a:r>
              <a:rPr lang="en-US" dirty="0" err="1" smtClean="0"/>
              <a:t>telah</a:t>
            </a:r>
            <a:r>
              <a:rPr lang="en-US" dirty="0" smtClean="0"/>
              <a:t> </a:t>
            </a:r>
            <a:r>
              <a:rPr lang="en-US" dirty="0" err="1" smtClean="0"/>
              <a:t>meningkat</a:t>
            </a:r>
            <a:r>
              <a:rPr lang="en-US" dirty="0" smtClean="0"/>
              <a:t> </a:t>
            </a:r>
            <a:r>
              <a:rPr lang="en-US" dirty="0" err="1" smtClean="0"/>
              <a:t>karena</a:t>
            </a:r>
            <a:r>
              <a:rPr lang="en-US" dirty="0" smtClean="0"/>
              <a:t> </a:t>
            </a:r>
            <a:r>
              <a:rPr lang="en-US" dirty="0" err="1" smtClean="0"/>
              <a:t>pengembang</a:t>
            </a:r>
            <a:r>
              <a:rPr lang="en-US" dirty="0" smtClean="0"/>
              <a:t> </a:t>
            </a:r>
            <a:r>
              <a:rPr lang="en-US" dirty="0" err="1" smtClean="0"/>
              <a:t>produk</a:t>
            </a:r>
            <a:r>
              <a:rPr lang="en-US" dirty="0" smtClean="0"/>
              <a:t> </a:t>
            </a:r>
            <a:r>
              <a:rPr lang="en-US" dirty="0" err="1" smtClean="0"/>
              <a:t>sekarang</a:t>
            </a:r>
            <a:r>
              <a:rPr lang="en-US" dirty="0" smtClean="0"/>
              <a:t> </a:t>
            </a:r>
            <a:r>
              <a:rPr lang="en-US" dirty="0" err="1" smtClean="0"/>
              <a:t>menggunakan</a:t>
            </a:r>
            <a:r>
              <a:rPr lang="en-US" dirty="0" smtClean="0"/>
              <a:t> </a:t>
            </a:r>
            <a:r>
              <a:rPr lang="en-US" dirty="0" err="1" smtClean="0"/>
              <a:t>lebih</a:t>
            </a:r>
            <a:r>
              <a:rPr lang="en-US" dirty="0" smtClean="0"/>
              <a:t> </a:t>
            </a:r>
            <a:r>
              <a:rPr lang="en-US" dirty="0" err="1" smtClean="0"/>
              <a:t>banyak</a:t>
            </a:r>
            <a:r>
              <a:rPr lang="en-US" dirty="0" smtClean="0"/>
              <a:t> </a:t>
            </a:r>
            <a:r>
              <a:rPr lang="en-US" dirty="0" err="1" smtClean="0"/>
              <a:t>suku</a:t>
            </a:r>
            <a:r>
              <a:rPr lang="en-US" dirty="0" smtClean="0"/>
              <a:t> </a:t>
            </a:r>
            <a:r>
              <a:rPr lang="en-US" dirty="0" err="1" smtClean="0"/>
              <a:t>cadang</a:t>
            </a:r>
            <a:r>
              <a:rPr lang="en-US" dirty="0" smtClean="0"/>
              <a:t> yang </a:t>
            </a:r>
            <a:r>
              <a:rPr lang="en-US" dirty="0" err="1" smtClean="0"/>
              <a:t>dibeli</a:t>
            </a:r>
            <a:r>
              <a:rPr lang="en-US" dirty="0" smtClean="0"/>
              <a:t> </a:t>
            </a:r>
            <a:r>
              <a:rPr lang="en-US" dirty="0" err="1" smtClean="0"/>
              <a:t>dalam</a:t>
            </a:r>
            <a:r>
              <a:rPr lang="en-US" dirty="0" smtClean="0"/>
              <a:t> </a:t>
            </a:r>
            <a:r>
              <a:rPr lang="en-US" dirty="0" err="1" smtClean="0"/>
              <a:t>produk</a:t>
            </a:r>
            <a:r>
              <a:rPr lang="en-US" dirty="0" smtClean="0"/>
              <a:t>. </a:t>
            </a:r>
            <a:r>
              <a:rPr lang="en-US" dirty="0" err="1" smtClean="0"/>
              <a:t>Bahkan</a:t>
            </a:r>
            <a:r>
              <a:rPr lang="en-US" dirty="0" smtClean="0"/>
              <a:t>, </a:t>
            </a:r>
            <a:r>
              <a:rPr lang="en-US" dirty="0" err="1" smtClean="0"/>
              <a:t>harga</a:t>
            </a:r>
            <a:r>
              <a:rPr lang="en-US" dirty="0" smtClean="0"/>
              <a:t> </a:t>
            </a:r>
            <a:r>
              <a:rPr lang="en-US" dirty="0" err="1" smtClean="0"/>
              <a:t>komponen</a:t>
            </a:r>
            <a:r>
              <a:rPr lang="en-US" dirty="0" smtClean="0"/>
              <a:t> </a:t>
            </a:r>
            <a:r>
              <a:rPr lang="en-US" dirty="0" err="1" smtClean="0"/>
              <a:t>sejenis</a:t>
            </a:r>
            <a:r>
              <a:rPr lang="en-US" dirty="0" smtClean="0"/>
              <a:t> </a:t>
            </a:r>
            <a:r>
              <a:rPr lang="en-US" dirty="0" err="1" smtClean="0"/>
              <a:t>terus</a:t>
            </a:r>
            <a:r>
              <a:rPr lang="en-US" dirty="0" smtClean="0"/>
              <a:t> </a:t>
            </a:r>
            <a:r>
              <a:rPr lang="en-US" dirty="0" err="1" smtClean="0"/>
              <a:t>diturunkan</a:t>
            </a:r>
            <a:r>
              <a:rPr lang="en-US" dirty="0" smtClean="0"/>
              <a:t>. </a:t>
            </a:r>
            <a:r>
              <a:rPr lang="en-US" dirty="0" err="1" smtClean="0"/>
              <a:t>Alasan</a:t>
            </a:r>
            <a:r>
              <a:rPr lang="en-US" dirty="0" smtClean="0"/>
              <a:t> </a:t>
            </a:r>
            <a:r>
              <a:rPr lang="en-US" dirty="0" err="1" smtClean="0"/>
              <a:t>mengapa</a:t>
            </a:r>
            <a:r>
              <a:rPr lang="en-US" dirty="0" smtClean="0"/>
              <a:t> </a:t>
            </a:r>
            <a:r>
              <a:rPr lang="en-US" dirty="0" err="1" smtClean="0"/>
              <a:t>biaya</a:t>
            </a:r>
            <a:r>
              <a:rPr lang="en-US" dirty="0" smtClean="0"/>
              <a:t> </a:t>
            </a:r>
            <a:r>
              <a:rPr lang="en-US" dirty="0" err="1" smtClean="0"/>
              <a:t>produksi</a:t>
            </a:r>
            <a:r>
              <a:rPr lang="en-US" dirty="0" smtClean="0"/>
              <a:t> </a:t>
            </a:r>
            <a:r>
              <a:rPr lang="en-US" dirty="0" err="1" smtClean="0"/>
              <a:t>dan</a:t>
            </a:r>
            <a:r>
              <a:rPr lang="en-US" dirty="0" smtClean="0"/>
              <a:t> </a:t>
            </a:r>
            <a:r>
              <a:rPr lang="en-US" dirty="0" err="1" smtClean="0"/>
              <a:t>harga</a:t>
            </a:r>
            <a:r>
              <a:rPr lang="en-US" dirty="0" smtClean="0"/>
              <a:t> </a:t>
            </a:r>
            <a:r>
              <a:rPr lang="en-US" dirty="0" err="1" smtClean="0"/>
              <a:t>suku</a:t>
            </a:r>
            <a:r>
              <a:rPr lang="en-US" dirty="0" smtClean="0"/>
              <a:t> </a:t>
            </a:r>
            <a:r>
              <a:rPr lang="en-US" dirty="0" err="1" smtClean="0"/>
              <a:t>cadang</a:t>
            </a:r>
            <a:r>
              <a:rPr lang="en-US" dirty="0" smtClean="0"/>
              <a:t> yang </a:t>
            </a:r>
            <a:r>
              <a:rPr lang="en-US" dirty="0" err="1" smtClean="0"/>
              <a:t>dibeli</a:t>
            </a:r>
            <a:r>
              <a:rPr lang="en-US" dirty="0" smtClean="0"/>
              <a:t> </a:t>
            </a:r>
            <a:r>
              <a:rPr lang="en-US" dirty="0" err="1" smtClean="0"/>
              <a:t>tidak</a:t>
            </a:r>
            <a:r>
              <a:rPr lang="en-US" dirty="0" smtClean="0"/>
              <a:t> </a:t>
            </a:r>
            <a:r>
              <a:rPr lang="en-US" dirty="0" err="1" smtClean="0"/>
              <a:t>turun</a:t>
            </a:r>
            <a:r>
              <a:rPr lang="en-US" dirty="0" smtClean="0"/>
              <a:t> </a:t>
            </a:r>
            <a:r>
              <a:rPr lang="en-US" dirty="0" err="1" smtClean="0"/>
              <a:t>lebih</a:t>
            </a:r>
            <a:r>
              <a:rPr lang="en-US" dirty="0" smtClean="0"/>
              <a:t> </a:t>
            </a:r>
            <a:r>
              <a:rPr lang="en-US" dirty="0" err="1" smtClean="0"/>
              <a:t>banyak</a:t>
            </a:r>
            <a:r>
              <a:rPr lang="en-US" dirty="0" smtClean="0"/>
              <a:t> </a:t>
            </a:r>
            <a:r>
              <a:rPr lang="en-US" dirty="0" err="1" smtClean="0"/>
              <a:t>adalah</a:t>
            </a:r>
            <a:r>
              <a:rPr lang="en-US" dirty="0" smtClean="0"/>
              <a:t> </a:t>
            </a:r>
            <a:r>
              <a:rPr lang="en-US" dirty="0" err="1" smtClean="0"/>
              <a:t>pengenalan</a:t>
            </a:r>
            <a:r>
              <a:rPr lang="en-US" dirty="0" smtClean="0"/>
              <a:t> </a:t>
            </a:r>
            <a:r>
              <a:rPr lang="en-US" dirty="0" err="1" smtClean="0"/>
              <a:t>komponen</a:t>
            </a:r>
            <a:r>
              <a:rPr lang="en-US" dirty="0" smtClean="0"/>
              <a:t> </a:t>
            </a:r>
            <a:r>
              <a:rPr lang="en-US" dirty="0" err="1" smtClean="0"/>
              <a:t>baru</a:t>
            </a:r>
            <a:r>
              <a:rPr lang="en-US" dirty="0" smtClean="0"/>
              <a:t> </a:t>
            </a:r>
            <a:r>
              <a:rPr lang="en-US" dirty="0" err="1" smtClean="0"/>
              <a:t>secara</a:t>
            </a:r>
            <a:r>
              <a:rPr lang="en-US" dirty="0" smtClean="0"/>
              <a:t> </a:t>
            </a:r>
            <a:r>
              <a:rPr lang="en-US" dirty="0" err="1" smtClean="0"/>
              <a:t>terus</a:t>
            </a:r>
            <a:r>
              <a:rPr lang="en-US" dirty="0" smtClean="0"/>
              <a:t> </a:t>
            </a:r>
            <a:r>
              <a:rPr lang="en-US" dirty="0" err="1" smtClean="0"/>
              <a:t>menerus</a:t>
            </a:r>
            <a:r>
              <a:rPr lang="en-US" dirty="0" smtClean="0"/>
              <a:t> </a:t>
            </a:r>
            <a:r>
              <a:rPr lang="en-US" dirty="0" err="1" smtClean="0"/>
              <a:t>selama</a:t>
            </a:r>
            <a:r>
              <a:rPr lang="en-US" dirty="0" smtClean="0"/>
              <a:t> </a:t>
            </a:r>
            <a:r>
              <a:rPr lang="en-US" dirty="0" err="1" smtClean="0"/>
              <a:t>pengembangan</a:t>
            </a:r>
            <a:r>
              <a:rPr lang="en-US" dirty="0" smtClean="0"/>
              <a:t> </a:t>
            </a:r>
            <a:r>
              <a:rPr lang="en-US" dirty="0" err="1" smtClean="0"/>
              <a:t>produk</a:t>
            </a:r>
            <a:r>
              <a:rPr lang="en-US" dirty="0" smtClean="0"/>
              <a:t>. </a:t>
            </a:r>
            <a:r>
              <a:rPr lang="en-US" dirty="0" err="1" smtClean="0"/>
              <a:t>Semua</a:t>
            </a:r>
            <a:r>
              <a:rPr lang="en-US" dirty="0" smtClean="0"/>
              <a:t> </a:t>
            </a:r>
            <a:r>
              <a:rPr lang="en-US" dirty="0" err="1" smtClean="0"/>
              <a:t>hal</a:t>
            </a:r>
            <a:r>
              <a:rPr lang="en-US" dirty="0" smtClean="0"/>
              <a:t> </a:t>
            </a:r>
            <a:r>
              <a:rPr lang="en-US" dirty="0" err="1" smtClean="0"/>
              <a:t>tersebut</a:t>
            </a:r>
            <a:r>
              <a:rPr lang="en-US" dirty="0" smtClean="0"/>
              <a:t> </a:t>
            </a:r>
            <a:r>
              <a:rPr lang="en-US" dirty="0" err="1" smtClean="0"/>
              <a:t>terungkap</a:t>
            </a:r>
            <a:r>
              <a:rPr lang="en-US" dirty="0" smtClean="0"/>
              <a:t> </a:t>
            </a:r>
            <a:r>
              <a:rPr lang="en-US" dirty="0" err="1" smtClean="0"/>
              <a:t>melalui</a:t>
            </a:r>
            <a:r>
              <a:rPr lang="en-US" dirty="0" smtClean="0"/>
              <a:t> </a:t>
            </a:r>
            <a:r>
              <a:rPr lang="en-US" dirty="0" err="1" smtClean="0"/>
              <a:t>analisis</a:t>
            </a:r>
            <a:r>
              <a:rPr lang="en-US" dirty="0" smtClean="0"/>
              <a:t>, </a:t>
            </a:r>
            <a:r>
              <a:rPr lang="en-US" dirty="0" err="1" smtClean="0"/>
              <a:t>dan</a:t>
            </a:r>
            <a:r>
              <a:rPr lang="en-US" dirty="0" smtClean="0"/>
              <a:t> </a:t>
            </a:r>
            <a:r>
              <a:rPr lang="en-US" dirty="0" err="1" smtClean="0"/>
              <a:t>upaya</a:t>
            </a:r>
            <a:r>
              <a:rPr lang="en-US" dirty="0" smtClean="0"/>
              <a:t> </a:t>
            </a:r>
            <a:r>
              <a:rPr lang="en-US" dirty="0" err="1" smtClean="0"/>
              <a:t>perbaikan</a:t>
            </a:r>
            <a:r>
              <a:rPr lang="en-US" dirty="0" smtClean="0"/>
              <a:t> </a:t>
            </a:r>
            <a:r>
              <a:rPr lang="en-US" dirty="0" err="1" smtClean="0"/>
              <a:t>diarahkan</a:t>
            </a:r>
            <a:r>
              <a:rPr lang="en-US" dirty="0" smtClean="0"/>
              <a:t> </a:t>
            </a:r>
            <a:r>
              <a:rPr lang="en-US" dirty="0" err="1" smtClean="0"/>
              <a:t>pada</a:t>
            </a:r>
            <a:r>
              <a:rPr lang="en-US" dirty="0" smtClean="0"/>
              <a:t> proses </a:t>
            </a:r>
            <a:r>
              <a:rPr lang="en-US" dirty="0" err="1" smtClean="0"/>
              <a:t>pengembangan</a:t>
            </a:r>
            <a:r>
              <a:rPr lang="en-US" dirty="0" smtClean="0"/>
              <a:t> </a:t>
            </a:r>
            <a:r>
              <a:rPr lang="en-US" dirty="0" err="1" smtClean="0"/>
              <a:t>produk</a:t>
            </a:r>
            <a:r>
              <a:rPr lang="en-US" dirty="0" smtClean="0"/>
              <a:t>.</a:t>
            </a:r>
          </a:p>
          <a:p>
            <a:endParaRPr lang="en-US" dirty="0"/>
          </a:p>
        </p:txBody>
      </p:sp>
      <p:sp>
        <p:nvSpPr>
          <p:cNvPr id="4" name="Slide Number Placeholder 3"/>
          <p:cNvSpPr>
            <a:spLocks noGrp="1"/>
          </p:cNvSpPr>
          <p:nvPr>
            <p:ph type="sldNum" sz="quarter" idx="10"/>
          </p:nvPr>
        </p:nvSpPr>
        <p:spPr/>
        <p:txBody>
          <a:bodyPr/>
          <a:lstStyle/>
          <a:p>
            <a:fld id="{2A9889D6-8425-4DD0-AD84-E465C0EBDB74}" type="slidenum">
              <a:rPr lang="en-US" altLang="en-US" smtClean="0"/>
              <a:pPr/>
              <a:t>15</a:t>
            </a:fld>
            <a:endParaRPr lang="en-US" altLang="en-US"/>
          </a:p>
        </p:txBody>
      </p:sp>
    </p:spTree>
    <p:extLst>
      <p:ext uri="{BB962C8B-B14F-4D97-AF65-F5344CB8AC3E}">
        <p14:creationId xmlns:p14="http://schemas.microsoft.com/office/powerpoint/2010/main" val="1654365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err="1" smtClean="0"/>
              <a:t>Beberapa</a:t>
            </a:r>
            <a:r>
              <a:rPr lang="en-US" altLang="en-US" dirty="0" smtClean="0"/>
              <a:t> </a:t>
            </a:r>
            <a:r>
              <a:rPr lang="en-US" altLang="en-US" dirty="0" err="1" smtClean="0"/>
              <a:t>alat</a:t>
            </a:r>
            <a:r>
              <a:rPr lang="en-US" altLang="en-US" dirty="0" smtClean="0"/>
              <a:t> </a:t>
            </a:r>
            <a:r>
              <a:rPr lang="en-US" altLang="en-US" dirty="0" err="1" smtClean="0"/>
              <a:t>untuk</a:t>
            </a:r>
            <a:r>
              <a:rPr lang="en-US" altLang="en-US" dirty="0" smtClean="0"/>
              <a:t> </a:t>
            </a:r>
            <a:r>
              <a:rPr lang="en-US" altLang="en-US" dirty="0" err="1" smtClean="0"/>
              <a:t>memprioritaskan</a:t>
            </a:r>
            <a:r>
              <a:rPr lang="en-US" altLang="en-US" dirty="0" smtClean="0"/>
              <a:t> </a:t>
            </a:r>
            <a:r>
              <a:rPr lang="en-US" altLang="en-US" dirty="0" err="1" smtClean="0"/>
              <a:t>usaha</a:t>
            </a:r>
            <a:r>
              <a:rPr lang="en-US" altLang="en-US" dirty="0" smtClean="0"/>
              <a:t> </a:t>
            </a:r>
            <a:r>
              <a:rPr lang="en-US" altLang="en-US" dirty="0" err="1" smtClean="0"/>
              <a:t>peningkatan</a:t>
            </a:r>
            <a:r>
              <a:rPr lang="en-US" altLang="en-US" dirty="0" smtClean="0"/>
              <a:t> </a:t>
            </a:r>
            <a:r>
              <a:rPr lang="en-US" altLang="en-US" dirty="0" err="1" smtClean="0"/>
              <a:t>berdasarkan</a:t>
            </a:r>
            <a:r>
              <a:rPr lang="en-US" altLang="en-US" dirty="0" smtClean="0"/>
              <a:t> </a:t>
            </a:r>
            <a:r>
              <a:rPr lang="en-US" altLang="en-US" dirty="0" err="1" smtClean="0"/>
              <a:t>hasil</a:t>
            </a:r>
            <a:r>
              <a:rPr lang="en-US" altLang="en-US" dirty="0" smtClean="0"/>
              <a:t> self assessment </a:t>
            </a:r>
            <a:r>
              <a:rPr lang="en-US" altLang="en-US" dirty="0" err="1" smtClean="0"/>
              <a:t>adalah</a:t>
            </a:r>
            <a:endParaRPr lang="en-US" dirty="0"/>
          </a:p>
        </p:txBody>
      </p:sp>
      <p:sp>
        <p:nvSpPr>
          <p:cNvPr id="4" name="Slide Number Placeholder 3"/>
          <p:cNvSpPr>
            <a:spLocks noGrp="1"/>
          </p:cNvSpPr>
          <p:nvPr>
            <p:ph type="sldNum" sz="quarter" idx="10"/>
          </p:nvPr>
        </p:nvSpPr>
        <p:spPr/>
        <p:txBody>
          <a:bodyPr/>
          <a:lstStyle/>
          <a:p>
            <a:fld id="{2A9889D6-8425-4DD0-AD84-E465C0EBDB74}" type="slidenum">
              <a:rPr lang="en-US" altLang="en-US" smtClean="0"/>
              <a:pPr/>
              <a:t>16</a:t>
            </a:fld>
            <a:endParaRPr lang="en-US" altLang="en-US"/>
          </a:p>
        </p:txBody>
      </p:sp>
    </p:spTree>
    <p:extLst>
      <p:ext uri="{BB962C8B-B14F-4D97-AF65-F5344CB8AC3E}">
        <p14:creationId xmlns:p14="http://schemas.microsoft.com/office/powerpoint/2010/main" val="2408388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smtClean="0"/>
              <a:t>Setelah</a:t>
            </a:r>
            <a:r>
              <a:rPr lang="en-US" dirty="0" smtClean="0"/>
              <a:t> </a:t>
            </a:r>
            <a:r>
              <a:rPr lang="en-US" dirty="0" err="1" smtClean="0"/>
              <a:t>menyadari</a:t>
            </a:r>
            <a:r>
              <a:rPr lang="en-US" dirty="0" smtClean="0"/>
              <a:t> di mana improvement </a:t>
            </a:r>
            <a:r>
              <a:rPr lang="en-US" dirty="0" err="1" smtClean="0"/>
              <a:t>diperlukan</a:t>
            </a:r>
            <a:r>
              <a:rPr lang="en-US" dirty="0" smtClean="0"/>
              <a:t>, </a:t>
            </a:r>
            <a:r>
              <a:rPr lang="en-US" dirty="0" err="1" smtClean="0"/>
              <a:t>perusahaan</a:t>
            </a:r>
            <a:r>
              <a:rPr lang="en-US" dirty="0" smtClean="0"/>
              <a:t> </a:t>
            </a:r>
            <a:r>
              <a:rPr lang="en-US" dirty="0" err="1" smtClean="0"/>
              <a:t>pada</a:t>
            </a:r>
            <a:r>
              <a:rPr lang="en-US" dirty="0" smtClean="0"/>
              <a:t> </a:t>
            </a:r>
            <a:r>
              <a:rPr lang="en-US" dirty="0" err="1" smtClean="0"/>
              <a:t>contoh</a:t>
            </a:r>
            <a:r>
              <a:rPr lang="en-US" dirty="0" smtClean="0"/>
              <a:t> </a:t>
            </a:r>
            <a:r>
              <a:rPr lang="en-US" dirty="0" err="1" smtClean="0"/>
              <a:t>sebelumnya</a:t>
            </a:r>
            <a:r>
              <a:rPr lang="en-US" dirty="0" smtClean="0"/>
              <a:t> </a:t>
            </a:r>
            <a:r>
              <a:rPr lang="en-US" dirty="0" err="1" smtClean="0"/>
              <a:t>ingin</a:t>
            </a:r>
            <a:r>
              <a:rPr lang="en-US" dirty="0" smtClean="0"/>
              <a:t> </a:t>
            </a:r>
            <a:r>
              <a:rPr lang="en-US" dirty="0" err="1" smtClean="0"/>
              <a:t>membandingkan</a:t>
            </a:r>
            <a:r>
              <a:rPr lang="en-US" dirty="0" smtClean="0"/>
              <a:t> </a:t>
            </a:r>
            <a:r>
              <a:rPr lang="en-US" dirty="0" err="1" smtClean="0"/>
              <a:t>statusnya</a:t>
            </a:r>
            <a:r>
              <a:rPr lang="en-US" dirty="0" smtClean="0"/>
              <a:t> </a:t>
            </a:r>
            <a:r>
              <a:rPr lang="en-US" dirty="0" err="1" smtClean="0"/>
              <a:t>dengan</a:t>
            </a:r>
            <a:r>
              <a:rPr lang="en-US" dirty="0" smtClean="0"/>
              <a:t> status </a:t>
            </a:r>
            <a:r>
              <a:rPr lang="en-US" dirty="0" err="1" smtClean="0"/>
              <a:t>pesaingnya</a:t>
            </a:r>
            <a:r>
              <a:rPr lang="en-US" dirty="0" smtClean="0"/>
              <a:t>. </a:t>
            </a:r>
            <a:r>
              <a:rPr lang="en-US" dirty="0" err="1" smtClean="0"/>
              <a:t>Melalui</a:t>
            </a:r>
            <a:r>
              <a:rPr lang="en-US" dirty="0" smtClean="0"/>
              <a:t> </a:t>
            </a:r>
            <a:r>
              <a:rPr lang="en-US" dirty="0" err="1" smtClean="0"/>
              <a:t>pengumpulan</a:t>
            </a:r>
            <a:r>
              <a:rPr lang="en-US" dirty="0" smtClean="0"/>
              <a:t> </a:t>
            </a:r>
            <a:r>
              <a:rPr lang="en-US" dirty="0" err="1" smtClean="0"/>
              <a:t>informasi</a:t>
            </a:r>
            <a:r>
              <a:rPr lang="en-US" dirty="0" smtClean="0"/>
              <a:t> </a:t>
            </a:r>
            <a:r>
              <a:rPr lang="en-US" dirty="0" err="1" smtClean="0"/>
              <a:t>dari</a:t>
            </a:r>
            <a:r>
              <a:rPr lang="en-US" dirty="0" smtClean="0"/>
              <a:t> </a:t>
            </a:r>
            <a:r>
              <a:rPr lang="en-US" dirty="0" err="1" smtClean="0"/>
              <a:t>berbagai</a:t>
            </a:r>
            <a:r>
              <a:rPr lang="en-US" dirty="0" smtClean="0"/>
              <a:t> </a:t>
            </a:r>
            <a:r>
              <a:rPr lang="en-US" dirty="0" err="1" smtClean="0"/>
              <a:t>sumber</a:t>
            </a:r>
            <a:r>
              <a:rPr lang="en-US" dirty="0" smtClean="0"/>
              <a:t>, </a:t>
            </a:r>
            <a:r>
              <a:rPr lang="en-US" dirty="0" err="1" smtClean="0"/>
              <a:t>termasuk</a:t>
            </a:r>
            <a:r>
              <a:rPr lang="en-US" dirty="0" smtClean="0"/>
              <a:t> </a:t>
            </a:r>
            <a:r>
              <a:rPr lang="en-US" dirty="0" err="1" smtClean="0"/>
              <a:t>brosur</a:t>
            </a:r>
            <a:r>
              <a:rPr lang="en-US" dirty="0" smtClean="0"/>
              <a:t> </a:t>
            </a:r>
            <a:r>
              <a:rPr lang="en-US" dirty="0" err="1" smtClean="0"/>
              <a:t>dan</a:t>
            </a:r>
            <a:r>
              <a:rPr lang="en-US" dirty="0" smtClean="0"/>
              <a:t> </a:t>
            </a:r>
            <a:r>
              <a:rPr lang="en-US" dirty="0" err="1" smtClean="0"/>
              <a:t>statistik</a:t>
            </a:r>
            <a:r>
              <a:rPr lang="en-US" dirty="0" smtClean="0"/>
              <a:t> </a:t>
            </a:r>
            <a:r>
              <a:rPr lang="en-US" dirty="0" err="1" smtClean="0"/>
              <a:t>dari</a:t>
            </a:r>
            <a:r>
              <a:rPr lang="en-US" dirty="0" smtClean="0"/>
              <a:t> para </a:t>
            </a:r>
            <a:r>
              <a:rPr lang="en-US" dirty="0" err="1" smtClean="0"/>
              <a:t>pesaing</a:t>
            </a:r>
            <a:r>
              <a:rPr lang="en-US" dirty="0" smtClean="0"/>
              <a:t> </a:t>
            </a:r>
            <a:r>
              <a:rPr lang="en-US" dirty="0" err="1" smtClean="0"/>
              <a:t>itu</a:t>
            </a:r>
            <a:r>
              <a:rPr lang="en-US" dirty="0" smtClean="0"/>
              <a:t> </a:t>
            </a:r>
            <a:r>
              <a:rPr lang="en-US" dirty="0" err="1" smtClean="0"/>
              <a:t>sendiri</a:t>
            </a:r>
            <a:r>
              <a:rPr lang="en-US" dirty="0" smtClean="0"/>
              <a:t>, </a:t>
            </a:r>
            <a:r>
              <a:rPr lang="en-US" dirty="0" err="1" smtClean="0"/>
              <a:t>maka</a:t>
            </a:r>
            <a:r>
              <a:rPr lang="en-US" dirty="0" smtClean="0"/>
              <a:t> </a:t>
            </a:r>
            <a:r>
              <a:rPr lang="en-US" dirty="0" err="1" smtClean="0"/>
              <a:t>dibuatlah</a:t>
            </a:r>
            <a:r>
              <a:rPr lang="en-US" dirty="0" smtClean="0"/>
              <a:t> </a:t>
            </a:r>
            <a:r>
              <a:rPr lang="en-US" dirty="0" err="1" smtClean="0"/>
              <a:t>perbandingan</a:t>
            </a:r>
            <a:r>
              <a:rPr lang="en-US" dirty="0" smtClean="0"/>
              <a:t> </a:t>
            </a:r>
            <a:r>
              <a:rPr lang="en-US" dirty="0" err="1" smtClean="0"/>
              <a:t>dengan</a:t>
            </a:r>
            <a:r>
              <a:rPr lang="en-US" dirty="0" smtClean="0"/>
              <a:t> spider chart. </a:t>
            </a:r>
            <a:r>
              <a:rPr lang="en-US" dirty="0" err="1" smtClean="0"/>
              <a:t>Hasilnya</a:t>
            </a:r>
            <a:r>
              <a:rPr lang="en-US" dirty="0" smtClean="0"/>
              <a:t> </a:t>
            </a:r>
            <a:r>
              <a:rPr lang="en-US" dirty="0" err="1" smtClean="0"/>
              <a:t>ditunjukkan</a:t>
            </a:r>
            <a:r>
              <a:rPr lang="en-US" dirty="0" smtClean="0"/>
              <a:t> </a:t>
            </a:r>
            <a:r>
              <a:rPr lang="en-US" dirty="0" err="1" smtClean="0"/>
              <a:t>pada</a:t>
            </a:r>
            <a:r>
              <a:rPr lang="en-US" dirty="0" smtClean="0"/>
              <a:t> </a:t>
            </a:r>
            <a:r>
              <a:rPr lang="en-US" dirty="0" err="1" smtClean="0"/>
              <a:t>Gambar</a:t>
            </a:r>
            <a:r>
              <a:rPr lang="en-US" dirty="0" smtClean="0"/>
              <a:t> 5.4. Hal </a:t>
            </a:r>
            <a:r>
              <a:rPr lang="en-US" dirty="0" err="1" smtClean="0"/>
              <a:t>ini</a:t>
            </a:r>
            <a:r>
              <a:rPr lang="en-US" dirty="0" smtClean="0"/>
              <a:t> </a:t>
            </a:r>
            <a:r>
              <a:rPr lang="en-US" dirty="0" err="1" smtClean="0"/>
              <a:t>menegaskan</a:t>
            </a:r>
            <a:r>
              <a:rPr lang="en-US" dirty="0" smtClean="0"/>
              <a:t> </a:t>
            </a:r>
            <a:r>
              <a:rPr lang="en-US" dirty="0" err="1" smtClean="0"/>
              <a:t>bahwa</a:t>
            </a:r>
            <a:r>
              <a:rPr lang="en-US" dirty="0" smtClean="0"/>
              <a:t> </a:t>
            </a:r>
            <a:r>
              <a:rPr lang="en-US" dirty="0" err="1" smtClean="0"/>
              <a:t>upaya</a:t>
            </a:r>
            <a:r>
              <a:rPr lang="en-US" dirty="0" smtClean="0"/>
              <a:t> </a:t>
            </a:r>
            <a:r>
              <a:rPr lang="en-US" dirty="0" err="1" smtClean="0"/>
              <a:t>untuk</a:t>
            </a:r>
            <a:r>
              <a:rPr lang="en-US" dirty="0" smtClean="0"/>
              <a:t> </a:t>
            </a:r>
            <a:r>
              <a:rPr lang="en-US" dirty="0" err="1" smtClean="0"/>
              <a:t>mengurangi</a:t>
            </a:r>
            <a:r>
              <a:rPr lang="en-US" dirty="0" smtClean="0"/>
              <a:t> </a:t>
            </a:r>
            <a:r>
              <a:rPr lang="en-US" dirty="0" err="1" smtClean="0"/>
              <a:t>biaya</a:t>
            </a:r>
            <a:r>
              <a:rPr lang="en-US" dirty="0" smtClean="0"/>
              <a:t> </a:t>
            </a:r>
            <a:r>
              <a:rPr lang="en-US" dirty="0" err="1" smtClean="0"/>
              <a:t>produksi</a:t>
            </a:r>
            <a:r>
              <a:rPr lang="en-US" dirty="0" smtClean="0"/>
              <a:t>/</a:t>
            </a:r>
            <a:r>
              <a:rPr lang="en-US" baseline="0" dirty="0" smtClean="0"/>
              <a:t> manufacturing cost </a:t>
            </a:r>
            <a:r>
              <a:rPr lang="en-US" dirty="0" err="1" smtClean="0"/>
              <a:t>telah</a:t>
            </a:r>
            <a:r>
              <a:rPr lang="en-US" dirty="0" smtClean="0"/>
              <a:t> </a:t>
            </a:r>
            <a:r>
              <a:rPr lang="en-US" dirty="0" err="1" smtClean="0"/>
              <a:t>membuahkan</a:t>
            </a:r>
            <a:r>
              <a:rPr lang="en-US" dirty="0" smtClean="0"/>
              <a:t> </a:t>
            </a:r>
            <a:r>
              <a:rPr lang="en-US" dirty="0" err="1" smtClean="0"/>
              <a:t>hasil</a:t>
            </a:r>
            <a:r>
              <a:rPr lang="en-US" dirty="0" smtClean="0"/>
              <a:t>, </a:t>
            </a:r>
            <a:r>
              <a:rPr lang="en-US" dirty="0" err="1" smtClean="0"/>
              <a:t>tetapi</a:t>
            </a:r>
            <a:r>
              <a:rPr lang="en-US" dirty="0" smtClean="0"/>
              <a:t> </a:t>
            </a:r>
            <a:r>
              <a:rPr lang="en-US" dirty="0" err="1" smtClean="0"/>
              <a:t>masih</a:t>
            </a:r>
            <a:r>
              <a:rPr lang="en-US" dirty="0" smtClean="0"/>
              <a:t> </a:t>
            </a:r>
            <a:r>
              <a:rPr lang="en-US" dirty="0" err="1" smtClean="0"/>
              <a:t>terdapat</a:t>
            </a:r>
            <a:r>
              <a:rPr lang="en-US" dirty="0" smtClean="0"/>
              <a:t> </a:t>
            </a:r>
            <a:r>
              <a:rPr lang="en-US" dirty="0" err="1" smtClean="0"/>
              <a:t>potensi</a:t>
            </a:r>
            <a:r>
              <a:rPr lang="en-US" dirty="0" smtClean="0"/>
              <a:t> </a:t>
            </a:r>
            <a:r>
              <a:rPr lang="en-US" dirty="0" err="1" smtClean="0"/>
              <a:t>terkait</a:t>
            </a:r>
            <a:r>
              <a:rPr lang="en-US" dirty="0" smtClean="0"/>
              <a:t> </a:t>
            </a:r>
            <a:r>
              <a:rPr lang="en-US" dirty="0" err="1" smtClean="0"/>
              <a:t>harga</a:t>
            </a:r>
            <a:r>
              <a:rPr lang="en-US" dirty="0" smtClean="0"/>
              <a:t> </a:t>
            </a:r>
            <a:r>
              <a:rPr lang="en-US" dirty="0" err="1" smtClean="0"/>
              <a:t>pengadaan</a:t>
            </a:r>
            <a:r>
              <a:rPr lang="en-US" dirty="0" smtClean="0"/>
              <a:t>/procurement prices, </a:t>
            </a:r>
            <a:r>
              <a:rPr lang="en-US" dirty="0" err="1" smtClean="0"/>
              <a:t>mungkin</a:t>
            </a:r>
            <a:r>
              <a:rPr lang="en-US" dirty="0" smtClean="0"/>
              <a:t> </a:t>
            </a:r>
            <a:r>
              <a:rPr lang="en-US" dirty="0" err="1" smtClean="0"/>
              <a:t>dengan</a:t>
            </a:r>
            <a:r>
              <a:rPr lang="en-US" dirty="0" smtClean="0"/>
              <a:t> </a:t>
            </a:r>
            <a:r>
              <a:rPr lang="en-US" dirty="0" err="1" smtClean="0"/>
              <a:t>menjalin</a:t>
            </a:r>
            <a:r>
              <a:rPr lang="en-US" dirty="0" smtClean="0"/>
              <a:t> </a:t>
            </a:r>
            <a:r>
              <a:rPr lang="en-US" dirty="0" err="1" smtClean="0"/>
              <a:t>hubungan</a:t>
            </a:r>
            <a:r>
              <a:rPr lang="en-US" dirty="0" smtClean="0"/>
              <a:t> </a:t>
            </a:r>
            <a:r>
              <a:rPr lang="en-US" dirty="0" err="1" smtClean="0"/>
              <a:t>jangka</a:t>
            </a:r>
            <a:r>
              <a:rPr lang="en-US" dirty="0" smtClean="0"/>
              <a:t> </a:t>
            </a:r>
            <a:r>
              <a:rPr lang="en-US" dirty="0" err="1" smtClean="0"/>
              <a:t>panjang</a:t>
            </a:r>
            <a:r>
              <a:rPr lang="en-US" dirty="0" smtClean="0"/>
              <a:t> </a:t>
            </a:r>
            <a:r>
              <a:rPr lang="en-US" dirty="0" err="1" smtClean="0"/>
              <a:t>dengan</a:t>
            </a:r>
            <a:r>
              <a:rPr lang="en-US" dirty="0" smtClean="0"/>
              <a:t> </a:t>
            </a:r>
            <a:r>
              <a:rPr lang="en-US" dirty="0" err="1" smtClean="0"/>
              <a:t>beberapa</a:t>
            </a:r>
            <a:r>
              <a:rPr lang="en-US" dirty="0" smtClean="0"/>
              <a:t> </a:t>
            </a:r>
            <a:r>
              <a:rPr lang="en-US" dirty="0" err="1" smtClean="0"/>
              <a:t>pemasok</a:t>
            </a:r>
            <a:r>
              <a:rPr lang="en-US" dirty="0" smtClean="0"/>
              <a:t> </a:t>
            </a:r>
            <a:r>
              <a:rPr lang="en-US" dirty="0" err="1" smtClean="0"/>
              <a:t>bisa</a:t>
            </a:r>
            <a:r>
              <a:rPr lang="en-US" dirty="0" smtClean="0"/>
              <a:t> </a:t>
            </a:r>
            <a:r>
              <a:rPr lang="en-US" dirty="0" err="1" smtClean="0"/>
              <a:t>terselesaikan</a:t>
            </a:r>
            <a:r>
              <a:rPr lang="en-US" dirty="0" smtClean="0"/>
              <a:t>. </a:t>
            </a:r>
            <a:r>
              <a:rPr lang="en-US" dirty="0" err="1" smtClean="0"/>
              <a:t>Selain</a:t>
            </a:r>
            <a:r>
              <a:rPr lang="en-US" dirty="0" smtClean="0"/>
              <a:t> </a:t>
            </a:r>
            <a:r>
              <a:rPr lang="en-US" dirty="0" err="1" smtClean="0"/>
              <a:t>itu</a:t>
            </a:r>
            <a:r>
              <a:rPr lang="en-US" dirty="0" smtClean="0"/>
              <a:t>, </a:t>
            </a:r>
            <a:r>
              <a:rPr lang="en-US" dirty="0" err="1" smtClean="0"/>
              <a:t>tingkat</a:t>
            </a:r>
            <a:r>
              <a:rPr lang="en-US" dirty="0" smtClean="0"/>
              <a:t> </a:t>
            </a:r>
            <a:r>
              <a:rPr lang="en-US" dirty="0" err="1" smtClean="0"/>
              <a:t>kinerja</a:t>
            </a:r>
            <a:r>
              <a:rPr lang="en-US" dirty="0" smtClean="0"/>
              <a:t> </a:t>
            </a:r>
            <a:r>
              <a:rPr lang="en-US" dirty="0" err="1" smtClean="0"/>
              <a:t>terkait</a:t>
            </a:r>
            <a:r>
              <a:rPr lang="en-US" dirty="0" smtClean="0"/>
              <a:t> </a:t>
            </a:r>
            <a:r>
              <a:rPr lang="en-US" dirty="0" err="1" smtClean="0"/>
              <a:t>standarisasi</a:t>
            </a:r>
            <a:r>
              <a:rPr lang="en-US" dirty="0" smtClean="0"/>
              <a:t> </a:t>
            </a:r>
            <a:r>
              <a:rPr lang="en-US" dirty="0" err="1" smtClean="0"/>
              <a:t>komponen</a:t>
            </a:r>
            <a:r>
              <a:rPr lang="en-US" dirty="0" smtClean="0"/>
              <a:t> </a:t>
            </a:r>
            <a:r>
              <a:rPr lang="en-US" dirty="0" err="1" smtClean="0"/>
              <a:t>pada</a:t>
            </a:r>
            <a:r>
              <a:rPr lang="en-US" dirty="0" smtClean="0"/>
              <a:t> </a:t>
            </a:r>
            <a:r>
              <a:rPr lang="en-US" dirty="0" err="1" smtClean="0"/>
              <a:t>produk</a:t>
            </a:r>
            <a:r>
              <a:rPr lang="en-US" dirty="0" smtClean="0"/>
              <a:t> </a:t>
            </a:r>
            <a:r>
              <a:rPr lang="en-US" dirty="0" err="1" smtClean="0"/>
              <a:t>baru</a:t>
            </a:r>
            <a:r>
              <a:rPr lang="en-US" dirty="0" smtClean="0"/>
              <a:t> (new</a:t>
            </a:r>
            <a:r>
              <a:rPr lang="en-US" baseline="0" dirty="0" smtClean="0"/>
              <a:t> components specified)</a:t>
            </a:r>
            <a:r>
              <a:rPr lang="en-US" dirty="0" smtClean="0"/>
              <a:t> </a:t>
            </a:r>
            <a:r>
              <a:rPr lang="en-US" dirty="0" err="1" smtClean="0"/>
              <a:t>sangat</a:t>
            </a:r>
            <a:r>
              <a:rPr lang="en-US" dirty="0" smtClean="0"/>
              <a:t> </a:t>
            </a:r>
            <a:r>
              <a:rPr lang="en-US" dirty="0" err="1" smtClean="0"/>
              <a:t>memprihatinkan</a:t>
            </a:r>
            <a:r>
              <a:rPr lang="en-US" dirty="0" smtClean="0"/>
              <a:t>. </a:t>
            </a:r>
            <a:r>
              <a:rPr lang="en-US" dirty="0" err="1" smtClean="0"/>
              <a:t>Jadi</a:t>
            </a:r>
            <a:r>
              <a:rPr lang="en-US" dirty="0" smtClean="0"/>
              <a:t> </a:t>
            </a:r>
            <a:r>
              <a:rPr lang="en-US" dirty="0" err="1" smtClean="0"/>
              <a:t>adalah</a:t>
            </a:r>
            <a:r>
              <a:rPr lang="en-US" dirty="0" smtClean="0"/>
              <a:t> </a:t>
            </a:r>
            <a:r>
              <a:rPr lang="en-US" dirty="0" err="1" smtClean="0"/>
              <a:t>benar</a:t>
            </a:r>
            <a:r>
              <a:rPr lang="en-US" dirty="0" smtClean="0"/>
              <a:t> </a:t>
            </a:r>
            <a:r>
              <a:rPr lang="en-US" dirty="0" err="1" smtClean="0"/>
              <a:t>untuk</a:t>
            </a:r>
            <a:r>
              <a:rPr lang="en-US" dirty="0" smtClean="0"/>
              <a:t> </a:t>
            </a:r>
            <a:r>
              <a:rPr lang="en-US" dirty="0" err="1" smtClean="0"/>
              <a:t>memulai</a:t>
            </a:r>
            <a:r>
              <a:rPr lang="en-US" dirty="0" smtClean="0"/>
              <a:t> </a:t>
            </a:r>
            <a:r>
              <a:rPr lang="en-US" dirty="0" err="1" smtClean="0"/>
              <a:t>inisiatif</a:t>
            </a:r>
            <a:r>
              <a:rPr lang="en-US" dirty="0" smtClean="0"/>
              <a:t> </a:t>
            </a:r>
            <a:r>
              <a:rPr lang="en-US" dirty="0" err="1" smtClean="0"/>
              <a:t>perbaikan</a:t>
            </a:r>
            <a:r>
              <a:rPr lang="en-US" dirty="0" smtClean="0"/>
              <a:t> </a:t>
            </a:r>
            <a:r>
              <a:rPr lang="en-US" dirty="0" err="1" smtClean="0"/>
              <a:t>dalam</a:t>
            </a:r>
            <a:r>
              <a:rPr lang="en-US" dirty="0" smtClean="0"/>
              <a:t> proses </a:t>
            </a:r>
            <a:r>
              <a:rPr lang="en-US" dirty="0" err="1" smtClean="0"/>
              <a:t>ini</a:t>
            </a:r>
            <a:r>
              <a:rPr lang="en-US"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A9889D6-8425-4DD0-AD84-E465C0EBDB74}" type="slidenum">
              <a:rPr lang="en-US" altLang="en-US" smtClean="0"/>
              <a:pPr/>
              <a:t>17</a:t>
            </a:fld>
            <a:endParaRPr lang="en-US" altLang="en-US"/>
          </a:p>
        </p:txBody>
      </p:sp>
    </p:spTree>
    <p:extLst>
      <p:ext uri="{BB962C8B-B14F-4D97-AF65-F5344CB8AC3E}">
        <p14:creationId xmlns:p14="http://schemas.microsoft.com/office/powerpoint/2010/main" val="3452641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Masalah</a:t>
            </a:r>
            <a:r>
              <a:rPr lang="en-US" dirty="0" smtClean="0"/>
              <a:t> </a:t>
            </a:r>
            <a:r>
              <a:rPr lang="en-US" dirty="0" err="1" smtClean="0"/>
              <a:t>utama</a:t>
            </a:r>
            <a:r>
              <a:rPr lang="en-US" dirty="0" smtClean="0"/>
              <a:t> </a:t>
            </a:r>
            <a:r>
              <a:rPr lang="en-US" dirty="0" err="1" smtClean="0"/>
              <a:t>dengan</a:t>
            </a:r>
            <a:r>
              <a:rPr lang="en-US" dirty="0" smtClean="0"/>
              <a:t> </a:t>
            </a:r>
            <a:r>
              <a:rPr lang="en-US" dirty="0" err="1" smtClean="0"/>
              <a:t>menggunakan</a:t>
            </a:r>
            <a:r>
              <a:rPr lang="en-US" dirty="0" smtClean="0"/>
              <a:t> spider chart </a:t>
            </a:r>
            <a:r>
              <a:rPr lang="en-US" dirty="0" err="1" smtClean="0"/>
              <a:t>untuk</a:t>
            </a:r>
            <a:r>
              <a:rPr lang="en-US" dirty="0" smtClean="0"/>
              <a:t> </a:t>
            </a:r>
            <a:r>
              <a:rPr lang="en-US" dirty="0" err="1" smtClean="0"/>
              <a:t>memutuskan</a:t>
            </a:r>
            <a:r>
              <a:rPr lang="en-US" dirty="0" smtClean="0"/>
              <a:t> </a:t>
            </a:r>
            <a:r>
              <a:rPr lang="en-US" dirty="0" err="1" smtClean="0"/>
              <a:t>indikator</a:t>
            </a:r>
            <a:r>
              <a:rPr lang="en-US" dirty="0" smtClean="0"/>
              <a:t> </a:t>
            </a:r>
            <a:r>
              <a:rPr lang="en-US" dirty="0" err="1" smtClean="0"/>
              <a:t>kinerja</a:t>
            </a:r>
            <a:r>
              <a:rPr lang="en-US" dirty="0" smtClean="0"/>
              <a:t> </a:t>
            </a:r>
            <a:r>
              <a:rPr lang="en-US" dirty="0" err="1" smtClean="0"/>
              <a:t>atau</a:t>
            </a:r>
            <a:r>
              <a:rPr lang="en-US" dirty="0" smtClean="0"/>
              <a:t> proses </a:t>
            </a:r>
            <a:r>
              <a:rPr lang="en-US" dirty="0" err="1" smtClean="0"/>
              <a:t>bisnis</a:t>
            </a:r>
            <a:r>
              <a:rPr lang="en-US" dirty="0" smtClean="0"/>
              <a:t> mana yang </a:t>
            </a:r>
            <a:r>
              <a:rPr lang="en-US" dirty="0" err="1" smtClean="0"/>
              <a:t>harus</a:t>
            </a:r>
            <a:r>
              <a:rPr lang="en-US" dirty="0" smtClean="0"/>
              <a:t> </a:t>
            </a:r>
            <a:r>
              <a:rPr lang="en-US" dirty="0" err="1" smtClean="0"/>
              <a:t>diperbaiki</a:t>
            </a:r>
            <a:r>
              <a:rPr lang="en-US" dirty="0" smtClean="0"/>
              <a:t> </a:t>
            </a:r>
            <a:r>
              <a:rPr lang="en-US" dirty="0" err="1" smtClean="0"/>
              <a:t>adalah</a:t>
            </a:r>
            <a:r>
              <a:rPr lang="en-US" dirty="0" smtClean="0"/>
              <a:t> </a:t>
            </a:r>
            <a:r>
              <a:rPr lang="en-US" dirty="0" err="1" smtClean="0"/>
              <a:t>bahwa</a:t>
            </a:r>
            <a:r>
              <a:rPr lang="en-US" dirty="0" smtClean="0"/>
              <a:t> </a:t>
            </a:r>
            <a:r>
              <a:rPr lang="en-US" dirty="0" err="1" smtClean="0"/>
              <a:t>semua</a:t>
            </a:r>
            <a:r>
              <a:rPr lang="en-US" dirty="0" smtClean="0"/>
              <a:t> </a:t>
            </a:r>
            <a:r>
              <a:rPr lang="en-US" dirty="0" err="1" smtClean="0"/>
              <a:t>entri</a:t>
            </a:r>
            <a:r>
              <a:rPr lang="en-US" dirty="0" smtClean="0"/>
              <a:t> yang </a:t>
            </a:r>
            <a:r>
              <a:rPr lang="en-US" dirty="0" err="1" smtClean="0"/>
              <a:t>termasuk</a:t>
            </a:r>
            <a:r>
              <a:rPr lang="en-US" dirty="0" smtClean="0"/>
              <a:t> </a:t>
            </a:r>
            <a:r>
              <a:rPr lang="en-US" dirty="0" err="1" smtClean="0"/>
              <a:t>dalam</a:t>
            </a:r>
            <a:r>
              <a:rPr lang="en-US" dirty="0" smtClean="0"/>
              <a:t> </a:t>
            </a:r>
            <a:r>
              <a:rPr lang="en-US" dirty="0" err="1" smtClean="0"/>
              <a:t>bagan</a:t>
            </a:r>
            <a:r>
              <a:rPr lang="en-US" dirty="0" smtClean="0"/>
              <a:t> </a:t>
            </a:r>
            <a:r>
              <a:rPr lang="en-US" dirty="0" err="1" smtClean="0"/>
              <a:t>diberi</a:t>
            </a:r>
            <a:r>
              <a:rPr lang="en-US" dirty="0" smtClean="0"/>
              <a:t> </a:t>
            </a:r>
            <a:r>
              <a:rPr lang="en-US" dirty="0" err="1" smtClean="0"/>
              <a:t>bobot</a:t>
            </a:r>
            <a:r>
              <a:rPr lang="en-US" dirty="0" smtClean="0"/>
              <a:t> yang </a:t>
            </a:r>
            <a:r>
              <a:rPr lang="en-US" dirty="0" err="1" smtClean="0"/>
              <a:t>sama</a:t>
            </a:r>
            <a:r>
              <a:rPr lang="en-US" dirty="0" smtClean="0"/>
              <a:t>. Dari </a:t>
            </a:r>
            <a:r>
              <a:rPr lang="en-US" dirty="0" err="1" smtClean="0"/>
              <a:t>grafik</a:t>
            </a:r>
            <a:r>
              <a:rPr lang="en-US" dirty="0" smtClean="0"/>
              <a:t> </a:t>
            </a:r>
            <a:r>
              <a:rPr lang="en-US" dirty="0" err="1" smtClean="0"/>
              <a:t>laba-laba</a:t>
            </a:r>
            <a:r>
              <a:rPr lang="en-US" dirty="0" smtClean="0"/>
              <a:t>, </a:t>
            </a:r>
            <a:r>
              <a:rPr lang="en-US" dirty="0" err="1" smtClean="0"/>
              <a:t>pendekatan</a:t>
            </a:r>
            <a:r>
              <a:rPr lang="en-US" dirty="0" smtClean="0"/>
              <a:t> </a:t>
            </a:r>
            <a:r>
              <a:rPr lang="en-US" dirty="0" err="1" smtClean="0"/>
              <a:t>mekanis</a:t>
            </a:r>
            <a:r>
              <a:rPr lang="en-US" dirty="0" smtClean="0"/>
              <a:t> </a:t>
            </a:r>
            <a:r>
              <a:rPr lang="en-US" dirty="0" err="1" smtClean="0"/>
              <a:t>hanya</a:t>
            </a:r>
            <a:r>
              <a:rPr lang="en-US" dirty="0" smtClean="0"/>
              <a:t> </a:t>
            </a:r>
            <a:r>
              <a:rPr lang="en-US" dirty="0" err="1" smtClean="0"/>
              <a:t>untuk</a:t>
            </a:r>
            <a:r>
              <a:rPr lang="en-US" dirty="0" smtClean="0"/>
              <a:t> </a:t>
            </a:r>
            <a:r>
              <a:rPr lang="en-US" dirty="0" err="1" smtClean="0"/>
              <a:t>menyimpulkan</a:t>
            </a:r>
            <a:r>
              <a:rPr lang="en-US" dirty="0" smtClean="0"/>
              <a:t> </a:t>
            </a:r>
            <a:r>
              <a:rPr lang="en-US" dirty="0" err="1" smtClean="0"/>
              <a:t>bahwa</a:t>
            </a:r>
            <a:r>
              <a:rPr lang="en-US" dirty="0" smtClean="0"/>
              <a:t> proses yang </a:t>
            </a:r>
            <a:r>
              <a:rPr lang="en-US" dirty="0" err="1" smtClean="0"/>
              <a:t>membutuhkan</a:t>
            </a:r>
            <a:r>
              <a:rPr lang="en-US" dirty="0" smtClean="0"/>
              <a:t> </a:t>
            </a:r>
            <a:r>
              <a:rPr lang="en-US" dirty="0" err="1" smtClean="0"/>
              <a:t>perbaikan</a:t>
            </a:r>
            <a:r>
              <a:rPr lang="en-US" dirty="0" smtClean="0"/>
              <a:t> </a:t>
            </a:r>
            <a:r>
              <a:rPr lang="en-US" dirty="0" err="1" smtClean="0"/>
              <a:t>memiliki</a:t>
            </a:r>
            <a:r>
              <a:rPr lang="en-US" dirty="0" smtClean="0"/>
              <a:t> </a:t>
            </a:r>
            <a:r>
              <a:rPr lang="en-US" dirty="0" err="1" smtClean="0"/>
              <a:t>celah</a:t>
            </a:r>
            <a:r>
              <a:rPr lang="en-US" dirty="0" smtClean="0"/>
              <a:t> </a:t>
            </a:r>
            <a:r>
              <a:rPr lang="en-US" dirty="0" err="1" smtClean="0"/>
              <a:t>terbesar</a:t>
            </a:r>
            <a:r>
              <a:rPr lang="en-US" dirty="0" smtClean="0"/>
              <a:t> </a:t>
            </a:r>
            <a:r>
              <a:rPr lang="en-US" dirty="0" err="1" smtClean="0"/>
              <a:t>untuk</a:t>
            </a:r>
            <a:r>
              <a:rPr lang="en-US" dirty="0" smtClean="0"/>
              <a:t> </a:t>
            </a:r>
            <a:r>
              <a:rPr lang="en-US" dirty="0" err="1" smtClean="0"/>
              <a:t>mitra</a:t>
            </a:r>
            <a:r>
              <a:rPr lang="en-US" dirty="0" smtClean="0"/>
              <a:t> </a:t>
            </a:r>
            <a:r>
              <a:rPr lang="en-US" dirty="0" err="1" smtClean="0"/>
              <a:t>pembandingan</a:t>
            </a:r>
            <a:r>
              <a:rPr lang="en-US" dirty="0" smtClean="0"/>
              <a:t>. </a:t>
            </a:r>
            <a:r>
              <a:rPr lang="en-US" dirty="0" err="1" smtClean="0"/>
              <a:t>Untuk</a:t>
            </a:r>
            <a:r>
              <a:rPr lang="en-US" dirty="0" smtClean="0"/>
              <a:t> </a:t>
            </a:r>
            <a:r>
              <a:rPr lang="en-US" dirty="0" err="1" smtClean="0"/>
              <a:t>menyeimbangkan</a:t>
            </a:r>
            <a:r>
              <a:rPr lang="en-US" dirty="0" smtClean="0"/>
              <a:t> </a:t>
            </a:r>
            <a:r>
              <a:rPr lang="en-US" dirty="0" err="1" smtClean="0"/>
              <a:t>gambaran</a:t>
            </a:r>
            <a:r>
              <a:rPr lang="en-US" dirty="0" smtClean="0"/>
              <a:t> </a:t>
            </a:r>
            <a:r>
              <a:rPr lang="en-US" dirty="0" err="1" smtClean="0"/>
              <a:t>ini</a:t>
            </a:r>
            <a:r>
              <a:rPr lang="en-US" dirty="0" smtClean="0"/>
              <a:t>, </a:t>
            </a:r>
            <a:r>
              <a:rPr lang="en-US" dirty="0" err="1" smtClean="0"/>
              <a:t>matriks</a:t>
            </a:r>
            <a:r>
              <a:rPr lang="en-US" dirty="0" smtClean="0"/>
              <a:t> </a:t>
            </a:r>
            <a:r>
              <a:rPr lang="en-US" dirty="0" err="1" smtClean="0"/>
              <a:t>kinerja</a:t>
            </a:r>
            <a:r>
              <a:rPr lang="en-US" dirty="0" smtClean="0"/>
              <a:t> </a:t>
            </a:r>
            <a:r>
              <a:rPr lang="en-US" dirty="0" err="1" smtClean="0"/>
              <a:t>menambahkan</a:t>
            </a:r>
            <a:r>
              <a:rPr lang="en-US" dirty="0" smtClean="0"/>
              <a:t> </a:t>
            </a:r>
            <a:r>
              <a:rPr lang="en-US" dirty="0" err="1" smtClean="0"/>
              <a:t>faktor</a:t>
            </a:r>
            <a:r>
              <a:rPr lang="en-US" dirty="0" smtClean="0"/>
              <a:t> </a:t>
            </a:r>
            <a:r>
              <a:rPr lang="en-US" dirty="0" err="1" smtClean="0"/>
              <a:t>kepentingan</a:t>
            </a:r>
            <a:r>
              <a:rPr lang="en-US" dirty="0" smtClean="0"/>
              <a:t> </a:t>
            </a:r>
            <a:r>
              <a:rPr lang="en-US" dirty="0" err="1" smtClean="0"/>
              <a:t>ke</a:t>
            </a:r>
            <a:r>
              <a:rPr lang="en-US" dirty="0" smtClean="0"/>
              <a:t> </a:t>
            </a:r>
            <a:r>
              <a:rPr lang="en-US" dirty="0" err="1" smtClean="0"/>
              <a:t>dalam</a:t>
            </a:r>
            <a:r>
              <a:rPr lang="en-US" dirty="0" smtClean="0"/>
              <a:t> </a:t>
            </a:r>
            <a:r>
              <a:rPr lang="en-US" dirty="0" err="1" smtClean="0"/>
              <a:t>analisis</a:t>
            </a:r>
            <a:r>
              <a:rPr lang="en-US" dirty="0" smtClean="0"/>
              <a:t>. </a:t>
            </a:r>
            <a:r>
              <a:rPr lang="en-US" dirty="0" err="1" smtClean="0"/>
              <a:t>Ini</a:t>
            </a:r>
            <a:r>
              <a:rPr lang="en-US" dirty="0" smtClean="0"/>
              <a:t> </a:t>
            </a:r>
            <a:r>
              <a:rPr lang="en-US" dirty="0" err="1" smtClean="0"/>
              <a:t>melengkapi</a:t>
            </a:r>
            <a:r>
              <a:rPr lang="en-US" dirty="0" smtClean="0"/>
              <a:t> </a:t>
            </a:r>
            <a:r>
              <a:rPr lang="en-US" dirty="0" err="1" smtClean="0"/>
              <a:t>dua</a:t>
            </a:r>
            <a:r>
              <a:rPr lang="en-US" dirty="0" smtClean="0"/>
              <a:t> </a:t>
            </a:r>
            <a:r>
              <a:rPr lang="en-US" dirty="0" err="1" smtClean="0"/>
              <a:t>alat</a:t>
            </a:r>
            <a:r>
              <a:rPr lang="en-US" dirty="0" smtClean="0"/>
              <a:t> </a:t>
            </a:r>
            <a:r>
              <a:rPr lang="en-US" dirty="0" err="1" smtClean="0"/>
              <a:t>sebelumnya</a:t>
            </a:r>
            <a:r>
              <a:rPr lang="en-US" dirty="0" smtClean="0"/>
              <a:t>, yang </a:t>
            </a:r>
            <a:r>
              <a:rPr lang="en-US" dirty="0" err="1" smtClean="0"/>
              <a:t>berfokus</a:t>
            </a:r>
            <a:r>
              <a:rPr lang="en-US" dirty="0" smtClean="0"/>
              <a:t> </a:t>
            </a:r>
            <a:r>
              <a:rPr lang="en-US" dirty="0" err="1" smtClean="0"/>
              <a:t>pada</a:t>
            </a:r>
            <a:r>
              <a:rPr lang="en-US" dirty="0" smtClean="0"/>
              <a:t> </a:t>
            </a:r>
            <a:r>
              <a:rPr lang="en-US" dirty="0" err="1" smtClean="0"/>
              <a:t>kinerja</a:t>
            </a:r>
            <a:r>
              <a:rPr lang="en-US" dirty="0" smtClean="0"/>
              <a:t> </a:t>
            </a:r>
            <a:r>
              <a:rPr lang="en-US" dirty="0" err="1" smtClean="0"/>
              <a:t>saja</a:t>
            </a:r>
            <a:r>
              <a:rPr lang="en-US" dirty="0" smtClean="0"/>
              <a:t>. </a:t>
            </a:r>
            <a:r>
              <a:rPr lang="en-US" dirty="0" err="1" smtClean="0"/>
              <a:t>Menggunakan</a:t>
            </a:r>
            <a:r>
              <a:rPr lang="en-US" dirty="0" smtClean="0"/>
              <a:t> </a:t>
            </a:r>
            <a:r>
              <a:rPr lang="en-US" dirty="0" err="1" smtClean="0"/>
              <a:t>matriks</a:t>
            </a:r>
            <a:r>
              <a:rPr lang="en-US" dirty="0" smtClean="0"/>
              <a:t> </a:t>
            </a:r>
            <a:r>
              <a:rPr lang="en-US" dirty="0" err="1" smtClean="0"/>
              <a:t>kinerja</a:t>
            </a:r>
            <a:r>
              <a:rPr lang="en-US" dirty="0" smtClean="0"/>
              <a:t> </a:t>
            </a:r>
            <a:r>
              <a:rPr lang="en-US" dirty="0" err="1" smtClean="0"/>
              <a:t>dengan</a:t>
            </a:r>
            <a:r>
              <a:rPr lang="en-US" dirty="0" smtClean="0"/>
              <a:t> </a:t>
            </a:r>
            <a:r>
              <a:rPr lang="en-US" dirty="0" err="1" smtClean="0"/>
              <a:t>alat</a:t>
            </a:r>
            <a:r>
              <a:rPr lang="en-US" dirty="0" smtClean="0"/>
              <a:t> lain </a:t>
            </a:r>
            <a:r>
              <a:rPr lang="en-US" dirty="0" err="1" smtClean="0"/>
              <a:t>dapat</a:t>
            </a:r>
            <a:r>
              <a:rPr lang="en-US" dirty="0" smtClean="0"/>
              <a:t> </a:t>
            </a:r>
            <a:r>
              <a:rPr lang="en-US" dirty="0" err="1" smtClean="0"/>
              <a:t>menghindari</a:t>
            </a:r>
            <a:r>
              <a:rPr lang="en-US" dirty="0" smtClean="0"/>
              <a:t> </a:t>
            </a:r>
            <a:r>
              <a:rPr lang="en-US" dirty="0" err="1" smtClean="0"/>
              <a:t>pemborosan</a:t>
            </a:r>
            <a:r>
              <a:rPr lang="en-US" dirty="0" smtClean="0"/>
              <a:t> </a:t>
            </a:r>
            <a:r>
              <a:rPr lang="en-US" dirty="0" err="1" smtClean="0"/>
              <a:t>sumber</a:t>
            </a:r>
            <a:r>
              <a:rPr lang="en-US" dirty="0" smtClean="0"/>
              <a:t> </a:t>
            </a:r>
            <a:r>
              <a:rPr lang="en-US" dirty="0" err="1" smtClean="0"/>
              <a:t>daya</a:t>
            </a:r>
            <a:r>
              <a:rPr lang="en-US" dirty="0" smtClean="0"/>
              <a:t> </a:t>
            </a:r>
            <a:r>
              <a:rPr lang="en-US" dirty="0" err="1" smtClean="0"/>
              <a:t>untuk</a:t>
            </a:r>
            <a:r>
              <a:rPr lang="en-US" dirty="0" smtClean="0"/>
              <a:t> </a:t>
            </a:r>
            <a:r>
              <a:rPr lang="en-US" dirty="0" err="1" smtClean="0"/>
              <a:t>meningkatkan</a:t>
            </a:r>
            <a:r>
              <a:rPr lang="en-US" dirty="0" smtClean="0"/>
              <a:t> proses yang </a:t>
            </a:r>
            <a:r>
              <a:rPr lang="en-US" dirty="0" err="1" smtClean="0"/>
              <a:t>berkinerja</a:t>
            </a:r>
            <a:r>
              <a:rPr lang="en-US" dirty="0" smtClean="0"/>
              <a:t> </a:t>
            </a:r>
            <a:r>
              <a:rPr lang="en-US" dirty="0" err="1" smtClean="0"/>
              <a:t>buruk</a:t>
            </a:r>
            <a:r>
              <a:rPr lang="en-US" dirty="0" smtClean="0"/>
              <a:t> </a:t>
            </a:r>
            <a:r>
              <a:rPr lang="en-US" dirty="0" err="1" smtClean="0"/>
              <a:t>tetapi</a:t>
            </a:r>
            <a:r>
              <a:rPr lang="en-US" dirty="0" smtClean="0"/>
              <a:t> </a:t>
            </a:r>
            <a:r>
              <a:rPr lang="en-US" dirty="0" err="1" smtClean="0"/>
              <a:t>itu</a:t>
            </a:r>
            <a:r>
              <a:rPr lang="en-US" dirty="0" smtClean="0"/>
              <a:t> </a:t>
            </a:r>
            <a:r>
              <a:rPr lang="en-US" dirty="0" err="1" smtClean="0"/>
              <a:t>juga</a:t>
            </a:r>
            <a:r>
              <a:rPr lang="en-US" dirty="0" smtClean="0"/>
              <a:t> </a:t>
            </a:r>
            <a:r>
              <a:rPr lang="en-US" dirty="0" err="1" smtClean="0"/>
              <a:t>tidak</a:t>
            </a:r>
            <a:r>
              <a:rPr lang="en-US" dirty="0" smtClean="0"/>
              <a:t> </a:t>
            </a:r>
            <a:r>
              <a:rPr lang="en-US" dirty="0" err="1" smtClean="0"/>
              <a:t>terlalu</a:t>
            </a:r>
            <a:r>
              <a:rPr lang="en-US" dirty="0" smtClean="0"/>
              <a:t> </a:t>
            </a:r>
            <a:r>
              <a:rPr lang="en-US" dirty="0" err="1" smtClean="0"/>
              <a:t>penting</a:t>
            </a:r>
            <a:r>
              <a:rPr lang="en-US" dirty="0" smtClean="0"/>
              <a:t>.</a:t>
            </a:r>
          </a:p>
          <a:p>
            <a:endParaRPr lang="en-US" dirty="0" smtClean="0"/>
          </a:p>
          <a:p>
            <a:r>
              <a:rPr lang="en-US" dirty="0" err="1" smtClean="0"/>
              <a:t>Matriks</a:t>
            </a:r>
            <a:r>
              <a:rPr lang="en-US" dirty="0" smtClean="0"/>
              <a:t> </a:t>
            </a:r>
            <a:r>
              <a:rPr lang="en-US" dirty="0" err="1" smtClean="0"/>
              <a:t>kinerja</a:t>
            </a:r>
            <a:r>
              <a:rPr lang="en-US" dirty="0" smtClean="0"/>
              <a:t> </a:t>
            </a:r>
            <a:r>
              <a:rPr lang="en-US" dirty="0" err="1" smtClean="0"/>
              <a:t>generik</a:t>
            </a:r>
            <a:r>
              <a:rPr lang="en-US" dirty="0" smtClean="0"/>
              <a:t> </a:t>
            </a:r>
            <a:r>
              <a:rPr lang="en-US" dirty="0" err="1" smtClean="0"/>
              <a:t>ditunjukkan</a:t>
            </a:r>
            <a:r>
              <a:rPr lang="en-US" dirty="0" smtClean="0"/>
              <a:t> </a:t>
            </a:r>
            <a:r>
              <a:rPr lang="en-US" dirty="0" err="1" smtClean="0"/>
              <a:t>pada</a:t>
            </a:r>
            <a:r>
              <a:rPr lang="en-US" dirty="0" smtClean="0"/>
              <a:t> </a:t>
            </a:r>
            <a:r>
              <a:rPr lang="en-US" dirty="0" err="1" smtClean="0"/>
              <a:t>Gambar</a:t>
            </a:r>
            <a:r>
              <a:rPr lang="en-US" dirty="0" smtClean="0"/>
              <a:t> 5.5. </a:t>
            </a:r>
            <a:r>
              <a:rPr lang="en-US" dirty="0" err="1" smtClean="0"/>
              <a:t>Matriks</a:t>
            </a:r>
            <a:r>
              <a:rPr lang="en-US" dirty="0" smtClean="0"/>
              <a:t> </a:t>
            </a:r>
            <a:r>
              <a:rPr lang="en-US" dirty="0" err="1" smtClean="0"/>
              <a:t>dibagi</a:t>
            </a:r>
            <a:r>
              <a:rPr lang="en-US" dirty="0" smtClean="0"/>
              <a:t> </a:t>
            </a:r>
            <a:r>
              <a:rPr lang="en-US" dirty="0" err="1" smtClean="0"/>
              <a:t>menjadi</a:t>
            </a:r>
            <a:r>
              <a:rPr lang="en-US" dirty="0" smtClean="0"/>
              <a:t> </a:t>
            </a:r>
            <a:r>
              <a:rPr lang="en-US" dirty="0" err="1" smtClean="0"/>
              <a:t>empat</a:t>
            </a:r>
            <a:r>
              <a:rPr lang="en-US" dirty="0" smtClean="0"/>
              <a:t> </a:t>
            </a:r>
            <a:r>
              <a:rPr lang="en-US" dirty="0" err="1" smtClean="0"/>
              <a:t>kuadran</a:t>
            </a:r>
            <a:r>
              <a:rPr lang="en-US" dirty="0" smtClean="0"/>
              <a:t>, </a:t>
            </a:r>
            <a:r>
              <a:rPr lang="en-US" dirty="0" err="1" smtClean="0"/>
              <a:t>dengan</a:t>
            </a:r>
            <a:r>
              <a:rPr lang="en-US" dirty="0" smtClean="0"/>
              <a:t> </a:t>
            </a:r>
            <a:r>
              <a:rPr lang="en-US" dirty="0" err="1" smtClean="0"/>
              <a:t>kepentingan</a:t>
            </a:r>
            <a:r>
              <a:rPr lang="en-US" dirty="0" smtClean="0"/>
              <a:t> </a:t>
            </a:r>
            <a:r>
              <a:rPr lang="en-US" dirty="0" err="1" smtClean="0"/>
              <a:t>ditempatkan</a:t>
            </a:r>
            <a:r>
              <a:rPr lang="en-US" dirty="0" smtClean="0"/>
              <a:t> di </a:t>
            </a:r>
            <a:r>
              <a:rPr lang="en-US" dirty="0" err="1" smtClean="0"/>
              <a:t>sepanjang</a:t>
            </a:r>
            <a:r>
              <a:rPr lang="en-US" dirty="0" smtClean="0"/>
              <a:t> </a:t>
            </a:r>
            <a:r>
              <a:rPr lang="en-US" dirty="0" err="1" smtClean="0"/>
              <a:t>sumbu</a:t>
            </a:r>
            <a:r>
              <a:rPr lang="en-US" dirty="0" smtClean="0"/>
              <a:t> horizontal </a:t>
            </a:r>
            <a:r>
              <a:rPr lang="en-US" dirty="0" err="1" smtClean="0"/>
              <a:t>dan</a:t>
            </a:r>
            <a:r>
              <a:rPr lang="en-US" dirty="0" smtClean="0"/>
              <a:t> </a:t>
            </a:r>
            <a:r>
              <a:rPr lang="en-US" dirty="0" err="1" smtClean="0"/>
              <a:t>tingkat</a:t>
            </a:r>
            <a:r>
              <a:rPr lang="en-US" dirty="0" smtClean="0"/>
              <a:t> </a:t>
            </a:r>
            <a:r>
              <a:rPr lang="en-US" dirty="0" err="1" smtClean="0"/>
              <a:t>kinerja</a:t>
            </a:r>
            <a:r>
              <a:rPr lang="en-US" dirty="0" smtClean="0"/>
              <a:t> </a:t>
            </a:r>
            <a:r>
              <a:rPr lang="en-US" dirty="0" err="1" smtClean="0"/>
              <a:t>saat</a:t>
            </a:r>
            <a:r>
              <a:rPr lang="en-US" dirty="0" smtClean="0"/>
              <a:t> </a:t>
            </a:r>
            <a:r>
              <a:rPr lang="en-US" dirty="0" err="1" smtClean="0"/>
              <a:t>ini</a:t>
            </a:r>
            <a:r>
              <a:rPr lang="en-US" dirty="0" smtClean="0"/>
              <a:t> di </a:t>
            </a:r>
            <a:r>
              <a:rPr lang="en-US" dirty="0" err="1" smtClean="0"/>
              <a:t>sepanjang</a:t>
            </a:r>
            <a:r>
              <a:rPr lang="en-US" dirty="0" smtClean="0"/>
              <a:t> </a:t>
            </a:r>
            <a:r>
              <a:rPr lang="en-US" dirty="0" err="1" smtClean="0"/>
              <a:t>sumbu</a:t>
            </a:r>
            <a:r>
              <a:rPr lang="en-US" dirty="0" smtClean="0"/>
              <a:t> </a:t>
            </a:r>
            <a:r>
              <a:rPr lang="en-US" dirty="0" err="1" smtClean="0"/>
              <a:t>vertikal</a:t>
            </a:r>
            <a:r>
              <a:rPr lang="en-US" dirty="0" smtClean="0"/>
              <a:t>. </a:t>
            </a:r>
            <a:r>
              <a:rPr lang="en-US" dirty="0" err="1" smtClean="0"/>
              <a:t>Indikator</a:t>
            </a:r>
            <a:r>
              <a:rPr lang="en-US" dirty="0" smtClean="0"/>
              <a:t> </a:t>
            </a:r>
            <a:r>
              <a:rPr lang="en-US" dirty="0" err="1" smtClean="0"/>
              <a:t>kinerja</a:t>
            </a:r>
            <a:r>
              <a:rPr lang="en-US" dirty="0" smtClean="0"/>
              <a:t> yang </a:t>
            </a:r>
            <a:r>
              <a:rPr lang="en-US" dirty="0" err="1" smtClean="0"/>
              <a:t>akan</a:t>
            </a:r>
            <a:r>
              <a:rPr lang="en-US" dirty="0" smtClean="0"/>
              <a:t> </a:t>
            </a:r>
            <a:r>
              <a:rPr lang="en-US" dirty="0" err="1" smtClean="0"/>
              <a:t>dianalisis</a:t>
            </a:r>
            <a:r>
              <a:rPr lang="en-US" dirty="0" smtClean="0"/>
              <a:t> </a:t>
            </a:r>
            <a:r>
              <a:rPr lang="en-US" dirty="0" err="1" smtClean="0"/>
              <a:t>diplot</a:t>
            </a:r>
            <a:r>
              <a:rPr lang="en-US" dirty="0" smtClean="0"/>
              <a:t> </a:t>
            </a:r>
            <a:r>
              <a:rPr lang="en-US" dirty="0" err="1" smtClean="0"/>
              <a:t>dalam</a:t>
            </a:r>
            <a:r>
              <a:rPr lang="en-US" dirty="0" smtClean="0"/>
              <a:t> </a:t>
            </a:r>
            <a:r>
              <a:rPr lang="en-US" dirty="0" err="1" smtClean="0"/>
              <a:t>matriks</a:t>
            </a:r>
            <a:r>
              <a:rPr lang="en-US" dirty="0" smtClean="0"/>
              <a:t> </a:t>
            </a:r>
            <a:r>
              <a:rPr lang="en-US" dirty="0" err="1" smtClean="0"/>
              <a:t>sesuai</a:t>
            </a:r>
            <a:r>
              <a:rPr lang="en-US" dirty="0" smtClean="0"/>
              <a:t> </a:t>
            </a:r>
            <a:r>
              <a:rPr lang="en-US" dirty="0" err="1" smtClean="0"/>
              <a:t>dengan</a:t>
            </a:r>
            <a:r>
              <a:rPr lang="en-US" dirty="0" smtClean="0"/>
              <a:t> data </a:t>
            </a:r>
            <a:r>
              <a:rPr lang="en-US" dirty="0" err="1" smtClean="0"/>
              <a:t>kinerja</a:t>
            </a:r>
            <a:r>
              <a:rPr lang="en-US" dirty="0" smtClean="0"/>
              <a:t> </a:t>
            </a:r>
            <a:r>
              <a:rPr lang="en-US" dirty="0" err="1" smtClean="0"/>
              <a:t>dan</a:t>
            </a:r>
            <a:r>
              <a:rPr lang="en-US" dirty="0" smtClean="0"/>
              <a:t> </a:t>
            </a:r>
            <a:r>
              <a:rPr lang="en-US" dirty="0" err="1" smtClean="0"/>
              <a:t>evaluasi</a:t>
            </a:r>
            <a:r>
              <a:rPr lang="en-US" dirty="0" smtClean="0"/>
              <a:t> </a:t>
            </a:r>
            <a:r>
              <a:rPr lang="en-US" dirty="0" err="1" smtClean="0"/>
              <a:t>subjektif</a:t>
            </a:r>
            <a:r>
              <a:rPr lang="en-US" dirty="0" smtClean="0"/>
              <a:t> </a:t>
            </a:r>
            <a:r>
              <a:rPr lang="en-US" dirty="0" err="1" smtClean="0"/>
              <a:t>dari</a:t>
            </a:r>
            <a:r>
              <a:rPr lang="en-US" dirty="0" smtClean="0"/>
              <a:t> </a:t>
            </a:r>
            <a:r>
              <a:rPr lang="en-US" dirty="0" err="1" smtClean="0"/>
              <a:t>kepentingannya</a:t>
            </a:r>
            <a:r>
              <a:rPr lang="en-US" dirty="0" smtClean="0"/>
              <a:t>. </a:t>
            </a:r>
            <a:endParaRPr lang="en-US" dirty="0"/>
          </a:p>
        </p:txBody>
      </p:sp>
      <p:sp>
        <p:nvSpPr>
          <p:cNvPr id="4" name="Slide Number Placeholder 3"/>
          <p:cNvSpPr>
            <a:spLocks noGrp="1"/>
          </p:cNvSpPr>
          <p:nvPr>
            <p:ph type="sldNum" sz="quarter" idx="10"/>
          </p:nvPr>
        </p:nvSpPr>
        <p:spPr/>
        <p:txBody>
          <a:bodyPr/>
          <a:lstStyle/>
          <a:p>
            <a:fld id="{2A9889D6-8425-4DD0-AD84-E465C0EBDB74}" type="slidenum">
              <a:rPr lang="en-US" altLang="en-US" smtClean="0"/>
              <a:pPr/>
              <a:t>18</a:t>
            </a:fld>
            <a:endParaRPr lang="en-US" altLang="en-US"/>
          </a:p>
        </p:txBody>
      </p:sp>
    </p:spTree>
    <p:extLst>
      <p:ext uri="{BB962C8B-B14F-4D97-AF65-F5344CB8AC3E}">
        <p14:creationId xmlns:p14="http://schemas.microsoft.com/office/powerpoint/2010/main" val="2322604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smtClean="0"/>
              <a:t>Matriks</a:t>
            </a:r>
            <a:r>
              <a:rPr lang="en-US" dirty="0" smtClean="0"/>
              <a:t> </a:t>
            </a:r>
            <a:r>
              <a:rPr lang="en-US" dirty="0" err="1" smtClean="0"/>
              <a:t>kinerja</a:t>
            </a:r>
            <a:r>
              <a:rPr lang="en-US" dirty="0" smtClean="0"/>
              <a:t> </a:t>
            </a:r>
            <a:r>
              <a:rPr lang="en-US" dirty="0" err="1" smtClean="0"/>
              <a:t>generik</a:t>
            </a:r>
            <a:r>
              <a:rPr lang="en-US" dirty="0" smtClean="0"/>
              <a:t> </a:t>
            </a:r>
            <a:r>
              <a:rPr lang="en-US" dirty="0" err="1" smtClean="0"/>
              <a:t>ditunjukkan</a:t>
            </a:r>
            <a:r>
              <a:rPr lang="en-US" dirty="0" smtClean="0"/>
              <a:t> </a:t>
            </a:r>
            <a:r>
              <a:rPr lang="en-US" dirty="0" err="1" smtClean="0"/>
              <a:t>pada</a:t>
            </a:r>
            <a:r>
              <a:rPr lang="en-US" dirty="0" smtClean="0"/>
              <a:t> </a:t>
            </a:r>
            <a:r>
              <a:rPr lang="en-US" dirty="0" err="1" smtClean="0"/>
              <a:t>Gambar</a:t>
            </a:r>
            <a:r>
              <a:rPr lang="en-US" dirty="0" smtClean="0"/>
              <a:t> 5.5. </a:t>
            </a:r>
            <a:r>
              <a:rPr lang="en-US" dirty="0" err="1" smtClean="0"/>
              <a:t>Matriks</a:t>
            </a:r>
            <a:r>
              <a:rPr lang="en-US" dirty="0" smtClean="0"/>
              <a:t> </a:t>
            </a:r>
            <a:r>
              <a:rPr lang="en-US" dirty="0" err="1" smtClean="0"/>
              <a:t>dibagi</a:t>
            </a:r>
            <a:r>
              <a:rPr lang="en-US" dirty="0" smtClean="0"/>
              <a:t> </a:t>
            </a:r>
            <a:r>
              <a:rPr lang="en-US" dirty="0" err="1" smtClean="0"/>
              <a:t>menjadi</a:t>
            </a:r>
            <a:r>
              <a:rPr lang="en-US" dirty="0" smtClean="0"/>
              <a:t> </a:t>
            </a:r>
            <a:r>
              <a:rPr lang="en-US" dirty="0" err="1" smtClean="0"/>
              <a:t>empat</a:t>
            </a:r>
            <a:r>
              <a:rPr lang="en-US" dirty="0" smtClean="0"/>
              <a:t> </a:t>
            </a:r>
            <a:r>
              <a:rPr lang="en-US" dirty="0" err="1" smtClean="0"/>
              <a:t>kuadran</a:t>
            </a:r>
            <a:r>
              <a:rPr lang="en-US" dirty="0" smtClean="0"/>
              <a:t>, </a:t>
            </a:r>
            <a:r>
              <a:rPr lang="en-US" dirty="0" err="1" smtClean="0"/>
              <a:t>dengan</a:t>
            </a:r>
            <a:r>
              <a:rPr lang="en-US" dirty="0" smtClean="0"/>
              <a:t> </a:t>
            </a:r>
            <a:r>
              <a:rPr lang="en-US" dirty="0" err="1" smtClean="0"/>
              <a:t>kepentingan</a:t>
            </a:r>
            <a:r>
              <a:rPr lang="en-US" dirty="0" smtClean="0"/>
              <a:t> </a:t>
            </a:r>
            <a:r>
              <a:rPr lang="en-US" dirty="0" err="1" smtClean="0"/>
              <a:t>ditempatkan</a:t>
            </a:r>
            <a:r>
              <a:rPr lang="en-US" dirty="0" smtClean="0"/>
              <a:t> di </a:t>
            </a:r>
            <a:r>
              <a:rPr lang="en-US" dirty="0" err="1" smtClean="0"/>
              <a:t>sepanjang</a:t>
            </a:r>
            <a:r>
              <a:rPr lang="en-US" dirty="0" smtClean="0"/>
              <a:t> </a:t>
            </a:r>
            <a:r>
              <a:rPr lang="en-US" dirty="0" err="1" smtClean="0"/>
              <a:t>sumbu</a:t>
            </a:r>
            <a:r>
              <a:rPr lang="en-US" dirty="0" smtClean="0"/>
              <a:t> horizontal </a:t>
            </a:r>
            <a:r>
              <a:rPr lang="en-US" dirty="0" err="1" smtClean="0"/>
              <a:t>dan</a:t>
            </a:r>
            <a:r>
              <a:rPr lang="en-US" dirty="0" smtClean="0"/>
              <a:t> </a:t>
            </a:r>
            <a:r>
              <a:rPr lang="en-US" dirty="0" err="1" smtClean="0"/>
              <a:t>tingkat</a:t>
            </a:r>
            <a:r>
              <a:rPr lang="en-US" dirty="0" smtClean="0"/>
              <a:t> </a:t>
            </a:r>
            <a:r>
              <a:rPr lang="en-US" dirty="0" err="1" smtClean="0"/>
              <a:t>kinerja</a:t>
            </a:r>
            <a:r>
              <a:rPr lang="en-US" dirty="0" smtClean="0"/>
              <a:t> </a:t>
            </a:r>
            <a:r>
              <a:rPr lang="en-US" dirty="0" err="1" smtClean="0"/>
              <a:t>saat</a:t>
            </a:r>
            <a:r>
              <a:rPr lang="en-US" dirty="0" smtClean="0"/>
              <a:t> </a:t>
            </a:r>
            <a:r>
              <a:rPr lang="en-US" dirty="0" err="1" smtClean="0"/>
              <a:t>ini</a:t>
            </a:r>
            <a:r>
              <a:rPr lang="en-US" dirty="0" smtClean="0"/>
              <a:t> di </a:t>
            </a:r>
            <a:r>
              <a:rPr lang="en-US" dirty="0" err="1" smtClean="0"/>
              <a:t>sepanjang</a:t>
            </a:r>
            <a:r>
              <a:rPr lang="en-US" dirty="0" smtClean="0"/>
              <a:t> </a:t>
            </a:r>
            <a:r>
              <a:rPr lang="en-US" dirty="0" err="1" smtClean="0"/>
              <a:t>sumbu</a:t>
            </a:r>
            <a:r>
              <a:rPr lang="en-US" dirty="0" smtClean="0"/>
              <a:t> </a:t>
            </a:r>
            <a:r>
              <a:rPr lang="en-US" dirty="0" err="1" smtClean="0"/>
              <a:t>vertikal</a:t>
            </a:r>
            <a:r>
              <a:rPr lang="en-US" dirty="0" smtClean="0"/>
              <a:t>. </a:t>
            </a:r>
            <a:r>
              <a:rPr lang="en-US" dirty="0" err="1" smtClean="0"/>
              <a:t>Indikator</a:t>
            </a:r>
            <a:r>
              <a:rPr lang="en-US" dirty="0" smtClean="0"/>
              <a:t> </a:t>
            </a:r>
            <a:r>
              <a:rPr lang="en-US" dirty="0" err="1" smtClean="0"/>
              <a:t>kinerja</a:t>
            </a:r>
            <a:r>
              <a:rPr lang="en-US" dirty="0" smtClean="0"/>
              <a:t> yang </a:t>
            </a:r>
            <a:r>
              <a:rPr lang="en-US" dirty="0" err="1" smtClean="0"/>
              <a:t>akan</a:t>
            </a:r>
            <a:r>
              <a:rPr lang="en-US" dirty="0" smtClean="0"/>
              <a:t> </a:t>
            </a:r>
            <a:r>
              <a:rPr lang="en-US" dirty="0" err="1" smtClean="0"/>
              <a:t>dianalisis</a:t>
            </a:r>
            <a:r>
              <a:rPr lang="en-US" dirty="0" smtClean="0"/>
              <a:t> </a:t>
            </a:r>
            <a:r>
              <a:rPr lang="en-US" dirty="0" err="1" smtClean="0"/>
              <a:t>diplot</a:t>
            </a:r>
            <a:r>
              <a:rPr lang="en-US" dirty="0" smtClean="0"/>
              <a:t> </a:t>
            </a:r>
            <a:r>
              <a:rPr lang="en-US" dirty="0" err="1" smtClean="0"/>
              <a:t>dalam</a:t>
            </a:r>
            <a:r>
              <a:rPr lang="en-US" dirty="0" smtClean="0"/>
              <a:t> </a:t>
            </a:r>
            <a:r>
              <a:rPr lang="en-US" dirty="0" err="1" smtClean="0"/>
              <a:t>matriks</a:t>
            </a:r>
            <a:r>
              <a:rPr lang="en-US" dirty="0" smtClean="0"/>
              <a:t> </a:t>
            </a:r>
            <a:r>
              <a:rPr lang="en-US" dirty="0" err="1" smtClean="0"/>
              <a:t>sesuai</a:t>
            </a:r>
            <a:r>
              <a:rPr lang="en-US" dirty="0" smtClean="0"/>
              <a:t> </a:t>
            </a:r>
            <a:r>
              <a:rPr lang="en-US" dirty="0" err="1" smtClean="0"/>
              <a:t>dengan</a:t>
            </a:r>
            <a:r>
              <a:rPr lang="en-US" dirty="0" smtClean="0"/>
              <a:t> data </a:t>
            </a:r>
            <a:r>
              <a:rPr lang="en-US" dirty="0" err="1" smtClean="0"/>
              <a:t>kinerja</a:t>
            </a:r>
            <a:r>
              <a:rPr lang="en-US" dirty="0" smtClean="0"/>
              <a:t> </a:t>
            </a:r>
            <a:r>
              <a:rPr lang="en-US" dirty="0" err="1" smtClean="0"/>
              <a:t>dan</a:t>
            </a:r>
            <a:r>
              <a:rPr lang="en-US" dirty="0" smtClean="0"/>
              <a:t> </a:t>
            </a:r>
            <a:r>
              <a:rPr lang="en-US" dirty="0" err="1" smtClean="0"/>
              <a:t>evaluasi</a:t>
            </a:r>
            <a:r>
              <a:rPr lang="en-US" dirty="0" smtClean="0"/>
              <a:t> </a:t>
            </a:r>
            <a:r>
              <a:rPr lang="en-US" dirty="0" err="1" smtClean="0"/>
              <a:t>subjektif</a:t>
            </a:r>
            <a:r>
              <a:rPr lang="en-US" dirty="0" smtClean="0"/>
              <a:t> </a:t>
            </a:r>
            <a:r>
              <a:rPr lang="en-US" dirty="0" err="1" smtClean="0"/>
              <a:t>dari</a:t>
            </a:r>
            <a:r>
              <a:rPr lang="en-US" dirty="0" smtClean="0"/>
              <a:t> </a:t>
            </a:r>
            <a:r>
              <a:rPr lang="en-US" dirty="0" err="1" smtClean="0"/>
              <a:t>kepentingannya</a:t>
            </a:r>
            <a:r>
              <a:rPr lang="en-US" dirty="0" smtClean="0"/>
              <a:t>. </a:t>
            </a:r>
          </a:p>
          <a:p>
            <a:endParaRPr lang="en-US" dirty="0" smtClean="0"/>
          </a:p>
          <a:p>
            <a:r>
              <a:rPr lang="en-US" dirty="0" err="1" smtClean="0"/>
              <a:t>Arti</a:t>
            </a:r>
            <a:r>
              <a:rPr lang="en-US" dirty="0" smtClean="0"/>
              <a:t> </a:t>
            </a:r>
            <a:r>
              <a:rPr lang="en-US" dirty="0" err="1" smtClean="0"/>
              <a:t>dari</a:t>
            </a:r>
            <a:r>
              <a:rPr lang="en-US" dirty="0" smtClean="0"/>
              <a:t> </a:t>
            </a:r>
            <a:r>
              <a:rPr lang="en-US" dirty="0" err="1" smtClean="0"/>
              <a:t>kuadran</a:t>
            </a:r>
            <a:r>
              <a:rPr lang="en-US" dirty="0" smtClean="0"/>
              <a:t> </a:t>
            </a:r>
            <a:r>
              <a:rPr lang="en-US" dirty="0" err="1" smtClean="0"/>
              <a:t>adalah</a:t>
            </a:r>
            <a:r>
              <a:rPr lang="en-US" dirty="0" smtClean="0"/>
              <a:t> </a:t>
            </a:r>
            <a:r>
              <a:rPr lang="en-US" dirty="0" err="1" smtClean="0"/>
              <a:t>sebagai</a:t>
            </a:r>
            <a:r>
              <a:rPr lang="en-US" dirty="0" smtClean="0"/>
              <a:t> </a:t>
            </a:r>
            <a:r>
              <a:rPr lang="en-US" dirty="0" err="1" smtClean="0"/>
              <a:t>berikut</a:t>
            </a:r>
            <a:r>
              <a:rPr lang="en-US" dirty="0" smtClean="0"/>
              <a:t>:</a:t>
            </a:r>
          </a:p>
          <a:p>
            <a:pPr marL="171450" indent="-171450">
              <a:buFont typeface="Arial" panose="020B0604020202020204" pitchFamily="34" charset="0"/>
              <a:buChar char="•"/>
            </a:pPr>
            <a:r>
              <a:rPr lang="en-US" dirty="0" smtClean="0"/>
              <a:t>Unimportant (</a:t>
            </a:r>
            <a:r>
              <a:rPr lang="en-US" dirty="0" err="1" smtClean="0"/>
              <a:t>tingkat</a:t>
            </a:r>
            <a:r>
              <a:rPr lang="en-US" dirty="0" smtClean="0"/>
              <a:t> </a:t>
            </a:r>
            <a:r>
              <a:rPr lang="en-US" dirty="0" err="1" smtClean="0"/>
              <a:t>kepentingan</a:t>
            </a:r>
            <a:r>
              <a:rPr lang="en-US" dirty="0" smtClean="0"/>
              <a:t> </a:t>
            </a:r>
            <a:r>
              <a:rPr lang="en-US" dirty="0" err="1" smtClean="0"/>
              <a:t>rendah</a:t>
            </a:r>
            <a:r>
              <a:rPr lang="en-US" dirty="0" smtClean="0"/>
              <a:t>, </a:t>
            </a:r>
            <a:r>
              <a:rPr lang="en-US" dirty="0" err="1" smtClean="0"/>
              <a:t>kinerja</a:t>
            </a:r>
            <a:r>
              <a:rPr lang="en-US" dirty="0" smtClean="0"/>
              <a:t> </a:t>
            </a:r>
            <a:r>
              <a:rPr lang="en-US" dirty="0" err="1" smtClean="0"/>
              <a:t>rendah</a:t>
            </a:r>
            <a:r>
              <a:rPr lang="en-US" dirty="0" smtClean="0"/>
              <a:t>): Tingkat </a:t>
            </a:r>
            <a:r>
              <a:rPr lang="en-US" dirty="0" err="1" smtClean="0"/>
              <a:t>kinerja</a:t>
            </a:r>
            <a:r>
              <a:rPr lang="en-US" dirty="0" smtClean="0"/>
              <a:t> </a:t>
            </a:r>
            <a:r>
              <a:rPr lang="en-US" dirty="0" err="1" smtClean="0"/>
              <a:t>rendah</a:t>
            </a:r>
            <a:r>
              <a:rPr lang="en-US" dirty="0" smtClean="0"/>
              <a:t>, </a:t>
            </a:r>
            <a:r>
              <a:rPr lang="en-US" dirty="0" err="1" smtClean="0"/>
              <a:t>tetapi</a:t>
            </a:r>
            <a:r>
              <a:rPr lang="en-US" dirty="0" smtClean="0"/>
              <a:t> </a:t>
            </a:r>
            <a:r>
              <a:rPr lang="en-US" dirty="0" err="1" smtClean="0"/>
              <a:t>tingkat</a:t>
            </a:r>
            <a:r>
              <a:rPr lang="en-US" dirty="0" smtClean="0"/>
              <a:t> </a:t>
            </a:r>
            <a:r>
              <a:rPr lang="en-US" dirty="0" err="1" smtClean="0"/>
              <a:t>kepentingan</a:t>
            </a:r>
            <a:r>
              <a:rPr lang="en-US" dirty="0" smtClean="0"/>
              <a:t> </a:t>
            </a:r>
            <a:r>
              <a:rPr lang="en-US" dirty="0" err="1" smtClean="0"/>
              <a:t>rendah</a:t>
            </a:r>
            <a:r>
              <a:rPr lang="en-US" dirty="0" smtClean="0"/>
              <a:t> </a:t>
            </a:r>
            <a:r>
              <a:rPr lang="en-US" dirty="0" err="1" smtClean="0"/>
              <a:t>membuatnya</a:t>
            </a:r>
            <a:r>
              <a:rPr lang="en-US" dirty="0" smtClean="0"/>
              <a:t> </a:t>
            </a:r>
            <a:r>
              <a:rPr lang="en-US" dirty="0" err="1" smtClean="0"/>
              <a:t>tidak</a:t>
            </a:r>
            <a:r>
              <a:rPr lang="en-US" dirty="0" smtClean="0"/>
              <a:t> </a:t>
            </a:r>
            <a:r>
              <a:rPr lang="en-US" dirty="0" err="1" smtClean="0"/>
              <a:t>perlu</a:t>
            </a:r>
            <a:r>
              <a:rPr lang="en-US" dirty="0" smtClean="0"/>
              <a:t> </a:t>
            </a:r>
            <a:r>
              <a:rPr lang="en-US" dirty="0" err="1" smtClean="0"/>
              <a:t>untuk</a:t>
            </a:r>
            <a:r>
              <a:rPr lang="en-US" dirty="0" smtClean="0"/>
              <a:t> </a:t>
            </a:r>
            <a:r>
              <a:rPr lang="en-US" dirty="0" err="1" smtClean="0"/>
              <a:t>meningkatkan</a:t>
            </a:r>
            <a:r>
              <a:rPr lang="en-US" dirty="0" smtClean="0"/>
              <a:t> </a:t>
            </a:r>
            <a:r>
              <a:rPr lang="en-US" dirty="0" err="1" smtClean="0"/>
              <a:t>sumber</a:t>
            </a:r>
            <a:r>
              <a:rPr lang="en-US" dirty="0" smtClean="0"/>
              <a:t> </a:t>
            </a:r>
            <a:r>
              <a:rPr lang="en-US" dirty="0" err="1" smtClean="0"/>
              <a:t>daya</a:t>
            </a:r>
            <a:r>
              <a:rPr lang="en-US" dirty="0" smtClean="0"/>
              <a:t> </a:t>
            </a:r>
            <a:r>
              <a:rPr lang="en-US" dirty="0" err="1" smtClean="0"/>
              <a:t>apa</a:t>
            </a:r>
            <a:r>
              <a:rPr lang="en-US" dirty="0" smtClean="0"/>
              <a:t> pun. </a:t>
            </a:r>
          </a:p>
          <a:p>
            <a:pPr marL="171450" indent="-171450">
              <a:buFont typeface="Arial" panose="020B0604020202020204" pitchFamily="34" charset="0"/>
              <a:buChar char="•"/>
            </a:pPr>
            <a:r>
              <a:rPr lang="en-US" dirty="0" smtClean="0"/>
              <a:t>Overkill (</a:t>
            </a:r>
            <a:r>
              <a:rPr lang="en-US" dirty="0" err="1" smtClean="0"/>
              <a:t>tingkat</a:t>
            </a:r>
            <a:r>
              <a:rPr lang="en-US" dirty="0" smtClean="0"/>
              <a:t> </a:t>
            </a:r>
            <a:r>
              <a:rPr lang="en-US" dirty="0" err="1" smtClean="0"/>
              <a:t>kepentingan</a:t>
            </a:r>
            <a:r>
              <a:rPr lang="en-US" dirty="0" smtClean="0"/>
              <a:t> </a:t>
            </a:r>
            <a:r>
              <a:rPr lang="en-US" dirty="0" err="1" smtClean="0"/>
              <a:t>rendah</a:t>
            </a:r>
            <a:r>
              <a:rPr lang="en-US" dirty="0" smtClean="0"/>
              <a:t>, </a:t>
            </a:r>
            <a:r>
              <a:rPr lang="en-US" dirty="0" err="1" smtClean="0"/>
              <a:t>kinerja</a:t>
            </a:r>
            <a:r>
              <a:rPr lang="en-US" dirty="0" smtClean="0"/>
              <a:t> </a:t>
            </a:r>
            <a:r>
              <a:rPr lang="en-US" dirty="0" err="1" smtClean="0"/>
              <a:t>tinggi</a:t>
            </a:r>
            <a:r>
              <a:rPr lang="en-US" dirty="0" smtClean="0"/>
              <a:t>): Tingkat </a:t>
            </a:r>
            <a:r>
              <a:rPr lang="en-US" dirty="0" err="1" smtClean="0"/>
              <a:t>kinerja</a:t>
            </a:r>
            <a:r>
              <a:rPr lang="en-US" dirty="0" smtClean="0"/>
              <a:t> </a:t>
            </a:r>
            <a:r>
              <a:rPr lang="en-US" dirty="0" err="1" smtClean="0"/>
              <a:t>tinggi</a:t>
            </a:r>
            <a:r>
              <a:rPr lang="en-US" dirty="0" smtClean="0"/>
              <a:t>, </a:t>
            </a:r>
            <a:r>
              <a:rPr lang="en-US" dirty="0" err="1" smtClean="0"/>
              <a:t>tetapi</a:t>
            </a:r>
            <a:r>
              <a:rPr lang="en-US" dirty="0" smtClean="0"/>
              <a:t> </a:t>
            </a:r>
            <a:r>
              <a:rPr lang="en-US" dirty="0" err="1" smtClean="0"/>
              <a:t>ini</a:t>
            </a:r>
            <a:r>
              <a:rPr lang="en-US" dirty="0" smtClean="0"/>
              <a:t> </a:t>
            </a:r>
            <a:r>
              <a:rPr lang="en-US" dirty="0" err="1" smtClean="0"/>
              <a:t>memiliki</a:t>
            </a:r>
            <a:r>
              <a:rPr lang="en-US" dirty="0" smtClean="0"/>
              <a:t> </a:t>
            </a:r>
            <a:r>
              <a:rPr lang="en-US" dirty="0" err="1" smtClean="0"/>
              <a:t>konsekuensi</a:t>
            </a:r>
            <a:r>
              <a:rPr lang="en-US" dirty="0" smtClean="0"/>
              <a:t> yang </a:t>
            </a:r>
            <a:r>
              <a:rPr lang="en-US" dirty="0" err="1" smtClean="0"/>
              <a:t>lebih</a:t>
            </a:r>
            <a:r>
              <a:rPr lang="en-US" dirty="0" smtClean="0"/>
              <a:t> </a:t>
            </a:r>
            <a:r>
              <a:rPr lang="en-US" dirty="0" err="1" smtClean="0"/>
              <a:t>kecil</a:t>
            </a:r>
            <a:r>
              <a:rPr lang="en-US" dirty="0" smtClean="0"/>
              <a:t> </a:t>
            </a:r>
            <a:r>
              <a:rPr lang="en-US" dirty="0" err="1" smtClean="0"/>
              <a:t>karena</a:t>
            </a:r>
            <a:r>
              <a:rPr lang="en-US" dirty="0" smtClean="0"/>
              <a:t> proses </a:t>
            </a:r>
            <a:r>
              <a:rPr lang="en-US" dirty="0" err="1" smtClean="0"/>
              <a:t>bisnis</a:t>
            </a:r>
            <a:r>
              <a:rPr lang="en-US" dirty="0" smtClean="0"/>
              <a:t> di </a:t>
            </a:r>
            <a:r>
              <a:rPr lang="en-US" dirty="0" err="1" smtClean="0"/>
              <a:t>kuadran</a:t>
            </a:r>
            <a:r>
              <a:rPr lang="en-US" dirty="0" smtClean="0"/>
              <a:t> </a:t>
            </a:r>
            <a:r>
              <a:rPr lang="en-US" dirty="0" err="1" smtClean="0"/>
              <a:t>ini</a:t>
            </a:r>
            <a:r>
              <a:rPr lang="en-US" dirty="0" smtClean="0"/>
              <a:t> </a:t>
            </a:r>
            <a:r>
              <a:rPr lang="en-US" dirty="0" err="1" smtClean="0"/>
              <a:t>tidak</a:t>
            </a:r>
            <a:r>
              <a:rPr lang="en-US" dirty="0" smtClean="0"/>
              <a:t> </a:t>
            </a:r>
            <a:r>
              <a:rPr lang="en-US" dirty="0" err="1" smtClean="0"/>
              <a:t>terlalu</a:t>
            </a:r>
            <a:r>
              <a:rPr lang="en-US" dirty="0" smtClean="0"/>
              <a:t> </a:t>
            </a:r>
            <a:r>
              <a:rPr lang="en-US" dirty="0" err="1" smtClean="0"/>
              <a:t>penting</a:t>
            </a:r>
            <a:r>
              <a:rPr lang="en-US" dirty="0" smtClean="0"/>
              <a:t> </a:t>
            </a:r>
            <a:r>
              <a:rPr lang="en-US" dirty="0" err="1" smtClean="0"/>
              <a:t>untuk</a:t>
            </a:r>
            <a:r>
              <a:rPr lang="en-US" dirty="0" smtClean="0"/>
              <a:t> </a:t>
            </a:r>
            <a:r>
              <a:rPr lang="en-US" dirty="0" err="1" smtClean="0"/>
              <a:t>daya</a:t>
            </a:r>
            <a:r>
              <a:rPr lang="en-US" dirty="0" smtClean="0"/>
              <a:t> </a:t>
            </a:r>
            <a:r>
              <a:rPr lang="en-US" dirty="0" err="1" smtClean="0"/>
              <a:t>saing</a:t>
            </a:r>
            <a:r>
              <a:rPr lang="en-US" dirty="0" smtClean="0"/>
              <a:t> </a:t>
            </a:r>
            <a:r>
              <a:rPr lang="en-US" dirty="0" err="1" smtClean="0"/>
              <a:t>organisasi</a:t>
            </a:r>
            <a:r>
              <a:rPr lang="en-US" dirty="0" smtClean="0"/>
              <a:t>. </a:t>
            </a:r>
            <a:r>
              <a:rPr lang="en-US" dirty="0" err="1" smtClean="0"/>
              <a:t>Jadi</a:t>
            </a:r>
            <a:r>
              <a:rPr lang="en-US" dirty="0" smtClean="0"/>
              <a:t>, </a:t>
            </a:r>
            <a:r>
              <a:rPr lang="en-US" dirty="0" err="1" smtClean="0"/>
              <a:t>ini</a:t>
            </a:r>
            <a:r>
              <a:rPr lang="en-US" dirty="0" smtClean="0"/>
              <a:t> </a:t>
            </a:r>
            <a:r>
              <a:rPr lang="en-US" dirty="0" err="1" smtClean="0"/>
              <a:t>bukanlah</a:t>
            </a:r>
            <a:r>
              <a:rPr lang="en-US" dirty="0" smtClean="0"/>
              <a:t> </a:t>
            </a:r>
            <a:r>
              <a:rPr lang="en-US" dirty="0" err="1" smtClean="0"/>
              <a:t>kandidat</a:t>
            </a:r>
            <a:r>
              <a:rPr lang="en-US" dirty="0" smtClean="0"/>
              <a:t> </a:t>
            </a:r>
            <a:r>
              <a:rPr lang="en-US" dirty="0" err="1" smtClean="0"/>
              <a:t>untuk</a:t>
            </a:r>
            <a:r>
              <a:rPr lang="en-US" dirty="0" smtClean="0"/>
              <a:t> </a:t>
            </a:r>
            <a:r>
              <a:rPr lang="en-US" dirty="0" err="1" smtClean="0"/>
              <a:t>perbaikan</a:t>
            </a:r>
            <a:r>
              <a:rPr lang="en-US" dirty="0" smtClean="0"/>
              <a:t>. </a:t>
            </a:r>
          </a:p>
          <a:p>
            <a:pPr marL="171450" indent="-171450">
              <a:buFont typeface="Arial" panose="020B0604020202020204" pitchFamily="34" charset="0"/>
              <a:buChar char="•"/>
            </a:pPr>
            <a:r>
              <a:rPr lang="en-US" dirty="0" smtClean="0"/>
              <a:t>Must be improved (</a:t>
            </a:r>
            <a:r>
              <a:rPr lang="en-US" dirty="0" err="1" smtClean="0"/>
              <a:t>tingkat</a:t>
            </a:r>
            <a:r>
              <a:rPr lang="en-US" dirty="0" smtClean="0"/>
              <a:t> </a:t>
            </a:r>
            <a:r>
              <a:rPr lang="en-US" dirty="0" err="1" smtClean="0"/>
              <a:t>kepentingan</a:t>
            </a:r>
            <a:r>
              <a:rPr lang="en-US" dirty="0" smtClean="0"/>
              <a:t> </a:t>
            </a:r>
            <a:r>
              <a:rPr lang="en-US" dirty="0" err="1" smtClean="0"/>
              <a:t>tinggi</a:t>
            </a:r>
            <a:r>
              <a:rPr lang="en-US" dirty="0" smtClean="0"/>
              <a:t>, </a:t>
            </a:r>
            <a:r>
              <a:rPr lang="en-US" dirty="0" err="1" smtClean="0"/>
              <a:t>kinerja</a:t>
            </a:r>
            <a:r>
              <a:rPr lang="en-US" dirty="0" smtClean="0"/>
              <a:t> </a:t>
            </a:r>
            <a:r>
              <a:rPr lang="en-US" dirty="0" err="1" smtClean="0"/>
              <a:t>rendah</a:t>
            </a:r>
            <a:r>
              <a:rPr lang="en-US" dirty="0" smtClean="0"/>
              <a:t>): </a:t>
            </a:r>
            <a:r>
              <a:rPr lang="en-US" dirty="0" err="1" smtClean="0"/>
              <a:t>Ini</a:t>
            </a:r>
            <a:r>
              <a:rPr lang="en-US" dirty="0" smtClean="0"/>
              <a:t> </a:t>
            </a:r>
            <a:r>
              <a:rPr lang="en-US" dirty="0" err="1" smtClean="0"/>
              <a:t>adalah</a:t>
            </a:r>
            <a:r>
              <a:rPr lang="en-US" dirty="0" smtClean="0"/>
              <a:t> area yang </a:t>
            </a:r>
            <a:r>
              <a:rPr lang="en-US" dirty="0" err="1" smtClean="0"/>
              <a:t>jelas</a:t>
            </a:r>
            <a:r>
              <a:rPr lang="en-US" dirty="0" smtClean="0"/>
              <a:t> </a:t>
            </a:r>
            <a:r>
              <a:rPr lang="en-US" dirty="0" err="1" smtClean="0"/>
              <a:t>untuk</a:t>
            </a:r>
            <a:r>
              <a:rPr lang="en-US" dirty="0" smtClean="0"/>
              <a:t> </a:t>
            </a:r>
            <a:r>
              <a:rPr lang="en-US" dirty="0" err="1" smtClean="0"/>
              <a:t>memulai</a:t>
            </a:r>
            <a:r>
              <a:rPr lang="en-US" dirty="0" smtClean="0"/>
              <a:t> </a:t>
            </a:r>
            <a:r>
              <a:rPr lang="en-US" dirty="0" err="1" smtClean="0"/>
              <a:t>perbaikan</a:t>
            </a:r>
            <a:r>
              <a:rPr lang="en-US" dirty="0" smtClean="0"/>
              <a:t>. Proses </a:t>
            </a:r>
            <a:r>
              <a:rPr lang="en-US" dirty="0" err="1" smtClean="0"/>
              <a:t>bisnis</a:t>
            </a:r>
            <a:r>
              <a:rPr lang="en-US" dirty="0" smtClean="0"/>
              <a:t> yang </a:t>
            </a:r>
            <a:r>
              <a:rPr lang="en-US" dirty="0" err="1" smtClean="0"/>
              <a:t>termasuk</a:t>
            </a:r>
            <a:r>
              <a:rPr lang="en-US" dirty="0" smtClean="0"/>
              <a:t> </a:t>
            </a:r>
            <a:r>
              <a:rPr lang="en-US" dirty="0" err="1" smtClean="0"/>
              <a:t>dalam</a:t>
            </a:r>
            <a:r>
              <a:rPr lang="en-US" dirty="0" smtClean="0"/>
              <a:t> area </a:t>
            </a:r>
            <a:r>
              <a:rPr lang="en-US" dirty="0" err="1" smtClean="0"/>
              <a:t>ini</a:t>
            </a:r>
            <a:r>
              <a:rPr lang="en-US" dirty="0" smtClean="0"/>
              <a:t> </a:t>
            </a:r>
            <a:r>
              <a:rPr lang="en-US" dirty="0" err="1" smtClean="0"/>
              <a:t>penting</a:t>
            </a:r>
            <a:r>
              <a:rPr lang="en-US" dirty="0" smtClean="0"/>
              <a:t>, </a:t>
            </a:r>
            <a:r>
              <a:rPr lang="en-US" dirty="0" err="1" smtClean="0"/>
              <a:t>tetapi</a:t>
            </a:r>
            <a:r>
              <a:rPr lang="en-US" dirty="0" smtClean="0"/>
              <a:t> </a:t>
            </a:r>
            <a:r>
              <a:rPr lang="en-US" dirty="0" err="1" smtClean="0"/>
              <a:t>tingkat</a:t>
            </a:r>
            <a:r>
              <a:rPr lang="en-US" dirty="0" smtClean="0"/>
              <a:t> </a:t>
            </a:r>
            <a:r>
              <a:rPr lang="en-US" dirty="0" err="1" smtClean="0"/>
              <a:t>kinerja</a:t>
            </a:r>
            <a:r>
              <a:rPr lang="en-US" dirty="0" smtClean="0"/>
              <a:t> </a:t>
            </a:r>
            <a:r>
              <a:rPr lang="en-US" dirty="0" err="1" smtClean="0"/>
              <a:t>saat</a:t>
            </a:r>
            <a:r>
              <a:rPr lang="en-US" dirty="0" smtClean="0"/>
              <a:t> </a:t>
            </a:r>
            <a:r>
              <a:rPr lang="en-US" dirty="0" err="1" smtClean="0"/>
              <a:t>ini</a:t>
            </a:r>
            <a:r>
              <a:rPr lang="en-US" dirty="0" smtClean="0"/>
              <a:t> </a:t>
            </a:r>
            <a:r>
              <a:rPr lang="en-US" dirty="0" err="1" smtClean="0"/>
              <a:t>rendah</a:t>
            </a:r>
            <a:r>
              <a:rPr lang="en-US" dirty="0" smtClean="0"/>
              <a:t>. </a:t>
            </a:r>
          </a:p>
          <a:p>
            <a:pPr marL="171450" indent="-171450">
              <a:buFont typeface="Arial" panose="020B0604020202020204" pitchFamily="34" charset="0"/>
              <a:buChar char="•"/>
            </a:pPr>
            <a:r>
              <a:rPr lang="en-US" dirty="0" smtClean="0"/>
              <a:t>OK (</a:t>
            </a:r>
            <a:r>
              <a:rPr lang="en-US" dirty="0" err="1" smtClean="0"/>
              <a:t>tingkat</a:t>
            </a:r>
            <a:r>
              <a:rPr lang="en-US" dirty="0" smtClean="0"/>
              <a:t> </a:t>
            </a:r>
            <a:r>
              <a:rPr lang="en-US" dirty="0" err="1" smtClean="0"/>
              <a:t>kepentingan</a:t>
            </a:r>
            <a:r>
              <a:rPr lang="en-US" dirty="0" smtClean="0"/>
              <a:t> </a:t>
            </a:r>
            <a:r>
              <a:rPr lang="en-US" dirty="0" err="1" smtClean="0"/>
              <a:t>tinggi</a:t>
            </a:r>
            <a:r>
              <a:rPr lang="en-US" dirty="0" smtClean="0"/>
              <a:t>, </a:t>
            </a:r>
            <a:r>
              <a:rPr lang="en-US" dirty="0" err="1" smtClean="0"/>
              <a:t>kinerja</a:t>
            </a:r>
            <a:r>
              <a:rPr lang="en-US" dirty="0" smtClean="0"/>
              <a:t> </a:t>
            </a:r>
            <a:r>
              <a:rPr lang="en-US" dirty="0" err="1" smtClean="0"/>
              <a:t>tinggi</a:t>
            </a:r>
            <a:r>
              <a:rPr lang="en-US" dirty="0" smtClean="0"/>
              <a:t>): </a:t>
            </a:r>
            <a:r>
              <a:rPr lang="en-US" dirty="0" err="1" smtClean="0"/>
              <a:t>Aturan</a:t>
            </a:r>
            <a:r>
              <a:rPr lang="en-US" dirty="0" smtClean="0"/>
              <a:t> </a:t>
            </a:r>
            <a:r>
              <a:rPr lang="en-US" dirty="0" err="1" smtClean="0"/>
              <a:t>emasnya</a:t>
            </a:r>
            <a:r>
              <a:rPr lang="en-US" dirty="0" smtClean="0"/>
              <a:t> </a:t>
            </a:r>
            <a:r>
              <a:rPr lang="en-US" dirty="0" err="1" smtClean="0"/>
              <a:t>adalah</a:t>
            </a:r>
            <a:r>
              <a:rPr lang="en-US" dirty="0" smtClean="0"/>
              <a:t> area yang </a:t>
            </a:r>
            <a:r>
              <a:rPr lang="en-US" dirty="0" err="1" smtClean="0"/>
              <a:t>kinerjanya</a:t>
            </a:r>
            <a:r>
              <a:rPr lang="en-US" dirty="0" smtClean="0"/>
              <a:t> </a:t>
            </a:r>
            <a:r>
              <a:rPr lang="en-US" dirty="0" err="1" smtClean="0"/>
              <a:t>sudah</a:t>
            </a:r>
            <a:r>
              <a:rPr lang="en-US" dirty="0" smtClean="0"/>
              <a:t> </a:t>
            </a:r>
            <a:r>
              <a:rPr lang="en-US" dirty="0" err="1" smtClean="0"/>
              <a:t>baik</a:t>
            </a:r>
            <a:r>
              <a:rPr lang="en-US" dirty="0" smtClean="0"/>
              <a:t> </a:t>
            </a:r>
            <a:r>
              <a:rPr lang="en-US" dirty="0" err="1" smtClean="0"/>
              <a:t>juga</a:t>
            </a:r>
            <a:r>
              <a:rPr lang="en-US" dirty="0" smtClean="0"/>
              <a:t> </a:t>
            </a:r>
            <a:r>
              <a:rPr lang="en-US" dirty="0" err="1" smtClean="0"/>
              <a:t>harus</a:t>
            </a:r>
            <a:r>
              <a:rPr lang="en-US" dirty="0" smtClean="0"/>
              <a:t> </a:t>
            </a:r>
            <a:r>
              <a:rPr lang="en-US" dirty="0" err="1" smtClean="0"/>
              <a:t>ditingkatkan</a:t>
            </a:r>
            <a:r>
              <a:rPr lang="en-US" dirty="0" smtClean="0"/>
              <a:t>. </a:t>
            </a:r>
            <a:r>
              <a:rPr lang="en-US" dirty="0" err="1" smtClean="0"/>
              <a:t>Namun</a:t>
            </a:r>
            <a:r>
              <a:rPr lang="en-US" dirty="0" smtClean="0"/>
              <a:t>, proses </a:t>
            </a:r>
            <a:r>
              <a:rPr lang="en-US" dirty="0" err="1" smtClean="0"/>
              <a:t>bisnis</a:t>
            </a:r>
            <a:r>
              <a:rPr lang="en-US" dirty="0" smtClean="0"/>
              <a:t> yang </a:t>
            </a:r>
            <a:r>
              <a:rPr lang="en-US" dirty="0" err="1" smtClean="0"/>
              <a:t>selain</a:t>
            </a:r>
            <a:r>
              <a:rPr lang="en-US" dirty="0" smtClean="0"/>
              <a:t> </a:t>
            </a:r>
            <a:r>
              <a:rPr lang="en-US" dirty="0" err="1" smtClean="0"/>
              <a:t>penting</a:t>
            </a:r>
            <a:r>
              <a:rPr lang="en-US" dirty="0" smtClean="0"/>
              <a:t> </a:t>
            </a:r>
            <a:r>
              <a:rPr lang="en-US" dirty="0" err="1" smtClean="0"/>
              <a:t>saat</a:t>
            </a:r>
            <a:r>
              <a:rPr lang="en-US" dirty="0" smtClean="0"/>
              <a:t> </a:t>
            </a:r>
            <a:r>
              <a:rPr lang="en-US" dirty="0" err="1" smtClean="0"/>
              <a:t>ini</a:t>
            </a:r>
            <a:r>
              <a:rPr lang="en-US" dirty="0" smtClean="0"/>
              <a:t> </a:t>
            </a:r>
            <a:r>
              <a:rPr lang="en-US" dirty="0" err="1" smtClean="0"/>
              <a:t>juga</a:t>
            </a:r>
            <a:r>
              <a:rPr lang="en-US" dirty="0" smtClean="0"/>
              <a:t> </a:t>
            </a:r>
            <a:r>
              <a:rPr lang="en-US" dirty="0" err="1" smtClean="0"/>
              <a:t>tidak</a:t>
            </a:r>
            <a:r>
              <a:rPr lang="en-US" dirty="0" smtClean="0"/>
              <a:t> </a:t>
            </a:r>
            <a:r>
              <a:rPr lang="en-US" dirty="0" err="1" smtClean="0"/>
              <a:t>berjalan</a:t>
            </a:r>
            <a:r>
              <a:rPr lang="en-US" dirty="0" smtClean="0"/>
              <a:t> </a:t>
            </a:r>
            <a:r>
              <a:rPr lang="en-US" dirty="0" err="1" smtClean="0"/>
              <a:t>dengan</a:t>
            </a:r>
            <a:r>
              <a:rPr lang="en-US" dirty="0" smtClean="0"/>
              <a:t> </a:t>
            </a:r>
            <a:r>
              <a:rPr lang="en-US" dirty="0" err="1" smtClean="0"/>
              <a:t>baik</a:t>
            </a:r>
            <a:r>
              <a:rPr lang="en-US" dirty="0" smtClean="0"/>
              <a:t> (</a:t>
            </a:r>
            <a:r>
              <a:rPr lang="en-US" dirty="0" err="1" smtClean="0"/>
              <a:t>Harus</a:t>
            </a:r>
            <a:r>
              <a:rPr lang="en-US" dirty="0" smtClean="0"/>
              <a:t> </a:t>
            </a:r>
            <a:r>
              <a:rPr lang="en-US" dirty="0" err="1" smtClean="0"/>
              <a:t>diperbaiki</a:t>
            </a:r>
            <a:r>
              <a:rPr lang="en-US" dirty="0" smtClean="0"/>
              <a:t>) </a:t>
            </a:r>
            <a:r>
              <a:rPr lang="en-US" dirty="0" err="1" smtClean="0"/>
              <a:t>harus</a:t>
            </a:r>
            <a:r>
              <a:rPr lang="en-US" dirty="0" smtClean="0"/>
              <a:t> </a:t>
            </a:r>
            <a:r>
              <a:rPr lang="en-US" dirty="0" err="1" smtClean="0"/>
              <a:t>diperbaiki</a:t>
            </a:r>
            <a:r>
              <a:rPr lang="en-US" dirty="0" smtClean="0"/>
              <a:t> </a:t>
            </a:r>
            <a:r>
              <a:rPr lang="en-US" dirty="0" err="1" smtClean="0"/>
              <a:t>terlebih</a:t>
            </a:r>
            <a:r>
              <a:rPr lang="en-US" dirty="0" smtClean="0"/>
              <a:t> </a:t>
            </a:r>
            <a:r>
              <a:rPr lang="en-US" dirty="0" err="1" smtClean="0"/>
              <a:t>dahulu</a:t>
            </a:r>
            <a:r>
              <a:rPr lang="en-US" dirty="0" smtClean="0"/>
              <a:t>. </a:t>
            </a:r>
            <a:r>
              <a:rPr lang="en-US" dirty="0" err="1" smtClean="0"/>
              <a:t>Jika</a:t>
            </a:r>
            <a:r>
              <a:rPr lang="en-US" dirty="0" smtClean="0"/>
              <a:t> </a:t>
            </a:r>
            <a:r>
              <a:rPr lang="en-US" dirty="0" err="1" smtClean="0"/>
              <a:t>tidak</a:t>
            </a:r>
            <a:r>
              <a:rPr lang="en-US" dirty="0" smtClean="0"/>
              <a:t> </a:t>
            </a:r>
            <a:r>
              <a:rPr lang="en-US" dirty="0" err="1" smtClean="0"/>
              <a:t>ada</a:t>
            </a:r>
            <a:r>
              <a:rPr lang="en-US" dirty="0" smtClean="0"/>
              <a:t> proses yang </a:t>
            </a:r>
            <a:r>
              <a:rPr lang="en-US" dirty="0" err="1" smtClean="0"/>
              <a:t>termasuk</a:t>
            </a:r>
            <a:r>
              <a:rPr lang="en-US" dirty="0" smtClean="0"/>
              <a:t> </a:t>
            </a:r>
            <a:r>
              <a:rPr lang="en-US" dirty="0" err="1" smtClean="0"/>
              <a:t>dalam</a:t>
            </a:r>
            <a:r>
              <a:rPr lang="en-US" dirty="0" smtClean="0"/>
              <a:t> </a:t>
            </a:r>
            <a:r>
              <a:rPr lang="en-US" dirty="0" err="1" smtClean="0"/>
              <a:t>kuadran</a:t>
            </a:r>
            <a:r>
              <a:rPr lang="en-US" dirty="0" smtClean="0"/>
              <a:t> </a:t>
            </a:r>
            <a:r>
              <a:rPr lang="en-US" dirty="0" err="1" smtClean="0"/>
              <a:t>itu</a:t>
            </a:r>
            <a:r>
              <a:rPr lang="en-US" dirty="0" smtClean="0"/>
              <a:t>, proses di </a:t>
            </a:r>
            <a:r>
              <a:rPr lang="en-US" dirty="0" err="1" smtClean="0"/>
              <a:t>kuadran</a:t>
            </a:r>
            <a:r>
              <a:rPr lang="en-US" dirty="0" smtClean="0"/>
              <a:t> OK </a:t>
            </a:r>
            <a:r>
              <a:rPr lang="en-US" dirty="0" err="1" smtClean="0"/>
              <a:t>dapat</a:t>
            </a:r>
            <a:r>
              <a:rPr lang="en-US" dirty="0" smtClean="0"/>
              <a:t> </a:t>
            </a:r>
            <a:r>
              <a:rPr lang="en-US" dirty="0" err="1" smtClean="0"/>
              <a:t>menjadi</a:t>
            </a:r>
            <a:r>
              <a:rPr lang="en-US" dirty="0" smtClean="0"/>
              <a:t> </a:t>
            </a:r>
            <a:r>
              <a:rPr lang="en-US" dirty="0" err="1" smtClean="0"/>
              <a:t>kandidat</a:t>
            </a:r>
            <a:r>
              <a:rPr lang="en-US" dirty="0" smtClean="0"/>
              <a:t> yang </a:t>
            </a:r>
            <a:r>
              <a:rPr lang="en-US" dirty="0" err="1" smtClean="0"/>
              <a:t>relevan</a:t>
            </a:r>
            <a:r>
              <a:rPr lang="en-US" dirty="0" smtClean="0"/>
              <a:t> </a:t>
            </a:r>
            <a:r>
              <a:rPr lang="en-US" dirty="0" err="1" smtClean="0"/>
              <a:t>untuk</a:t>
            </a:r>
            <a:r>
              <a:rPr lang="en-US" dirty="0" smtClean="0"/>
              <a:t> </a:t>
            </a:r>
            <a:r>
              <a:rPr lang="en-US" dirty="0" err="1" smtClean="0"/>
              <a:t>upaya</a:t>
            </a:r>
            <a:r>
              <a:rPr lang="en-US" dirty="0" smtClean="0"/>
              <a:t> </a:t>
            </a:r>
            <a:r>
              <a:rPr lang="en-US" dirty="0" err="1" smtClean="0"/>
              <a:t>perbaikan</a:t>
            </a:r>
            <a:r>
              <a:rPr lang="en-US" dirty="0" smtClean="0"/>
              <a:t>.</a:t>
            </a:r>
          </a:p>
          <a:p>
            <a:endParaRPr lang="en-US" dirty="0"/>
          </a:p>
        </p:txBody>
      </p:sp>
      <p:sp>
        <p:nvSpPr>
          <p:cNvPr id="4" name="Slide Number Placeholder 3"/>
          <p:cNvSpPr>
            <a:spLocks noGrp="1"/>
          </p:cNvSpPr>
          <p:nvPr>
            <p:ph type="sldNum" sz="quarter" idx="10"/>
          </p:nvPr>
        </p:nvSpPr>
        <p:spPr/>
        <p:txBody>
          <a:bodyPr/>
          <a:lstStyle/>
          <a:p>
            <a:fld id="{2A9889D6-8425-4DD0-AD84-E465C0EBDB74}" type="slidenum">
              <a:rPr lang="en-US" altLang="en-US" smtClean="0"/>
              <a:pPr/>
              <a:t>19</a:t>
            </a:fld>
            <a:endParaRPr lang="en-US" altLang="en-US"/>
          </a:p>
        </p:txBody>
      </p:sp>
    </p:spTree>
    <p:extLst>
      <p:ext uri="{BB962C8B-B14F-4D97-AF65-F5344CB8AC3E}">
        <p14:creationId xmlns:p14="http://schemas.microsoft.com/office/powerpoint/2010/main" val="3291852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Produsen</a:t>
            </a:r>
            <a:r>
              <a:rPr lang="en-US" dirty="0" smtClean="0"/>
              <a:t> </a:t>
            </a:r>
            <a:r>
              <a:rPr lang="en-US" dirty="0" err="1" smtClean="0"/>
              <a:t>peralatan</a:t>
            </a:r>
            <a:r>
              <a:rPr lang="en-US" dirty="0" smtClean="0"/>
              <a:t> </a:t>
            </a:r>
            <a:r>
              <a:rPr lang="en-US" dirty="0" err="1" smtClean="0"/>
              <a:t>mekanik</a:t>
            </a:r>
            <a:r>
              <a:rPr lang="en-US" dirty="0" smtClean="0"/>
              <a:t> </a:t>
            </a:r>
            <a:r>
              <a:rPr lang="en-US" dirty="0" err="1" smtClean="0"/>
              <a:t>berat</a:t>
            </a:r>
            <a:r>
              <a:rPr lang="en-US" dirty="0" smtClean="0"/>
              <a:t> </a:t>
            </a:r>
            <a:r>
              <a:rPr lang="en-US" dirty="0" err="1" smtClean="0"/>
              <a:t>untuk</a:t>
            </a:r>
            <a:r>
              <a:rPr lang="en-US" dirty="0" smtClean="0"/>
              <a:t> </a:t>
            </a:r>
            <a:r>
              <a:rPr lang="en-US" dirty="0" err="1" smtClean="0"/>
              <a:t>aplikasi</a:t>
            </a:r>
            <a:r>
              <a:rPr lang="en-US" dirty="0" smtClean="0"/>
              <a:t> </a:t>
            </a:r>
            <a:r>
              <a:rPr lang="en-US" dirty="0" err="1" smtClean="0"/>
              <a:t>kelautan</a:t>
            </a:r>
            <a:r>
              <a:rPr lang="en-US" dirty="0" smtClean="0"/>
              <a:t> </a:t>
            </a:r>
            <a:r>
              <a:rPr lang="en-US" dirty="0" err="1" smtClean="0"/>
              <a:t>telah</a:t>
            </a:r>
            <a:r>
              <a:rPr lang="en-US" dirty="0" smtClean="0"/>
              <a:t> </a:t>
            </a:r>
            <a:r>
              <a:rPr lang="en-US" dirty="0" err="1" smtClean="0"/>
              <a:t>mengidentifikasi</a:t>
            </a:r>
            <a:r>
              <a:rPr lang="en-US" dirty="0" smtClean="0"/>
              <a:t> </a:t>
            </a:r>
            <a:r>
              <a:rPr lang="en-US" dirty="0" err="1" smtClean="0"/>
              <a:t>enam</a:t>
            </a:r>
            <a:r>
              <a:rPr lang="en-US" dirty="0" smtClean="0"/>
              <a:t> </a:t>
            </a:r>
            <a:r>
              <a:rPr lang="en-US" dirty="0" err="1" smtClean="0"/>
              <a:t>masalah</a:t>
            </a:r>
            <a:r>
              <a:rPr lang="en-US" dirty="0" smtClean="0"/>
              <a:t> </a:t>
            </a:r>
            <a:r>
              <a:rPr lang="en-US" dirty="0" err="1" smtClean="0"/>
              <a:t>kritis</a:t>
            </a:r>
            <a:r>
              <a:rPr lang="en-US" dirty="0" smtClean="0"/>
              <a:t> yang </a:t>
            </a:r>
            <a:r>
              <a:rPr lang="en-US" dirty="0" err="1" smtClean="0"/>
              <a:t>diukur</a:t>
            </a:r>
            <a:r>
              <a:rPr lang="en-US" dirty="0" smtClean="0"/>
              <a:t> </a:t>
            </a:r>
            <a:r>
              <a:rPr lang="en-US" dirty="0" err="1" smtClean="0"/>
              <a:t>melalui</a:t>
            </a:r>
            <a:r>
              <a:rPr lang="en-US" dirty="0" smtClean="0"/>
              <a:t> </a:t>
            </a:r>
            <a:r>
              <a:rPr lang="en-US" dirty="0" err="1" smtClean="0"/>
              <a:t>penilaian</a:t>
            </a:r>
            <a:r>
              <a:rPr lang="en-US" dirty="0" smtClean="0"/>
              <a:t> </a:t>
            </a:r>
            <a:r>
              <a:rPr lang="en-US" dirty="0" err="1" smtClean="0"/>
              <a:t>mandiri</a:t>
            </a:r>
            <a:r>
              <a:rPr lang="en-US" dirty="0" smtClean="0"/>
              <a:t>. </a:t>
            </a:r>
            <a:r>
              <a:rPr lang="en-US" dirty="0" err="1" smtClean="0"/>
              <a:t>Semua</a:t>
            </a:r>
            <a:r>
              <a:rPr lang="en-US" dirty="0" smtClean="0"/>
              <a:t> </a:t>
            </a:r>
            <a:r>
              <a:rPr lang="en-US" dirty="0" err="1" smtClean="0"/>
              <a:t>ukuran</a:t>
            </a:r>
            <a:r>
              <a:rPr lang="en-US" dirty="0" smtClean="0"/>
              <a:t> </a:t>
            </a:r>
            <a:r>
              <a:rPr lang="en-US" dirty="0" err="1" smtClean="0"/>
              <a:t>menunjukkan</a:t>
            </a:r>
            <a:r>
              <a:rPr lang="en-US" dirty="0" smtClean="0"/>
              <a:t> </a:t>
            </a:r>
            <a:r>
              <a:rPr lang="en-US" dirty="0" err="1" smtClean="0"/>
              <a:t>potensi</a:t>
            </a:r>
            <a:r>
              <a:rPr lang="en-US" dirty="0" smtClean="0"/>
              <a:t> </a:t>
            </a:r>
            <a:r>
              <a:rPr lang="en-US" dirty="0" err="1" smtClean="0"/>
              <a:t>untuk</a:t>
            </a:r>
            <a:r>
              <a:rPr lang="en-US" dirty="0" smtClean="0"/>
              <a:t> </a:t>
            </a:r>
            <a:r>
              <a:rPr lang="en-US" dirty="0" err="1" smtClean="0"/>
              <a:t>perbaikan</a:t>
            </a:r>
            <a:r>
              <a:rPr lang="en-US" dirty="0" smtClean="0"/>
              <a:t>, </a:t>
            </a:r>
            <a:r>
              <a:rPr lang="en-US" dirty="0" err="1" smtClean="0"/>
              <a:t>tetapi</a:t>
            </a:r>
            <a:r>
              <a:rPr lang="en-US" dirty="0" smtClean="0"/>
              <a:t> </a:t>
            </a:r>
            <a:r>
              <a:rPr lang="en-US" dirty="0" err="1" smtClean="0"/>
              <a:t>tidak</a:t>
            </a:r>
            <a:r>
              <a:rPr lang="en-US" dirty="0" smtClean="0"/>
              <a:t> </a:t>
            </a:r>
            <a:r>
              <a:rPr lang="en-US" dirty="0" err="1" smtClean="0"/>
              <a:t>ada</a:t>
            </a:r>
            <a:r>
              <a:rPr lang="en-US" dirty="0" smtClean="0"/>
              <a:t> </a:t>
            </a:r>
            <a:r>
              <a:rPr lang="en-US" dirty="0" err="1" smtClean="0"/>
              <a:t>sumber</a:t>
            </a:r>
            <a:r>
              <a:rPr lang="en-US" dirty="0" smtClean="0"/>
              <a:t> </a:t>
            </a:r>
            <a:r>
              <a:rPr lang="en-US" dirty="0" err="1" smtClean="0"/>
              <a:t>daya</a:t>
            </a:r>
            <a:r>
              <a:rPr lang="en-US" dirty="0" smtClean="0"/>
              <a:t> yang </a:t>
            </a:r>
            <a:r>
              <a:rPr lang="en-US" dirty="0" err="1" smtClean="0"/>
              <a:t>cukup</a:t>
            </a:r>
            <a:r>
              <a:rPr lang="en-US" dirty="0" smtClean="0"/>
              <a:t> </a:t>
            </a:r>
            <a:r>
              <a:rPr lang="en-US" dirty="0" err="1" smtClean="0"/>
              <a:t>untuk</a:t>
            </a:r>
            <a:r>
              <a:rPr lang="en-US" dirty="0" smtClean="0"/>
              <a:t> </a:t>
            </a:r>
            <a:r>
              <a:rPr lang="en-US" dirty="0" err="1" smtClean="0"/>
              <a:t>memulai</a:t>
            </a:r>
            <a:r>
              <a:rPr lang="en-US" dirty="0" smtClean="0"/>
              <a:t> </a:t>
            </a:r>
            <a:r>
              <a:rPr lang="en-US" dirty="0" err="1" smtClean="0"/>
              <a:t>dengan</a:t>
            </a:r>
            <a:r>
              <a:rPr lang="en-US" dirty="0" smtClean="0"/>
              <a:t> </a:t>
            </a:r>
            <a:r>
              <a:rPr lang="en-US" dirty="0" err="1" smtClean="0"/>
              <a:t>keenamnya</a:t>
            </a:r>
            <a:r>
              <a:rPr lang="en-US" dirty="0" smtClean="0"/>
              <a:t> </a:t>
            </a:r>
            <a:r>
              <a:rPr lang="en-US" dirty="0" err="1" smtClean="0"/>
              <a:t>sekaligus</a:t>
            </a:r>
            <a:r>
              <a:rPr lang="en-US" dirty="0" smtClean="0"/>
              <a:t>. Perusahaan </a:t>
            </a:r>
            <a:r>
              <a:rPr lang="en-US" dirty="0" err="1" smtClean="0"/>
              <a:t>mengalami</a:t>
            </a:r>
            <a:r>
              <a:rPr lang="en-US" dirty="0" smtClean="0"/>
              <a:t> </a:t>
            </a:r>
            <a:r>
              <a:rPr lang="en-US" dirty="0" err="1" smtClean="0"/>
              <a:t>kesulitan</a:t>
            </a:r>
            <a:r>
              <a:rPr lang="en-US" dirty="0" smtClean="0"/>
              <a:t> </a:t>
            </a:r>
            <a:r>
              <a:rPr lang="en-US" dirty="0" err="1" smtClean="0"/>
              <a:t>untuk</a:t>
            </a:r>
            <a:r>
              <a:rPr lang="en-US" dirty="0" smtClean="0"/>
              <a:t> </a:t>
            </a:r>
            <a:r>
              <a:rPr lang="en-US" dirty="0" err="1" smtClean="0"/>
              <a:t>memutuskan</a:t>
            </a:r>
            <a:r>
              <a:rPr lang="en-US" dirty="0" smtClean="0"/>
              <a:t> di mana </a:t>
            </a:r>
            <a:r>
              <a:rPr lang="en-US" dirty="0" err="1" smtClean="0"/>
              <a:t>akan</a:t>
            </a:r>
            <a:r>
              <a:rPr lang="en-US" dirty="0" smtClean="0"/>
              <a:t> </a:t>
            </a:r>
            <a:r>
              <a:rPr lang="en-US" dirty="0" err="1" smtClean="0"/>
              <a:t>memulai</a:t>
            </a:r>
            <a:r>
              <a:rPr lang="en-US" dirty="0" smtClean="0"/>
              <a:t> </a:t>
            </a:r>
            <a:r>
              <a:rPr lang="en-US" dirty="0" err="1" smtClean="0"/>
              <a:t>aktivitas</a:t>
            </a:r>
            <a:r>
              <a:rPr lang="en-US" dirty="0" smtClean="0"/>
              <a:t> </a:t>
            </a:r>
            <a:r>
              <a:rPr lang="en-US" dirty="0" err="1" smtClean="0"/>
              <a:t>perbaikan</a:t>
            </a:r>
            <a:r>
              <a:rPr lang="en-US" dirty="0" smtClean="0"/>
              <a:t>. </a:t>
            </a:r>
            <a:r>
              <a:rPr lang="en-US" dirty="0" err="1" smtClean="0"/>
              <a:t>Untuk</a:t>
            </a:r>
            <a:r>
              <a:rPr lang="en-US" dirty="0" smtClean="0"/>
              <a:t> </a:t>
            </a:r>
            <a:r>
              <a:rPr lang="en-US" dirty="0" err="1" smtClean="0"/>
              <a:t>memprioritaskan</a:t>
            </a:r>
            <a:r>
              <a:rPr lang="en-US" dirty="0" smtClean="0"/>
              <a:t>, </a:t>
            </a:r>
            <a:r>
              <a:rPr lang="en-US" dirty="0" err="1" smtClean="0"/>
              <a:t>matriks</a:t>
            </a:r>
            <a:r>
              <a:rPr lang="en-US" dirty="0" smtClean="0"/>
              <a:t> </a:t>
            </a:r>
            <a:r>
              <a:rPr lang="en-US" dirty="0" err="1" smtClean="0"/>
              <a:t>kinerja</a:t>
            </a:r>
            <a:r>
              <a:rPr lang="en-US" dirty="0" smtClean="0"/>
              <a:t> </a:t>
            </a:r>
            <a:r>
              <a:rPr lang="en-US" dirty="0" err="1" smtClean="0"/>
              <a:t>dibangun</a:t>
            </a:r>
            <a:r>
              <a:rPr lang="en-US" dirty="0" smtClean="0"/>
              <a:t> yang </a:t>
            </a:r>
            <a:r>
              <a:rPr lang="en-US" dirty="0" err="1" smtClean="0"/>
              <a:t>mencakup</a:t>
            </a:r>
            <a:r>
              <a:rPr lang="en-US" dirty="0" smtClean="0"/>
              <a:t> </a:t>
            </a:r>
            <a:r>
              <a:rPr lang="en-US" dirty="0" err="1" smtClean="0"/>
              <a:t>enam</a:t>
            </a:r>
            <a:r>
              <a:rPr lang="en-US" dirty="0" smtClean="0"/>
              <a:t> </a:t>
            </a:r>
            <a:r>
              <a:rPr lang="en-US" dirty="0" err="1" smtClean="0"/>
              <a:t>ukuran</a:t>
            </a:r>
            <a:r>
              <a:rPr lang="en-US" dirty="0" smtClean="0"/>
              <a:t> </a:t>
            </a:r>
            <a:r>
              <a:rPr lang="en-US" dirty="0" err="1" smtClean="0"/>
              <a:t>berikut</a:t>
            </a:r>
            <a:r>
              <a:rPr lang="en-US" dirty="0" smtClean="0"/>
              <a:t>:</a:t>
            </a:r>
          </a:p>
          <a:p>
            <a:pPr marL="228600" indent="-228600">
              <a:buFont typeface="+mj-lt"/>
              <a:buAutoNum type="arabicPeriod"/>
            </a:pPr>
            <a:r>
              <a:rPr lang="en-US" dirty="0" err="1" smtClean="0"/>
              <a:t>Desain</a:t>
            </a:r>
            <a:r>
              <a:rPr lang="en-US" dirty="0" smtClean="0"/>
              <a:t> </a:t>
            </a:r>
            <a:r>
              <a:rPr lang="en-US" dirty="0" err="1" smtClean="0"/>
              <a:t>produk</a:t>
            </a:r>
            <a:r>
              <a:rPr lang="en-US" dirty="0" smtClean="0"/>
              <a:t> yang </a:t>
            </a:r>
            <a:r>
              <a:rPr lang="en-US" dirty="0" err="1" smtClean="0"/>
              <a:t>canggih</a:t>
            </a:r>
            <a:r>
              <a:rPr lang="en-US" dirty="0" smtClean="0"/>
              <a:t> </a:t>
            </a:r>
            <a:r>
              <a:rPr lang="en-US" dirty="0" err="1" smtClean="0"/>
              <a:t>dan</a:t>
            </a:r>
            <a:r>
              <a:rPr lang="en-US" dirty="0" smtClean="0"/>
              <a:t> </a:t>
            </a:r>
            <a:r>
              <a:rPr lang="en-US" dirty="0" err="1" smtClean="0"/>
              <a:t>fleksibel</a:t>
            </a:r>
            <a:endParaRPr lang="en-US" dirty="0" smtClean="0"/>
          </a:p>
          <a:p>
            <a:pPr marL="228600" indent="-228600">
              <a:buFont typeface="+mj-lt"/>
              <a:buAutoNum type="arabicPeriod"/>
            </a:pPr>
            <a:r>
              <a:rPr lang="en-US" dirty="0" err="1" smtClean="0"/>
              <a:t>Waktu</a:t>
            </a:r>
            <a:r>
              <a:rPr lang="en-US" dirty="0" smtClean="0"/>
              <a:t> </a:t>
            </a:r>
            <a:r>
              <a:rPr lang="en-US" dirty="0" err="1" smtClean="0"/>
              <a:t>pengiriman</a:t>
            </a:r>
            <a:endParaRPr lang="en-US" dirty="0" smtClean="0"/>
          </a:p>
          <a:p>
            <a:pPr marL="228600" indent="-228600">
              <a:buFont typeface="+mj-lt"/>
              <a:buAutoNum type="arabicPeriod"/>
            </a:pPr>
            <a:r>
              <a:rPr lang="en-US" dirty="0" err="1" smtClean="0"/>
              <a:t>Ketepatan</a:t>
            </a:r>
            <a:r>
              <a:rPr lang="en-US" dirty="0" smtClean="0"/>
              <a:t> </a:t>
            </a:r>
            <a:r>
              <a:rPr lang="en-US" dirty="0" err="1" smtClean="0"/>
              <a:t>pengiriman</a:t>
            </a:r>
            <a:endParaRPr lang="en-US" dirty="0" smtClean="0"/>
          </a:p>
          <a:p>
            <a:pPr marL="228600" indent="-228600">
              <a:buFont typeface="+mj-lt"/>
              <a:buAutoNum type="arabicPeriod"/>
            </a:pPr>
            <a:r>
              <a:rPr lang="en-US" dirty="0" err="1" smtClean="0"/>
              <a:t>Harga</a:t>
            </a:r>
            <a:endParaRPr lang="en-US" dirty="0" smtClean="0"/>
          </a:p>
          <a:p>
            <a:pPr marL="228600" indent="-228600">
              <a:buFont typeface="+mj-lt"/>
              <a:buAutoNum type="arabicPeriod"/>
            </a:pPr>
            <a:r>
              <a:rPr lang="en-US" dirty="0" err="1" smtClean="0"/>
              <a:t>Aksesibilitas</a:t>
            </a:r>
            <a:r>
              <a:rPr lang="en-US" dirty="0" smtClean="0"/>
              <a:t> </a:t>
            </a:r>
            <a:r>
              <a:rPr lang="en-US" dirty="0" err="1" smtClean="0"/>
              <a:t>untuk</a:t>
            </a:r>
            <a:r>
              <a:rPr lang="en-US" dirty="0" smtClean="0"/>
              <a:t> </a:t>
            </a:r>
            <a:r>
              <a:rPr lang="en-US" dirty="0" err="1" smtClean="0"/>
              <a:t>perawatan</a:t>
            </a:r>
            <a:r>
              <a:rPr lang="en-US" dirty="0" smtClean="0"/>
              <a:t> </a:t>
            </a:r>
            <a:r>
              <a:rPr lang="en-US" dirty="0" err="1" smtClean="0"/>
              <a:t>dan</a:t>
            </a:r>
            <a:r>
              <a:rPr lang="en-US" dirty="0" smtClean="0"/>
              <a:t> </a:t>
            </a:r>
            <a:r>
              <a:rPr lang="en-US" dirty="0" err="1" smtClean="0"/>
              <a:t>perbaikan</a:t>
            </a:r>
            <a:endParaRPr lang="en-US" dirty="0" smtClean="0"/>
          </a:p>
          <a:p>
            <a:pPr marL="228600" indent="-228600">
              <a:buFont typeface="+mj-lt"/>
              <a:buAutoNum type="arabicPeriod"/>
            </a:pPr>
            <a:r>
              <a:rPr lang="en-US" dirty="0" err="1" smtClean="0"/>
              <a:t>Desain</a:t>
            </a:r>
            <a:r>
              <a:rPr lang="en-US" dirty="0" smtClean="0"/>
              <a:t> </a:t>
            </a:r>
            <a:r>
              <a:rPr lang="en-US" dirty="0" err="1" smtClean="0"/>
              <a:t>dan</a:t>
            </a:r>
            <a:r>
              <a:rPr lang="en-US" dirty="0" smtClean="0"/>
              <a:t> </a:t>
            </a:r>
            <a:r>
              <a:rPr lang="en-US" dirty="0" err="1" smtClean="0"/>
              <a:t>penyelesaian</a:t>
            </a:r>
            <a:r>
              <a:rPr lang="en-US" dirty="0" smtClean="0"/>
              <a:t> </a:t>
            </a:r>
            <a:r>
              <a:rPr lang="en-US" dirty="0" err="1" smtClean="0"/>
              <a:t>produk</a:t>
            </a:r>
            <a:endParaRPr lang="en-US" dirty="0" smtClean="0"/>
          </a:p>
          <a:p>
            <a:pPr marL="0" indent="0">
              <a:buFont typeface="+mj-lt"/>
              <a:buNone/>
            </a:pPr>
            <a:endParaRPr lang="en-US" dirty="0" smtClean="0"/>
          </a:p>
          <a:p>
            <a:pPr marL="0" indent="0">
              <a:buFont typeface="+mj-lt"/>
              <a:buNone/>
            </a:pPr>
            <a:r>
              <a:rPr lang="en-US" dirty="0" err="1" smtClean="0"/>
              <a:t>Matriks</a:t>
            </a:r>
            <a:r>
              <a:rPr lang="en-US" dirty="0" smtClean="0"/>
              <a:t> </a:t>
            </a:r>
            <a:r>
              <a:rPr lang="en-US" dirty="0" err="1" smtClean="0"/>
              <a:t>pada</a:t>
            </a:r>
            <a:r>
              <a:rPr lang="en-US" dirty="0" smtClean="0"/>
              <a:t> </a:t>
            </a:r>
            <a:r>
              <a:rPr lang="en-US" dirty="0" err="1" smtClean="0"/>
              <a:t>Gambar</a:t>
            </a:r>
            <a:r>
              <a:rPr lang="en-US" dirty="0" smtClean="0"/>
              <a:t> 5.6 </a:t>
            </a:r>
            <a:r>
              <a:rPr lang="en-US" dirty="0" err="1" smtClean="0"/>
              <a:t>membantu</a:t>
            </a:r>
            <a:r>
              <a:rPr lang="en-US" dirty="0" smtClean="0"/>
              <a:t> </a:t>
            </a:r>
            <a:r>
              <a:rPr lang="en-US" dirty="0" err="1" smtClean="0"/>
              <a:t>perusahaan</a:t>
            </a:r>
            <a:r>
              <a:rPr lang="en-US" dirty="0" smtClean="0"/>
              <a:t> </a:t>
            </a:r>
            <a:r>
              <a:rPr lang="en-US" dirty="0" err="1" smtClean="0"/>
              <a:t>memutuskan</a:t>
            </a:r>
            <a:r>
              <a:rPr lang="en-US" dirty="0" smtClean="0"/>
              <a:t> </a:t>
            </a:r>
            <a:r>
              <a:rPr lang="en-US" dirty="0" err="1" smtClean="0"/>
              <a:t>untuk</a:t>
            </a:r>
            <a:r>
              <a:rPr lang="en-US" dirty="0" smtClean="0"/>
              <a:t> </a:t>
            </a:r>
            <a:r>
              <a:rPr lang="en-US" dirty="0" err="1" smtClean="0"/>
              <a:t>berkonsentrasi</a:t>
            </a:r>
            <a:r>
              <a:rPr lang="en-US" dirty="0" smtClean="0"/>
              <a:t> </a:t>
            </a:r>
            <a:r>
              <a:rPr lang="en-US" dirty="0" err="1" smtClean="0"/>
              <a:t>pada</a:t>
            </a:r>
            <a:r>
              <a:rPr lang="en-US" dirty="0" smtClean="0"/>
              <a:t> </a:t>
            </a:r>
            <a:r>
              <a:rPr lang="en-US" dirty="0" err="1" smtClean="0"/>
              <a:t>peningkatan</a:t>
            </a:r>
            <a:r>
              <a:rPr lang="en-US" dirty="0" smtClean="0"/>
              <a:t> </a:t>
            </a:r>
            <a:r>
              <a:rPr lang="en-US" dirty="0" err="1" smtClean="0"/>
              <a:t>waktu</a:t>
            </a:r>
            <a:r>
              <a:rPr lang="en-US" dirty="0" smtClean="0"/>
              <a:t> </a:t>
            </a:r>
            <a:r>
              <a:rPr lang="en-US" dirty="0" err="1" smtClean="0"/>
              <a:t>pengiriman</a:t>
            </a:r>
            <a:r>
              <a:rPr lang="en-US" dirty="0" smtClean="0"/>
              <a:t> </a:t>
            </a:r>
            <a:r>
              <a:rPr lang="en-US" dirty="0" err="1" smtClean="0"/>
              <a:t>dan</a:t>
            </a:r>
            <a:r>
              <a:rPr lang="en-US" dirty="0" smtClean="0"/>
              <a:t> </a:t>
            </a:r>
            <a:r>
              <a:rPr lang="en-US" dirty="0" err="1" smtClean="0"/>
              <a:t>ketepatan</a:t>
            </a:r>
            <a:r>
              <a:rPr lang="en-US" dirty="0" smtClean="0"/>
              <a:t> </a:t>
            </a:r>
            <a:r>
              <a:rPr lang="en-US" dirty="0" err="1" smtClean="0"/>
              <a:t>pengiriman</a:t>
            </a:r>
            <a:r>
              <a:rPr lang="en-US" dirty="0" smtClean="0"/>
              <a:t>.</a:t>
            </a:r>
            <a:endParaRPr lang="en-US" dirty="0"/>
          </a:p>
        </p:txBody>
      </p:sp>
      <p:sp>
        <p:nvSpPr>
          <p:cNvPr id="4" name="Slide Number Placeholder 3"/>
          <p:cNvSpPr>
            <a:spLocks noGrp="1"/>
          </p:cNvSpPr>
          <p:nvPr>
            <p:ph type="sldNum" sz="quarter" idx="10"/>
          </p:nvPr>
        </p:nvSpPr>
        <p:spPr/>
        <p:txBody>
          <a:bodyPr/>
          <a:lstStyle/>
          <a:p>
            <a:fld id="{2A9889D6-8425-4DD0-AD84-E465C0EBDB74}" type="slidenum">
              <a:rPr lang="en-US" altLang="en-US" smtClean="0"/>
              <a:pPr/>
              <a:t>20</a:t>
            </a:fld>
            <a:endParaRPr lang="en-US" altLang="en-US"/>
          </a:p>
        </p:txBody>
      </p:sp>
    </p:spTree>
    <p:extLst>
      <p:ext uri="{BB962C8B-B14F-4D97-AF65-F5344CB8AC3E}">
        <p14:creationId xmlns:p14="http://schemas.microsoft.com/office/powerpoint/2010/main" val="531089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Font typeface="+mj-lt"/>
              <a:buAutoNum type="arabicPeriod"/>
            </a:pPr>
            <a:r>
              <a:rPr lang="en-US" dirty="0" err="1" smtClean="0"/>
              <a:t>Desain</a:t>
            </a:r>
            <a:r>
              <a:rPr lang="en-US" dirty="0" smtClean="0"/>
              <a:t> </a:t>
            </a:r>
            <a:r>
              <a:rPr lang="en-US" dirty="0" err="1" smtClean="0"/>
              <a:t>produk</a:t>
            </a:r>
            <a:r>
              <a:rPr lang="en-US" dirty="0" smtClean="0"/>
              <a:t> yang </a:t>
            </a:r>
            <a:r>
              <a:rPr lang="en-US" dirty="0" err="1" smtClean="0"/>
              <a:t>canggih</a:t>
            </a:r>
            <a:r>
              <a:rPr lang="en-US" dirty="0" smtClean="0"/>
              <a:t> </a:t>
            </a:r>
            <a:r>
              <a:rPr lang="en-US" dirty="0" err="1" smtClean="0"/>
              <a:t>dan</a:t>
            </a:r>
            <a:r>
              <a:rPr lang="en-US" dirty="0" smtClean="0"/>
              <a:t> </a:t>
            </a:r>
            <a:r>
              <a:rPr lang="en-US" dirty="0" err="1" smtClean="0"/>
              <a:t>fleksibel</a:t>
            </a:r>
            <a:endParaRPr lang="en-US" dirty="0" smtClean="0"/>
          </a:p>
          <a:p>
            <a:pPr marL="228600" indent="-228600">
              <a:buFont typeface="+mj-lt"/>
              <a:buAutoNum type="arabicPeriod"/>
            </a:pPr>
            <a:r>
              <a:rPr lang="en-US" dirty="0" err="1" smtClean="0"/>
              <a:t>Waktu</a:t>
            </a:r>
            <a:r>
              <a:rPr lang="en-US" dirty="0" smtClean="0"/>
              <a:t> </a:t>
            </a:r>
            <a:r>
              <a:rPr lang="en-US" dirty="0" err="1" smtClean="0"/>
              <a:t>pengiriman</a:t>
            </a:r>
            <a:endParaRPr lang="en-US" dirty="0" smtClean="0"/>
          </a:p>
          <a:p>
            <a:pPr marL="228600" indent="-228600">
              <a:buFont typeface="+mj-lt"/>
              <a:buAutoNum type="arabicPeriod"/>
            </a:pPr>
            <a:r>
              <a:rPr lang="en-US" dirty="0" err="1" smtClean="0"/>
              <a:t>Ketepatan</a:t>
            </a:r>
            <a:r>
              <a:rPr lang="en-US" dirty="0" smtClean="0"/>
              <a:t> </a:t>
            </a:r>
            <a:r>
              <a:rPr lang="en-US" dirty="0" err="1" smtClean="0"/>
              <a:t>pengiriman</a:t>
            </a:r>
            <a:endParaRPr lang="en-US" dirty="0" smtClean="0"/>
          </a:p>
          <a:p>
            <a:pPr marL="228600" indent="-228600">
              <a:buFont typeface="+mj-lt"/>
              <a:buAutoNum type="arabicPeriod"/>
            </a:pPr>
            <a:r>
              <a:rPr lang="en-US" dirty="0" err="1" smtClean="0"/>
              <a:t>Harga</a:t>
            </a:r>
            <a:endParaRPr lang="en-US" dirty="0" smtClean="0"/>
          </a:p>
          <a:p>
            <a:pPr marL="228600" indent="-228600">
              <a:buFont typeface="+mj-lt"/>
              <a:buAutoNum type="arabicPeriod"/>
            </a:pPr>
            <a:r>
              <a:rPr lang="en-US" dirty="0" err="1" smtClean="0"/>
              <a:t>Aksesibilitas</a:t>
            </a:r>
            <a:r>
              <a:rPr lang="en-US" dirty="0" smtClean="0"/>
              <a:t> </a:t>
            </a:r>
            <a:r>
              <a:rPr lang="en-US" dirty="0" err="1" smtClean="0"/>
              <a:t>untuk</a:t>
            </a:r>
            <a:r>
              <a:rPr lang="en-US" dirty="0" smtClean="0"/>
              <a:t> </a:t>
            </a:r>
            <a:r>
              <a:rPr lang="en-US" dirty="0" err="1" smtClean="0"/>
              <a:t>perawatan</a:t>
            </a:r>
            <a:r>
              <a:rPr lang="en-US" dirty="0" smtClean="0"/>
              <a:t> </a:t>
            </a:r>
            <a:r>
              <a:rPr lang="en-US" dirty="0" err="1" smtClean="0"/>
              <a:t>dan</a:t>
            </a:r>
            <a:r>
              <a:rPr lang="en-US" dirty="0" smtClean="0"/>
              <a:t> </a:t>
            </a:r>
            <a:r>
              <a:rPr lang="en-US" dirty="0" err="1" smtClean="0"/>
              <a:t>perbaikan</a:t>
            </a:r>
            <a:endParaRPr lang="en-US" dirty="0" smtClean="0"/>
          </a:p>
          <a:p>
            <a:pPr marL="228600" indent="-228600">
              <a:buFont typeface="+mj-lt"/>
              <a:buAutoNum type="arabicPeriod"/>
            </a:pPr>
            <a:r>
              <a:rPr lang="en-US" dirty="0" err="1" smtClean="0"/>
              <a:t>Desain</a:t>
            </a:r>
            <a:r>
              <a:rPr lang="en-US" dirty="0" smtClean="0"/>
              <a:t> </a:t>
            </a:r>
            <a:r>
              <a:rPr lang="en-US" dirty="0" err="1" smtClean="0"/>
              <a:t>dan</a:t>
            </a:r>
            <a:r>
              <a:rPr lang="en-US" dirty="0" smtClean="0"/>
              <a:t> </a:t>
            </a:r>
            <a:r>
              <a:rPr lang="en-US" dirty="0" err="1" smtClean="0"/>
              <a:t>penyelesaian</a:t>
            </a:r>
            <a:r>
              <a:rPr lang="en-US" dirty="0" smtClean="0"/>
              <a:t> </a:t>
            </a:r>
            <a:r>
              <a:rPr lang="en-US" dirty="0" err="1" smtClean="0"/>
              <a:t>produk</a:t>
            </a:r>
            <a:endParaRPr lang="en-US" dirty="0" smtClean="0"/>
          </a:p>
          <a:p>
            <a:endParaRPr lang="en-US" altLang="en-US" dirty="0" smtClean="0">
              <a:latin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smtClean="0"/>
              <a:t>Matriks</a:t>
            </a:r>
            <a:r>
              <a:rPr lang="en-US" dirty="0" smtClean="0"/>
              <a:t> </a:t>
            </a:r>
            <a:r>
              <a:rPr lang="en-US" dirty="0" err="1" smtClean="0"/>
              <a:t>pada</a:t>
            </a:r>
            <a:r>
              <a:rPr lang="en-US" dirty="0" smtClean="0"/>
              <a:t> </a:t>
            </a:r>
            <a:r>
              <a:rPr lang="en-US" dirty="0" err="1" smtClean="0"/>
              <a:t>Gambar</a:t>
            </a:r>
            <a:r>
              <a:rPr lang="en-US" dirty="0" smtClean="0"/>
              <a:t> 5.6 </a:t>
            </a:r>
            <a:r>
              <a:rPr lang="en-US" dirty="0" err="1" smtClean="0"/>
              <a:t>membantu</a:t>
            </a:r>
            <a:r>
              <a:rPr lang="en-US" dirty="0" smtClean="0"/>
              <a:t> </a:t>
            </a:r>
            <a:r>
              <a:rPr lang="en-US" dirty="0" err="1" smtClean="0"/>
              <a:t>perusahaan</a:t>
            </a:r>
            <a:r>
              <a:rPr lang="en-US" dirty="0" smtClean="0"/>
              <a:t> </a:t>
            </a:r>
            <a:r>
              <a:rPr lang="en-US" dirty="0" err="1" smtClean="0"/>
              <a:t>memutuskan</a:t>
            </a:r>
            <a:r>
              <a:rPr lang="en-US" dirty="0" smtClean="0"/>
              <a:t> </a:t>
            </a:r>
            <a:r>
              <a:rPr lang="en-US" dirty="0" err="1" smtClean="0"/>
              <a:t>untuk</a:t>
            </a:r>
            <a:r>
              <a:rPr lang="en-US" dirty="0" smtClean="0"/>
              <a:t> </a:t>
            </a:r>
            <a:r>
              <a:rPr lang="en-US" dirty="0" err="1" smtClean="0"/>
              <a:t>berkonsentrasi</a:t>
            </a:r>
            <a:r>
              <a:rPr lang="en-US" dirty="0" smtClean="0"/>
              <a:t> </a:t>
            </a:r>
            <a:r>
              <a:rPr lang="en-US" dirty="0" err="1" smtClean="0"/>
              <a:t>pada</a:t>
            </a:r>
            <a:r>
              <a:rPr lang="en-US" dirty="0" smtClean="0"/>
              <a:t> </a:t>
            </a:r>
            <a:r>
              <a:rPr lang="en-US" dirty="0" err="1" smtClean="0"/>
              <a:t>peningkatan</a:t>
            </a:r>
            <a:r>
              <a:rPr lang="en-US" dirty="0" smtClean="0"/>
              <a:t> </a:t>
            </a:r>
            <a:r>
              <a:rPr lang="en-US" dirty="0" err="1" smtClean="0"/>
              <a:t>waktu</a:t>
            </a:r>
            <a:r>
              <a:rPr lang="en-US" dirty="0" smtClean="0"/>
              <a:t> </a:t>
            </a:r>
            <a:r>
              <a:rPr lang="en-US" dirty="0" err="1" smtClean="0"/>
              <a:t>pengiriman</a:t>
            </a:r>
            <a:r>
              <a:rPr lang="en-US" dirty="0" smtClean="0"/>
              <a:t> </a:t>
            </a:r>
            <a:r>
              <a:rPr lang="en-US" dirty="0" err="1" smtClean="0"/>
              <a:t>dan</a:t>
            </a:r>
            <a:r>
              <a:rPr lang="en-US" dirty="0" smtClean="0"/>
              <a:t> </a:t>
            </a:r>
            <a:r>
              <a:rPr lang="en-US" dirty="0" err="1" smtClean="0"/>
              <a:t>ketepatan</a:t>
            </a:r>
            <a:r>
              <a:rPr lang="en-US" dirty="0" smtClean="0"/>
              <a:t> </a:t>
            </a:r>
            <a:r>
              <a:rPr lang="en-US" dirty="0" err="1" smtClean="0"/>
              <a:t>pengiriman</a:t>
            </a:r>
            <a:r>
              <a:rPr lang="en-US" dirty="0" smtClean="0"/>
              <a:t>.</a:t>
            </a:r>
          </a:p>
          <a:p>
            <a:r>
              <a:rPr lang="en-US" altLang="en-US" dirty="0" smtClean="0">
                <a:latin typeface="Arial" panose="020B0604020202020204" pitchFamily="34" charset="0"/>
              </a:rPr>
              <a:t>ran </a:t>
            </a:r>
            <a:r>
              <a:rPr lang="en-US" altLang="en-US" dirty="0" err="1" smtClean="0">
                <a:latin typeface="Arial" panose="020B0604020202020204" pitchFamily="34" charset="0"/>
              </a:rPr>
              <a:t>dari</a:t>
            </a:r>
            <a:r>
              <a:rPr lang="en-US" altLang="en-US" dirty="0" smtClean="0">
                <a:latin typeface="Arial" panose="020B0604020202020204" pitchFamily="34" charset="0"/>
              </a:rPr>
              <a:t> </a:t>
            </a:r>
            <a:r>
              <a:rPr lang="en-US" altLang="en-US" dirty="0" err="1" smtClean="0">
                <a:latin typeface="Arial" panose="020B0604020202020204" pitchFamily="34" charset="0"/>
              </a:rPr>
              <a:t>seberapa</a:t>
            </a:r>
            <a:r>
              <a:rPr lang="en-US" altLang="en-US" dirty="0" smtClean="0">
                <a:latin typeface="Arial" panose="020B0604020202020204" pitchFamily="34" charset="0"/>
              </a:rPr>
              <a:t> </a:t>
            </a:r>
            <a:r>
              <a:rPr lang="en-US" altLang="en-US" dirty="0" err="1" smtClean="0">
                <a:latin typeface="Arial" panose="020B0604020202020204" pitchFamily="34" charset="0"/>
              </a:rPr>
              <a:t>dekat</a:t>
            </a:r>
            <a:r>
              <a:rPr lang="en-US" altLang="en-US" dirty="0" smtClean="0">
                <a:latin typeface="Arial" panose="020B0604020202020204" pitchFamily="34" charset="0"/>
              </a:rPr>
              <a:t> </a:t>
            </a:r>
            <a:r>
              <a:rPr lang="en-US" altLang="en-US" dirty="0" err="1" smtClean="0">
                <a:latin typeface="Arial" panose="020B0604020202020204" pitchFamily="34" charset="0"/>
              </a:rPr>
              <a:t>serangkaian</a:t>
            </a:r>
            <a:r>
              <a:rPr lang="en-US" altLang="en-US" dirty="0" smtClean="0">
                <a:latin typeface="Arial" panose="020B0604020202020204" pitchFamily="34" charset="0"/>
              </a:rPr>
              <a:t> </a:t>
            </a:r>
            <a:r>
              <a:rPr lang="en-US" altLang="en-US" dirty="0" err="1" smtClean="0">
                <a:latin typeface="Arial" panose="020B0604020202020204" pitchFamily="34" charset="0"/>
              </a:rPr>
              <a:t>pengukuran</a:t>
            </a:r>
            <a:r>
              <a:rPr lang="en-US" altLang="en-US" dirty="0" smtClean="0">
                <a:latin typeface="Arial" panose="020B0604020202020204" pitchFamily="34" charset="0"/>
              </a:rPr>
              <a:t> </a:t>
            </a:r>
            <a:r>
              <a:rPr lang="en-US" altLang="en-US" dirty="0" err="1" smtClean="0">
                <a:latin typeface="Arial" panose="020B0604020202020204" pitchFamily="34" charset="0"/>
              </a:rPr>
              <a:t>satu</a:t>
            </a:r>
            <a:r>
              <a:rPr lang="en-US" altLang="en-US" dirty="0" smtClean="0">
                <a:latin typeface="Arial" panose="020B0604020202020204" pitchFamily="34" charset="0"/>
              </a:rPr>
              <a:t> </a:t>
            </a:r>
            <a:r>
              <a:rPr lang="en-US" altLang="en-US" dirty="0" err="1" smtClean="0">
                <a:latin typeface="Arial" panose="020B0604020202020204" pitchFamily="34" charset="0"/>
              </a:rPr>
              <a:t>sama</a:t>
            </a:r>
            <a:r>
              <a:rPr lang="en-US" altLang="en-US" dirty="0" smtClean="0">
                <a:latin typeface="Arial" panose="020B0604020202020204" pitchFamily="34" charset="0"/>
              </a:rPr>
              <a:t> lain</a:t>
            </a: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fld id="{9443ACBB-3C41-4EA6-8DA0-7EC4DA74BF16}" type="slidenum">
              <a:rPr lang="en-US" altLang="en-US" sz="1200">
                <a:latin typeface="Arial" panose="020B0604020202020204" pitchFamily="34" charset="0"/>
              </a:rPr>
              <a:pPr/>
              <a:t>21</a:t>
            </a:fld>
            <a:endParaRPr lang="en-US" altLang="en-US" sz="120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 name="Group 11"/>
          <p:cNvGrpSpPr>
            <a:grpSpLocks/>
          </p:cNvGrpSpPr>
          <p:nvPr userDrawn="1"/>
        </p:nvGrpSpPr>
        <p:grpSpPr bwMode="auto">
          <a:xfrm>
            <a:off x="228600" y="2889250"/>
            <a:ext cx="8610600" cy="201613"/>
            <a:chOff x="144" y="1820"/>
            <a:chExt cx="5424" cy="127"/>
          </a:xfrm>
        </p:grpSpPr>
        <p:sp>
          <p:nvSpPr>
            <p:cNvPr id="5" name="Rectangle 8"/>
            <p:cNvSpPr>
              <a:spLocks noChangeArrowheads="1"/>
            </p:cNvSpPr>
            <p:nvPr userDrawn="1"/>
          </p:nvSpPr>
          <p:spPr bwMode="auto">
            <a:xfrm>
              <a:off x="144" y="1820"/>
              <a:ext cx="1808" cy="127"/>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6" name="Rectangle 9"/>
            <p:cNvSpPr>
              <a:spLocks noChangeArrowheads="1"/>
            </p:cNvSpPr>
            <p:nvPr userDrawn="1"/>
          </p:nvSpPr>
          <p:spPr bwMode="auto">
            <a:xfrm>
              <a:off x="1952" y="1820"/>
              <a:ext cx="1808" cy="127"/>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7" name="Rectangle 10"/>
            <p:cNvSpPr>
              <a:spLocks noChangeArrowheads="1"/>
            </p:cNvSpPr>
            <p:nvPr userDrawn="1"/>
          </p:nvSpPr>
          <p:spPr bwMode="auto">
            <a:xfrm>
              <a:off x="3760" y="1820"/>
              <a:ext cx="1808" cy="12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grpSp>
      <p:sp>
        <p:nvSpPr>
          <p:cNvPr id="7170" name="Rectangle 2"/>
          <p:cNvSpPr>
            <a:spLocks noGrp="1" noChangeArrowheads="1"/>
          </p:cNvSpPr>
          <p:nvPr>
            <p:ph type="ctrTitle"/>
          </p:nvPr>
        </p:nvSpPr>
        <p:spPr>
          <a:xfrm>
            <a:off x="685800" y="685800"/>
            <a:ext cx="7772400" cy="2127250"/>
          </a:xfrm>
        </p:spPr>
        <p:txBody>
          <a:bodyPr/>
          <a:lstStyle>
            <a:lvl1pPr algn="ctr">
              <a:defRPr sz="5800"/>
            </a:lvl1pPr>
          </a:lstStyle>
          <a:p>
            <a:r>
              <a:rPr lang="en-US"/>
              <a:t>Click to edit Master title style</a:t>
            </a:r>
          </a:p>
        </p:txBody>
      </p:sp>
      <p:sp>
        <p:nvSpPr>
          <p:cNvPr id="7171" name="Rectangle 3"/>
          <p:cNvSpPr>
            <a:spLocks noGrp="1" noChangeArrowheads="1"/>
          </p:cNvSpPr>
          <p:nvPr>
            <p:ph type="subTitle" idx="1"/>
          </p:nvPr>
        </p:nvSpPr>
        <p:spPr>
          <a:xfrm>
            <a:off x="1371600" y="3270250"/>
            <a:ext cx="6400800" cy="2209800"/>
          </a:xfrm>
        </p:spPr>
        <p:txBody>
          <a:bodyPr/>
          <a:lstStyle>
            <a:lvl1pPr marL="0" indent="0" algn="ctr">
              <a:buFont typeface="Wingdings" pitchFamily="2" charset="2"/>
              <a:buNone/>
              <a:defRPr sz="3000"/>
            </a:lvl1pPr>
          </a:lstStyle>
          <a:p>
            <a:r>
              <a:rPr lang="en-US"/>
              <a:t>Click to edit Master subtitle style</a:t>
            </a:r>
          </a:p>
        </p:txBody>
      </p:sp>
      <p:sp>
        <p:nvSpPr>
          <p:cNvPr id="8" name="Rectangle 4"/>
          <p:cNvSpPr>
            <a:spLocks noGrp="1" noChangeArrowheads="1"/>
          </p:cNvSpPr>
          <p:nvPr>
            <p:ph type="dt" sz="half" idx="10"/>
          </p:nvPr>
        </p:nvSpPr>
        <p:spPr/>
        <p:txBody>
          <a:bodyPr/>
          <a:lstStyle>
            <a:lvl1pPr>
              <a:defRPr/>
            </a:lvl1pPr>
          </a:lstStyle>
          <a:p>
            <a:pPr>
              <a:defRPr/>
            </a:pPr>
            <a:endParaRPr lang="en-US"/>
          </a:p>
        </p:txBody>
      </p:sp>
      <p:sp>
        <p:nvSpPr>
          <p:cNvPr id="9" name="Rectangle 5"/>
          <p:cNvSpPr>
            <a:spLocks noGrp="1" noChangeArrowheads="1"/>
          </p:cNvSpPr>
          <p:nvPr>
            <p:ph type="ftr" sz="quarter" idx="11"/>
          </p:nvPr>
        </p:nvSpPr>
        <p:spPr/>
        <p:txBody>
          <a:bodyPr/>
          <a:lstStyle>
            <a:lvl1pPr>
              <a:defRPr/>
            </a:lvl1pPr>
          </a:lstStyle>
          <a:p>
            <a:pPr>
              <a:defRPr/>
            </a:pPr>
            <a:endParaRPr lang="en-US"/>
          </a:p>
        </p:txBody>
      </p:sp>
      <p:sp>
        <p:nvSpPr>
          <p:cNvPr id="10" name="Rectangle 6"/>
          <p:cNvSpPr>
            <a:spLocks noGrp="1" noChangeArrowheads="1"/>
          </p:cNvSpPr>
          <p:nvPr>
            <p:ph type="sldNum" sz="quarter" idx="12"/>
          </p:nvPr>
        </p:nvSpPr>
        <p:spPr/>
        <p:txBody>
          <a:bodyPr/>
          <a:lstStyle>
            <a:lvl1pPr>
              <a:defRPr/>
            </a:lvl1pPr>
          </a:lstStyle>
          <a:p>
            <a:fld id="{59561E37-1077-42EF-81FE-92037661FDD5}" type="slidenum">
              <a:rPr lang="en-US" altLang="en-US"/>
              <a:pPr/>
              <a:t>‹#›</a:t>
            </a:fld>
            <a:endParaRPr lang="en-US" altLang="en-US"/>
          </a:p>
        </p:txBody>
      </p:sp>
    </p:spTree>
    <p:extLst>
      <p:ext uri="{BB962C8B-B14F-4D97-AF65-F5344CB8AC3E}">
        <p14:creationId xmlns:p14="http://schemas.microsoft.com/office/powerpoint/2010/main" val="16881479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A07DDBA-56CF-4784-B230-5464C999225B}" type="slidenum">
              <a:rPr lang="en-US" altLang="en-US"/>
              <a:pPr/>
              <a:t>‹#›</a:t>
            </a:fld>
            <a:endParaRPr lang="en-US" altLang="en-US"/>
          </a:p>
        </p:txBody>
      </p:sp>
    </p:spTree>
    <p:extLst>
      <p:ext uri="{BB962C8B-B14F-4D97-AF65-F5344CB8AC3E}">
        <p14:creationId xmlns:p14="http://schemas.microsoft.com/office/powerpoint/2010/main" val="717454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
            <a:ext cx="2057400" cy="6054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
            <a:ext cx="6019800" cy="60547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E59F2F3-657E-47DF-BEE4-4E392DAD7F1D}" type="slidenum">
              <a:rPr lang="en-US" altLang="en-US"/>
              <a:pPr/>
              <a:t>‹#›</a:t>
            </a:fld>
            <a:endParaRPr lang="en-US" altLang="en-US"/>
          </a:p>
        </p:txBody>
      </p:sp>
    </p:spTree>
    <p:extLst>
      <p:ext uri="{BB962C8B-B14F-4D97-AF65-F5344CB8AC3E}">
        <p14:creationId xmlns:p14="http://schemas.microsoft.com/office/powerpoint/2010/main" val="3815280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76200"/>
            <a:ext cx="8229600" cy="6054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53DEC53-3729-4A99-BADD-0186CF1196CE}" type="slidenum">
              <a:rPr lang="en-US" altLang="en-US"/>
              <a:pPr/>
              <a:t>‹#›</a:t>
            </a:fld>
            <a:endParaRPr lang="en-US" altLang="en-US"/>
          </a:p>
        </p:txBody>
      </p:sp>
    </p:spTree>
    <p:extLst>
      <p:ext uri="{BB962C8B-B14F-4D97-AF65-F5344CB8AC3E}">
        <p14:creationId xmlns:p14="http://schemas.microsoft.com/office/powerpoint/2010/main" val="3251027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838200"/>
            <a:ext cx="4038600" cy="5292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838200"/>
            <a:ext cx="4038600" cy="5292725"/>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8E529B0-5416-4992-AD36-4DCB3B35A8D2}" type="slidenum">
              <a:rPr lang="en-US" altLang="en-US"/>
              <a:pPr/>
              <a:t>‹#›</a:t>
            </a:fld>
            <a:endParaRPr lang="en-US" altLang="en-US"/>
          </a:p>
        </p:txBody>
      </p:sp>
    </p:spTree>
    <p:extLst>
      <p:ext uri="{BB962C8B-B14F-4D97-AF65-F5344CB8AC3E}">
        <p14:creationId xmlns:p14="http://schemas.microsoft.com/office/powerpoint/2010/main" val="3586293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8E49FBD-CE9F-4962-8EEA-06443FF89684}" type="slidenum">
              <a:rPr lang="en-US" altLang="en-US"/>
              <a:pPr/>
              <a:t>‹#›</a:t>
            </a:fld>
            <a:endParaRPr lang="en-US" altLang="en-US"/>
          </a:p>
        </p:txBody>
      </p:sp>
    </p:spTree>
    <p:extLst>
      <p:ext uri="{BB962C8B-B14F-4D97-AF65-F5344CB8AC3E}">
        <p14:creationId xmlns:p14="http://schemas.microsoft.com/office/powerpoint/2010/main" val="3144999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0D32DC9-8423-4517-90F8-AB217F293476}" type="slidenum">
              <a:rPr lang="en-US" altLang="en-US"/>
              <a:pPr/>
              <a:t>‹#›</a:t>
            </a:fld>
            <a:endParaRPr lang="en-US" altLang="en-US"/>
          </a:p>
        </p:txBody>
      </p:sp>
    </p:spTree>
    <p:extLst>
      <p:ext uri="{BB962C8B-B14F-4D97-AF65-F5344CB8AC3E}">
        <p14:creationId xmlns:p14="http://schemas.microsoft.com/office/powerpoint/2010/main" val="1950582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838200"/>
            <a:ext cx="4038600" cy="5292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38200"/>
            <a:ext cx="4038600" cy="5292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D2B5125-3660-4498-BAD1-3AC6F220FEC9}" type="slidenum">
              <a:rPr lang="en-US" altLang="en-US"/>
              <a:pPr/>
              <a:t>‹#›</a:t>
            </a:fld>
            <a:endParaRPr lang="en-US" altLang="en-US"/>
          </a:p>
        </p:txBody>
      </p:sp>
    </p:spTree>
    <p:extLst>
      <p:ext uri="{BB962C8B-B14F-4D97-AF65-F5344CB8AC3E}">
        <p14:creationId xmlns:p14="http://schemas.microsoft.com/office/powerpoint/2010/main" val="866250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097DF80D-E744-4B77-A9C9-D97C2AE98086}" type="slidenum">
              <a:rPr lang="en-US" altLang="en-US"/>
              <a:pPr/>
              <a:t>‹#›</a:t>
            </a:fld>
            <a:endParaRPr lang="en-US" altLang="en-US"/>
          </a:p>
        </p:txBody>
      </p:sp>
    </p:spTree>
    <p:extLst>
      <p:ext uri="{BB962C8B-B14F-4D97-AF65-F5344CB8AC3E}">
        <p14:creationId xmlns:p14="http://schemas.microsoft.com/office/powerpoint/2010/main" val="2421196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768A04C1-2868-4F22-A85D-80555EC09211}" type="slidenum">
              <a:rPr lang="en-US" altLang="en-US"/>
              <a:pPr/>
              <a:t>‹#›</a:t>
            </a:fld>
            <a:endParaRPr lang="en-US" altLang="en-US"/>
          </a:p>
        </p:txBody>
      </p:sp>
    </p:spTree>
    <p:extLst>
      <p:ext uri="{BB962C8B-B14F-4D97-AF65-F5344CB8AC3E}">
        <p14:creationId xmlns:p14="http://schemas.microsoft.com/office/powerpoint/2010/main" val="1075449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0C71349D-B546-42C5-9F53-98C4AACDBB08}" type="slidenum">
              <a:rPr lang="en-US" altLang="en-US"/>
              <a:pPr/>
              <a:t>‹#›</a:t>
            </a:fld>
            <a:endParaRPr lang="en-US" altLang="en-US"/>
          </a:p>
        </p:txBody>
      </p:sp>
    </p:spTree>
    <p:extLst>
      <p:ext uri="{BB962C8B-B14F-4D97-AF65-F5344CB8AC3E}">
        <p14:creationId xmlns:p14="http://schemas.microsoft.com/office/powerpoint/2010/main" val="3356965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D5FD7F9-334D-40DD-A0CD-B153F5F2C07C}" type="slidenum">
              <a:rPr lang="en-US" altLang="en-US"/>
              <a:pPr/>
              <a:t>‹#›</a:t>
            </a:fld>
            <a:endParaRPr lang="en-US" altLang="en-US"/>
          </a:p>
        </p:txBody>
      </p:sp>
    </p:spTree>
    <p:extLst>
      <p:ext uri="{BB962C8B-B14F-4D97-AF65-F5344CB8AC3E}">
        <p14:creationId xmlns:p14="http://schemas.microsoft.com/office/powerpoint/2010/main" val="3999952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CF0CA8E-2E94-4E52-A85D-284DBE2E8066}" type="slidenum">
              <a:rPr lang="en-US" altLang="en-US"/>
              <a:pPr/>
              <a:t>‹#›</a:t>
            </a:fld>
            <a:endParaRPr lang="en-US" altLang="en-US"/>
          </a:p>
        </p:txBody>
      </p:sp>
    </p:spTree>
    <p:extLst>
      <p:ext uri="{BB962C8B-B14F-4D97-AF65-F5344CB8AC3E}">
        <p14:creationId xmlns:p14="http://schemas.microsoft.com/office/powerpoint/2010/main" val="4126275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EFF8"/>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76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6147" name="Rectangle 3"/>
          <p:cNvSpPr>
            <a:spLocks noGrp="1" noChangeArrowheads="1"/>
          </p:cNvSpPr>
          <p:nvPr>
            <p:ph type="body" idx="1"/>
          </p:nvPr>
        </p:nvSpPr>
        <p:spPr bwMode="auto">
          <a:xfrm>
            <a:off x="457200" y="838200"/>
            <a:ext cx="8229600"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14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lvl1pPr>
          </a:lstStyle>
          <a:p>
            <a:pPr>
              <a:defRPr/>
            </a:pPr>
            <a:endParaRPr lang="en-US"/>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vl1pPr>
          </a:lstStyle>
          <a:p>
            <a:pPr>
              <a:defRPr/>
            </a:pPr>
            <a:endParaRPr lang="en-US"/>
          </a:p>
        </p:txBody>
      </p:sp>
      <p:sp>
        <p:nvSpPr>
          <p:cNvPr id="615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fld id="{3673DA02-CE7C-45EE-A6E5-35900F7E44FC}" type="slidenum">
              <a:rPr lang="en-US" altLang="en-US"/>
              <a:pPr/>
              <a:t>‹#›</a:t>
            </a:fld>
            <a:endParaRPr lang="en-US" altLang="en-US"/>
          </a:p>
        </p:txBody>
      </p:sp>
      <p:sp>
        <p:nvSpPr>
          <p:cNvPr id="1031" name="Line 8"/>
          <p:cNvSpPr>
            <a:spLocks noChangeShapeType="1"/>
          </p:cNvSpPr>
          <p:nvPr/>
        </p:nvSpPr>
        <p:spPr bwMode="auto">
          <a:xfrm>
            <a:off x="457200" y="609600"/>
            <a:ext cx="8077200" cy="0"/>
          </a:xfrm>
          <a:prstGeom prst="line">
            <a:avLst/>
          </a:prstGeom>
          <a:noFill/>
          <a:ln w="1905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032" name="Group 11"/>
          <p:cNvGrpSpPr>
            <a:grpSpLocks/>
          </p:cNvGrpSpPr>
          <p:nvPr userDrawn="1"/>
        </p:nvGrpSpPr>
        <p:grpSpPr bwMode="auto">
          <a:xfrm rot="-5400000">
            <a:off x="-3314700" y="3314700"/>
            <a:ext cx="6858000" cy="228600"/>
            <a:chOff x="144" y="1820"/>
            <a:chExt cx="5424" cy="127"/>
          </a:xfrm>
        </p:grpSpPr>
        <p:sp>
          <p:nvSpPr>
            <p:cNvPr id="1033" name="Rectangle 12"/>
            <p:cNvSpPr>
              <a:spLocks noChangeArrowheads="1"/>
            </p:cNvSpPr>
            <p:nvPr/>
          </p:nvSpPr>
          <p:spPr bwMode="auto">
            <a:xfrm>
              <a:off x="145" y="1818"/>
              <a:ext cx="1808" cy="127"/>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1034" name="Rectangle 13"/>
            <p:cNvSpPr>
              <a:spLocks noChangeArrowheads="1"/>
            </p:cNvSpPr>
            <p:nvPr/>
          </p:nvSpPr>
          <p:spPr bwMode="auto">
            <a:xfrm>
              <a:off x="1952" y="1820"/>
              <a:ext cx="1808" cy="127"/>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1035" name="Rectangle 14"/>
            <p:cNvSpPr>
              <a:spLocks noChangeArrowheads="1"/>
            </p:cNvSpPr>
            <p:nvPr/>
          </p:nvSpPr>
          <p:spPr bwMode="auto">
            <a:xfrm>
              <a:off x="3760" y="1820"/>
              <a:ext cx="1808" cy="12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grpSp>
    </p:spTree>
  </p:cSld>
  <p:clrMap bg1="lt1" tx1="dk1" bg2="lt2" tx2="dk2" accent1="accent1" accent2="accent2" accent3="accent3" accent4="accent4" accent5="accent5" accent6="accent6" hlink="hlink" folHlink="folHlink"/>
  <p:sldLayoutIdLst>
    <p:sldLayoutId id="2147483706"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dissolve">
                                      <p:cBhvr>
                                        <p:cTn id="7" dur="500"/>
                                        <p:tgtEl>
                                          <p:spTgt spid="61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147">
                                            <p:txEl>
                                              <p:pRg st="0" end="0"/>
                                            </p:txEl>
                                          </p:spTgt>
                                        </p:tgtEl>
                                        <p:attrNameLst>
                                          <p:attrName>style.visibility</p:attrName>
                                        </p:attrNameLst>
                                      </p:cBhvr>
                                      <p:to>
                                        <p:strVal val="visible"/>
                                      </p:to>
                                    </p:set>
                                    <p:animEffect transition="in" filter="dissolve">
                                      <p:cBhvr>
                                        <p:cTn id="12" dur="500"/>
                                        <p:tgtEl>
                                          <p:spTgt spid="6147">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147">
                                            <p:txEl>
                                              <p:pRg st="1" end="1"/>
                                            </p:txEl>
                                          </p:spTgt>
                                        </p:tgtEl>
                                        <p:attrNameLst>
                                          <p:attrName>style.visibility</p:attrName>
                                        </p:attrNameLst>
                                      </p:cBhvr>
                                      <p:to>
                                        <p:strVal val="visible"/>
                                      </p:to>
                                    </p:set>
                                    <p:animEffect transition="in" filter="dissolve">
                                      <p:cBhvr>
                                        <p:cTn id="15" dur="500"/>
                                        <p:tgtEl>
                                          <p:spTgt spid="6147">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147">
                                            <p:txEl>
                                              <p:pRg st="2" end="2"/>
                                            </p:txEl>
                                          </p:spTgt>
                                        </p:tgtEl>
                                        <p:attrNameLst>
                                          <p:attrName>style.visibility</p:attrName>
                                        </p:attrNameLst>
                                      </p:cBhvr>
                                      <p:to>
                                        <p:strVal val="visible"/>
                                      </p:to>
                                    </p:set>
                                    <p:animEffect transition="in" filter="dissolve">
                                      <p:cBhvr>
                                        <p:cTn id="18" dur="500"/>
                                        <p:tgtEl>
                                          <p:spTgt spid="6147">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6147">
                                            <p:txEl>
                                              <p:pRg st="3" end="3"/>
                                            </p:txEl>
                                          </p:spTgt>
                                        </p:tgtEl>
                                        <p:attrNameLst>
                                          <p:attrName>style.visibility</p:attrName>
                                        </p:attrNameLst>
                                      </p:cBhvr>
                                      <p:to>
                                        <p:strVal val="visible"/>
                                      </p:to>
                                    </p:set>
                                    <p:animEffect transition="in" filter="dissolve">
                                      <p:cBhvr>
                                        <p:cTn id="21" dur="500"/>
                                        <p:tgtEl>
                                          <p:spTgt spid="6147">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6147">
                                            <p:txEl>
                                              <p:pRg st="4" end="4"/>
                                            </p:txEl>
                                          </p:spTgt>
                                        </p:tgtEl>
                                        <p:attrNameLst>
                                          <p:attrName>style.visibility</p:attrName>
                                        </p:attrNameLst>
                                      </p:cBhvr>
                                      <p:to>
                                        <p:strVal val="visible"/>
                                      </p:to>
                                    </p:set>
                                    <p:animEffect transition="in" filter="dissolve">
                                      <p:cBhvr>
                                        <p:cTn id="24" dur="500"/>
                                        <p:tgtEl>
                                          <p:spTgt spid="61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6147" grpId="0" build="p">
        <p:tmplLst>
          <p:tmpl lvl="1">
            <p:tnLst>
              <p:par>
                <p:cTn presetID="9" presetClass="entr" presetSubtype="0" fill="hold" nodeType="clickEffect">
                  <p:stCondLst>
                    <p:cond delay="0"/>
                  </p:stCondLst>
                  <p:childTnLst>
                    <p:set>
                      <p:cBhvr>
                        <p:cTn dur="1" fill="hold">
                          <p:stCondLst>
                            <p:cond delay="0"/>
                          </p:stCondLst>
                        </p:cTn>
                        <p:tgtEl>
                          <p:spTgt spid="6147"/>
                        </p:tgtEl>
                        <p:attrNameLst>
                          <p:attrName>style.visibility</p:attrName>
                        </p:attrNameLst>
                      </p:cBhvr>
                      <p:to>
                        <p:strVal val="visible"/>
                      </p:to>
                    </p:set>
                    <p:animEffect transition="in" filter="dissolve">
                      <p:cBhvr>
                        <p:cTn dur="500"/>
                        <p:tgtEl>
                          <p:spTgt spid="6147"/>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6147"/>
                        </p:tgtEl>
                        <p:attrNameLst>
                          <p:attrName>style.visibility</p:attrName>
                        </p:attrNameLst>
                      </p:cBhvr>
                      <p:to>
                        <p:strVal val="visible"/>
                      </p:to>
                    </p:set>
                    <p:animEffect transition="in" filter="dissolve">
                      <p:cBhvr>
                        <p:cTn dur="500"/>
                        <p:tgtEl>
                          <p:spTgt spid="6147"/>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6147"/>
                        </p:tgtEl>
                        <p:attrNameLst>
                          <p:attrName>style.visibility</p:attrName>
                        </p:attrNameLst>
                      </p:cBhvr>
                      <p:to>
                        <p:strVal val="visible"/>
                      </p:to>
                    </p:set>
                    <p:animEffect transition="in" filter="dissolve">
                      <p:cBhvr>
                        <p:cTn dur="500"/>
                        <p:tgtEl>
                          <p:spTgt spid="6147"/>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6147"/>
                        </p:tgtEl>
                        <p:attrNameLst>
                          <p:attrName>style.visibility</p:attrName>
                        </p:attrNameLst>
                      </p:cBhvr>
                      <p:to>
                        <p:strVal val="visible"/>
                      </p:to>
                    </p:set>
                    <p:animEffect transition="in" filter="dissolve">
                      <p:cBhvr>
                        <p:cTn dur="500"/>
                        <p:tgtEl>
                          <p:spTgt spid="6147"/>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6147"/>
                        </p:tgtEl>
                        <p:attrNameLst>
                          <p:attrName>style.visibility</p:attrName>
                        </p:attrNameLst>
                      </p:cBhvr>
                      <p:to>
                        <p:strVal val="visible"/>
                      </p:to>
                    </p:set>
                    <p:animEffect transition="in" filter="dissolve">
                      <p:cBhvr>
                        <p:cTn dur="500"/>
                        <p:tgtEl>
                          <p:spTgt spid="6147"/>
                        </p:tgtEl>
                      </p:cBhvr>
                    </p:animEffect>
                  </p:childTnLst>
                </p:cTn>
              </p:par>
            </p:tnLst>
          </p:tmpl>
        </p:tmplLst>
      </p:bldP>
    </p:bldLst>
  </p:timing>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Wingdings" panose="05000000000000000000"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6.w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3" Type="http://schemas.microsoft.com/office/2007/relationships/media" Target="../media/media21.m4a"/><Relationship Id="rId7" Type="http://schemas.openxmlformats.org/officeDocument/2006/relationships/image" Target="../media/image1.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audio" Target="../media/media21.m4a"/></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7.xml"/><Relationship Id="rId3" Type="http://schemas.microsoft.com/office/2007/relationships/media" Target="../media/media23.m4a"/><Relationship Id="rId7"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audio" Target="../media/media24.m4a"/><Relationship Id="rId5" Type="http://schemas.microsoft.com/office/2007/relationships/media" Target="../media/media24.m4a"/><Relationship Id="rId4" Type="http://schemas.openxmlformats.org/officeDocument/2006/relationships/audio" Target="../media/media23.m4a"/><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microsoft.com/office/2007/relationships/media" Target="../media/media4.m4a"/><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4.m4a"/></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3" Type="http://schemas.microsoft.com/office/2007/relationships/media" Target="../media/media27.m4a"/><Relationship Id="rId7" Type="http://schemas.openxmlformats.org/officeDocument/2006/relationships/image" Target="../media/image1.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audio" Target="../media/media27.m4a"/></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image" Target="../media/image4.w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r>
              <a:rPr lang="en-US" altLang="en-US" smtClean="0"/>
              <a:t>SELF ASSESSMENT</a:t>
            </a:r>
          </a:p>
        </p:txBody>
      </p:sp>
      <p:sp>
        <p:nvSpPr>
          <p:cNvPr id="2051" name="Rectangle 3"/>
          <p:cNvSpPr>
            <a:spLocks noGrp="1" noChangeArrowheads="1"/>
          </p:cNvSpPr>
          <p:nvPr>
            <p:ph type="subTitle" idx="1"/>
          </p:nvPr>
        </p:nvSpPr>
        <p:spPr/>
        <p:txBody>
          <a:bodyPr/>
          <a:lstStyle/>
          <a:p>
            <a:pPr eaLnBrk="1" hangingPunct="1"/>
            <a:endParaRPr lang="en-US" altLang="en-US" smtClean="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00200" y="5029200"/>
            <a:ext cx="609600" cy="609600"/>
          </a:xfrm>
          <a:prstGeom prst="rect">
            <a:avLst/>
          </a:prstGeom>
        </p:spPr>
      </p:pic>
      <p:pic>
        <p:nvPicPr>
          <p:cNvPr id="2"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933450" y="5029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dissolve">
                                      <p:cBhvr>
                                        <p:cTn id="7" dur="500"/>
                                        <p:tgtEl>
                                          <p:spTgt spid="2050"/>
                                        </p:tgtEl>
                                      </p:cBhvr>
                                    </p:animEffect>
                                  </p:childTnLst>
                                </p:cTn>
                              </p:par>
                              <p:par>
                                <p:cTn id="8" presetID="9" presetClass="entr" presetSubtype="0" fill="hold" grpId="0" nodeType="withEffect" nodePh="1">
                                  <p:stCondLst>
                                    <p:cond delay="0"/>
                                  </p:stCondLst>
                                  <p:endCondLst>
                                    <p:cond evt="begin" delay="0">
                                      <p:tn val="8"/>
                                    </p:cond>
                                  </p:endCondLst>
                                  <p:childTnLst>
                                    <p:set>
                                      <p:cBhvr>
                                        <p:cTn id="9" dur="1" fill="hold">
                                          <p:stCondLst>
                                            <p:cond delay="0"/>
                                          </p:stCondLst>
                                        </p:cTn>
                                        <p:tgtEl>
                                          <p:spTgt spid="2051">
                                            <p:txEl>
                                              <p:pRg st="0" end="0"/>
                                            </p:txEl>
                                          </p:spTgt>
                                        </p:tgtEl>
                                        <p:attrNameLst>
                                          <p:attrName>style.visibility</p:attrName>
                                        </p:attrNameLst>
                                      </p:cBhvr>
                                      <p:to>
                                        <p:strVal val="visible"/>
                                      </p:to>
                                    </p:set>
                                    <p:animEffect transition="in" filter="dissolve">
                                      <p:cBhvr>
                                        <p:cTn id="10" dur="500"/>
                                        <p:tgtEl>
                                          <p:spTgt spid="2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8321" fill="hold"/>
                                        <p:tgtEl>
                                          <p:spTgt spid="4"/>
                                        </p:tgtEl>
                                      </p:cBhvr>
                                    </p:cmd>
                                  </p:childTnLst>
                                </p:cTn>
                              </p:par>
                            </p:childTnLst>
                          </p:cTn>
                        </p:par>
                      </p:childTnLst>
                    </p:cTn>
                  </p:par>
                </p:childTnLst>
              </p:cTn>
              <p:nextCondLst>
                <p:cond evt="onClick" delay="0">
                  <p:tgtEl>
                    <p:spTgt spid="4"/>
                  </p:tgtEl>
                </p:cond>
              </p:nextCondLst>
            </p:seq>
            <p:audio>
              <p:cMediaNode vol="80000">
                <p:cTn id="16" fill="hold" display="0">
                  <p:stCondLst>
                    <p:cond delay="indefinite"/>
                  </p:stCondLst>
                  <p:endCondLst>
                    <p:cond evt="onStopAudio" delay="0">
                      <p:tgtEl>
                        <p:sldTgt/>
                      </p:tgtEl>
                    </p:cond>
                  </p:endCondLst>
                </p:cTn>
                <p:tgtEl>
                  <p:spTgt spid="4"/>
                </p:tgtEl>
              </p:cMediaNode>
            </p:audi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5798" fill="hold"/>
                                        <p:tgtEl>
                                          <p:spTgt spid="2"/>
                                        </p:tgtEl>
                                      </p:cBhvr>
                                    </p:cmd>
                                  </p:childTnLst>
                                </p:cTn>
                              </p:par>
                            </p:childTnLst>
                          </p:cTn>
                        </p:par>
                      </p:childTnLst>
                    </p:cTn>
                  </p:par>
                </p:childTnLst>
              </p:cTn>
              <p:nextCondLst>
                <p:cond evt="onClick" delay="0">
                  <p:tgtEl>
                    <p:spTgt spid="2"/>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2050" grpId="0"/>
      <p:bldP spid="205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en-US" sz="4000" smtClean="0"/>
              <a:t>Pelaksanaannya</a:t>
            </a:r>
          </a:p>
        </p:txBody>
      </p:sp>
      <p:sp>
        <p:nvSpPr>
          <p:cNvPr id="15363" name="Rectangle 3"/>
          <p:cNvSpPr>
            <a:spLocks noGrp="1" noChangeArrowheads="1"/>
          </p:cNvSpPr>
          <p:nvPr>
            <p:ph type="body" idx="1"/>
          </p:nvPr>
        </p:nvSpPr>
        <p:spPr/>
        <p:txBody>
          <a:bodyPr/>
          <a:lstStyle/>
          <a:p>
            <a:pPr eaLnBrk="1" hangingPunct="1">
              <a:lnSpc>
                <a:spcPct val="90000"/>
              </a:lnSpc>
            </a:pPr>
            <a:r>
              <a:rPr lang="en-US" altLang="en-US" sz="2400" smtClean="0"/>
              <a:t>Self assessment harus dilaksanakan sesuai dengan rencana</a:t>
            </a:r>
          </a:p>
          <a:p>
            <a:pPr eaLnBrk="1" hangingPunct="1">
              <a:lnSpc>
                <a:spcPct val="90000"/>
              </a:lnSpc>
            </a:pPr>
            <a:r>
              <a:rPr lang="en-US" altLang="en-US" sz="2400" smtClean="0"/>
              <a:t>Informasi yang terkumpul (hasil pengukuran) harus disimpan untuk memungkinkan perbandingan sepanjang waktu dan mencari trend dalam kinerja</a:t>
            </a:r>
          </a:p>
          <a:p>
            <a:pPr eaLnBrk="1" hangingPunct="1">
              <a:lnSpc>
                <a:spcPct val="90000"/>
              </a:lnSpc>
            </a:pPr>
            <a:r>
              <a:rPr lang="en-US" altLang="en-US" sz="2400" smtClean="0"/>
              <a:t>Berdasarkan self assessment:</a:t>
            </a:r>
          </a:p>
          <a:p>
            <a:pPr lvl="1" eaLnBrk="1" hangingPunct="1">
              <a:lnSpc>
                <a:spcPct val="90000"/>
              </a:lnSpc>
            </a:pPr>
            <a:r>
              <a:rPr lang="en-US" altLang="en-US" sz="2000" smtClean="0"/>
              <a:t>Tentukan area yang perlu ditingkatkan</a:t>
            </a:r>
          </a:p>
          <a:p>
            <a:pPr lvl="1" eaLnBrk="1" hangingPunct="1">
              <a:lnSpc>
                <a:spcPct val="90000"/>
              </a:lnSpc>
            </a:pPr>
            <a:r>
              <a:rPr lang="en-US" altLang="en-US" sz="2000" smtClean="0"/>
              <a:t>Identifikasi kekuatan yang dapat menjadi keunggulan kompetitif</a:t>
            </a:r>
          </a:p>
          <a:p>
            <a:pPr lvl="1" eaLnBrk="1" hangingPunct="1">
              <a:lnSpc>
                <a:spcPct val="90000"/>
              </a:lnSpc>
            </a:pPr>
            <a:endParaRPr lang="en-US" altLang="en-US" sz="2000" smtClean="0"/>
          </a:p>
          <a:p>
            <a:pPr eaLnBrk="1" hangingPunct="1">
              <a:lnSpc>
                <a:spcPct val="90000"/>
              </a:lnSpc>
            </a:pPr>
            <a:r>
              <a:rPr lang="en-US" altLang="en-US" sz="2400" smtClean="0"/>
              <a:t>Informasi ini digunakan untuk memprioritaskan area peningkatan dan rencana aktivitas peningkatan periode berikutnya</a:t>
            </a:r>
          </a:p>
          <a:p>
            <a:pPr eaLnBrk="1" hangingPunct="1">
              <a:lnSpc>
                <a:spcPct val="90000"/>
              </a:lnSpc>
            </a:pPr>
            <a:endParaRPr lang="en-US" altLang="en-US" sz="2400"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6800" y="6248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en-US" sz="4000" smtClean="0"/>
              <a:t>Pemeliharaan dan perubahan</a:t>
            </a:r>
          </a:p>
        </p:txBody>
      </p:sp>
      <p:sp>
        <p:nvSpPr>
          <p:cNvPr id="16387" name="Rectangle 3"/>
          <p:cNvSpPr>
            <a:spLocks noGrp="1" noChangeArrowheads="1"/>
          </p:cNvSpPr>
          <p:nvPr>
            <p:ph type="body" idx="1"/>
          </p:nvPr>
        </p:nvSpPr>
        <p:spPr/>
        <p:txBody>
          <a:bodyPr/>
          <a:lstStyle/>
          <a:p>
            <a:pPr eaLnBrk="1" hangingPunct="1"/>
            <a:r>
              <a:rPr lang="en-US" altLang="en-US" sz="2400" smtClean="0"/>
              <a:t>Sistem self assessment harus dipelihara bahkan ditingkatkan kemampuannya</a:t>
            </a:r>
          </a:p>
          <a:p>
            <a:pPr eaLnBrk="1" hangingPunct="1"/>
            <a:r>
              <a:rPr lang="en-US" altLang="en-US" sz="2400" smtClean="0"/>
              <a:t>Kenapa perlu dilakukan perubahan dalam sistem self assessment?</a:t>
            </a:r>
          </a:p>
          <a:p>
            <a:pPr lvl="1" eaLnBrk="1" hangingPunct="1"/>
            <a:r>
              <a:rPr lang="en-US" altLang="en-US" sz="2000" smtClean="0"/>
              <a:t>Mengakomodasi pengalaman yang diperoleh dalam menggunakan self assessment</a:t>
            </a:r>
          </a:p>
          <a:p>
            <a:pPr lvl="1" eaLnBrk="1" hangingPunct="1"/>
            <a:r>
              <a:rPr lang="en-US" altLang="en-US" sz="2000" smtClean="0"/>
              <a:t>Perubahan kondisi di sekitar organisasi </a:t>
            </a:r>
          </a:p>
          <a:p>
            <a:pPr eaLnBrk="1" hangingPunct="1"/>
            <a:r>
              <a:rPr lang="en-US" altLang="en-US" sz="2400" smtClean="0"/>
              <a:t>Pemeliharaan meliputi:</a:t>
            </a:r>
          </a:p>
          <a:p>
            <a:pPr lvl="1" eaLnBrk="1" hangingPunct="1"/>
            <a:r>
              <a:rPr lang="en-US" altLang="en-US" sz="2000" smtClean="0"/>
              <a:t>Penyesuaian bagian dari sistem yang sudah kuno </a:t>
            </a:r>
            <a:r>
              <a:rPr lang="en-US" altLang="en-US" sz="2000" smtClean="0">
                <a:sym typeface="Wingdings" panose="05000000000000000000" pitchFamily="2" charset="2"/>
              </a:rPr>
              <a:t> misal: menghilangkan proses yang tidak lagi dilakukan perusahaan</a:t>
            </a:r>
          </a:p>
          <a:p>
            <a:pPr eaLnBrk="1" hangingPunct="1"/>
            <a:r>
              <a:rPr lang="en-US" altLang="en-US" sz="2400" smtClean="0"/>
              <a:t>Pengembangan sistem: mengubah fokus pengukuran ke area yang diperkirakan lebih penting di masa yang akan datang</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 y="610604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85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sz="4000" smtClean="0"/>
              <a:t>Interpretasi hasil pengukuran</a:t>
            </a:r>
          </a:p>
        </p:txBody>
      </p:sp>
      <p:sp>
        <p:nvSpPr>
          <p:cNvPr id="18435" name="Rectangle 3"/>
          <p:cNvSpPr>
            <a:spLocks noGrp="1" noChangeArrowheads="1"/>
          </p:cNvSpPr>
          <p:nvPr>
            <p:ph type="body" idx="1"/>
          </p:nvPr>
        </p:nvSpPr>
        <p:spPr/>
        <p:txBody>
          <a:bodyPr/>
          <a:lstStyle/>
          <a:p>
            <a:pPr eaLnBrk="1" hangingPunct="1"/>
            <a:r>
              <a:rPr lang="en-US" altLang="en-US" dirty="0" smtClean="0"/>
              <a:t>Agar self assessment </a:t>
            </a:r>
            <a:r>
              <a:rPr lang="en-US" altLang="en-US" dirty="0" err="1" smtClean="0"/>
              <a:t>berguna</a:t>
            </a:r>
            <a:r>
              <a:rPr lang="en-US" altLang="en-US" dirty="0" smtClean="0"/>
              <a:t> </a:t>
            </a:r>
            <a:r>
              <a:rPr lang="en-US" altLang="en-US" dirty="0" err="1" smtClean="0"/>
              <a:t>maka</a:t>
            </a:r>
            <a:r>
              <a:rPr lang="en-US" altLang="en-US" dirty="0" smtClean="0"/>
              <a:t> </a:t>
            </a:r>
            <a:r>
              <a:rPr lang="en-US" altLang="en-US" dirty="0" err="1" smtClean="0"/>
              <a:t>hasil</a:t>
            </a:r>
            <a:r>
              <a:rPr lang="en-US" altLang="en-US" dirty="0" smtClean="0"/>
              <a:t> </a:t>
            </a:r>
            <a:r>
              <a:rPr lang="en-US" altLang="en-US" dirty="0" err="1" smtClean="0"/>
              <a:t>pengukuran</a:t>
            </a:r>
            <a:r>
              <a:rPr lang="en-US" altLang="en-US" dirty="0" smtClean="0"/>
              <a:t> </a:t>
            </a:r>
            <a:r>
              <a:rPr lang="en-US" altLang="en-US" dirty="0" err="1" smtClean="0"/>
              <a:t>harus</a:t>
            </a:r>
            <a:r>
              <a:rPr lang="en-US" altLang="en-US" dirty="0" smtClean="0"/>
              <a:t> </a:t>
            </a:r>
            <a:r>
              <a:rPr lang="en-US" altLang="en-US" dirty="0" err="1" smtClean="0"/>
              <a:t>diinterpretasikan</a:t>
            </a:r>
            <a:endParaRPr lang="en-US" altLang="en-US" dirty="0" smtClean="0"/>
          </a:p>
          <a:p>
            <a:pPr eaLnBrk="1" hangingPunct="1"/>
            <a:r>
              <a:rPr lang="en-US" altLang="en-US" dirty="0" err="1" smtClean="0"/>
              <a:t>Beberapa</a:t>
            </a:r>
            <a:r>
              <a:rPr lang="en-US" altLang="en-US" dirty="0" smtClean="0"/>
              <a:t> </a:t>
            </a:r>
            <a:r>
              <a:rPr lang="en-US" altLang="en-US" dirty="0" err="1" smtClean="0"/>
              <a:t>alat</a:t>
            </a:r>
            <a:r>
              <a:rPr lang="en-US" altLang="en-US" dirty="0" smtClean="0"/>
              <a:t> </a:t>
            </a:r>
            <a:r>
              <a:rPr lang="en-US" altLang="en-US" dirty="0" err="1" smtClean="0"/>
              <a:t>untuk</a:t>
            </a:r>
            <a:r>
              <a:rPr lang="en-US" altLang="en-US" dirty="0" smtClean="0"/>
              <a:t> </a:t>
            </a:r>
            <a:r>
              <a:rPr lang="en-US" altLang="en-US" dirty="0" err="1" smtClean="0"/>
              <a:t>memprioritaskan</a:t>
            </a:r>
            <a:r>
              <a:rPr lang="en-US" altLang="en-US" dirty="0" smtClean="0"/>
              <a:t> </a:t>
            </a:r>
            <a:r>
              <a:rPr lang="en-US" altLang="en-US" dirty="0" err="1" smtClean="0"/>
              <a:t>usaha</a:t>
            </a:r>
            <a:r>
              <a:rPr lang="en-US" altLang="en-US" dirty="0" smtClean="0"/>
              <a:t> </a:t>
            </a:r>
            <a:r>
              <a:rPr lang="en-US" altLang="en-US" dirty="0" err="1" smtClean="0"/>
              <a:t>peningkatan</a:t>
            </a:r>
            <a:r>
              <a:rPr lang="en-US" altLang="en-US" dirty="0" smtClean="0"/>
              <a:t> </a:t>
            </a:r>
            <a:r>
              <a:rPr lang="en-US" altLang="en-US" dirty="0" err="1" smtClean="0"/>
              <a:t>berdasarkan</a:t>
            </a:r>
            <a:r>
              <a:rPr lang="en-US" altLang="en-US" dirty="0" smtClean="0"/>
              <a:t> </a:t>
            </a:r>
            <a:r>
              <a:rPr lang="en-US" altLang="en-US" dirty="0" err="1" smtClean="0"/>
              <a:t>hasil</a:t>
            </a:r>
            <a:r>
              <a:rPr lang="en-US" altLang="en-US" dirty="0" smtClean="0"/>
              <a:t> self assessment </a:t>
            </a:r>
            <a:r>
              <a:rPr lang="en-US" altLang="en-US" dirty="0" err="1" smtClean="0"/>
              <a:t>adalah</a:t>
            </a:r>
            <a:r>
              <a:rPr lang="en-US" altLang="en-US" dirty="0" smtClean="0"/>
              <a:t>:</a:t>
            </a:r>
          </a:p>
          <a:p>
            <a:pPr marL="914400" lvl="1" indent="-457200" eaLnBrk="1" hangingPunct="1">
              <a:buFont typeface="+mj-lt"/>
              <a:buAutoNum type="arabicPeriod"/>
            </a:pPr>
            <a:r>
              <a:rPr lang="en-US" altLang="en-US" dirty="0" smtClean="0"/>
              <a:t>Trend analysis</a:t>
            </a:r>
          </a:p>
          <a:p>
            <a:pPr marL="914400" lvl="1" indent="-457200" eaLnBrk="1" hangingPunct="1">
              <a:buFont typeface="+mj-lt"/>
              <a:buAutoNum type="arabicPeriod"/>
            </a:pPr>
            <a:r>
              <a:rPr lang="en-US" altLang="en-US" dirty="0" smtClean="0"/>
              <a:t>Spider chart</a:t>
            </a:r>
          </a:p>
          <a:p>
            <a:pPr marL="914400" lvl="1" indent="-457200" eaLnBrk="1" hangingPunct="1">
              <a:buFont typeface="+mj-lt"/>
              <a:buAutoNum type="arabicPeriod"/>
            </a:pPr>
            <a:r>
              <a:rPr lang="en-US" altLang="en-US" dirty="0" smtClean="0"/>
              <a:t>Performance matrix</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 y="6172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sz="4000" smtClean="0"/>
              <a:t>Trend Analysis</a:t>
            </a:r>
          </a:p>
        </p:txBody>
      </p:sp>
      <p:sp>
        <p:nvSpPr>
          <p:cNvPr id="19459" name="Rectangle 3"/>
          <p:cNvSpPr>
            <a:spLocks noGrp="1" noChangeArrowheads="1"/>
          </p:cNvSpPr>
          <p:nvPr>
            <p:ph type="body" idx="1"/>
          </p:nvPr>
        </p:nvSpPr>
        <p:spPr/>
        <p:txBody>
          <a:bodyPr/>
          <a:lstStyle/>
          <a:p>
            <a:pPr eaLnBrk="1" hangingPunct="1"/>
            <a:r>
              <a:rPr lang="en-US" altLang="en-US" dirty="0" err="1" smtClean="0"/>
              <a:t>Analisis</a:t>
            </a:r>
            <a:r>
              <a:rPr lang="en-US" altLang="en-US" dirty="0" smtClean="0"/>
              <a:t> </a:t>
            </a:r>
            <a:r>
              <a:rPr lang="en-US" altLang="en-US" dirty="0" err="1" smtClean="0"/>
              <a:t>perkembangan</a:t>
            </a:r>
            <a:r>
              <a:rPr lang="en-US" altLang="en-US" dirty="0" smtClean="0"/>
              <a:t> </a:t>
            </a:r>
            <a:r>
              <a:rPr lang="en-US" altLang="en-US" dirty="0" err="1" smtClean="0"/>
              <a:t>tingkat</a:t>
            </a:r>
            <a:r>
              <a:rPr lang="en-US" altLang="en-US" dirty="0" smtClean="0"/>
              <a:t> </a:t>
            </a:r>
            <a:r>
              <a:rPr lang="en-US" altLang="en-US" dirty="0" err="1" smtClean="0"/>
              <a:t>kinerja</a:t>
            </a:r>
            <a:endParaRPr lang="en-US" altLang="en-US" dirty="0" smtClean="0"/>
          </a:p>
          <a:p>
            <a:pPr eaLnBrk="1" hangingPunct="1"/>
            <a:endParaRPr lang="en-US" altLang="en-US" dirty="0" smtClean="0"/>
          </a:p>
          <a:p>
            <a:pPr eaLnBrk="1" hangingPunct="1"/>
            <a:r>
              <a:rPr lang="en-US" altLang="en-US" dirty="0" err="1" smtClean="0"/>
              <a:t>Dengan</a:t>
            </a:r>
            <a:r>
              <a:rPr lang="en-US" altLang="en-US" dirty="0" smtClean="0"/>
              <a:t> </a:t>
            </a:r>
            <a:r>
              <a:rPr lang="en-US" altLang="en-US" dirty="0" err="1" smtClean="0"/>
              <a:t>membandingkan</a:t>
            </a:r>
            <a:r>
              <a:rPr lang="en-US" altLang="en-US" dirty="0" smtClean="0"/>
              <a:t> </a:t>
            </a:r>
            <a:r>
              <a:rPr lang="en-US" altLang="en-US" dirty="0" err="1" smtClean="0"/>
              <a:t>hasil</a:t>
            </a:r>
            <a:r>
              <a:rPr lang="en-US" altLang="en-US" dirty="0" smtClean="0"/>
              <a:t> </a:t>
            </a:r>
            <a:r>
              <a:rPr lang="en-US" altLang="en-US" dirty="0" err="1" smtClean="0"/>
              <a:t>pengukuran</a:t>
            </a:r>
            <a:r>
              <a:rPr lang="en-US" altLang="en-US" dirty="0" smtClean="0"/>
              <a:t> </a:t>
            </a:r>
            <a:r>
              <a:rPr lang="en-US" altLang="en-US" dirty="0" err="1" smtClean="0"/>
              <a:t>saat</a:t>
            </a:r>
            <a:r>
              <a:rPr lang="en-US" altLang="en-US" dirty="0" smtClean="0"/>
              <a:t> </a:t>
            </a:r>
            <a:r>
              <a:rPr lang="en-US" altLang="en-US" dirty="0" err="1" smtClean="0"/>
              <a:t>ini</a:t>
            </a:r>
            <a:r>
              <a:rPr lang="en-US" altLang="en-US" dirty="0" smtClean="0"/>
              <a:t> </a:t>
            </a:r>
            <a:r>
              <a:rPr lang="en-US" altLang="en-US" dirty="0" err="1" smtClean="0"/>
              <a:t>dengan</a:t>
            </a:r>
            <a:r>
              <a:rPr lang="en-US" altLang="en-US" dirty="0" smtClean="0"/>
              <a:t> </a:t>
            </a:r>
            <a:r>
              <a:rPr lang="en-US" altLang="en-US" dirty="0" err="1" smtClean="0"/>
              <a:t>periode</a:t>
            </a:r>
            <a:r>
              <a:rPr lang="en-US" altLang="en-US" dirty="0" smtClean="0"/>
              <a:t> </a:t>
            </a:r>
            <a:r>
              <a:rPr lang="en-US" altLang="en-US" dirty="0" err="1" smtClean="0"/>
              <a:t>sebelumnya</a:t>
            </a:r>
            <a:r>
              <a:rPr lang="en-US" altLang="en-US" dirty="0" smtClean="0"/>
              <a:t> </a:t>
            </a:r>
            <a:r>
              <a:rPr lang="en-US" altLang="en-US" dirty="0" err="1" smtClean="0"/>
              <a:t>dapat</a:t>
            </a:r>
            <a:r>
              <a:rPr lang="en-US" altLang="en-US" dirty="0" smtClean="0"/>
              <a:t> </a:t>
            </a:r>
            <a:r>
              <a:rPr lang="en-US" altLang="en-US" dirty="0" err="1" smtClean="0"/>
              <a:t>dilihat</a:t>
            </a:r>
            <a:r>
              <a:rPr lang="en-US" altLang="en-US" dirty="0" smtClean="0"/>
              <a:t> </a:t>
            </a:r>
            <a:r>
              <a:rPr lang="en-US" altLang="en-US" dirty="0" err="1" smtClean="0"/>
              <a:t>arah</a:t>
            </a:r>
            <a:r>
              <a:rPr lang="en-US" altLang="en-US" dirty="0" smtClean="0"/>
              <a:t> </a:t>
            </a:r>
            <a:r>
              <a:rPr lang="en-US" altLang="en-US" dirty="0" err="1" smtClean="0"/>
              <a:t>perkembangan</a:t>
            </a:r>
            <a:endParaRPr lang="en-US" altLang="en-US" dirty="0" smtClean="0"/>
          </a:p>
          <a:p>
            <a:pPr eaLnBrk="1" hangingPunct="1"/>
            <a:endParaRPr lang="en-US" altLang="en-US" dirty="0" smtClean="0"/>
          </a:p>
          <a:p>
            <a:pPr eaLnBrk="1" hangingPunct="1"/>
            <a:r>
              <a:rPr lang="en-US" altLang="en-US" dirty="0" err="1" smtClean="0"/>
              <a:t>Ukuran</a:t>
            </a:r>
            <a:r>
              <a:rPr lang="en-US" altLang="en-US" dirty="0" smtClean="0"/>
              <a:t> yang </a:t>
            </a:r>
            <a:r>
              <a:rPr lang="en-US" altLang="en-US" dirty="0" err="1" smtClean="0"/>
              <a:t>menunjukkan</a:t>
            </a:r>
            <a:r>
              <a:rPr lang="en-US" altLang="en-US" dirty="0" smtClean="0"/>
              <a:t> trend </a:t>
            </a:r>
            <a:r>
              <a:rPr lang="en-US" altLang="en-US" dirty="0" err="1" smtClean="0"/>
              <a:t>negatif</a:t>
            </a:r>
            <a:r>
              <a:rPr lang="en-US" altLang="en-US" dirty="0" smtClean="0"/>
              <a:t> </a:t>
            </a:r>
            <a:r>
              <a:rPr lang="en-US" altLang="en-US" dirty="0" err="1" smtClean="0"/>
              <a:t>adalah</a:t>
            </a:r>
            <a:r>
              <a:rPr lang="en-US" altLang="en-US" dirty="0" smtClean="0"/>
              <a:t> </a:t>
            </a:r>
            <a:r>
              <a:rPr lang="en-US" altLang="en-US" dirty="0" err="1" smtClean="0"/>
              <a:t>kandidat</a:t>
            </a:r>
            <a:r>
              <a:rPr lang="en-US" altLang="en-US" dirty="0" smtClean="0"/>
              <a:t> yang </a:t>
            </a:r>
            <a:r>
              <a:rPr lang="en-US" altLang="en-US" dirty="0" err="1" smtClean="0"/>
              <a:t>relevan</a:t>
            </a:r>
            <a:r>
              <a:rPr lang="en-US" altLang="en-US" dirty="0" smtClean="0"/>
              <a:t> </a:t>
            </a:r>
            <a:r>
              <a:rPr lang="en-US" altLang="en-US" dirty="0" err="1" smtClean="0"/>
              <a:t>untuk</a:t>
            </a:r>
            <a:r>
              <a:rPr lang="en-US" altLang="en-US" dirty="0" smtClean="0"/>
              <a:t> </a:t>
            </a:r>
            <a:r>
              <a:rPr lang="en-US" altLang="en-US" dirty="0" err="1" smtClean="0"/>
              <a:t>aktivitas</a:t>
            </a:r>
            <a:r>
              <a:rPr lang="en-US" altLang="en-US" dirty="0" smtClean="0"/>
              <a:t> </a:t>
            </a:r>
            <a:r>
              <a:rPr lang="en-US" altLang="en-US" dirty="0" err="1" smtClean="0"/>
              <a:t>peningkatan</a:t>
            </a:r>
            <a:endParaRPr lang="en-US" altLang="en-US" dirty="0" smtClean="0"/>
          </a:p>
        </p:txBody>
      </p:sp>
      <p:pic>
        <p:nvPicPr>
          <p:cNvPr id="19460" name="Picture 4" descr="MCj0281256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5388" y="4427538"/>
            <a:ext cx="2868612" cy="24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0" y="58261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Contoh</a:t>
            </a:r>
            <a:r>
              <a:rPr lang="en-US" dirty="0" smtClean="0"/>
              <a:t> </a:t>
            </a:r>
            <a:r>
              <a:rPr lang="en-US" dirty="0" err="1" smtClean="0"/>
              <a:t>kasus</a:t>
            </a:r>
            <a:r>
              <a:rPr lang="en-US" dirty="0" smtClean="0"/>
              <a:t> (Trend Analysis)</a:t>
            </a:r>
            <a:endParaRPr lang="en-US" dirty="0"/>
          </a:p>
        </p:txBody>
      </p:sp>
      <p:sp>
        <p:nvSpPr>
          <p:cNvPr id="3" name="Content Placeholder 2"/>
          <p:cNvSpPr>
            <a:spLocks noGrp="1"/>
          </p:cNvSpPr>
          <p:nvPr>
            <p:ph idx="1"/>
          </p:nvPr>
        </p:nvSpPr>
        <p:spPr>
          <a:xfrm>
            <a:off x="457200" y="1108075"/>
            <a:ext cx="8229600" cy="5292725"/>
          </a:xfrm>
        </p:spPr>
        <p:txBody>
          <a:bodyPr/>
          <a:lstStyle/>
          <a:p>
            <a:r>
              <a:rPr lang="id-ID" sz="2500" dirty="0"/>
              <a:t>Sebuah perusahaan menengah yang sangat menekankan pada pengembangan produk dan produksi barang yang efisien, terutama untuk ekspor, telah melakukan pengukuran </a:t>
            </a:r>
            <a:r>
              <a:rPr lang="id-ID" sz="2500" dirty="0" smtClean="0"/>
              <a:t>kinerja </a:t>
            </a:r>
            <a:r>
              <a:rPr lang="id-ID" sz="2500" dirty="0"/>
              <a:t>selama beberapa waktu. </a:t>
            </a:r>
            <a:endParaRPr lang="en-US" sz="2500" dirty="0" smtClean="0"/>
          </a:p>
          <a:p>
            <a:r>
              <a:rPr lang="id-ID" sz="2500" dirty="0"/>
              <a:t>Perusahaan tidak yakin bahwa pengukuran tersebut memberikan gambaran yang benar tentang situasi </a:t>
            </a:r>
            <a:r>
              <a:rPr lang="id-ID" sz="2500" dirty="0" smtClean="0"/>
              <a:t>tersebut</a:t>
            </a:r>
            <a:endParaRPr lang="en-US" sz="2500" dirty="0" smtClean="0"/>
          </a:p>
          <a:p>
            <a:r>
              <a:rPr lang="sv-SE" sz="2500" dirty="0"/>
              <a:t>Perusahaan memutuskan untuk mulai mengukur sejumlah aspek kinerja utama setiap enam </a:t>
            </a:r>
            <a:r>
              <a:rPr lang="sv-SE" sz="2500" dirty="0" smtClean="0"/>
              <a:t>bulan</a:t>
            </a:r>
          </a:p>
          <a:p>
            <a:r>
              <a:rPr lang="en-US" sz="2500" dirty="0" err="1"/>
              <a:t>Setelah</a:t>
            </a:r>
            <a:r>
              <a:rPr lang="en-US" sz="2500" dirty="0"/>
              <a:t> </a:t>
            </a:r>
            <a:r>
              <a:rPr lang="en-US" sz="2500" dirty="0" err="1"/>
              <a:t>dua</a:t>
            </a:r>
            <a:r>
              <a:rPr lang="en-US" sz="2500" dirty="0"/>
              <a:t> </a:t>
            </a:r>
            <a:r>
              <a:rPr lang="en-US" sz="2500" dirty="0" err="1"/>
              <a:t>tahun</a:t>
            </a:r>
            <a:r>
              <a:rPr lang="en-US" sz="2500" dirty="0"/>
              <a:t> </a:t>
            </a:r>
            <a:r>
              <a:rPr lang="en-US" sz="2500" dirty="0" err="1"/>
              <a:t>pengukuran</a:t>
            </a:r>
            <a:r>
              <a:rPr lang="en-US" sz="2500" dirty="0"/>
              <a:t>, </a:t>
            </a:r>
            <a:r>
              <a:rPr lang="en-US" sz="2500" dirty="0" err="1"/>
              <a:t>dilakukan</a:t>
            </a:r>
            <a:r>
              <a:rPr lang="en-US" sz="2500" dirty="0"/>
              <a:t> </a:t>
            </a:r>
            <a:r>
              <a:rPr lang="en-US" sz="2500" dirty="0" smtClean="0"/>
              <a:t>trend analysis</a:t>
            </a:r>
            <a:endParaRPr lang="en-US" sz="25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52600" y="6096000"/>
            <a:ext cx="609600" cy="609600"/>
          </a:xfrm>
          <a:prstGeom prst="rect">
            <a:avLst/>
          </a:prstGeom>
        </p:spPr>
      </p:pic>
    </p:spTree>
    <p:extLst>
      <p:ext uri="{BB962C8B-B14F-4D97-AF65-F5344CB8AC3E}">
        <p14:creationId xmlns:p14="http://schemas.microsoft.com/office/powerpoint/2010/main" val="11099354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68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32431" t="27083" r="33602" b="35417"/>
          <a:stretch/>
        </p:blipFill>
        <p:spPr>
          <a:xfrm>
            <a:off x="152400" y="533400"/>
            <a:ext cx="8839202" cy="548640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62200" y="6019800"/>
            <a:ext cx="609600" cy="609600"/>
          </a:xfrm>
          <a:prstGeom prst="rect">
            <a:avLst/>
          </a:prstGeom>
        </p:spPr>
      </p:pic>
    </p:spTree>
    <p:extLst>
      <p:ext uri="{BB962C8B-B14F-4D97-AF65-F5344CB8AC3E}">
        <p14:creationId xmlns:p14="http://schemas.microsoft.com/office/powerpoint/2010/main" val="24670489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tLang="en-US" sz="4000" smtClean="0"/>
              <a:t>Spider Chart</a:t>
            </a:r>
          </a:p>
        </p:txBody>
      </p:sp>
      <p:sp>
        <p:nvSpPr>
          <p:cNvPr id="21507" name="Rectangle 3"/>
          <p:cNvSpPr>
            <a:spLocks noGrp="1" noChangeArrowheads="1"/>
          </p:cNvSpPr>
          <p:nvPr>
            <p:ph type="body" idx="1"/>
          </p:nvPr>
        </p:nvSpPr>
        <p:spPr/>
        <p:txBody>
          <a:bodyPr/>
          <a:lstStyle/>
          <a:p>
            <a:pPr eaLnBrk="1" hangingPunct="1"/>
            <a:r>
              <a:rPr lang="en-US" altLang="en-US" smtClean="0"/>
              <a:t>Sebuah tool untuk membandingkan tingkat kinerja sebuah organisasi dengan organisasi lain</a:t>
            </a:r>
          </a:p>
          <a:p>
            <a:pPr eaLnBrk="1" hangingPunct="1"/>
            <a:r>
              <a:rPr lang="en-US" altLang="en-US" smtClean="0"/>
              <a:t>Hasil self assessment dapat diinterpretasikan dalam kaitannya dengan perusahaan lain, misalnya: kompetitor</a:t>
            </a:r>
          </a:p>
          <a:p>
            <a:pPr lvl="1" eaLnBrk="1" hangingPunct="1"/>
            <a:r>
              <a:rPr lang="en-US" altLang="en-US" smtClean="0"/>
              <a:t>Memberi gambaran seberapa baik kita dibanding kompetitor</a:t>
            </a:r>
          </a:p>
          <a:p>
            <a:pPr eaLnBrk="1" hangingPunct="1"/>
            <a:endParaRPr lang="en-US" altLang="en-US" smtClean="0"/>
          </a:p>
          <a:p>
            <a:pPr eaLnBrk="1" hangingPunct="1"/>
            <a:r>
              <a:rPr lang="en-US" altLang="en-US" smtClean="0"/>
              <a:t>Input: analisis pasar, statistik industri, dll</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05000" y="55213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686800" cy="609600"/>
          </a:xfrm>
        </p:spPr>
        <p:txBody>
          <a:bodyPr/>
          <a:lstStyle/>
          <a:p>
            <a:r>
              <a:rPr lang="en-US" sz="4000" dirty="0" err="1" smtClean="0"/>
              <a:t>Contoh</a:t>
            </a:r>
            <a:r>
              <a:rPr lang="en-US" sz="4000" dirty="0" smtClean="0"/>
              <a:t> </a:t>
            </a:r>
            <a:r>
              <a:rPr lang="en-US" sz="4000" dirty="0" err="1" smtClean="0"/>
              <a:t>sebelumnya</a:t>
            </a:r>
            <a:r>
              <a:rPr lang="en-US" sz="4000" dirty="0" smtClean="0"/>
              <a:t> (</a:t>
            </a:r>
            <a:r>
              <a:rPr lang="en-US" sz="4000" dirty="0" err="1" smtClean="0"/>
              <a:t>pada</a:t>
            </a:r>
            <a:r>
              <a:rPr lang="en-US" sz="4000" dirty="0" smtClean="0"/>
              <a:t> trend analysis)</a:t>
            </a:r>
            <a:endParaRPr lang="en-US" sz="4000" dirty="0"/>
          </a:p>
        </p:txBody>
      </p:sp>
      <p:pic>
        <p:nvPicPr>
          <p:cNvPr id="4" name="Picture 3"/>
          <p:cNvPicPr>
            <a:picLocks noChangeAspect="1"/>
          </p:cNvPicPr>
          <p:nvPr/>
        </p:nvPicPr>
        <p:blipFill rotWithShape="1">
          <a:blip r:embed="rId5"/>
          <a:srcRect l="32431" t="28125" r="33016" b="23958"/>
          <a:stretch/>
        </p:blipFill>
        <p:spPr>
          <a:xfrm>
            <a:off x="647700" y="738754"/>
            <a:ext cx="7848600" cy="6119246"/>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4400" y="6096000"/>
            <a:ext cx="609600" cy="609600"/>
          </a:xfrm>
          <a:prstGeom prst="rect">
            <a:avLst/>
          </a:prstGeom>
        </p:spPr>
      </p:pic>
    </p:spTree>
    <p:extLst>
      <p:ext uri="{BB962C8B-B14F-4D97-AF65-F5344CB8AC3E}">
        <p14:creationId xmlns:p14="http://schemas.microsoft.com/office/powerpoint/2010/main" val="6766889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78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tLang="en-US" sz="4000" smtClean="0"/>
              <a:t>Performance Matrix</a:t>
            </a:r>
          </a:p>
        </p:txBody>
      </p:sp>
      <p:sp>
        <p:nvSpPr>
          <p:cNvPr id="23555" name="Rectangle 3"/>
          <p:cNvSpPr>
            <a:spLocks noGrp="1" noChangeArrowheads="1"/>
          </p:cNvSpPr>
          <p:nvPr>
            <p:ph type="body" idx="1"/>
          </p:nvPr>
        </p:nvSpPr>
        <p:spPr/>
        <p:txBody>
          <a:bodyPr/>
          <a:lstStyle/>
          <a:p>
            <a:pPr eaLnBrk="1" hangingPunct="1"/>
            <a:r>
              <a:rPr lang="en-US" altLang="en-US" smtClean="0"/>
              <a:t>Digunakan untuk menganalisis tidak hanya sebaik apa proses bisnis dilakukan tetapi </a:t>
            </a:r>
            <a:r>
              <a:rPr lang="en-US" altLang="en-US" smtClean="0">
                <a:solidFill>
                  <a:schemeClr val="tx2"/>
                </a:solidFill>
              </a:rPr>
              <a:t>seberapa penting</a:t>
            </a:r>
            <a:r>
              <a:rPr lang="en-US" altLang="en-US" smtClean="0"/>
              <a:t> proses tersebut</a:t>
            </a:r>
          </a:p>
          <a:p>
            <a:pPr eaLnBrk="1" hangingPunct="1"/>
            <a:r>
              <a:rPr lang="en-US" altLang="en-US" smtClean="0"/>
              <a:t>Kenapa??</a:t>
            </a:r>
          </a:p>
          <a:p>
            <a:pPr eaLnBrk="1" hangingPunct="1"/>
            <a:endParaRPr lang="en-US" altLang="en-US" smtClean="0"/>
          </a:p>
          <a:p>
            <a:pPr eaLnBrk="1" hangingPunct="1"/>
            <a:r>
              <a:rPr lang="en-US" altLang="en-US" smtClean="0"/>
              <a:t>Untuk menghindari perusahaan menghabiskan sumber daya meningkatkan proses yang kinerjanya jelek, tapi memang proses itu tidak penting!</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52600" y="5826125"/>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52500" y="58261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2124"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en-US" sz="4000" smtClean="0"/>
              <a:t>Contoh performance matrix</a:t>
            </a:r>
          </a:p>
        </p:txBody>
      </p:sp>
      <p:sp>
        <p:nvSpPr>
          <p:cNvPr id="24579" name="Rectangle 4"/>
          <p:cNvSpPr>
            <a:spLocks noChangeArrowheads="1"/>
          </p:cNvSpPr>
          <p:nvPr/>
        </p:nvSpPr>
        <p:spPr bwMode="auto">
          <a:xfrm>
            <a:off x="4495800" y="3581400"/>
            <a:ext cx="2590800" cy="2057400"/>
          </a:xfrm>
          <a:prstGeom prst="rect">
            <a:avLst/>
          </a:prstGeom>
          <a:solidFill>
            <a:srgbClr val="FF99CC"/>
          </a:solidFill>
          <a:ln w="25400" algn="ctr">
            <a:solidFill>
              <a:schemeClr val="tx1"/>
            </a:solidFill>
            <a:miter lim="800000"/>
            <a:headEnd/>
            <a:tailEnd/>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24580" name="Rectangle 5"/>
          <p:cNvSpPr>
            <a:spLocks noChangeArrowheads="1"/>
          </p:cNvSpPr>
          <p:nvPr/>
        </p:nvSpPr>
        <p:spPr bwMode="auto">
          <a:xfrm>
            <a:off x="4495800" y="1524000"/>
            <a:ext cx="2590800" cy="2057400"/>
          </a:xfrm>
          <a:prstGeom prst="rect">
            <a:avLst/>
          </a:prstGeom>
          <a:solidFill>
            <a:srgbClr val="CCFFCC"/>
          </a:solidFill>
          <a:ln w="25400" algn="ctr">
            <a:solidFill>
              <a:schemeClr val="tx1"/>
            </a:solidFill>
            <a:miter lim="800000"/>
            <a:headEnd/>
            <a:tailEnd/>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24581" name="Rectangle 6"/>
          <p:cNvSpPr>
            <a:spLocks noChangeArrowheads="1"/>
          </p:cNvSpPr>
          <p:nvPr/>
        </p:nvSpPr>
        <p:spPr bwMode="auto">
          <a:xfrm>
            <a:off x="1905000" y="1524000"/>
            <a:ext cx="2590800" cy="2057400"/>
          </a:xfrm>
          <a:prstGeom prst="rect">
            <a:avLst/>
          </a:prstGeom>
          <a:solidFill>
            <a:srgbClr val="CCFFFF"/>
          </a:solidFill>
          <a:ln w="25400" algn="ctr">
            <a:solidFill>
              <a:schemeClr val="tx1"/>
            </a:solidFill>
            <a:miter lim="800000"/>
            <a:headEnd/>
            <a:tailEnd/>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24582" name="Rectangle 7"/>
          <p:cNvSpPr>
            <a:spLocks noChangeArrowheads="1"/>
          </p:cNvSpPr>
          <p:nvPr/>
        </p:nvSpPr>
        <p:spPr bwMode="auto">
          <a:xfrm>
            <a:off x="1905000" y="3581400"/>
            <a:ext cx="2590800" cy="2057400"/>
          </a:xfrm>
          <a:prstGeom prst="rect">
            <a:avLst/>
          </a:prstGeom>
          <a:solidFill>
            <a:srgbClr val="FFFF99"/>
          </a:solidFill>
          <a:ln w="25400" algn="ctr">
            <a:solidFill>
              <a:schemeClr val="tx1"/>
            </a:solidFill>
            <a:miter lim="800000"/>
            <a:headEnd/>
            <a:tailEnd/>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24583" name="Line 8"/>
          <p:cNvSpPr>
            <a:spLocks noChangeShapeType="1"/>
          </p:cNvSpPr>
          <p:nvPr/>
        </p:nvSpPr>
        <p:spPr bwMode="auto">
          <a:xfrm flipV="1">
            <a:off x="1295400" y="914400"/>
            <a:ext cx="0" cy="51054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584" name="Text Box 9"/>
          <p:cNvSpPr txBox="1">
            <a:spLocks noChangeArrowheads="1"/>
          </p:cNvSpPr>
          <p:nvPr/>
        </p:nvSpPr>
        <p:spPr bwMode="auto">
          <a:xfrm rot="10800000">
            <a:off x="668338" y="1295400"/>
            <a:ext cx="48895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vert="eaVert">
            <a:spAutoFit/>
          </a:bodyP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a:spcBef>
                <a:spcPct val="50000"/>
              </a:spcBef>
            </a:pPr>
            <a:r>
              <a:rPr lang="en-US" altLang="en-US" b="1"/>
              <a:t>Current Performance</a:t>
            </a:r>
          </a:p>
        </p:txBody>
      </p:sp>
      <p:sp>
        <p:nvSpPr>
          <p:cNvPr id="24585" name="Line 10"/>
          <p:cNvSpPr>
            <a:spLocks noChangeShapeType="1"/>
          </p:cNvSpPr>
          <p:nvPr/>
        </p:nvSpPr>
        <p:spPr bwMode="auto">
          <a:xfrm>
            <a:off x="1295400" y="6019800"/>
            <a:ext cx="6781800"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586" name="Text Box 11"/>
          <p:cNvSpPr txBox="1">
            <a:spLocks noChangeArrowheads="1"/>
          </p:cNvSpPr>
          <p:nvPr/>
        </p:nvSpPr>
        <p:spPr bwMode="auto">
          <a:xfrm>
            <a:off x="2819400" y="6248400"/>
            <a:ext cx="3505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a:spcBef>
                <a:spcPct val="50000"/>
              </a:spcBef>
            </a:pPr>
            <a:r>
              <a:rPr lang="en-US" altLang="en-US"/>
              <a:t>Importance</a:t>
            </a:r>
          </a:p>
        </p:txBody>
      </p:sp>
      <p:sp>
        <p:nvSpPr>
          <p:cNvPr id="24587" name="Text Box 12"/>
          <p:cNvSpPr txBox="1">
            <a:spLocks noChangeArrowheads="1"/>
          </p:cNvSpPr>
          <p:nvPr/>
        </p:nvSpPr>
        <p:spPr bwMode="auto">
          <a:xfrm>
            <a:off x="2209800" y="5181600"/>
            <a:ext cx="198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a:spcBef>
                <a:spcPct val="50000"/>
              </a:spcBef>
            </a:pPr>
            <a:r>
              <a:rPr lang="en-US" altLang="en-US"/>
              <a:t>Unimportant</a:t>
            </a:r>
          </a:p>
        </p:txBody>
      </p:sp>
      <p:sp>
        <p:nvSpPr>
          <p:cNvPr id="24588" name="Text Box 13"/>
          <p:cNvSpPr txBox="1">
            <a:spLocks noChangeArrowheads="1"/>
          </p:cNvSpPr>
          <p:nvPr/>
        </p:nvSpPr>
        <p:spPr bwMode="auto">
          <a:xfrm>
            <a:off x="4800600" y="4953000"/>
            <a:ext cx="1981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a:spcBef>
                <a:spcPct val="50000"/>
              </a:spcBef>
            </a:pPr>
            <a:r>
              <a:rPr lang="en-US" altLang="en-US"/>
              <a:t>Must be Improved</a:t>
            </a:r>
          </a:p>
        </p:txBody>
      </p:sp>
      <p:sp>
        <p:nvSpPr>
          <p:cNvPr id="24589" name="Text Box 14"/>
          <p:cNvSpPr txBox="1">
            <a:spLocks noChangeArrowheads="1"/>
          </p:cNvSpPr>
          <p:nvPr/>
        </p:nvSpPr>
        <p:spPr bwMode="auto">
          <a:xfrm>
            <a:off x="2286000" y="3048000"/>
            <a:ext cx="198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a:spcBef>
                <a:spcPct val="50000"/>
              </a:spcBef>
            </a:pPr>
            <a:r>
              <a:rPr lang="en-US" altLang="en-US"/>
              <a:t>Overkill</a:t>
            </a:r>
          </a:p>
        </p:txBody>
      </p:sp>
      <p:sp>
        <p:nvSpPr>
          <p:cNvPr id="24590" name="Text Box 15"/>
          <p:cNvSpPr txBox="1">
            <a:spLocks noChangeArrowheads="1"/>
          </p:cNvSpPr>
          <p:nvPr/>
        </p:nvSpPr>
        <p:spPr bwMode="auto">
          <a:xfrm>
            <a:off x="4724400" y="2971800"/>
            <a:ext cx="198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a:spcBef>
                <a:spcPct val="50000"/>
              </a:spcBef>
            </a:pPr>
            <a:r>
              <a:rPr lang="en-US" altLang="en-US"/>
              <a:t>OK</a:t>
            </a:r>
          </a:p>
        </p:txBody>
      </p:sp>
      <p:grpSp>
        <p:nvGrpSpPr>
          <p:cNvPr id="24591" name="Group 22"/>
          <p:cNvGrpSpPr>
            <a:grpSpLocks/>
          </p:cNvGrpSpPr>
          <p:nvPr/>
        </p:nvGrpSpPr>
        <p:grpSpPr bwMode="auto">
          <a:xfrm>
            <a:off x="2819400" y="1828800"/>
            <a:ext cx="990600" cy="990600"/>
            <a:chOff x="1728" y="2448"/>
            <a:chExt cx="624" cy="624"/>
          </a:xfrm>
        </p:grpSpPr>
        <p:sp>
          <p:nvSpPr>
            <p:cNvPr id="24608" name="Oval 16"/>
            <p:cNvSpPr>
              <a:spLocks noChangeArrowheads="1"/>
            </p:cNvSpPr>
            <p:nvPr/>
          </p:nvSpPr>
          <p:spPr bwMode="auto">
            <a:xfrm>
              <a:off x="1728" y="2448"/>
              <a:ext cx="624" cy="624"/>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24609" name="Oval 17"/>
            <p:cNvSpPr>
              <a:spLocks noChangeArrowheads="1"/>
            </p:cNvSpPr>
            <p:nvPr/>
          </p:nvSpPr>
          <p:spPr bwMode="auto">
            <a:xfrm>
              <a:off x="1872" y="2592"/>
              <a:ext cx="96" cy="96"/>
            </a:xfrm>
            <a:prstGeom prst="ellipse">
              <a:avLst/>
            </a:prstGeom>
            <a:solidFill>
              <a:schemeClr val="tx1"/>
            </a:solidFill>
            <a:ln w="25400" algn="ctr">
              <a:solidFill>
                <a:schemeClr val="tx1"/>
              </a:solidFill>
              <a:round/>
              <a:headEnd/>
              <a:tailEnd/>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24610" name="Oval 18"/>
            <p:cNvSpPr>
              <a:spLocks noChangeArrowheads="1"/>
            </p:cNvSpPr>
            <p:nvPr/>
          </p:nvSpPr>
          <p:spPr bwMode="auto">
            <a:xfrm>
              <a:off x="2112" y="2592"/>
              <a:ext cx="96" cy="96"/>
            </a:xfrm>
            <a:prstGeom prst="ellipse">
              <a:avLst/>
            </a:prstGeom>
            <a:solidFill>
              <a:schemeClr val="tx1"/>
            </a:solidFill>
            <a:ln w="25400" algn="ctr">
              <a:solidFill>
                <a:schemeClr val="tx1"/>
              </a:solidFill>
              <a:round/>
              <a:headEnd/>
              <a:tailEnd/>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grpSp>
      <p:grpSp>
        <p:nvGrpSpPr>
          <p:cNvPr id="24592" name="Group 23"/>
          <p:cNvGrpSpPr>
            <a:grpSpLocks/>
          </p:cNvGrpSpPr>
          <p:nvPr/>
        </p:nvGrpSpPr>
        <p:grpSpPr bwMode="auto">
          <a:xfrm>
            <a:off x="2895600" y="4038600"/>
            <a:ext cx="990600" cy="990600"/>
            <a:chOff x="1728" y="2448"/>
            <a:chExt cx="624" cy="624"/>
          </a:xfrm>
        </p:grpSpPr>
        <p:sp>
          <p:nvSpPr>
            <p:cNvPr id="24605" name="Oval 24"/>
            <p:cNvSpPr>
              <a:spLocks noChangeArrowheads="1"/>
            </p:cNvSpPr>
            <p:nvPr/>
          </p:nvSpPr>
          <p:spPr bwMode="auto">
            <a:xfrm>
              <a:off x="1728" y="2448"/>
              <a:ext cx="624" cy="624"/>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24606" name="Oval 25"/>
            <p:cNvSpPr>
              <a:spLocks noChangeArrowheads="1"/>
            </p:cNvSpPr>
            <p:nvPr/>
          </p:nvSpPr>
          <p:spPr bwMode="auto">
            <a:xfrm>
              <a:off x="1872" y="2592"/>
              <a:ext cx="96" cy="96"/>
            </a:xfrm>
            <a:prstGeom prst="ellipse">
              <a:avLst/>
            </a:prstGeom>
            <a:solidFill>
              <a:schemeClr val="tx1"/>
            </a:solidFill>
            <a:ln w="25400" algn="ctr">
              <a:solidFill>
                <a:schemeClr val="tx1"/>
              </a:solidFill>
              <a:round/>
              <a:headEnd/>
              <a:tailEnd/>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24607" name="Oval 26"/>
            <p:cNvSpPr>
              <a:spLocks noChangeArrowheads="1"/>
            </p:cNvSpPr>
            <p:nvPr/>
          </p:nvSpPr>
          <p:spPr bwMode="auto">
            <a:xfrm>
              <a:off x="2112" y="2592"/>
              <a:ext cx="96" cy="96"/>
            </a:xfrm>
            <a:prstGeom prst="ellipse">
              <a:avLst/>
            </a:prstGeom>
            <a:solidFill>
              <a:schemeClr val="tx1"/>
            </a:solidFill>
            <a:ln w="25400" algn="ctr">
              <a:solidFill>
                <a:schemeClr val="tx1"/>
              </a:solidFill>
              <a:round/>
              <a:headEnd/>
              <a:tailEnd/>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grpSp>
      <p:grpSp>
        <p:nvGrpSpPr>
          <p:cNvPr id="24593" name="Group 27"/>
          <p:cNvGrpSpPr>
            <a:grpSpLocks/>
          </p:cNvGrpSpPr>
          <p:nvPr/>
        </p:nvGrpSpPr>
        <p:grpSpPr bwMode="auto">
          <a:xfrm>
            <a:off x="5334000" y="3962400"/>
            <a:ext cx="990600" cy="990600"/>
            <a:chOff x="1728" y="2448"/>
            <a:chExt cx="624" cy="624"/>
          </a:xfrm>
        </p:grpSpPr>
        <p:sp>
          <p:nvSpPr>
            <p:cNvPr id="24602" name="Oval 28"/>
            <p:cNvSpPr>
              <a:spLocks noChangeArrowheads="1"/>
            </p:cNvSpPr>
            <p:nvPr/>
          </p:nvSpPr>
          <p:spPr bwMode="auto">
            <a:xfrm>
              <a:off x="1728" y="2448"/>
              <a:ext cx="624" cy="624"/>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24603" name="Oval 29"/>
            <p:cNvSpPr>
              <a:spLocks noChangeArrowheads="1"/>
            </p:cNvSpPr>
            <p:nvPr/>
          </p:nvSpPr>
          <p:spPr bwMode="auto">
            <a:xfrm>
              <a:off x="1872" y="2592"/>
              <a:ext cx="96" cy="96"/>
            </a:xfrm>
            <a:prstGeom prst="ellipse">
              <a:avLst/>
            </a:prstGeom>
            <a:solidFill>
              <a:schemeClr val="tx1"/>
            </a:solidFill>
            <a:ln w="25400" algn="ctr">
              <a:solidFill>
                <a:schemeClr val="tx1"/>
              </a:solidFill>
              <a:round/>
              <a:headEnd/>
              <a:tailEnd/>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24604" name="Oval 30"/>
            <p:cNvSpPr>
              <a:spLocks noChangeArrowheads="1"/>
            </p:cNvSpPr>
            <p:nvPr/>
          </p:nvSpPr>
          <p:spPr bwMode="auto">
            <a:xfrm>
              <a:off x="2112" y="2592"/>
              <a:ext cx="96" cy="96"/>
            </a:xfrm>
            <a:prstGeom prst="ellipse">
              <a:avLst/>
            </a:prstGeom>
            <a:solidFill>
              <a:schemeClr val="tx1"/>
            </a:solidFill>
            <a:ln w="25400" algn="ctr">
              <a:solidFill>
                <a:schemeClr val="tx1"/>
              </a:solidFill>
              <a:round/>
              <a:headEnd/>
              <a:tailEnd/>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grpSp>
      <p:grpSp>
        <p:nvGrpSpPr>
          <p:cNvPr id="24594" name="Group 31"/>
          <p:cNvGrpSpPr>
            <a:grpSpLocks/>
          </p:cNvGrpSpPr>
          <p:nvPr/>
        </p:nvGrpSpPr>
        <p:grpSpPr bwMode="auto">
          <a:xfrm>
            <a:off x="5257800" y="1828800"/>
            <a:ext cx="990600" cy="990600"/>
            <a:chOff x="1728" y="2448"/>
            <a:chExt cx="624" cy="624"/>
          </a:xfrm>
        </p:grpSpPr>
        <p:sp>
          <p:nvSpPr>
            <p:cNvPr id="24599" name="Oval 32"/>
            <p:cNvSpPr>
              <a:spLocks noChangeArrowheads="1"/>
            </p:cNvSpPr>
            <p:nvPr/>
          </p:nvSpPr>
          <p:spPr bwMode="auto">
            <a:xfrm>
              <a:off x="1728" y="2448"/>
              <a:ext cx="624" cy="624"/>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24600" name="Oval 33"/>
            <p:cNvSpPr>
              <a:spLocks noChangeArrowheads="1"/>
            </p:cNvSpPr>
            <p:nvPr/>
          </p:nvSpPr>
          <p:spPr bwMode="auto">
            <a:xfrm>
              <a:off x="1872" y="2592"/>
              <a:ext cx="96" cy="96"/>
            </a:xfrm>
            <a:prstGeom prst="ellipse">
              <a:avLst/>
            </a:prstGeom>
            <a:solidFill>
              <a:schemeClr val="tx1"/>
            </a:solidFill>
            <a:ln w="25400" algn="ctr">
              <a:solidFill>
                <a:schemeClr val="tx1"/>
              </a:solidFill>
              <a:round/>
              <a:headEnd/>
              <a:tailEnd/>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24601" name="Oval 34"/>
            <p:cNvSpPr>
              <a:spLocks noChangeArrowheads="1"/>
            </p:cNvSpPr>
            <p:nvPr/>
          </p:nvSpPr>
          <p:spPr bwMode="auto">
            <a:xfrm>
              <a:off x="2112" y="2592"/>
              <a:ext cx="96" cy="96"/>
            </a:xfrm>
            <a:prstGeom prst="ellipse">
              <a:avLst/>
            </a:prstGeom>
            <a:solidFill>
              <a:schemeClr val="tx1"/>
            </a:solidFill>
            <a:ln w="25400" algn="ctr">
              <a:solidFill>
                <a:schemeClr val="tx1"/>
              </a:solidFill>
              <a:round/>
              <a:headEnd/>
              <a:tailEnd/>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grpSp>
      <p:sp>
        <p:nvSpPr>
          <p:cNvPr id="24595" name="Line 35"/>
          <p:cNvSpPr>
            <a:spLocks noChangeShapeType="1"/>
          </p:cNvSpPr>
          <p:nvPr/>
        </p:nvSpPr>
        <p:spPr bwMode="auto">
          <a:xfrm>
            <a:off x="3124200" y="4724400"/>
            <a:ext cx="6096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6" name="Oval 36"/>
          <p:cNvSpPr>
            <a:spLocks noChangeArrowheads="1"/>
          </p:cNvSpPr>
          <p:nvPr/>
        </p:nvSpPr>
        <p:spPr bwMode="auto">
          <a:xfrm>
            <a:off x="3200400" y="2362200"/>
            <a:ext cx="228600" cy="304800"/>
          </a:xfrm>
          <a:prstGeom prst="ellipse">
            <a:avLst/>
          </a:prstGeom>
          <a:solidFill>
            <a:schemeClr val="tx1"/>
          </a:solidFill>
          <a:ln w="25400" algn="ctr">
            <a:solidFill>
              <a:schemeClr val="tx1"/>
            </a:solidFill>
            <a:round/>
            <a:headEnd/>
            <a:tailEnd/>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24597" name="Arc 37"/>
          <p:cNvSpPr>
            <a:spLocks/>
          </p:cNvSpPr>
          <p:nvPr/>
        </p:nvSpPr>
        <p:spPr bwMode="auto">
          <a:xfrm rot="7836077">
            <a:off x="5536407" y="2228056"/>
            <a:ext cx="381000" cy="449263"/>
          </a:xfrm>
          <a:custGeom>
            <a:avLst/>
            <a:gdLst>
              <a:gd name="T0" fmla="*/ 0 w 21600"/>
              <a:gd name="T1" fmla="*/ 0 h 25491"/>
              <a:gd name="T2" fmla="*/ 116603268 w 21600"/>
              <a:gd name="T3" fmla="*/ 139549484 h 25491"/>
              <a:gd name="T4" fmla="*/ 0 w 21600"/>
              <a:gd name="T5" fmla="*/ 118248485 h 25491"/>
              <a:gd name="T6" fmla="*/ 0 60000 65536"/>
              <a:gd name="T7" fmla="*/ 0 60000 65536"/>
              <a:gd name="T8" fmla="*/ 0 60000 65536"/>
              <a:gd name="T9" fmla="*/ 0 w 21600"/>
              <a:gd name="T10" fmla="*/ 0 h 25491"/>
              <a:gd name="T11" fmla="*/ 21600 w 21600"/>
              <a:gd name="T12" fmla="*/ 25491 h 25491"/>
            </a:gdLst>
            <a:ahLst/>
            <a:cxnLst>
              <a:cxn ang="T6">
                <a:pos x="T0" y="T1"/>
              </a:cxn>
              <a:cxn ang="T7">
                <a:pos x="T2" y="T3"/>
              </a:cxn>
              <a:cxn ang="T8">
                <a:pos x="T4" y="T5"/>
              </a:cxn>
            </a:cxnLst>
            <a:rect l="T9" t="T10" r="T11" b="T12"/>
            <a:pathLst>
              <a:path w="21600" h="25491" fill="none" extrusionOk="0">
                <a:moveTo>
                  <a:pt x="-1" y="0"/>
                </a:moveTo>
                <a:cubicBezTo>
                  <a:pt x="11929" y="0"/>
                  <a:pt x="21600" y="9670"/>
                  <a:pt x="21600" y="21600"/>
                </a:cubicBezTo>
                <a:cubicBezTo>
                  <a:pt x="21600" y="22904"/>
                  <a:pt x="21481" y="24207"/>
                  <a:pt x="21246" y="25490"/>
                </a:cubicBezTo>
              </a:path>
              <a:path w="21600" h="25491" stroke="0" extrusionOk="0">
                <a:moveTo>
                  <a:pt x="-1" y="0"/>
                </a:moveTo>
                <a:cubicBezTo>
                  <a:pt x="11929" y="0"/>
                  <a:pt x="21600" y="9670"/>
                  <a:pt x="21600" y="21600"/>
                </a:cubicBezTo>
                <a:cubicBezTo>
                  <a:pt x="21600" y="22904"/>
                  <a:pt x="21481" y="24207"/>
                  <a:pt x="21246" y="25490"/>
                </a:cubicBezTo>
                <a:lnTo>
                  <a:pt x="0" y="21600"/>
                </a:lnTo>
                <a:lnTo>
                  <a:pt x="-1" y="0"/>
                </a:ln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598" name="Arc 38"/>
          <p:cNvSpPr>
            <a:spLocks/>
          </p:cNvSpPr>
          <p:nvPr/>
        </p:nvSpPr>
        <p:spPr bwMode="auto">
          <a:xfrm rot="-2963923">
            <a:off x="5638007" y="4428331"/>
            <a:ext cx="381000" cy="449263"/>
          </a:xfrm>
          <a:custGeom>
            <a:avLst/>
            <a:gdLst>
              <a:gd name="T0" fmla="*/ 0 w 21600"/>
              <a:gd name="T1" fmla="*/ 0 h 25491"/>
              <a:gd name="T2" fmla="*/ 116603268 w 21600"/>
              <a:gd name="T3" fmla="*/ 139549484 h 25491"/>
              <a:gd name="T4" fmla="*/ 0 w 21600"/>
              <a:gd name="T5" fmla="*/ 118248485 h 25491"/>
              <a:gd name="T6" fmla="*/ 0 60000 65536"/>
              <a:gd name="T7" fmla="*/ 0 60000 65536"/>
              <a:gd name="T8" fmla="*/ 0 60000 65536"/>
              <a:gd name="T9" fmla="*/ 0 w 21600"/>
              <a:gd name="T10" fmla="*/ 0 h 25491"/>
              <a:gd name="T11" fmla="*/ 21600 w 21600"/>
              <a:gd name="T12" fmla="*/ 25491 h 25491"/>
            </a:gdLst>
            <a:ahLst/>
            <a:cxnLst>
              <a:cxn ang="T6">
                <a:pos x="T0" y="T1"/>
              </a:cxn>
              <a:cxn ang="T7">
                <a:pos x="T2" y="T3"/>
              </a:cxn>
              <a:cxn ang="T8">
                <a:pos x="T4" y="T5"/>
              </a:cxn>
            </a:cxnLst>
            <a:rect l="T9" t="T10" r="T11" b="T12"/>
            <a:pathLst>
              <a:path w="21600" h="25491" fill="none" extrusionOk="0">
                <a:moveTo>
                  <a:pt x="-1" y="0"/>
                </a:moveTo>
                <a:cubicBezTo>
                  <a:pt x="11929" y="0"/>
                  <a:pt x="21600" y="9670"/>
                  <a:pt x="21600" y="21600"/>
                </a:cubicBezTo>
                <a:cubicBezTo>
                  <a:pt x="21600" y="22904"/>
                  <a:pt x="21481" y="24207"/>
                  <a:pt x="21246" y="25490"/>
                </a:cubicBezTo>
              </a:path>
              <a:path w="21600" h="25491" stroke="0" extrusionOk="0">
                <a:moveTo>
                  <a:pt x="-1" y="0"/>
                </a:moveTo>
                <a:cubicBezTo>
                  <a:pt x="11929" y="0"/>
                  <a:pt x="21600" y="9670"/>
                  <a:pt x="21600" y="21600"/>
                </a:cubicBezTo>
                <a:cubicBezTo>
                  <a:pt x="21600" y="22904"/>
                  <a:pt x="21481" y="24207"/>
                  <a:pt x="21246" y="25490"/>
                </a:cubicBezTo>
                <a:lnTo>
                  <a:pt x="0" y="21600"/>
                </a:lnTo>
                <a:lnTo>
                  <a:pt x="-1" y="0"/>
                </a:ln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486399" y="4876800"/>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648199" y="4876800"/>
            <a:ext cx="609600" cy="609600"/>
          </a:xfrm>
          <a:prstGeom prst="rect">
            <a:avLst/>
          </a:prstGeom>
        </p:spPr>
      </p:pic>
      <p:pic>
        <p:nvPicPr>
          <p:cNvPr id="6"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3809999" y="478631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71552"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6275"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en-US" sz="4000" smtClean="0"/>
              <a:t>Outline </a:t>
            </a:r>
          </a:p>
        </p:txBody>
      </p:sp>
      <p:sp>
        <p:nvSpPr>
          <p:cNvPr id="4099" name="Rectangle 3"/>
          <p:cNvSpPr>
            <a:spLocks noGrp="1" noChangeArrowheads="1"/>
          </p:cNvSpPr>
          <p:nvPr>
            <p:ph type="body" idx="1"/>
          </p:nvPr>
        </p:nvSpPr>
        <p:spPr>
          <a:xfrm>
            <a:off x="457200" y="2514600"/>
            <a:ext cx="8229600" cy="3616325"/>
          </a:xfrm>
        </p:spPr>
        <p:txBody>
          <a:bodyPr/>
          <a:lstStyle/>
          <a:p>
            <a:pPr eaLnBrk="1" hangingPunct="1"/>
            <a:r>
              <a:rPr lang="en-US" altLang="en-US" dirty="0" err="1" smtClean="0"/>
              <a:t>Definisi</a:t>
            </a:r>
            <a:endParaRPr lang="en-US" altLang="en-US" dirty="0" smtClean="0"/>
          </a:p>
          <a:p>
            <a:pPr eaLnBrk="1" hangingPunct="1"/>
            <a:r>
              <a:rPr lang="en-US" altLang="en-US" dirty="0" err="1" smtClean="0"/>
              <a:t>Membuat</a:t>
            </a:r>
            <a:r>
              <a:rPr lang="en-US" altLang="en-US" dirty="0" smtClean="0"/>
              <a:t> </a:t>
            </a:r>
            <a:r>
              <a:rPr lang="en-US" altLang="en-US" dirty="0" err="1" smtClean="0"/>
              <a:t>sistem</a:t>
            </a:r>
            <a:r>
              <a:rPr lang="en-US" altLang="en-US" dirty="0" smtClean="0"/>
              <a:t> </a:t>
            </a:r>
            <a:r>
              <a:rPr lang="en-US" altLang="en-US" dirty="0" err="1" smtClean="0"/>
              <a:t>untuk</a:t>
            </a:r>
            <a:r>
              <a:rPr lang="en-US" altLang="en-US" dirty="0" smtClean="0"/>
              <a:t> self assessment</a:t>
            </a:r>
          </a:p>
          <a:p>
            <a:pPr eaLnBrk="1" hangingPunct="1"/>
            <a:r>
              <a:rPr lang="en-US" altLang="en-US" dirty="0" err="1" smtClean="0"/>
              <a:t>Menginterpretasikan</a:t>
            </a:r>
            <a:r>
              <a:rPr lang="en-US" altLang="en-US" dirty="0" smtClean="0"/>
              <a:t> </a:t>
            </a:r>
            <a:r>
              <a:rPr lang="en-US" altLang="en-US" dirty="0" err="1" smtClean="0"/>
              <a:t>hasil</a:t>
            </a:r>
            <a:r>
              <a:rPr lang="en-US" altLang="en-US" dirty="0" smtClean="0"/>
              <a:t> </a:t>
            </a:r>
            <a:r>
              <a:rPr lang="en-US" altLang="en-US" dirty="0" err="1" smtClean="0"/>
              <a:t>pengukuran</a:t>
            </a:r>
            <a:endParaRPr lang="en-US" altLang="en-US" dirty="0" smtClean="0"/>
          </a:p>
          <a:p>
            <a:pPr eaLnBrk="1" hangingPunct="1"/>
            <a:r>
              <a:rPr lang="en-US" altLang="en-US" dirty="0" err="1" smtClean="0"/>
              <a:t>Menguji</a:t>
            </a:r>
            <a:r>
              <a:rPr lang="en-US" altLang="en-US" dirty="0" smtClean="0"/>
              <a:t> </a:t>
            </a:r>
            <a:r>
              <a:rPr lang="en-US" altLang="en-US" dirty="0" err="1" smtClean="0"/>
              <a:t>kriteria</a:t>
            </a:r>
            <a:endParaRPr lang="en-US" altLang="en-US" dirty="0" smtClean="0"/>
          </a:p>
          <a:p>
            <a:pPr eaLnBrk="1" hangingPunct="1">
              <a:buFont typeface="Wingdings" panose="05000000000000000000" pitchFamily="2" charset="2"/>
              <a:buNone/>
            </a:pPr>
            <a:endParaRPr lang="en-US" altLang="en-US" dirty="0" smtClean="0"/>
          </a:p>
        </p:txBody>
      </p:sp>
      <p:sp>
        <p:nvSpPr>
          <p:cNvPr id="4100" name="AutoShape 5"/>
          <p:cNvSpPr>
            <a:spLocks noChangeArrowheads="1"/>
          </p:cNvSpPr>
          <p:nvPr/>
        </p:nvSpPr>
        <p:spPr bwMode="auto">
          <a:xfrm>
            <a:off x="279400" y="1508125"/>
            <a:ext cx="1614488" cy="701675"/>
          </a:xfrm>
          <a:prstGeom prst="homePlate">
            <a:avLst>
              <a:gd name="adj" fmla="val 57523"/>
            </a:avLst>
          </a:prstGeom>
          <a:solidFill>
            <a:schemeClr val="accent1"/>
          </a:solidFill>
          <a:ln w="57150">
            <a:solidFill>
              <a:schemeClr val="tx1"/>
            </a:solidFill>
            <a:miter lim="800000"/>
            <a:headEnd/>
            <a:tailEnd/>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eaLnBrk="1" hangingPunct="1"/>
            <a:r>
              <a:rPr lang="en-US" altLang="en-US" sz="1400">
                <a:latin typeface="Arial" panose="020B0604020202020204" pitchFamily="34" charset="0"/>
              </a:rPr>
              <a:t>Process</a:t>
            </a:r>
          </a:p>
          <a:p>
            <a:pPr eaLnBrk="1" hangingPunct="1"/>
            <a:r>
              <a:rPr lang="en-US" altLang="en-US" sz="1400">
                <a:latin typeface="Arial" panose="020B0604020202020204" pitchFamily="34" charset="0"/>
              </a:rPr>
              <a:t>Documentation</a:t>
            </a:r>
          </a:p>
        </p:txBody>
      </p:sp>
      <p:sp>
        <p:nvSpPr>
          <p:cNvPr id="4101" name="AutoShape 6"/>
          <p:cNvSpPr>
            <a:spLocks noChangeArrowheads="1"/>
          </p:cNvSpPr>
          <p:nvPr/>
        </p:nvSpPr>
        <p:spPr bwMode="auto">
          <a:xfrm>
            <a:off x="1951038" y="1508125"/>
            <a:ext cx="1614487" cy="701675"/>
          </a:xfrm>
          <a:prstGeom prst="homePlate">
            <a:avLst>
              <a:gd name="adj" fmla="val 57523"/>
            </a:avLst>
          </a:prstGeom>
          <a:solidFill>
            <a:schemeClr val="accent1"/>
          </a:solidFill>
          <a:ln w="57150">
            <a:solidFill>
              <a:schemeClr val="tx1"/>
            </a:solidFill>
            <a:miter lim="800000"/>
            <a:headEnd/>
            <a:tailEnd/>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eaLnBrk="1" hangingPunct="1"/>
            <a:r>
              <a:rPr lang="en-US" altLang="en-US" sz="1400">
                <a:latin typeface="Arial" panose="020B0604020202020204" pitchFamily="34" charset="0"/>
              </a:rPr>
              <a:t>Performance</a:t>
            </a:r>
          </a:p>
          <a:p>
            <a:pPr eaLnBrk="1" hangingPunct="1"/>
            <a:r>
              <a:rPr lang="en-US" altLang="en-US" sz="1400">
                <a:latin typeface="Arial" panose="020B0604020202020204" pitchFamily="34" charset="0"/>
              </a:rPr>
              <a:t>Measurement</a:t>
            </a:r>
          </a:p>
        </p:txBody>
      </p:sp>
      <p:sp>
        <p:nvSpPr>
          <p:cNvPr id="4102" name="AutoShape 7"/>
          <p:cNvSpPr>
            <a:spLocks noChangeArrowheads="1"/>
          </p:cNvSpPr>
          <p:nvPr/>
        </p:nvSpPr>
        <p:spPr bwMode="auto">
          <a:xfrm>
            <a:off x="3622675" y="1508125"/>
            <a:ext cx="2017713" cy="701675"/>
          </a:xfrm>
          <a:prstGeom prst="homePlate">
            <a:avLst>
              <a:gd name="adj" fmla="val 71889"/>
            </a:avLst>
          </a:prstGeom>
          <a:solidFill>
            <a:srgbClr val="0000FF"/>
          </a:solidFill>
          <a:ln w="57150">
            <a:solidFill>
              <a:schemeClr val="tx1"/>
            </a:solidFill>
            <a:miter lim="800000"/>
            <a:headEnd/>
            <a:tailEnd/>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eaLnBrk="1" hangingPunct="1"/>
            <a:r>
              <a:rPr lang="en-US" altLang="en-US" sz="1400" b="1">
                <a:solidFill>
                  <a:schemeClr val="bg1"/>
                </a:solidFill>
                <a:latin typeface="Arial" panose="020B0604020202020204" pitchFamily="34" charset="0"/>
              </a:rPr>
              <a:t>Self assessment</a:t>
            </a:r>
          </a:p>
          <a:p>
            <a:pPr eaLnBrk="1" hangingPunct="1"/>
            <a:r>
              <a:rPr lang="en-US" altLang="en-US" sz="1400" b="1">
                <a:solidFill>
                  <a:schemeClr val="bg1"/>
                </a:solidFill>
                <a:latin typeface="Arial" panose="020B0604020202020204" pitchFamily="34" charset="0"/>
              </a:rPr>
              <a:t>&amp; Performance</a:t>
            </a:r>
          </a:p>
          <a:p>
            <a:pPr eaLnBrk="1" hangingPunct="1"/>
            <a:r>
              <a:rPr lang="en-US" altLang="en-US" sz="1400" b="1">
                <a:solidFill>
                  <a:schemeClr val="bg1"/>
                </a:solidFill>
                <a:latin typeface="Arial" panose="020B0604020202020204" pitchFamily="34" charset="0"/>
              </a:rPr>
              <a:t>Evaluation</a:t>
            </a:r>
            <a:r>
              <a:rPr lang="en-US" altLang="en-US" sz="1400">
                <a:latin typeface="Arial" panose="020B0604020202020204" pitchFamily="34" charset="0"/>
              </a:rPr>
              <a:t> </a:t>
            </a:r>
          </a:p>
        </p:txBody>
      </p:sp>
      <p:sp>
        <p:nvSpPr>
          <p:cNvPr id="4103" name="AutoShape 8"/>
          <p:cNvSpPr>
            <a:spLocks noChangeArrowheads="1"/>
          </p:cNvSpPr>
          <p:nvPr/>
        </p:nvSpPr>
        <p:spPr bwMode="auto">
          <a:xfrm>
            <a:off x="5705475" y="1508125"/>
            <a:ext cx="1612900" cy="701675"/>
          </a:xfrm>
          <a:prstGeom prst="homePlate">
            <a:avLst>
              <a:gd name="adj" fmla="val 57466"/>
            </a:avLst>
          </a:prstGeom>
          <a:solidFill>
            <a:srgbClr val="0070C0"/>
          </a:solidFill>
          <a:ln w="57150">
            <a:solidFill>
              <a:schemeClr val="tx1"/>
            </a:solidFill>
            <a:miter lim="800000"/>
            <a:headEnd/>
            <a:tailEnd/>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eaLnBrk="1" hangingPunct="1"/>
            <a:r>
              <a:rPr lang="en-US" altLang="en-US" sz="1400" b="1" dirty="0">
                <a:solidFill>
                  <a:schemeClr val="bg1"/>
                </a:solidFill>
                <a:latin typeface="Arial" panose="020B0604020202020204" pitchFamily="34" charset="0"/>
              </a:rPr>
              <a:t>Improvement</a:t>
            </a:r>
          </a:p>
          <a:p>
            <a:pPr eaLnBrk="1" hangingPunct="1"/>
            <a:r>
              <a:rPr lang="en-US" altLang="en-US" sz="1400" b="1" dirty="0">
                <a:solidFill>
                  <a:schemeClr val="bg1"/>
                </a:solidFill>
                <a:latin typeface="Arial" panose="020B0604020202020204" pitchFamily="34" charset="0"/>
              </a:rPr>
              <a:t>Planning</a:t>
            </a:r>
          </a:p>
        </p:txBody>
      </p:sp>
      <p:sp>
        <p:nvSpPr>
          <p:cNvPr id="4104" name="AutoShape 9"/>
          <p:cNvSpPr>
            <a:spLocks noChangeArrowheads="1"/>
          </p:cNvSpPr>
          <p:nvPr/>
        </p:nvSpPr>
        <p:spPr bwMode="auto">
          <a:xfrm>
            <a:off x="7377113" y="1508125"/>
            <a:ext cx="1614487" cy="701675"/>
          </a:xfrm>
          <a:prstGeom prst="homePlate">
            <a:avLst>
              <a:gd name="adj" fmla="val 57523"/>
            </a:avLst>
          </a:prstGeom>
          <a:solidFill>
            <a:schemeClr val="accent1"/>
          </a:solidFill>
          <a:ln w="57150">
            <a:solidFill>
              <a:schemeClr val="tx1"/>
            </a:solidFill>
            <a:miter lim="800000"/>
            <a:headEnd/>
            <a:tailEnd/>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eaLnBrk="1" hangingPunct="1"/>
            <a:r>
              <a:rPr lang="en-US" altLang="en-US" sz="1400">
                <a:latin typeface="Arial" panose="020B0604020202020204" pitchFamily="34" charset="0"/>
              </a:rPr>
              <a:t>Improvement</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62200" y="5826125"/>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257300" y="58261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012"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Contoh</a:t>
            </a:r>
            <a:r>
              <a:rPr lang="en-US" dirty="0" smtClean="0"/>
              <a:t> </a:t>
            </a:r>
            <a:r>
              <a:rPr lang="en-US" dirty="0" err="1" smtClean="0"/>
              <a:t>kasus</a:t>
            </a:r>
            <a:r>
              <a:rPr lang="en-US" dirty="0" smtClean="0"/>
              <a:t> performance matrix</a:t>
            </a:r>
            <a:endParaRPr lang="en-US" dirty="0"/>
          </a:p>
        </p:txBody>
      </p:sp>
      <p:sp>
        <p:nvSpPr>
          <p:cNvPr id="3" name="Content Placeholder 2"/>
          <p:cNvSpPr>
            <a:spLocks noGrp="1"/>
          </p:cNvSpPr>
          <p:nvPr>
            <p:ph idx="1"/>
          </p:nvPr>
        </p:nvSpPr>
        <p:spPr/>
        <p:txBody>
          <a:bodyPr/>
          <a:lstStyle/>
          <a:p>
            <a:r>
              <a:rPr lang="en-US" sz="2400" dirty="0" err="1" smtClean="0"/>
              <a:t>Produsen</a:t>
            </a:r>
            <a:r>
              <a:rPr lang="en-US" sz="2400" dirty="0" smtClean="0"/>
              <a:t> </a:t>
            </a:r>
            <a:r>
              <a:rPr lang="en-US" sz="2400" dirty="0" err="1"/>
              <a:t>peralatan</a:t>
            </a:r>
            <a:r>
              <a:rPr lang="en-US" sz="2400" dirty="0"/>
              <a:t> </a:t>
            </a:r>
            <a:r>
              <a:rPr lang="en-US" sz="2400" dirty="0" err="1"/>
              <a:t>mekanik</a:t>
            </a:r>
            <a:r>
              <a:rPr lang="en-US" sz="2400" dirty="0"/>
              <a:t> </a:t>
            </a:r>
            <a:r>
              <a:rPr lang="en-US" sz="2400" dirty="0" err="1"/>
              <a:t>berat</a:t>
            </a:r>
            <a:r>
              <a:rPr lang="en-US" sz="2400" dirty="0"/>
              <a:t> </a:t>
            </a:r>
            <a:r>
              <a:rPr lang="en-US" sz="2400" dirty="0" err="1"/>
              <a:t>untuk</a:t>
            </a:r>
            <a:r>
              <a:rPr lang="en-US" sz="2400" dirty="0"/>
              <a:t> </a:t>
            </a:r>
            <a:r>
              <a:rPr lang="en-US" sz="2400" dirty="0" err="1"/>
              <a:t>aplikasi</a:t>
            </a:r>
            <a:r>
              <a:rPr lang="en-US" sz="2400" dirty="0"/>
              <a:t> </a:t>
            </a:r>
            <a:r>
              <a:rPr lang="en-US" sz="2400" dirty="0" err="1"/>
              <a:t>kelautan</a:t>
            </a:r>
            <a:r>
              <a:rPr lang="en-US" sz="2400" dirty="0"/>
              <a:t> </a:t>
            </a:r>
            <a:r>
              <a:rPr lang="en-US" sz="2400" dirty="0" err="1"/>
              <a:t>telah</a:t>
            </a:r>
            <a:r>
              <a:rPr lang="en-US" sz="2400" dirty="0"/>
              <a:t> </a:t>
            </a:r>
            <a:r>
              <a:rPr lang="en-US" sz="2400" dirty="0" err="1"/>
              <a:t>mengidentifikasi</a:t>
            </a:r>
            <a:r>
              <a:rPr lang="en-US" sz="2400" dirty="0"/>
              <a:t> </a:t>
            </a:r>
            <a:r>
              <a:rPr lang="en-US" sz="2400" dirty="0" err="1"/>
              <a:t>enam</a:t>
            </a:r>
            <a:r>
              <a:rPr lang="en-US" sz="2400" dirty="0"/>
              <a:t> </a:t>
            </a:r>
            <a:r>
              <a:rPr lang="en-US" sz="2400" dirty="0" err="1"/>
              <a:t>masalah</a:t>
            </a:r>
            <a:r>
              <a:rPr lang="en-US" sz="2400" dirty="0"/>
              <a:t> </a:t>
            </a:r>
            <a:r>
              <a:rPr lang="en-US" sz="2400" dirty="0" err="1"/>
              <a:t>kritis</a:t>
            </a:r>
            <a:r>
              <a:rPr lang="en-US" sz="2400" dirty="0"/>
              <a:t> yang </a:t>
            </a:r>
            <a:r>
              <a:rPr lang="en-US" sz="2400" dirty="0" err="1"/>
              <a:t>diukur</a:t>
            </a:r>
            <a:r>
              <a:rPr lang="en-US" sz="2400" dirty="0"/>
              <a:t> </a:t>
            </a:r>
            <a:r>
              <a:rPr lang="en-US" sz="2400" dirty="0" err="1" smtClean="0"/>
              <a:t>melalui</a:t>
            </a:r>
            <a:r>
              <a:rPr lang="en-US" sz="2400" dirty="0" smtClean="0"/>
              <a:t> self </a:t>
            </a:r>
            <a:r>
              <a:rPr lang="en-US" sz="2400" dirty="0" err="1" smtClean="0"/>
              <a:t>assesment</a:t>
            </a:r>
            <a:r>
              <a:rPr lang="en-US" sz="2400" dirty="0" smtClean="0"/>
              <a:t>. </a:t>
            </a:r>
          </a:p>
          <a:p>
            <a:r>
              <a:rPr lang="en-US" sz="2400" dirty="0" err="1" smtClean="0"/>
              <a:t>Semua</a:t>
            </a:r>
            <a:r>
              <a:rPr lang="en-US" sz="2400" dirty="0" smtClean="0"/>
              <a:t> </a:t>
            </a:r>
            <a:r>
              <a:rPr lang="en-US" sz="2400" dirty="0" err="1"/>
              <a:t>ukuran</a:t>
            </a:r>
            <a:r>
              <a:rPr lang="en-US" sz="2400" dirty="0"/>
              <a:t> </a:t>
            </a:r>
            <a:r>
              <a:rPr lang="en-US" sz="2400" dirty="0" err="1"/>
              <a:t>menunjukkan</a:t>
            </a:r>
            <a:r>
              <a:rPr lang="en-US" sz="2400" dirty="0"/>
              <a:t> </a:t>
            </a:r>
            <a:r>
              <a:rPr lang="en-US" sz="2400" dirty="0" err="1"/>
              <a:t>potensi</a:t>
            </a:r>
            <a:r>
              <a:rPr lang="en-US" sz="2400" dirty="0"/>
              <a:t> </a:t>
            </a:r>
            <a:r>
              <a:rPr lang="en-US" sz="2400" dirty="0" err="1"/>
              <a:t>untuk</a:t>
            </a:r>
            <a:r>
              <a:rPr lang="en-US" sz="2400" dirty="0"/>
              <a:t> </a:t>
            </a:r>
            <a:r>
              <a:rPr lang="en-US" sz="2400" dirty="0" err="1"/>
              <a:t>perbaikan</a:t>
            </a:r>
            <a:r>
              <a:rPr lang="en-US" sz="2400" dirty="0"/>
              <a:t>, </a:t>
            </a:r>
            <a:r>
              <a:rPr lang="en-US" sz="2400" dirty="0" err="1"/>
              <a:t>tetapi</a:t>
            </a:r>
            <a:r>
              <a:rPr lang="en-US" sz="2400" dirty="0"/>
              <a:t> </a:t>
            </a:r>
            <a:r>
              <a:rPr lang="en-US" sz="2400" dirty="0" err="1"/>
              <a:t>tidak</a:t>
            </a:r>
            <a:r>
              <a:rPr lang="en-US" sz="2400" dirty="0"/>
              <a:t> </a:t>
            </a:r>
            <a:r>
              <a:rPr lang="en-US" sz="2400" dirty="0" err="1"/>
              <a:t>ada</a:t>
            </a:r>
            <a:r>
              <a:rPr lang="en-US" sz="2400" dirty="0"/>
              <a:t> </a:t>
            </a:r>
            <a:r>
              <a:rPr lang="en-US" sz="2400" dirty="0" err="1"/>
              <a:t>sumber</a:t>
            </a:r>
            <a:r>
              <a:rPr lang="en-US" sz="2400" dirty="0"/>
              <a:t> </a:t>
            </a:r>
            <a:r>
              <a:rPr lang="en-US" sz="2400" dirty="0" err="1"/>
              <a:t>daya</a:t>
            </a:r>
            <a:r>
              <a:rPr lang="en-US" sz="2400" dirty="0"/>
              <a:t> yang </a:t>
            </a:r>
            <a:r>
              <a:rPr lang="en-US" sz="2400" dirty="0" err="1"/>
              <a:t>cukup</a:t>
            </a:r>
            <a:r>
              <a:rPr lang="en-US" sz="2400" dirty="0"/>
              <a:t> </a:t>
            </a:r>
            <a:r>
              <a:rPr lang="en-US" sz="2400" dirty="0" err="1"/>
              <a:t>untuk</a:t>
            </a:r>
            <a:r>
              <a:rPr lang="en-US" sz="2400" dirty="0"/>
              <a:t> </a:t>
            </a:r>
            <a:r>
              <a:rPr lang="en-US" sz="2400" dirty="0" err="1"/>
              <a:t>memulai</a:t>
            </a:r>
            <a:r>
              <a:rPr lang="en-US" sz="2400" dirty="0"/>
              <a:t> </a:t>
            </a:r>
            <a:r>
              <a:rPr lang="en-US" sz="2400" dirty="0" err="1"/>
              <a:t>dengan</a:t>
            </a:r>
            <a:r>
              <a:rPr lang="en-US" sz="2400" dirty="0"/>
              <a:t> </a:t>
            </a:r>
            <a:r>
              <a:rPr lang="en-US" sz="2400" dirty="0" err="1"/>
              <a:t>keenamnya</a:t>
            </a:r>
            <a:r>
              <a:rPr lang="en-US" sz="2400" dirty="0"/>
              <a:t> </a:t>
            </a:r>
            <a:r>
              <a:rPr lang="en-US" sz="2400" dirty="0" err="1"/>
              <a:t>sekaligus</a:t>
            </a:r>
            <a:r>
              <a:rPr lang="en-US" sz="2400" dirty="0"/>
              <a:t>. </a:t>
            </a:r>
            <a:endParaRPr lang="en-US" sz="2400" dirty="0" smtClean="0"/>
          </a:p>
          <a:p>
            <a:pPr marL="857250" lvl="1" indent="-457200">
              <a:buFont typeface="+mj-lt"/>
              <a:buAutoNum type="arabicPeriod"/>
            </a:pPr>
            <a:r>
              <a:rPr lang="en-US" sz="2000" dirty="0" err="1" smtClean="0"/>
              <a:t>Desain</a:t>
            </a:r>
            <a:r>
              <a:rPr lang="en-US" sz="2000" dirty="0" smtClean="0"/>
              <a:t> </a:t>
            </a:r>
            <a:r>
              <a:rPr lang="en-US" sz="2000" dirty="0" err="1"/>
              <a:t>produk</a:t>
            </a:r>
            <a:r>
              <a:rPr lang="en-US" sz="2000" dirty="0"/>
              <a:t> yang </a:t>
            </a:r>
            <a:r>
              <a:rPr lang="en-US" sz="2000" dirty="0" err="1"/>
              <a:t>canggih</a:t>
            </a:r>
            <a:r>
              <a:rPr lang="en-US" sz="2000" dirty="0"/>
              <a:t> </a:t>
            </a:r>
            <a:r>
              <a:rPr lang="en-US" sz="2000" dirty="0" err="1"/>
              <a:t>dan</a:t>
            </a:r>
            <a:r>
              <a:rPr lang="en-US" sz="2000" dirty="0"/>
              <a:t> </a:t>
            </a:r>
            <a:r>
              <a:rPr lang="en-US" sz="2000" dirty="0" err="1" smtClean="0"/>
              <a:t>fleksibel</a:t>
            </a:r>
            <a:r>
              <a:rPr lang="en-US" sz="2000" dirty="0" smtClean="0"/>
              <a:t> (Advanced)</a:t>
            </a:r>
          </a:p>
          <a:p>
            <a:pPr marL="857250" lvl="1" indent="-457200">
              <a:buFont typeface="+mj-lt"/>
              <a:buAutoNum type="arabicPeriod"/>
            </a:pPr>
            <a:r>
              <a:rPr lang="en-US" sz="2000" dirty="0" err="1" smtClean="0"/>
              <a:t>Waktu</a:t>
            </a:r>
            <a:r>
              <a:rPr lang="en-US" sz="2000" dirty="0" smtClean="0"/>
              <a:t> </a:t>
            </a:r>
            <a:r>
              <a:rPr lang="en-US" sz="2000" dirty="0" err="1" smtClean="0"/>
              <a:t>pengiriman</a:t>
            </a:r>
            <a:r>
              <a:rPr lang="en-US" sz="2000" dirty="0" smtClean="0"/>
              <a:t> (Delivery time)</a:t>
            </a:r>
          </a:p>
          <a:p>
            <a:pPr marL="857250" lvl="1" indent="-457200">
              <a:buFont typeface="+mj-lt"/>
              <a:buAutoNum type="arabicPeriod"/>
            </a:pPr>
            <a:r>
              <a:rPr lang="en-US" sz="2000" dirty="0" err="1" smtClean="0"/>
              <a:t>Ketepatan</a:t>
            </a:r>
            <a:r>
              <a:rPr lang="en-US" sz="2000" dirty="0" smtClean="0"/>
              <a:t> </a:t>
            </a:r>
            <a:r>
              <a:rPr lang="en-US" sz="2000" dirty="0" err="1" smtClean="0"/>
              <a:t>pengiriman</a:t>
            </a:r>
            <a:r>
              <a:rPr lang="en-US" sz="2000" dirty="0" smtClean="0"/>
              <a:t> (Delivery </a:t>
            </a:r>
            <a:r>
              <a:rPr lang="en-US" sz="2000" dirty="0" err="1" smtClean="0"/>
              <a:t>precission</a:t>
            </a:r>
            <a:r>
              <a:rPr lang="en-US" sz="2000" dirty="0" smtClean="0"/>
              <a:t>)</a:t>
            </a:r>
          </a:p>
          <a:p>
            <a:pPr marL="857250" lvl="1" indent="-457200">
              <a:buFont typeface="+mj-lt"/>
              <a:buAutoNum type="arabicPeriod"/>
            </a:pPr>
            <a:r>
              <a:rPr lang="en-US" sz="2000" dirty="0" err="1" smtClean="0"/>
              <a:t>Harga</a:t>
            </a:r>
            <a:r>
              <a:rPr lang="en-US" sz="2000" dirty="0" smtClean="0"/>
              <a:t> (Price)</a:t>
            </a:r>
          </a:p>
          <a:p>
            <a:pPr marL="857250" lvl="1" indent="-457200">
              <a:buFont typeface="+mj-lt"/>
              <a:buAutoNum type="arabicPeriod"/>
            </a:pPr>
            <a:r>
              <a:rPr lang="en-US" sz="2000" dirty="0" err="1" smtClean="0"/>
              <a:t>Aksesibilitas</a:t>
            </a:r>
            <a:r>
              <a:rPr lang="en-US" sz="2000" dirty="0" smtClean="0"/>
              <a:t> </a:t>
            </a:r>
            <a:r>
              <a:rPr lang="en-US" sz="2000" dirty="0" err="1"/>
              <a:t>untuk</a:t>
            </a:r>
            <a:r>
              <a:rPr lang="en-US" sz="2000" dirty="0"/>
              <a:t> </a:t>
            </a:r>
            <a:r>
              <a:rPr lang="en-US" sz="2000" dirty="0" err="1"/>
              <a:t>perawatan</a:t>
            </a:r>
            <a:r>
              <a:rPr lang="en-US" sz="2000" dirty="0"/>
              <a:t> </a:t>
            </a:r>
            <a:r>
              <a:rPr lang="en-US" sz="2000" dirty="0" err="1"/>
              <a:t>dan</a:t>
            </a:r>
            <a:r>
              <a:rPr lang="en-US" sz="2000" dirty="0"/>
              <a:t> </a:t>
            </a:r>
            <a:r>
              <a:rPr lang="en-US" sz="2000" dirty="0" err="1" smtClean="0"/>
              <a:t>perbaikan</a:t>
            </a:r>
            <a:r>
              <a:rPr lang="en-US" sz="2000" dirty="0" smtClean="0"/>
              <a:t> (Accessibility)</a:t>
            </a:r>
          </a:p>
          <a:p>
            <a:pPr marL="857250" lvl="1" indent="-457200">
              <a:buFont typeface="+mj-lt"/>
              <a:buAutoNum type="arabicPeriod"/>
            </a:pPr>
            <a:r>
              <a:rPr lang="en-US" sz="2000" dirty="0" err="1" smtClean="0"/>
              <a:t>Desain</a:t>
            </a:r>
            <a:r>
              <a:rPr lang="en-US" sz="2000" dirty="0" smtClean="0"/>
              <a:t> </a:t>
            </a:r>
            <a:r>
              <a:rPr lang="en-US" sz="2000" dirty="0" err="1"/>
              <a:t>dan</a:t>
            </a:r>
            <a:r>
              <a:rPr lang="en-US" sz="2000" dirty="0"/>
              <a:t> </a:t>
            </a:r>
            <a:r>
              <a:rPr lang="en-US" sz="2000" dirty="0" err="1"/>
              <a:t>penyelesaian</a:t>
            </a:r>
            <a:r>
              <a:rPr lang="en-US" sz="2000" dirty="0"/>
              <a:t> </a:t>
            </a:r>
            <a:r>
              <a:rPr lang="en-US" sz="2000" dirty="0" err="1"/>
              <a:t>produk</a:t>
            </a:r>
            <a:endParaRPr lang="en-US" sz="2000" dirty="0"/>
          </a:p>
          <a:p>
            <a:endParaRPr lang="en-US" sz="24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9200" y="5826125"/>
            <a:ext cx="609600" cy="609600"/>
          </a:xfrm>
          <a:prstGeom prst="rect">
            <a:avLst/>
          </a:prstGeom>
        </p:spPr>
      </p:pic>
    </p:spTree>
    <p:extLst>
      <p:ext uri="{BB962C8B-B14F-4D97-AF65-F5344CB8AC3E}">
        <p14:creationId xmlns:p14="http://schemas.microsoft.com/office/powerpoint/2010/main" val="28952867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10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en-US" sz="4000" smtClean="0"/>
              <a:t>Contoh performance matrix</a:t>
            </a:r>
          </a:p>
        </p:txBody>
      </p:sp>
      <p:sp>
        <p:nvSpPr>
          <p:cNvPr id="25603" name="Rectangle 4"/>
          <p:cNvSpPr>
            <a:spLocks noChangeArrowheads="1"/>
          </p:cNvSpPr>
          <p:nvPr/>
        </p:nvSpPr>
        <p:spPr bwMode="auto">
          <a:xfrm>
            <a:off x="4495800" y="3581400"/>
            <a:ext cx="2590800" cy="2057400"/>
          </a:xfrm>
          <a:prstGeom prst="rect">
            <a:avLst/>
          </a:prstGeom>
          <a:solidFill>
            <a:srgbClr val="FF99CC"/>
          </a:solidFill>
          <a:ln w="25400" algn="ctr">
            <a:solidFill>
              <a:schemeClr val="tx1"/>
            </a:solidFill>
            <a:miter lim="800000"/>
            <a:headEnd/>
            <a:tailEnd/>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25604" name="Rectangle 5"/>
          <p:cNvSpPr>
            <a:spLocks noChangeArrowheads="1"/>
          </p:cNvSpPr>
          <p:nvPr/>
        </p:nvSpPr>
        <p:spPr bwMode="auto">
          <a:xfrm>
            <a:off x="4495800" y="1524000"/>
            <a:ext cx="2590800" cy="2057400"/>
          </a:xfrm>
          <a:prstGeom prst="rect">
            <a:avLst/>
          </a:prstGeom>
          <a:solidFill>
            <a:srgbClr val="CCFFCC"/>
          </a:solidFill>
          <a:ln w="25400" algn="ctr">
            <a:solidFill>
              <a:schemeClr val="tx1"/>
            </a:solidFill>
            <a:miter lim="800000"/>
            <a:headEnd/>
            <a:tailEnd/>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25605" name="Rectangle 6"/>
          <p:cNvSpPr>
            <a:spLocks noChangeArrowheads="1"/>
          </p:cNvSpPr>
          <p:nvPr/>
        </p:nvSpPr>
        <p:spPr bwMode="auto">
          <a:xfrm>
            <a:off x="1905000" y="1524000"/>
            <a:ext cx="2590800" cy="2057400"/>
          </a:xfrm>
          <a:prstGeom prst="rect">
            <a:avLst/>
          </a:prstGeom>
          <a:solidFill>
            <a:srgbClr val="CCFFFF"/>
          </a:solidFill>
          <a:ln w="25400" algn="ctr">
            <a:solidFill>
              <a:schemeClr val="tx1"/>
            </a:solidFill>
            <a:miter lim="800000"/>
            <a:headEnd/>
            <a:tailEnd/>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25606" name="Rectangle 7"/>
          <p:cNvSpPr>
            <a:spLocks noChangeArrowheads="1"/>
          </p:cNvSpPr>
          <p:nvPr/>
        </p:nvSpPr>
        <p:spPr bwMode="auto">
          <a:xfrm>
            <a:off x="1905000" y="3581400"/>
            <a:ext cx="2590800" cy="2057400"/>
          </a:xfrm>
          <a:prstGeom prst="rect">
            <a:avLst/>
          </a:prstGeom>
          <a:solidFill>
            <a:srgbClr val="FFFF99"/>
          </a:solidFill>
          <a:ln w="25400" algn="ctr">
            <a:solidFill>
              <a:schemeClr val="tx1"/>
            </a:solidFill>
            <a:miter lim="800000"/>
            <a:headEnd/>
            <a:tailEnd/>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25607" name="Line 8"/>
          <p:cNvSpPr>
            <a:spLocks noChangeShapeType="1"/>
          </p:cNvSpPr>
          <p:nvPr/>
        </p:nvSpPr>
        <p:spPr bwMode="auto">
          <a:xfrm flipV="1">
            <a:off x="1295400" y="914400"/>
            <a:ext cx="0" cy="51054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5608" name="Text Box 9"/>
          <p:cNvSpPr txBox="1">
            <a:spLocks noChangeArrowheads="1"/>
          </p:cNvSpPr>
          <p:nvPr/>
        </p:nvSpPr>
        <p:spPr bwMode="auto">
          <a:xfrm rot="10800000">
            <a:off x="668338" y="1295400"/>
            <a:ext cx="48895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vert="eaVert">
            <a:spAutoFit/>
          </a:bodyP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a:spcBef>
                <a:spcPct val="50000"/>
              </a:spcBef>
            </a:pPr>
            <a:r>
              <a:rPr lang="en-US" altLang="en-US" b="1"/>
              <a:t>Current Performance</a:t>
            </a:r>
          </a:p>
        </p:txBody>
      </p:sp>
      <p:sp>
        <p:nvSpPr>
          <p:cNvPr id="25609" name="Line 10"/>
          <p:cNvSpPr>
            <a:spLocks noChangeShapeType="1"/>
          </p:cNvSpPr>
          <p:nvPr/>
        </p:nvSpPr>
        <p:spPr bwMode="auto">
          <a:xfrm>
            <a:off x="1295400" y="6019800"/>
            <a:ext cx="6781800"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5610" name="Text Box 11"/>
          <p:cNvSpPr txBox="1">
            <a:spLocks noChangeArrowheads="1"/>
          </p:cNvSpPr>
          <p:nvPr/>
        </p:nvSpPr>
        <p:spPr bwMode="auto">
          <a:xfrm>
            <a:off x="2819400" y="6248400"/>
            <a:ext cx="3505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a:spcBef>
                <a:spcPct val="50000"/>
              </a:spcBef>
            </a:pPr>
            <a:r>
              <a:rPr lang="en-US" altLang="en-US"/>
              <a:t>Importance</a:t>
            </a:r>
          </a:p>
        </p:txBody>
      </p:sp>
      <p:sp>
        <p:nvSpPr>
          <p:cNvPr id="25611" name="Text Box 13"/>
          <p:cNvSpPr txBox="1">
            <a:spLocks noChangeArrowheads="1"/>
          </p:cNvSpPr>
          <p:nvPr/>
        </p:nvSpPr>
        <p:spPr bwMode="auto">
          <a:xfrm>
            <a:off x="4800600" y="4953000"/>
            <a:ext cx="19812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a:spcBef>
                <a:spcPct val="50000"/>
              </a:spcBef>
            </a:pPr>
            <a:r>
              <a:rPr lang="en-US" altLang="en-US" sz="1000"/>
              <a:t>3. Delivery precision</a:t>
            </a:r>
          </a:p>
          <a:p>
            <a:pPr>
              <a:spcBef>
                <a:spcPct val="50000"/>
              </a:spcBef>
            </a:pPr>
            <a:r>
              <a:rPr lang="en-US" altLang="en-US" sz="1000"/>
              <a:t>2. Delivery time</a:t>
            </a:r>
          </a:p>
        </p:txBody>
      </p:sp>
      <p:sp>
        <p:nvSpPr>
          <p:cNvPr id="25612" name="Text Box 14"/>
          <p:cNvSpPr txBox="1">
            <a:spLocks noChangeArrowheads="1"/>
          </p:cNvSpPr>
          <p:nvPr/>
        </p:nvSpPr>
        <p:spPr bwMode="auto">
          <a:xfrm>
            <a:off x="2286000" y="3048000"/>
            <a:ext cx="19812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a:spcBef>
                <a:spcPct val="50000"/>
              </a:spcBef>
            </a:pPr>
            <a:r>
              <a:rPr lang="en-US" altLang="en-US" sz="1100"/>
              <a:t>5. Accesibility for maintenance and repairs</a:t>
            </a:r>
          </a:p>
        </p:txBody>
      </p:sp>
      <p:sp>
        <p:nvSpPr>
          <p:cNvPr id="25613" name="Text Box 15"/>
          <p:cNvSpPr txBox="1">
            <a:spLocks noChangeArrowheads="1"/>
          </p:cNvSpPr>
          <p:nvPr/>
        </p:nvSpPr>
        <p:spPr bwMode="auto">
          <a:xfrm>
            <a:off x="4724400" y="2971800"/>
            <a:ext cx="198120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pPr>
              <a:spcBef>
                <a:spcPct val="50000"/>
              </a:spcBef>
            </a:pPr>
            <a:r>
              <a:rPr lang="en-US" altLang="en-US" sz="1000"/>
              <a:t>1. Advanced and flexible product design</a:t>
            </a:r>
          </a:p>
          <a:p>
            <a:pPr>
              <a:spcBef>
                <a:spcPct val="50000"/>
              </a:spcBef>
            </a:pPr>
            <a:r>
              <a:rPr lang="en-US" altLang="en-US" sz="1000"/>
              <a:t>4. Price</a:t>
            </a:r>
          </a:p>
        </p:txBody>
      </p:sp>
      <p:grpSp>
        <p:nvGrpSpPr>
          <p:cNvPr id="25614" name="Group 22"/>
          <p:cNvGrpSpPr>
            <a:grpSpLocks/>
          </p:cNvGrpSpPr>
          <p:nvPr/>
        </p:nvGrpSpPr>
        <p:grpSpPr bwMode="auto">
          <a:xfrm>
            <a:off x="2819400" y="1828800"/>
            <a:ext cx="990600" cy="990600"/>
            <a:chOff x="1728" y="2448"/>
            <a:chExt cx="624" cy="624"/>
          </a:xfrm>
        </p:grpSpPr>
        <p:sp>
          <p:nvSpPr>
            <p:cNvPr id="25631" name="Oval 16"/>
            <p:cNvSpPr>
              <a:spLocks noChangeArrowheads="1"/>
            </p:cNvSpPr>
            <p:nvPr/>
          </p:nvSpPr>
          <p:spPr bwMode="auto">
            <a:xfrm>
              <a:off x="1728" y="2448"/>
              <a:ext cx="624" cy="624"/>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25632" name="Oval 17"/>
            <p:cNvSpPr>
              <a:spLocks noChangeArrowheads="1"/>
            </p:cNvSpPr>
            <p:nvPr/>
          </p:nvSpPr>
          <p:spPr bwMode="auto">
            <a:xfrm>
              <a:off x="1872" y="2592"/>
              <a:ext cx="96" cy="96"/>
            </a:xfrm>
            <a:prstGeom prst="ellipse">
              <a:avLst/>
            </a:prstGeom>
            <a:solidFill>
              <a:schemeClr val="tx1"/>
            </a:solidFill>
            <a:ln w="25400" algn="ctr">
              <a:solidFill>
                <a:schemeClr val="tx1"/>
              </a:solidFill>
              <a:round/>
              <a:headEnd/>
              <a:tailEnd/>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25633" name="Oval 18"/>
            <p:cNvSpPr>
              <a:spLocks noChangeArrowheads="1"/>
            </p:cNvSpPr>
            <p:nvPr/>
          </p:nvSpPr>
          <p:spPr bwMode="auto">
            <a:xfrm>
              <a:off x="2112" y="2592"/>
              <a:ext cx="96" cy="96"/>
            </a:xfrm>
            <a:prstGeom prst="ellipse">
              <a:avLst/>
            </a:prstGeom>
            <a:solidFill>
              <a:schemeClr val="tx1"/>
            </a:solidFill>
            <a:ln w="25400" algn="ctr">
              <a:solidFill>
                <a:schemeClr val="tx1"/>
              </a:solidFill>
              <a:round/>
              <a:headEnd/>
              <a:tailEnd/>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grpSp>
      <p:grpSp>
        <p:nvGrpSpPr>
          <p:cNvPr id="25615" name="Group 23"/>
          <p:cNvGrpSpPr>
            <a:grpSpLocks/>
          </p:cNvGrpSpPr>
          <p:nvPr/>
        </p:nvGrpSpPr>
        <p:grpSpPr bwMode="auto">
          <a:xfrm>
            <a:off x="2895600" y="4038600"/>
            <a:ext cx="990600" cy="990600"/>
            <a:chOff x="1728" y="2448"/>
            <a:chExt cx="624" cy="624"/>
          </a:xfrm>
        </p:grpSpPr>
        <p:sp>
          <p:nvSpPr>
            <p:cNvPr id="25628" name="Oval 24"/>
            <p:cNvSpPr>
              <a:spLocks noChangeArrowheads="1"/>
            </p:cNvSpPr>
            <p:nvPr/>
          </p:nvSpPr>
          <p:spPr bwMode="auto">
            <a:xfrm>
              <a:off x="1728" y="2448"/>
              <a:ext cx="624" cy="624"/>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25629" name="Oval 25"/>
            <p:cNvSpPr>
              <a:spLocks noChangeArrowheads="1"/>
            </p:cNvSpPr>
            <p:nvPr/>
          </p:nvSpPr>
          <p:spPr bwMode="auto">
            <a:xfrm>
              <a:off x="1872" y="2592"/>
              <a:ext cx="96" cy="96"/>
            </a:xfrm>
            <a:prstGeom prst="ellipse">
              <a:avLst/>
            </a:prstGeom>
            <a:solidFill>
              <a:schemeClr val="tx1"/>
            </a:solidFill>
            <a:ln w="25400" algn="ctr">
              <a:solidFill>
                <a:schemeClr val="tx1"/>
              </a:solidFill>
              <a:round/>
              <a:headEnd/>
              <a:tailEnd/>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25630" name="Oval 26"/>
            <p:cNvSpPr>
              <a:spLocks noChangeArrowheads="1"/>
            </p:cNvSpPr>
            <p:nvPr/>
          </p:nvSpPr>
          <p:spPr bwMode="auto">
            <a:xfrm>
              <a:off x="2112" y="2592"/>
              <a:ext cx="96" cy="96"/>
            </a:xfrm>
            <a:prstGeom prst="ellipse">
              <a:avLst/>
            </a:prstGeom>
            <a:solidFill>
              <a:schemeClr val="tx1"/>
            </a:solidFill>
            <a:ln w="25400" algn="ctr">
              <a:solidFill>
                <a:schemeClr val="tx1"/>
              </a:solidFill>
              <a:round/>
              <a:headEnd/>
              <a:tailEnd/>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grpSp>
      <p:grpSp>
        <p:nvGrpSpPr>
          <p:cNvPr id="25616" name="Group 27"/>
          <p:cNvGrpSpPr>
            <a:grpSpLocks/>
          </p:cNvGrpSpPr>
          <p:nvPr/>
        </p:nvGrpSpPr>
        <p:grpSpPr bwMode="auto">
          <a:xfrm>
            <a:off x="5334000" y="3962400"/>
            <a:ext cx="990600" cy="990600"/>
            <a:chOff x="1728" y="2448"/>
            <a:chExt cx="624" cy="624"/>
          </a:xfrm>
        </p:grpSpPr>
        <p:sp>
          <p:nvSpPr>
            <p:cNvPr id="25625" name="Oval 28"/>
            <p:cNvSpPr>
              <a:spLocks noChangeArrowheads="1"/>
            </p:cNvSpPr>
            <p:nvPr/>
          </p:nvSpPr>
          <p:spPr bwMode="auto">
            <a:xfrm>
              <a:off x="1728" y="2448"/>
              <a:ext cx="624" cy="624"/>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25626" name="Oval 29"/>
            <p:cNvSpPr>
              <a:spLocks noChangeArrowheads="1"/>
            </p:cNvSpPr>
            <p:nvPr/>
          </p:nvSpPr>
          <p:spPr bwMode="auto">
            <a:xfrm>
              <a:off x="1872" y="2592"/>
              <a:ext cx="96" cy="96"/>
            </a:xfrm>
            <a:prstGeom prst="ellipse">
              <a:avLst/>
            </a:prstGeom>
            <a:solidFill>
              <a:schemeClr val="tx1"/>
            </a:solidFill>
            <a:ln w="25400" algn="ctr">
              <a:solidFill>
                <a:schemeClr val="tx1"/>
              </a:solidFill>
              <a:round/>
              <a:headEnd/>
              <a:tailEnd/>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25627" name="Oval 30"/>
            <p:cNvSpPr>
              <a:spLocks noChangeArrowheads="1"/>
            </p:cNvSpPr>
            <p:nvPr/>
          </p:nvSpPr>
          <p:spPr bwMode="auto">
            <a:xfrm>
              <a:off x="2112" y="2592"/>
              <a:ext cx="96" cy="96"/>
            </a:xfrm>
            <a:prstGeom prst="ellipse">
              <a:avLst/>
            </a:prstGeom>
            <a:solidFill>
              <a:schemeClr val="tx1"/>
            </a:solidFill>
            <a:ln w="25400" algn="ctr">
              <a:solidFill>
                <a:schemeClr val="tx1"/>
              </a:solidFill>
              <a:round/>
              <a:headEnd/>
              <a:tailEnd/>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grpSp>
      <p:grpSp>
        <p:nvGrpSpPr>
          <p:cNvPr id="25617" name="Group 31"/>
          <p:cNvGrpSpPr>
            <a:grpSpLocks/>
          </p:cNvGrpSpPr>
          <p:nvPr/>
        </p:nvGrpSpPr>
        <p:grpSpPr bwMode="auto">
          <a:xfrm>
            <a:off x="5257800" y="1828800"/>
            <a:ext cx="990600" cy="990600"/>
            <a:chOff x="1728" y="2448"/>
            <a:chExt cx="624" cy="624"/>
          </a:xfrm>
        </p:grpSpPr>
        <p:sp>
          <p:nvSpPr>
            <p:cNvPr id="25622" name="Oval 32"/>
            <p:cNvSpPr>
              <a:spLocks noChangeArrowheads="1"/>
            </p:cNvSpPr>
            <p:nvPr/>
          </p:nvSpPr>
          <p:spPr bwMode="auto">
            <a:xfrm>
              <a:off x="1728" y="2448"/>
              <a:ext cx="624" cy="624"/>
            </a:xfrm>
            <a:prstGeom prst="ellipse">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25623" name="Oval 33"/>
            <p:cNvSpPr>
              <a:spLocks noChangeArrowheads="1"/>
            </p:cNvSpPr>
            <p:nvPr/>
          </p:nvSpPr>
          <p:spPr bwMode="auto">
            <a:xfrm>
              <a:off x="1872" y="2592"/>
              <a:ext cx="96" cy="96"/>
            </a:xfrm>
            <a:prstGeom prst="ellipse">
              <a:avLst/>
            </a:prstGeom>
            <a:solidFill>
              <a:schemeClr val="tx1"/>
            </a:solidFill>
            <a:ln w="25400" algn="ctr">
              <a:solidFill>
                <a:schemeClr val="tx1"/>
              </a:solidFill>
              <a:round/>
              <a:headEnd/>
              <a:tailEnd/>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25624" name="Oval 34"/>
            <p:cNvSpPr>
              <a:spLocks noChangeArrowheads="1"/>
            </p:cNvSpPr>
            <p:nvPr/>
          </p:nvSpPr>
          <p:spPr bwMode="auto">
            <a:xfrm>
              <a:off x="2112" y="2592"/>
              <a:ext cx="96" cy="96"/>
            </a:xfrm>
            <a:prstGeom prst="ellipse">
              <a:avLst/>
            </a:prstGeom>
            <a:solidFill>
              <a:schemeClr val="tx1"/>
            </a:solidFill>
            <a:ln w="25400" algn="ctr">
              <a:solidFill>
                <a:schemeClr val="tx1"/>
              </a:solidFill>
              <a:round/>
              <a:headEnd/>
              <a:tailEnd/>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grpSp>
      <p:sp>
        <p:nvSpPr>
          <p:cNvPr id="25618" name="Line 35"/>
          <p:cNvSpPr>
            <a:spLocks noChangeShapeType="1"/>
          </p:cNvSpPr>
          <p:nvPr/>
        </p:nvSpPr>
        <p:spPr bwMode="auto">
          <a:xfrm>
            <a:off x="3124200" y="4724400"/>
            <a:ext cx="6096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19" name="Oval 36"/>
          <p:cNvSpPr>
            <a:spLocks noChangeArrowheads="1"/>
          </p:cNvSpPr>
          <p:nvPr/>
        </p:nvSpPr>
        <p:spPr bwMode="auto">
          <a:xfrm>
            <a:off x="3200400" y="2362200"/>
            <a:ext cx="228600" cy="304800"/>
          </a:xfrm>
          <a:prstGeom prst="ellipse">
            <a:avLst/>
          </a:prstGeom>
          <a:solidFill>
            <a:schemeClr val="tx1"/>
          </a:solidFill>
          <a:ln w="25400" algn="ctr">
            <a:solidFill>
              <a:schemeClr val="tx1"/>
            </a:solidFill>
            <a:round/>
            <a:headEnd/>
            <a:tailEnd/>
          </a:ln>
        </p:spPr>
        <p:txBody>
          <a:bodyPr wrap="none" anchor="ctr"/>
          <a:lstStyle>
            <a:lvl1pPr>
              <a:defRPr sz="2000">
                <a:solidFill>
                  <a:schemeClr val="tx1"/>
                </a:solidFill>
                <a:latin typeface="Verdana" panose="020B0604030504040204" pitchFamily="34" charset="0"/>
              </a:defRPr>
            </a:lvl1pPr>
            <a:lvl2pPr marL="742950" indent="-285750">
              <a:defRPr sz="2000">
                <a:solidFill>
                  <a:schemeClr val="tx1"/>
                </a:solidFill>
                <a:latin typeface="Verdana" panose="020B0604030504040204" pitchFamily="34" charset="0"/>
              </a:defRPr>
            </a:lvl2pPr>
            <a:lvl3pPr marL="1143000" indent="-228600">
              <a:defRPr sz="2000">
                <a:solidFill>
                  <a:schemeClr val="tx1"/>
                </a:solidFill>
                <a:latin typeface="Verdana" panose="020B0604030504040204" pitchFamily="34" charset="0"/>
              </a:defRPr>
            </a:lvl3pPr>
            <a:lvl4pPr marL="1600200" indent="-228600">
              <a:defRPr sz="2000">
                <a:solidFill>
                  <a:schemeClr val="tx1"/>
                </a:solidFill>
                <a:latin typeface="Verdana" panose="020B0604030504040204" pitchFamily="34" charset="0"/>
              </a:defRPr>
            </a:lvl4pPr>
            <a:lvl5pPr marL="2057400" indent="-228600">
              <a:defRPr sz="2000">
                <a:solidFill>
                  <a:schemeClr val="tx1"/>
                </a:solidFill>
                <a:latin typeface="Verdana" panose="020B0604030504040204" pitchFamily="34" charset="0"/>
              </a:defRPr>
            </a:lvl5pPr>
            <a:lvl6pPr marL="2514600" indent="-228600" algn="ctr" eaLnBrk="0" fontAlgn="base" hangingPunct="0">
              <a:spcBef>
                <a:spcPct val="0"/>
              </a:spcBef>
              <a:spcAft>
                <a:spcPct val="0"/>
              </a:spcAft>
              <a:defRPr sz="2000">
                <a:solidFill>
                  <a:schemeClr val="tx1"/>
                </a:solidFill>
                <a:latin typeface="Verdana" panose="020B0604030504040204" pitchFamily="34" charset="0"/>
              </a:defRPr>
            </a:lvl6pPr>
            <a:lvl7pPr marL="2971800" indent="-228600" algn="ctr" eaLnBrk="0" fontAlgn="base" hangingPunct="0">
              <a:spcBef>
                <a:spcPct val="0"/>
              </a:spcBef>
              <a:spcAft>
                <a:spcPct val="0"/>
              </a:spcAft>
              <a:defRPr sz="2000">
                <a:solidFill>
                  <a:schemeClr val="tx1"/>
                </a:solidFill>
                <a:latin typeface="Verdana" panose="020B0604030504040204" pitchFamily="34" charset="0"/>
              </a:defRPr>
            </a:lvl7pPr>
            <a:lvl8pPr marL="3429000" indent="-228600" algn="ctr" eaLnBrk="0" fontAlgn="base" hangingPunct="0">
              <a:spcBef>
                <a:spcPct val="0"/>
              </a:spcBef>
              <a:spcAft>
                <a:spcPct val="0"/>
              </a:spcAft>
              <a:defRPr sz="2000">
                <a:solidFill>
                  <a:schemeClr val="tx1"/>
                </a:solidFill>
                <a:latin typeface="Verdana" panose="020B0604030504040204" pitchFamily="34" charset="0"/>
              </a:defRPr>
            </a:lvl8pPr>
            <a:lvl9pPr marL="3886200" indent="-228600" algn="ctr" eaLnBrk="0" fontAlgn="base" hangingPunct="0">
              <a:spcBef>
                <a:spcPct val="0"/>
              </a:spcBef>
              <a:spcAft>
                <a:spcPct val="0"/>
              </a:spcAft>
              <a:defRPr sz="2000">
                <a:solidFill>
                  <a:schemeClr val="tx1"/>
                </a:solidFill>
                <a:latin typeface="Verdana" panose="020B0604030504040204" pitchFamily="34" charset="0"/>
              </a:defRPr>
            </a:lvl9pPr>
          </a:lstStyle>
          <a:p>
            <a:endParaRPr lang="en-US" altLang="en-US"/>
          </a:p>
        </p:txBody>
      </p:sp>
      <p:sp>
        <p:nvSpPr>
          <p:cNvPr id="25620" name="Arc 37"/>
          <p:cNvSpPr>
            <a:spLocks/>
          </p:cNvSpPr>
          <p:nvPr/>
        </p:nvSpPr>
        <p:spPr bwMode="auto">
          <a:xfrm rot="7836077">
            <a:off x="5536407" y="2228056"/>
            <a:ext cx="381000" cy="449263"/>
          </a:xfrm>
          <a:custGeom>
            <a:avLst/>
            <a:gdLst>
              <a:gd name="T0" fmla="*/ 0 w 21600"/>
              <a:gd name="T1" fmla="*/ 0 h 25491"/>
              <a:gd name="T2" fmla="*/ 116603268 w 21600"/>
              <a:gd name="T3" fmla="*/ 139549484 h 25491"/>
              <a:gd name="T4" fmla="*/ 0 w 21600"/>
              <a:gd name="T5" fmla="*/ 118248485 h 25491"/>
              <a:gd name="T6" fmla="*/ 0 60000 65536"/>
              <a:gd name="T7" fmla="*/ 0 60000 65536"/>
              <a:gd name="T8" fmla="*/ 0 60000 65536"/>
              <a:gd name="T9" fmla="*/ 0 w 21600"/>
              <a:gd name="T10" fmla="*/ 0 h 25491"/>
              <a:gd name="T11" fmla="*/ 21600 w 21600"/>
              <a:gd name="T12" fmla="*/ 25491 h 25491"/>
            </a:gdLst>
            <a:ahLst/>
            <a:cxnLst>
              <a:cxn ang="T6">
                <a:pos x="T0" y="T1"/>
              </a:cxn>
              <a:cxn ang="T7">
                <a:pos x="T2" y="T3"/>
              </a:cxn>
              <a:cxn ang="T8">
                <a:pos x="T4" y="T5"/>
              </a:cxn>
            </a:cxnLst>
            <a:rect l="T9" t="T10" r="T11" b="T12"/>
            <a:pathLst>
              <a:path w="21600" h="25491" fill="none" extrusionOk="0">
                <a:moveTo>
                  <a:pt x="-1" y="0"/>
                </a:moveTo>
                <a:cubicBezTo>
                  <a:pt x="11929" y="0"/>
                  <a:pt x="21600" y="9670"/>
                  <a:pt x="21600" y="21600"/>
                </a:cubicBezTo>
                <a:cubicBezTo>
                  <a:pt x="21600" y="22904"/>
                  <a:pt x="21481" y="24207"/>
                  <a:pt x="21246" y="25490"/>
                </a:cubicBezTo>
              </a:path>
              <a:path w="21600" h="25491" stroke="0" extrusionOk="0">
                <a:moveTo>
                  <a:pt x="-1" y="0"/>
                </a:moveTo>
                <a:cubicBezTo>
                  <a:pt x="11929" y="0"/>
                  <a:pt x="21600" y="9670"/>
                  <a:pt x="21600" y="21600"/>
                </a:cubicBezTo>
                <a:cubicBezTo>
                  <a:pt x="21600" y="22904"/>
                  <a:pt x="21481" y="24207"/>
                  <a:pt x="21246" y="25490"/>
                </a:cubicBezTo>
                <a:lnTo>
                  <a:pt x="0" y="21600"/>
                </a:lnTo>
                <a:lnTo>
                  <a:pt x="-1" y="0"/>
                </a:ln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21" name="Arc 38"/>
          <p:cNvSpPr>
            <a:spLocks/>
          </p:cNvSpPr>
          <p:nvPr/>
        </p:nvSpPr>
        <p:spPr bwMode="auto">
          <a:xfrm rot="-2963923">
            <a:off x="5638007" y="4428331"/>
            <a:ext cx="381000" cy="449263"/>
          </a:xfrm>
          <a:custGeom>
            <a:avLst/>
            <a:gdLst>
              <a:gd name="T0" fmla="*/ 0 w 21600"/>
              <a:gd name="T1" fmla="*/ 0 h 25491"/>
              <a:gd name="T2" fmla="*/ 116603268 w 21600"/>
              <a:gd name="T3" fmla="*/ 139549484 h 25491"/>
              <a:gd name="T4" fmla="*/ 0 w 21600"/>
              <a:gd name="T5" fmla="*/ 118248485 h 25491"/>
              <a:gd name="T6" fmla="*/ 0 60000 65536"/>
              <a:gd name="T7" fmla="*/ 0 60000 65536"/>
              <a:gd name="T8" fmla="*/ 0 60000 65536"/>
              <a:gd name="T9" fmla="*/ 0 w 21600"/>
              <a:gd name="T10" fmla="*/ 0 h 25491"/>
              <a:gd name="T11" fmla="*/ 21600 w 21600"/>
              <a:gd name="T12" fmla="*/ 25491 h 25491"/>
            </a:gdLst>
            <a:ahLst/>
            <a:cxnLst>
              <a:cxn ang="T6">
                <a:pos x="T0" y="T1"/>
              </a:cxn>
              <a:cxn ang="T7">
                <a:pos x="T2" y="T3"/>
              </a:cxn>
              <a:cxn ang="T8">
                <a:pos x="T4" y="T5"/>
              </a:cxn>
            </a:cxnLst>
            <a:rect l="T9" t="T10" r="T11" b="T12"/>
            <a:pathLst>
              <a:path w="21600" h="25491" fill="none" extrusionOk="0">
                <a:moveTo>
                  <a:pt x="-1" y="0"/>
                </a:moveTo>
                <a:cubicBezTo>
                  <a:pt x="11929" y="0"/>
                  <a:pt x="21600" y="9670"/>
                  <a:pt x="21600" y="21600"/>
                </a:cubicBezTo>
                <a:cubicBezTo>
                  <a:pt x="21600" y="22904"/>
                  <a:pt x="21481" y="24207"/>
                  <a:pt x="21246" y="25490"/>
                </a:cubicBezTo>
              </a:path>
              <a:path w="21600" h="25491" stroke="0" extrusionOk="0">
                <a:moveTo>
                  <a:pt x="-1" y="0"/>
                </a:moveTo>
                <a:cubicBezTo>
                  <a:pt x="11929" y="0"/>
                  <a:pt x="21600" y="9670"/>
                  <a:pt x="21600" y="21600"/>
                </a:cubicBezTo>
                <a:cubicBezTo>
                  <a:pt x="21600" y="22904"/>
                  <a:pt x="21481" y="24207"/>
                  <a:pt x="21246" y="25490"/>
                </a:cubicBezTo>
                <a:lnTo>
                  <a:pt x="0" y="21600"/>
                </a:lnTo>
                <a:lnTo>
                  <a:pt x="-1" y="0"/>
                </a:ln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86000" y="6248400"/>
            <a:ext cx="609600" cy="609600"/>
          </a:xfrm>
          <a:prstGeom prst="rect">
            <a:avLst/>
          </a:prstGeom>
        </p:spPr>
      </p:pic>
      <p:pic>
        <p:nvPicPr>
          <p:cNvPr id="3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3000" y="583723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5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3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5994" fill="hold"/>
                                        <p:tgtEl>
                                          <p:spTgt spid="36"/>
                                        </p:tgtEl>
                                      </p:cBhvr>
                                    </p:cmd>
                                  </p:childTnLst>
                                </p:cTn>
                              </p:par>
                            </p:childTnLst>
                          </p:cTn>
                        </p:par>
                      </p:childTnLst>
                    </p:cTn>
                  </p:par>
                </p:childTnLst>
              </p:cTn>
              <p:nextCondLst>
                <p:cond evt="onClick" delay="0">
                  <p:tgtEl>
                    <p:spTgt spid="36"/>
                  </p:tgtEl>
                </p:cond>
              </p:nextCondLst>
            </p:seq>
            <p:audio>
              <p:cMediaNode vol="80000">
                <p:cTn id="13" fill="hold" display="0">
                  <p:stCondLst>
                    <p:cond delay="indefinite"/>
                  </p:stCondLst>
                  <p:endCondLst>
                    <p:cond evt="onStopAudio" delay="0">
                      <p:tgtEl>
                        <p:sldTgt/>
                      </p:tgtEl>
                    </p:cond>
                  </p:endCondLst>
                </p:cTn>
                <p:tgtEl>
                  <p:spTgt spid="3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algn="ctr" eaLnBrk="1" hangingPunct="1"/>
            <a:r>
              <a:rPr lang="en-US" altLang="en-US" sz="3000" dirty="0" err="1" smtClean="0"/>
              <a:t>Tugas</a:t>
            </a:r>
            <a:r>
              <a:rPr lang="en-US" altLang="en-US" sz="3000" dirty="0" smtClean="0"/>
              <a:t> </a:t>
            </a:r>
            <a:r>
              <a:rPr lang="en-US" altLang="en-US" sz="3000" dirty="0" err="1" smtClean="0"/>
              <a:t>Mandiri</a:t>
            </a:r>
            <a:r>
              <a:rPr lang="en-US" altLang="en-US" sz="3000" dirty="0" smtClean="0"/>
              <a:t> </a:t>
            </a:r>
            <a:r>
              <a:rPr lang="en-US" altLang="en-US" sz="3000" dirty="0" smtClean="0"/>
              <a:t>3</a:t>
            </a:r>
            <a:endParaRPr lang="en-US" altLang="en-US" sz="3000" dirty="0"/>
          </a:p>
        </p:txBody>
      </p:sp>
      <p:sp>
        <p:nvSpPr>
          <p:cNvPr id="16387" name="Rectangle 3"/>
          <p:cNvSpPr>
            <a:spLocks noGrp="1" noChangeArrowheads="1"/>
          </p:cNvSpPr>
          <p:nvPr>
            <p:ph type="body" idx="1"/>
          </p:nvPr>
        </p:nvSpPr>
        <p:spPr>
          <a:xfrm>
            <a:off x="457200" y="2209800"/>
            <a:ext cx="8229600" cy="3921125"/>
          </a:xfrm>
        </p:spPr>
        <p:txBody>
          <a:bodyPr/>
          <a:lstStyle/>
          <a:p>
            <a:pPr marL="514350" indent="-514350" eaLnBrk="1" hangingPunct="1">
              <a:buAutoNum type="arabicPeriod"/>
            </a:pPr>
            <a:r>
              <a:rPr lang="en-US" dirty="0" err="1" smtClean="0"/>
              <a:t>Berdasarkan</a:t>
            </a:r>
            <a:r>
              <a:rPr lang="en-US" dirty="0" smtClean="0"/>
              <a:t> </a:t>
            </a:r>
            <a:r>
              <a:rPr lang="en-US" dirty="0" err="1" smtClean="0"/>
              <a:t>Penelitian</a:t>
            </a:r>
            <a:r>
              <a:rPr lang="en-US" dirty="0"/>
              <a:t> </a:t>
            </a:r>
            <a:r>
              <a:rPr lang="en-US" dirty="0" smtClean="0"/>
              <a:t>‘</a:t>
            </a:r>
            <a:r>
              <a:rPr lang="en-US" i="1" dirty="0" err="1" smtClean="0"/>
              <a:t>Analisis</a:t>
            </a:r>
            <a:r>
              <a:rPr lang="en-US" i="1" dirty="0" smtClean="0"/>
              <a:t> Proses </a:t>
            </a:r>
            <a:r>
              <a:rPr lang="en-US" i="1" dirty="0" err="1" smtClean="0"/>
              <a:t>Bisnis</a:t>
            </a:r>
            <a:r>
              <a:rPr lang="en-US" i="1" dirty="0" smtClean="0"/>
              <a:t> </a:t>
            </a:r>
            <a:r>
              <a:rPr lang="en-US" i="1" dirty="0" err="1" smtClean="0"/>
              <a:t>Pada</a:t>
            </a:r>
            <a:r>
              <a:rPr lang="en-US" i="1" dirty="0" smtClean="0"/>
              <a:t> </a:t>
            </a:r>
            <a:r>
              <a:rPr lang="en-US" i="1" dirty="0" err="1" smtClean="0"/>
              <a:t>Percetakan</a:t>
            </a:r>
            <a:r>
              <a:rPr lang="en-US" i="1" dirty="0" smtClean="0"/>
              <a:t> </a:t>
            </a:r>
            <a:r>
              <a:rPr lang="en-US" i="1" dirty="0" err="1" smtClean="0"/>
              <a:t>Bhinneka</a:t>
            </a:r>
            <a:r>
              <a:rPr lang="en-US" i="1" dirty="0" smtClean="0"/>
              <a:t> </a:t>
            </a:r>
            <a:r>
              <a:rPr lang="en-US" i="1" dirty="0" err="1" smtClean="0"/>
              <a:t>Riyant</a:t>
            </a:r>
            <a:r>
              <a:rPr lang="en-US" i="1" dirty="0" smtClean="0"/>
              <a:t>’</a:t>
            </a:r>
            <a:r>
              <a:rPr lang="en-US" dirty="0" smtClean="0"/>
              <a:t> </a:t>
            </a:r>
          </a:p>
          <a:p>
            <a:pPr marL="514350" indent="-514350" eaLnBrk="1" hangingPunct="1">
              <a:buAutoNum type="arabicPeriod"/>
            </a:pPr>
            <a:r>
              <a:rPr lang="en-US" dirty="0" err="1" smtClean="0"/>
              <a:t>Analisislah</a:t>
            </a:r>
            <a:r>
              <a:rPr lang="en-US" dirty="0" smtClean="0"/>
              <a:t> self assessment yang </a:t>
            </a:r>
            <a:r>
              <a:rPr lang="en-US" dirty="0" err="1" smtClean="0"/>
              <a:t>digunakan</a:t>
            </a:r>
            <a:r>
              <a:rPr lang="en-US" dirty="0" smtClean="0"/>
              <a:t> </a:t>
            </a:r>
            <a:r>
              <a:rPr lang="en-US" dirty="0" err="1" smtClean="0"/>
              <a:t>pada</a:t>
            </a:r>
            <a:r>
              <a:rPr lang="en-US" dirty="0" smtClean="0"/>
              <a:t> </a:t>
            </a:r>
            <a:r>
              <a:rPr lang="en-US" dirty="0" err="1"/>
              <a:t>Percetakan</a:t>
            </a:r>
            <a:r>
              <a:rPr lang="en-US" dirty="0"/>
              <a:t> </a:t>
            </a:r>
            <a:r>
              <a:rPr lang="en-US" dirty="0" err="1"/>
              <a:t>Bhinneka</a:t>
            </a:r>
            <a:r>
              <a:rPr lang="en-US" dirty="0"/>
              <a:t> </a:t>
            </a:r>
            <a:r>
              <a:rPr lang="en-US" dirty="0" err="1"/>
              <a:t>Riyant</a:t>
            </a:r>
            <a:r>
              <a:rPr lang="en-US" dirty="0"/>
              <a:t> </a:t>
            </a:r>
            <a:endParaRPr lang="en-US" dirty="0" smtClean="0"/>
          </a:p>
          <a:p>
            <a:pPr marL="0" lvl="1" indent="0" eaLnBrk="1" hangingPunct="1">
              <a:buNone/>
            </a:pPr>
            <a:endParaRPr lang="en-US" altLang="en-US" dirty="0"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0600" y="6124829"/>
            <a:ext cx="609600" cy="609600"/>
          </a:xfrm>
          <a:prstGeom prst="rect">
            <a:avLst/>
          </a:prstGeom>
        </p:spPr>
      </p:pic>
    </p:spTree>
    <p:extLst>
      <p:ext uri="{BB962C8B-B14F-4D97-AF65-F5344CB8AC3E}">
        <p14:creationId xmlns:p14="http://schemas.microsoft.com/office/powerpoint/2010/main" val="8671878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743200"/>
            <a:ext cx="8229600" cy="3387725"/>
          </a:xfrm>
        </p:spPr>
        <p:txBody>
          <a:bodyPr/>
          <a:lstStyle/>
          <a:p>
            <a:pPr marL="0" indent="0" algn="ctr">
              <a:buNone/>
            </a:pPr>
            <a:r>
              <a:rPr lang="en-US" dirty="0" smtClean="0"/>
              <a:t>TERIMAKASIH</a:t>
            </a:r>
          </a:p>
          <a:p>
            <a:pPr marL="0" indent="0" algn="ctr">
              <a:buNone/>
            </a:pPr>
            <a:r>
              <a:rPr lang="en-US" dirty="0" smtClean="0"/>
              <a:t>WASSALAMUALAIKUM WR WB</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 y="6130925"/>
            <a:ext cx="609600" cy="609600"/>
          </a:xfrm>
          <a:prstGeom prst="rect">
            <a:avLst/>
          </a:prstGeom>
        </p:spPr>
      </p:pic>
    </p:spTree>
    <p:extLst>
      <p:ext uri="{BB962C8B-B14F-4D97-AF65-F5344CB8AC3E}">
        <p14:creationId xmlns:p14="http://schemas.microsoft.com/office/powerpoint/2010/main" val="30124050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sz="4000" smtClean="0"/>
              <a:t>Self Assessment</a:t>
            </a:r>
          </a:p>
        </p:txBody>
      </p:sp>
      <p:sp>
        <p:nvSpPr>
          <p:cNvPr id="5123" name="Rectangle 3"/>
          <p:cNvSpPr>
            <a:spLocks noGrp="1" noChangeArrowheads="1"/>
          </p:cNvSpPr>
          <p:nvPr>
            <p:ph type="body" idx="1"/>
          </p:nvPr>
        </p:nvSpPr>
        <p:spPr/>
        <p:txBody>
          <a:bodyPr/>
          <a:lstStyle/>
          <a:p>
            <a:pPr eaLnBrk="1" hangingPunct="1"/>
            <a:r>
              <a:rPr lang="en-US" altLang="en-US" smtClean="0"/>
              <a:t>Self assessment: teknik untuk mengevaluasi tingkat kinerja perusahaan dan prosesnya</a:t>
            </a:r>
          </a:p>
          <a:p>
            <a:pPr eaLnBrk="1" hangingPunct="1"/>
            <a:r>
              <a:rPr lang="en-US" altLang="en-US" smtClean="0"/>
              <a:t>Kata “self” menunjukkan bahwa pengukuran dilakukan oleh perusahaan sendiri bukan oleh pihak ketiga di luar perusahaan </a:t>
            </a:r>
          </a:p>
          <a:p>
            <a:pPr eaLnBrk="1" hangingPunct="1"/>
            <a:endParaRPr lang="en-US" altLang="en-US" smtClean="0"/>
          </a:p>
          <a:p>
            <a:pPr eaLnBrk="1" hangingPunct="1"/>
            <a:endParaRPr lang="en-US" altLang="en-US" smtClean="0"/>
          </a:p>
          <a:p>
            <a:pPr algn="ctr" eaLnBrk="1" hangingPunct="1">
              <a:buFont typeface="Wingdings" panose="05000000000000000000" pitchFamily="2" charset="2"/>
              <a:buNone/>
            </a:pPr>
            <a:r>
              <a:rPr lang="en-US" altLang="en-US" b="1" i="1" smtClean="0"/>
              <a:t>Apa yang membedakan self assessment dengan pengukuran kinerja biasa??</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95400" y="61309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sz="3200" smtClean="0"/>
              <a:t>Self Assessment vs. Performance measurement</a:t>
            </a:r>
          </a:p>
        </p:txBody>
      </p:sp>
      <p:sp>
        <p:nvSpPr>
          <p:cNvPr id="6147" name="Rectangle 3"/>
          <p:cNvSpPr>
            <a:spLocks noGrp="1" noChangeArrowheads="1"/>
          </p:cNvSpPr>
          <p:nvPr>
            <p:ph type="body" idx="1"/>
          </p:nvPr>
        </p:nvSpPr>
        <p:spPr/>
        <p:txBody>
          <a:bodyPr/>
          <a:lstStyle/>
          <a:p>
            <a:pPr eaLnBrk="1" hangingPunct="1"/>
            <a:r>
              <a:rPr lang="en-US" altLang="en-US" sz="2400" dirty="0" err="1" smtClean="0"/>
              <a:t>Waktu</a:t>
            </a:r>
            <a:r>
              <a:rPr lang="en-US" altLang="en-US" sz="2400" dirty="0" smtClean="0"/>
              <a:t> </a:t>
            </a:r>
            <a:r>
              <a:rPr lang="en-US" altLang="en-US" sz="2400" dirty="0" err="1" smtClean="0"/>
              <a:t>pengukuran</a:t>
            </a:r>
            <a:r>
              <a:rPr lang="en-US" altLang="en-US" sz="2400" dirty="0" smtClean="0"/>
              <a:t>: </a:t>
            </a:r>
          </a:p>
          <a:p>
            <a:pPr lvl="1" eaLnBrk="1" hangingPunct="1"/>
            <a:r>
              <a:rPr lang="en-US" altLang="en-US" sz="2000" dirty="0" err="1" smtClean="0"/>
              <a:t>Sistem</a:t>
            </a:r>
            <a:r>
              <a:rPr lang="en-US" altLang="en-US" sz="2000" dirty="0" smtClean="0"/>
              <a:t> </a:t>
            </a:r>
            <a:r>
              <a:rPr lang="en-US" altLang="en-US" sz="2000" dirty="0" err="1" smtClean="0"/>
              <a:t>pengukuran</a:t>
            </a:r>
            <a:r>
              <a:rPr lang="en-US" altLang="en-US" sz="2000" dirty="0" smtClean="0"/>
              <a:t> </a:t>
            </a:r>
            <a:r>
              <a:rPr lang="en-US" altLang="en-US" sz="2000" dirty="0" err="1" smtClean="0"/>
              <a:t>biasa</a:t>
            </a:r>
            <a:r>
              <a:rPr lang="en-US" altLang="en-US" sz="2000" dirty="0" smtClean="0"/>
              <a:t>/performance measurement </a:t>
            </a:r>
            <a:r>
              <a:rPr lang="en-US" altLang="en-US" sz="2000" dirty="0" err="1" smtClean="0"/>
              <a:t>dilakukan</a:t>
            </a:r>
            <a:r>
              <a:rPr lang="en-US" altLang="en-US" sz="2000" dirty="0" smtClean="0"/>
              <a:t> </a:t>
            </a:r>
            <a:r>
              <a:rPr lang="en-US" altLang="en-US" sz="2000" dirty="0" err="1" smtClean="0">
                <a:solidFill>
                  <a:schemeClr val="tx2"/>
                </a:solidFill>
              </a:rPr>
              <a:t>terus</a:t>
            </a:r>
            <a:r>
              <a:rPr lang="en-US" altLang="en-US" sz="2000" dirty="0" smtClean="0">
                <a:solidFill>
                  <a:schemeClr val="tx2"/>
                </a:solidFill>
              </a:rPr>
              <a:t> </a:t>
            </a:r>
            <a:r>
              <a:rPr lang="en-US" altLang="en-US" sz="2000" dirty="0" err="1" smtClean="0">
                <a:solidFill>
                  <a:schemeClr val="tx2"/>
                </a:solidFill>
              </a:rPr>
              <a:t>menerus</a:t>
            </a:r>
            <a:endParaRPr lang="en-US" altLang="en-US" sz="2000" dirty="0" smtClean="0">
              <a:solidFill>
                <a:schemeClr val="tx2"/>
              </a:solidFill>
            </a:endParaRPr>
          </a:p>
          <a:p>
            <a:pPr lvl="1" eaLnBrk="1" hangingPunct="1"/>
            <a:r>
              <a:rPr lang="en-US" altLang="en-US" sz="2000" dirty="0" err="1" smtClean="0"/>
              <a:t>sementara</a:t>
            </a:r>
            <a:r>
              <a:rPr lang="en-US" altLang="en-US" sz="2000" dirty="0" smtClean="0"/>
              <a:t> self assessment </a:t>
            </a:r>
            <a:r>
              <a:rPr lang="en-US" altLang="en-US" sz="2000" dirty="0" err="1" smtClean="0"/>
              <a:t>dilakukan</a:t>
            </a:r>
            <a:r>
              <a:rPr lang="en-US" altLang="en-US" sz="2000" dirty="0" smtClean="0"/>
              <a:t> </a:t>
            </a:r>
            <a:r>
              <a:rPr lang="en-US" altLang="en-US" sz="2000" dirty="0" err="1" smtClean="0"/>
              <a:t>hanya</a:t>
            </a:r>
            <a:r>
              <a:rPr lang="en-US" altLang="en-US" sz="2000" dirty="0" smtClean="0"/>
              <a:t> </a:t>
            </a:r>
            <a:r>
              <a:rPr lang="en-US" altLang="en-US" sz="2000" dirty="0" err="1" smtClean="0"/>
              <a:t>pada</a:t>
            </a:r>
            <a:r>
              <a:rPr lang="en-US" altLang="en-US" sz="2000" dirty="0" smtClean="0"/>
              <a:t> </a:t>
            </a:r>
            <a:r>
              <a:rPr lang="en-US" altLang="en-US" sz="2000" dirty="0" err="1" smtClean="0">
                <a:solidFill>
                  <a:schemeClr val="tx2"/>
                </a:solidFill>
              </a:rPr>
              <a:t>beberapa</a:t>
            </a:r>
            <a:r>
              <a:rPr lang="en-US" altLang="en-US" sz="2000" dirty="0" smtClean="0">
                <a:solidFill>
                  <a:schemeClr val="tx2"/>
                </a:solidFill>
              </a:rPr>
              <a:t> </a:t>
            </a:r>
            <a:r>
              <a:rPr lang="en-US" altLang="en-US" sz="2000" dirty="0" err="1" smtClean="0">
                <a:solidFill>
                  <a:schemeClr val="tx2"/>
                </a:solidFill>
              </a:rPr>
              <a:t>momen</a:t>
            </a:r>
            <a:r>
              <a:rPr lang="en-US" altLang="en-US" sz="2000" dirty="0" smtClean="0">
                <a:solidFill>
                  <a:schemeClr val="tx2"/>
                </a:solidFill>
              </a:rPr>
              <a:t> </a:t>
            </a:r>
            <a:r>
              <a:rPr lang="en-US" altLang="en-US" sz="2000" dirty="0" err="1" smtClean="0">
                <a:solidFill>
                  <a:schemeClr val="tx2"/>
                </a:solidFill>
              </a:rPr>
              <a:t>tertentu</a:t>
            </a:r>
            <a:r>
              <a:rPr lang="en-US" altLang="en-US" sz="2000" dirty="0" smtClean="0"/>
              <a:t> </a:t>
            </a:r>
            <a:r>
              <a:rPr lang="en-US" altLang="en-US" sz="2000" dirty="0" err="1" smtClean="0"/>
              <a:t>dengan</a:t>
            </a:r>
            <a:r>
              <a:rPr lang="en-US" altLang="en-US" sz="2000" dirty="0" smtClean="0"/>
              <a:t> </a:t>
            </a:r>
            <a:r>
              <a:rPr lang="en-US" altLang="en-US" sz="2000" dirty="0" err="1" smtClean="0"/>
              <a:t>tenggang</a:t>
            </a:r>
            <a:r>
              <a:rPr lang="en-US" altLang="en-US" sz="2000" dirty="0" smtClean="0"/>
              <a:t> </a:t>
            </a:r>
            <a:r>
              <a:rPr lang="en-US" altLang="en-US" sz="2000" dirty="0" err="1" smtClean="0"/>
              <a:t>tertentu</a:t>
            </a:r>
            <a:r>
              <a:rPr lang="en-US" altLang="en-US" sz="2000" dirty="0" smtClean="0"/>
              <a:t> </a:t>
            </a:r>
            <a:r>
              <a:rPr lang="en-US" altLang="en-US" sz="2000" dirty="0" err="1" smtClean="0"/>
              <a:t>antar</a:t>
            </a:r>
            <a:r>
              <a:rPr lang="en-US" altLang="en-US" sz="2000" dirty="0" smtClean="0"/>
              <a:t> </a:t>
            </a:r>
            <a:r>
              <a:rPr lang="en-US" altLang="en-US" sz="2000" dirty="0" err="1" smtClean="0"/>
              <a:t>setiap</a:t>
            </a:r>
            <a:r>
              <a:rPr lang="en-US" altLang="en-US" sz="2000" dirty="0" smtClean="0"/>
              <a:t> self assessment</a:t>
            </a:r>
          </a:p>
          <a:p>
            <a:pPr eaLnBrk="1" hangingPunct="1"/>
            <a:endParaRPr lang="en-US" altLang="en-US" sz="2400" dirty="0" smtClean="0"/>
          </a:p>
          <a:p>
            <a:pPr eaLnBrk="1" hangingPunct="1"/>
            <a:r>
              <a:rPr lang="en-US" altLang="en-US" sz="2400" dirty="0" err="1" smtClean="0"/>
              <a:t>Fokus</a:t>
            </a:r>
            <a:r>
              <a:rPr lang="en-US" altLang="en-US" sz="2400" dirty="0" smtClean="0"/>
              <a:t>: </a:t>
            </a:r>
          </a:p>
          <a:p>
            <a:pPr lvl="1" eaLnBrk="1" hangingPunct="1"/>
            <a:r>
              <a:rPr lang="en-US" altLang="en-US" sz="2000" dirty="0" err="1" smtClean="0"/>
              <a:t>Sistem</a:t>
            </a:r>
            <a:r>
              <a:rPr lang="en-US" altLang="en-US" sz="2000" dirty="0" smtClean="0"/>
              <a:t> </a:t>
            </a:r>
            <a:r>
              <a:rPr lang="en-US" altLang="en-US" sz="2000" dirty="0" err="1" smtClean="0"/>
              <a:t>pengukuran</a:t>
            </a:r>
            <a:r>
              <a:rPr lang="en-US" altLang="en-US" sz="2000" dirty="0" smtClean="0"/>
              <a:t> </a:t>
            </a:r>
            <a:r>
              <a:rPr lang="en-US" altLang="en-US" sz="2000" dirty="0" err="1" smtClean="0"/>
              <a:t>kinerja</a:t>
            </a:r>
            <a:r>
              <a:rPr lang="en-US" altLang="en-US" sz="2000" dirty="0" smtClean="0"/>
              <a:t> </a:t>
            </a:r>
            <a:r>
              <a:rPr lang="en-US" altLang="en-US" sz="2000" dirty="0" err="1"/>
              <a:t>biasa</a:t>
            </a:r>
            <a:r>
              <a:rPr lang="en-US" altLang="en-US" sz="2000" dirty="0"/>
              <a:t>/performance measurement  </a:t>
            </a:r>
            <a:r>
              <a:rPr lang="en-US" altLang="en-US" sz="2000" dirty="0" err="1" smtClean="0"/>
              <a:t>menyediakan</a:t>
            </a:r>
            <a:r>
              <a:rPr lang="en-US" altLang="en-US" sz="2000" dirty="0" smtClean="0"/>
              <a:t> </a:t>
            </a:r>
            <a:r>
              <a:rPr lang="en-US" altLang="en-US" sz="2000" dirty="0" err="1" smtClean="0">
                <a:solidFill>
                  <a:schemeClr val="tx2"/>
                </a:solidFill>
              </a:rPr>
              <a:t>pengukuran</a:t>
            </a:r>
            <a:r>
              <a:rPr lang="en-US" altLang="en-US" sz="2000" dirty="0" smtClean="0">
                <a:solidFill>
                  <a:schemeClr val="tx2"/>
                </a:solidFill>
              </a:rPr>
              <a:t> </a:t>
            </a:r>
            <a:r>
              <a:rPr lang="en-US" altLang="en-US" sz="2000" dirty="0" err="1" smtClean="0">
                <a:solidFill>
                  <a:schemeClr val="tx2"/>
                </a:solidFill>
              </a:rPr>
              <a:t>detil</a:t>
            </a:r>
            <a:r>
              <a:rPr lang="en-US" altLang="en-US" sz="2000" dirty="0" smtClean="0"/>
              <a:t> </a:t>
            </a:r>
            <a:r>
              <a:rPr lang="en-US" altLang="en-US" sz="2000" dirty="0" err="1" smtClean="0"/>
              <a:t>untuk</a:t>
            </a:r>
            <a:r>
              <a:rPr lang="en-US" altLang="en-US" sz="2000" dirty="0" smtClean="0"/>
              <a:t> </a:t>
            </a:r>
            <a:r>
              <a:rPr lang="en-US" altLang="en-US" sz="2000" dirty="0" err="1" smtClean="0"/>
              <a:t>sebuah</a:t>
            </a:r>
            <a:r>
              <a:rPr lang="en-US" altLang="en-US" sz="2000" dirty="0" smtClean="0"/>
              <a:t> proses</a:t>
            </a:r>
          </a:p>
          <a:p>
            <a:pPr lvl="1" eaLnBrk="1" hangingPunct="1"/>
            <a:r>
              <a:rPr lang="en-US" altLang="en-US" sz="2000" dirty="0" err="1" smtClean="0"/>
              <a:t>Tujuan</a:t>
            </a:r>
            <a:r>
              <a:rPr lang="en-US" altLang="en-US" sz="2000" dirty="0" smtClean="0"/>
              <a:t> </a:t>
            </a:r>
            <a:r>
              <a:rPr lang="en-US" altLang="en-US" sz="2000" dirty="0" err="1" smtClean="0"/>
              <a:t>dari</a:t>
            </a:r>
            <a:r>
              <a:rPr lang="en-US" altLang="en-US" sz="2000" dirty="0" smtClean="0"/>
              <a:t> self assessment </a:t>
            </a:r>
            <a:r>
              <a:rPr lang="en-US" altLang="en-US" sz="2000" dirty="0" err="1" smtClean="0"/>
              <a:t>adalah</a:t>
            </a:r>
            <a:r>
              <a:rPr lang="en-US" altLang="en-US" sz="2000" dirty="0" smtClean="0"/>
              <a:t> </a:t>
            </a:r>
            <a:r>
              <a:rPr lang="en-US" altLang="en-US" sz="2000" dirty="0" err="1" smtClean="0"/>
              <a:t>untuk</a:t>
            </a:r>
            <a:r>
              <a:rPr lang="en-US" altLang="en-US" sz="2000" dirty="0" smtClean="0"/>
              <a:t> </a:t>
            </a:r>
            <a:r>
              <a:rPr lang="en-US" altLang="en-US" sz="2000" dirty="0" err="1" smtClean="0"/>
              <a:t>memberikan</a:t>
            </a:r>
            <a:r>
              <a:rPr lang="en-US" altLang="en-US" sz="2000" dirty="0" smtClean="0"/>
              <a:t> </a:t>
            </a:r>
            <a:r>
              <a:rPr lang="en-US" altLang="en-US" sz="2000" dirty="0" err="1" smtClean="0">
                <a:solidFill>
                  <a:schemeClr val="tx2"/>
                </a:solidFill>
              </a:rPr>
              <a:t>gambaran</a:t>
            </a:r>
            <a:r>
              <a:rPr lang="en-US" altLang="en-US" sz="2000" dirty="0" smtClean="0">
                <a:solidFill>
                  <a:schemeClr val="tx2"/>
                </a:solidFill>
              </a:rPr>
              <a:t> </a:t>
            </a:r>
            <a:r>
              <a:rPr lang="en-US" altLang="en-US" sz="2000" dirty="0" err="1" smtClean="0">
                <a:solidFill>
                  <a:schemeClr val="tx2"/>
                </a:solidFill>
              </a:rPr>
              <a:t>umum</a:t>
            </a:r>
            <a:r>
              <a:rPr lang="en-US" altLang="en-US" sz="2000" dirty="0" smtClean="0"/>
              <a:t> </a:t>
            </a:r>
            <a:r>
              <a:rPr lang="en-US" altLang="en-US" sz="2000" dirty="0" err="1" smtClean="0">
                <a:solidFill>
                  <a:schemeClr val="tx2"/>
                </a:solidFill>
              </a:rPr>
              <a:t>dan</a:t>
            </a:r>
            <a:r>
              <a:rPr lang="en-US" altLang="en-US" sz="2000" dirty="0" smtClean="0">
                <a:solidFill>
                  <a:schemeClr val="tx2"/>
                </a:solidFill>
              </a:rPr>
              <a:t> </a:t>
            </a:r>
            <a:r>
              <a:rPr lang="en-US" altLang="en-US" sz="2000" dirty="0" err="1" smtClean="0">
                <a:solidFill>
                  <a:schemeClr val="tx2"/>
                </a:solidFill>
              </a:rPr>
              <a:t>utuh</a:t>
            </a:r>
            <a:r>
              <a:rPr lang="en-US" altLang="en-US" sz="2000" dirty="0" smtClean="0"/>
              <a:t> </a:t>
            </a:r>
            <a:r>
              <a:rPr lang="en-US" altLang="en-US" sz="2000" dirty="0" err="1" smtClean="0"/>
              <a:t>tentang</a:t>
            </a:r>
            <a:r>
              <a:rPr lang="en-US" altLang="en-US" sz="2000" dirty="0" smtClean="0"/>
              <a:t> </a:t>
            </a:r>
            <a:r>
              <a:rPr lang="en-US" altLang="en-US" sz="2000" dirty="0" err="1" smtClean="0"/>
              <a:t>kinerja</a:t>
            </a:r>
            <a:r>
              <a:rPr lang="en-US" altLang="en-US" sz="2000" dirty="0" smtClean="0"/>
              <a:t> </a:t>
            </a:r>
            <a:r>
              <a:rPr lang="en-US" altLang="en-US" sz="2000" dirty="0" err="1" smtClean="0"/>
              <a:t>perusahaan</a:t>
            </a:r>
            <a:endParaRPr lang="en-US" altLang="en-US" sz="2000" dirty="0" smtClean="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6800" y="58261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6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sz="3200" smtClean="0"/>
              <a:t>Self Assessment vs. Performance measurement</a:t>
            </a:r>
          </a:p>
        </p:txBody>
      </p:sp>
      <p:sp>
        <p:nvSpPr>
          <p:cNvPr id="7171" name="Rectangle 3"/>
          <p:cNvSpPr>
            <a:spLocks noGrp="1" noChangeArrowheads="1"/>
          </p:cNvSpPr>
          <p:nvPr>
            <p:ph type="body" idx="1"/>
          </p:nvPr>
        </p:nvSpPr>
        <p:spPr/>
        <p:txBody>
          <a:bodyPr/>
          <a:lstStyle/>
          <a:p>
            <a:pPr eaLnBrk="1" hangingPunct="1"/>
            <a:r>
              <a:rPr lang="en-US" altLang="en-US" smtClean="0"/>
              <a:t>Manfaat: </a:t>
            </a:r>
          </a:p>
          <a:p>
            <a:pPr lvl="1" eaLnBrk="1" hangingPunct="1"/>
            <a:r>
              <a:rPr lang="en-US" altLang="en-US" smtClean="0"/>
              <a:t>Data dari sistem pengukuran biasa lebih banyak digunakan untuk </a:t>
            </a:r>
            <a:r>
              <a:rPr lang="en-US" altLang="en-US" smtClean="0">
                <a:solidFill>
                  <a:schemeClr val="tx2"/>
                </a:solidFill>
              </a:rPr>
              <a:t>jalannya proses sehari-hari</a:t>
            </a:r>
            <a:r>
              <a:rPr lang="en-US" altLang="en-US" smtClean="0"/>
              <a:t> dan </a:t>
            </a:r>
            <a:r>
              <a:rPr lang="en-US" altLang="en-US" smtClean="0">
                <a:solidFill>
                  <a:schemeClr val="tx2"/>
                </a:solidFill>
              </a:rPr>
              <a:t>memonitor peningkatan</a:t>
            </a:r>
            <a:r>
              <a:rPr lang="en-US" altLang="en-US" smtClean="0"/>
              <a:t>. </a:t>
            </a:r>
          </a:p>
          <a:p>
            <a:pPr lvl="1" eaLnBrk="1" hangingPunct="1"/>
            <a:r>
              <a:rPr lang="en-US" altLang="en-US" smtClean="0"/>
              <a:t>Hasil self assessment lebih banyak digunakan untuk mendefinisikan daerah </a:t>
            </a:r>
            <a:r>
              <a:rPr lang="en-US" altLang="en-US" smtClean="0">
                <a:solidFill>
                  <a:schemeClr val="tx2"/>
                </a:solidFill>
              </a:rPr>
              <a:t>peningkatan jangka panjang</a:t>
            </a:r>
            <a:r>
              <a:rPr lang="en-US" altLang="en-US" smtClean="0"/>
              <a:t> dan </a:t>
            </a:r>
            <a:r>
              <a:rPr lang="en-US" altLang="en-US" smtClean="0">
                <a:solidFill>
                  <a:schemeClr val="tx2"/>
                </a:solidFill>
              </a:rPr>
              <a:t>pendukung keputusan strategis</a:t>
            </a:r>
          </a:p>
          <a:p>
            <a:pPr lvl="1" algn="ctr" eaLnBrk="1" hangingPunct="1">
              <a:buFont typeface="Wingdings" panose="05000000000000000000" pitchFamily="2" charset="2"/>
              <a:buNone/>
            </a:pPr>
            <a:endParaRPr lang="en-US" altLang="en-US" smtClean="0"/>
          </a:p>
          <a:p>
            <a:pPr lvl="1" algn="ctr" eaLnBrk="1" hangingPunct="1">
              <a:buFont typeface="Wingdings" panose="05000000000000000000" pitchFamily="2" charset="2"/>
              <a:buNone/>
            </a:pPr>
            <a:r>
              <a:rPr lang="en-US" altLang="en-US" sz="2800" i="1" smtClean="0">
                <a:latin typeface="Monotype Corsiva" panose="03010101010201010101" pitchFamily="66" charset="0"/>
              </a:rPr>
              <a:t>Jadi, pengukuran dalam self assessment dilakukan dalam level strategis yang utuh dan menyeluruh dan lebih jarang dilakukan</a:t>
            </a:r>
            <a:r>
              <a:rPr lang="en-US" altLang="en-US" smtClean="0"/>
              <a:t>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95400" y="58261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6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sz="3200" smtClean="0"/>
              <a:t>Self assessment sebagai langkah awal peningkatan</a:t>
            </a:r>
          </a:p>
        </p:txBody>
      </p:sp>
      <p:sp>
        <p:nvSpPr>
          <p:cNvPr id="8195" name="Rectangle 3"/>
          <p:cNvSpPr>
            <a:spLocks noGrp="1" noChangeArrowheads="1"/>
          </p:cNvSpPr>
          <p:nvPr>
            <p:ph type="body" idx="1"/>
          </p:nvPr>
        </p:nvSpPr>
        <p:spPr/>
        <p:txBody>
          <a:bodyPr/>
          <a:lstStyle/>
          <a:p>
            <a:pPr eaLnBrk="1" hangingPunct="1"/>
            <a:r>
              <a:rPr lang="en-US" altLang="en-US" smtClean="0"/>
              <a:t>Untuk melakukan self assessment, proses bisnis sebuah organisasi harus didocumentasikan</a:t>
            </a:r>
          </a:p>
          <a:p>
            <a:pPr eaLnBrk="1" hangingPunct="1"/>
            <a:endParaRPr lang="en-US" altLang="en-US" smtClean="0"/>
          </a:p>
          <a:p>
            <a:pPr eaLnBrk="1" hangingPunct="1"/>
            <a:endParaRPr lang="en-US" altLang="en-US" smtClean="0"/>
          </a:p>
          <a:p>
            <a:pPr eaLnBrk="1" hangingPunct="1"/>
            <a:r>
              <a:rPr lang="en-US" altLang="en-US" smtClean="0"/>
              <a:t>Ukuran kinerja untuk proses tersebut harus ditentukan</a:t>
            </a:r>
          </a:p>
          <a:p>
            <a:pPr eaLnBrk="1" hangingPunct="1">
              <a:buFont typeface="Wingdings" panose="05000000000000000000" pitchFamily="2" charset="2"/>
              <a:buNone/>
            </a:pPr>
            <a:endParaRPr lang="en-US" altLang="en-US" smtClean="0"/>
          </a:p>
          <a:p>
            <a:pPr eaLnBrk="1" hangingPunct="1"/>
            <a:endParaRPr lang="en-US" altLang="en-US" smtClean="0"/>
          </a:p>
          <a:p>
            <a:pPr eaLnBrk="1" hangingPunct="1"/>
            <a:endParaRPr lang="en-US" altLang="en-US" smtClean="0"/>
          </a:p>
        </p:txBody>
      </p:sp>
      <p:pic>
        <p:nvPicPr>
          <p:cNvPr id="8196" name="Picture 4" descr="Sleepy he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4211638"/>
            <a:ext cx="2719388"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95400" y="565467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sz="3200" smtClean="0"/>
              <a:t>Manfaat Self assessment</a:t>
            </a:r>
          </a:p>
        </p:txBody>
      </p:sp>
      <p:sp>
        <p:nvSpPr>
          <p:cNvPr id="9219" name="Rectangle 3"/>
          <p:cNvSpPr>
            <a:spLocks noGrp="1" noChangeArrowheads="1"/>
          </p:cNvSpPr>
          <p:nvPr>
            <p:ph type="body" idx="1"/>
          </p:nvPr>
        </p:nvSpPr>
        <p:spPr>
          <a:xfrm>
            <a:off x="457200" y="838200"/>
            <a:ext cx="8229600" cy="4724400"/>
          </a:xfrm>
        </p:spPr>
        <p:txBody>
          <a:bodyPr/>
          <a:lstStyle/>
          <a:p>
            <a:pPr eaLnBrk="1" hangingPunct="1"/>
            <a:r>
              <a:rPr lang="en-US" altLang="en-US" sz="2400" smtClean="0"/>
              <a:t>Dengan merencanakan untuk melakukan self assessment, organisasi dipaksa untuk </a:t>
            </a:r>
            <a:r>
              <a:rPr lang="en-US" altLang="en-US" sz="2400" smtClean="0">
                <a:solidFill>
                  <a:schemeClr val="tx2"/>
                </a:solidFill>
              </a:rPr>
              <a:t>melakukan dua langkah awal</a:t>
            </a:r>
            <a:r>
              <a:rPr lang="en-US" altLang="en-US" sz="2400" smtClean="0"/>
              <a:t> yang sangat penting tersebut</a:t>
            </a:r>
          </a:p>
          <a:p>
            <a:pPr eaLnBrk="1" hangingPunct="1"/>
            <a:endParaRPr lang="en-US" altLang="en-US" sz="2400" smtClean="0"/>
          </a:p>
          <a:p>
            <a:pPr eaLnBrk="1" hangingPunct="1"/>
            <a:r>
              <a:rPr lang="en-US" altLang="en-US" sz="2400" smtClean="0"/>
              <a:t>Self assessment memberikan </a:t>
            </a:r>
            <a:r>
              <a:rPr lang="en-US" altLang="en-US" sz="2400" smtClean="0">
                <a:solidFill>
                  <a:schemeClr val="tx2"/>
                </a:solidFill>
              </a:rPr>
              <a:t>gambaran</a:t>
            </a:r>
            <a:r>
              <a:rPr lang="en-US" altLang="en-US" sz="2400" smtClean="0"/>
              <a:t> kepada manajemen </a:t>
            </a:r>
            <a:r>
              <a:rPr lang="en-US" altLang="en-US" sz="2400" smtClean="0">
                <a:solidFill>
                  <a:schemeClr val="tx2"/>
                </a:solidFill>
              </a:rPr>
              <a:t>tentang kebutuhan</a:t>
            </a:r>
            <a:r>
              <a:rPr lang="en-US" altLang="en-US" sz="2400" smtClean="0"/>
              <a:t> dan </a:t>
            </a:r>
            <a:r>
              <a:rPr lang="en-US" altLang="en-US" sz="2400" smtClean="0">
                <a:solidFill>
                  <a:schemeClr val="tx2"/>
                </a:solidFill>
              </a:rPr>
              <a:t>potensi peningkatan</a:t>
            </a:r>
            <a:r>
              <a:rPr lang="en-US" altLang="en-US" sz="2400" smtClean="0"/>
              <a:t> </a:t>
            </a:r>
          </a:p>
          <a:p>
            <a:pPr eaLnBrk="1" hangingPunct="1"/>
            <a:endParaRPr lang="en-US" altLang="en-US" sz="2400" smtClean="0"/>
          </a:p>
          <a:p>
            <a:pPr eaLnBrk="1" hangingPunct="1"/>
            <a:r>
              <a:rPr lang="en-US" altLang="en-US" sz="2400" smtClean="0">
                <a:sym typeface="Wingdings" panose="05000000000000000000" pitchFamily="2" charset="2"/>
              </a:rPr>
              <a:t>Memungkinkan pengarahan sumber daya peningkatan </a:t>
            </a:r>
            <a:r>
              <a:rPr lang="en-US" altLang="en-US" sz="2400" smtClean="0">
                <a:solidFill>
                  <a:schemeClr val="tx2"/>
                </a:solidFill>
                <a:sym typeface="Wingdings" panose="05000000000000000000" pitchFamily="2" charset="2"/>
              </a:rPr>
              <a:t>ke area atau proses yang benar</a:t>
            </a:r>
            <a:endParaRPr lang="en-US" altLang="en-US" sz="2400" smtClean="0">
              <a:solidFill>
                <a:schemeClr val="tx2"/>
              </a:solidFill>
            </a:endParaRPr>
          </a:p>
          <a:p>
            <a:pPr eaLnBrk="1" hangingPunct="1"/>
            <a:endParaRPr lang="en-US" altLang="en-US" sz="2400" smtClean="0"/>
          </a:p>
          <a:p>
            <a:pPr eaLnBrk="1" hangingPunct="1"/>
            <a:endParaRPr lang="en-US" altLang="en-US" sz="2400" smtClean="0"/>
          </a:p>
        </p:txBody>
      </p:sp>
      <p:pic>
        <p:nvPicPr>
          <p:cNvPr id="9220" name="Picture 4" descr="self assessment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5216525"/>
            <a:ext cx="2747963"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 y="573246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en-US" sz="4000" smtClean="0"/>
              <a:t>Ukuran kinerja dalam self assessment</a:t>
            </a:r>
          </a:p>
        </p:txBody>
      </p:sp>
      <p:sp>
        <p:nvSpPr>
          <p:cNvPr id="11267" name="Rectangle 3"/>
          <p:cNvSpPr>
            <a:spLocks noGrp="1" noChangeArrowheads="1"/>
          </p:cNvSpPr>
          <p:nvPr>
            <p:ph type="body" idx="1"/>
          </p:nvPr>
        </p:nvSpPr>
        <p:spPr/>
        <p:txBody>
          <a:bodyPr/>
          <a:lstStyle/>
          <a:p>
            <a:pPr eaLnBrk="1" hangingPunct="1"/>
            <a:r>
              <a:rPr lang="en-US" altLang="en-US" smtClean="0"/>
              <a:t>Tujuan self assessment adalah memberikan gambaran kasar tentang </a:t>
            </a:r>
          </a:p>
          <a:p>
            <a:pPr lvl="1" eaLnBrk="1" hangingPunct="1"/>
            <a:r>
              <a:rPr lang="en-US" altLang="en-US" smtClean="0"/>
              <a:t>Proses-proses yang berjalan dengan baik </a:t>
            </a:r>
          </a:p>
          <a:p>
            <a:pPr lvl="1" eaLnBrk="1" hangingPunct="1"/>
            <a:r>
              <a:rPr lang="en-US" altLang="en-US" smtClean="0"/>
              <a:t>Proses apa yang harus ditingkatkan</a:t>
            </a:r>
          </a:p>
          <a:p>
            <a:pPr lvl="1" eaLnBrk="1" hangingPunct="1"/>
            <a:endParaRPr lang="en-US" altLang="en-US" smtClean="0"/>
          </a:p>
          <a:p>
            <a:pPr eaLnBrk="1" hangingPunct="1"/>
            <a:r>
              <a:rPr lang="en-US" altLang="en-US" smtClean="0"/>
              <a:t>Ukuran kinerja yang digunakan dalam self assessment harus pada tingkat yang lebih tinggi dan mencakup keseluruhan proses bisnis</a:t>
            </a:r>
          </a:p>
          <a:p>
            <a:pPr lvl="1" eaLnBrk="1" hangingPunct="1"/>
            <a:endParaRPr lang="en-US" altLang="en-US" smtClean="0"/>
          </a:p>
        </p:txBody>
      </p:sp>
      <p:pic>
        <p:nvPicPr>
          <p:cNvPr id="11268" name="Picture 4" descr="MCj0237503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4703763"/>
            <a:ext cx="2062163"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self assessment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4800600"/>
            <a:ext cx="251460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0563" y="58261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en-US" sz="4000" smtClean="0"/>
              <a:t>Elemen Sistem Self Assessment</a:t>
            </a:r>
          </a:p>
        </p:txBody>
      </p:sp>
      <p:sp>
        <p:nvSpPr>
          <p:cNvPr id="14339" name="Rectangle 3"/>
          <p:cNvSpPr>
            <a:spLocks noGrp="1" noChangeArrowheads="1"/>
          </p:cNvSpPr>
          <p:nvPr>
            <p:ph type="body" idx="1"/>
          </p:nvPr>
        </p:nvSpPr>
        <p:spPr/>
        <p:txBody>
          <a:bodyPr/>
          <a:lstStyle/>
          <a:p>
            <a:pPr eaLnBrk="1" hangingPunct="1">
              <a:lnSpc>
                <a:spcPct val="90000"/>
              </a:lnSpc>
            </a:pPr>
            <a:endParaRPr lang="en-US" altLang="en-US" smtClean="0"/>
          </a:p>
          <a:p>
            <a:pPr algn="ctr" eaLnBrk="1" hangingPunct="1">
              <a:lnSpc>
                <a:spcPct val="90000"/>
              </a:lnSpc>
              <a:buFont typeface="Wingdings" panose="05000000000000000000" pitchFamily="2" charset="2"/>
              <a:buNone/>
            </a:pPr>
            <a:r>
              <a:rPr lang="en-US" altLang="en-US" sz="4000" smtClean="0"/>
              <a:t>Jadi, apa elemen-elemen dasar dalam sistem self assessment?</a:t>
            </a:r>
          </a:p>
          <a:p>
            <a:pPr eaLnBrk="1" hangingPunct="1">
              <a:lnSpc>
                <a:spcPct val="90000"/>
              </a:lnSpc>
              <a:buFont typeface="Wingdings" panose="05000000000000000000" pitchFamily="2" charset="2"/>
              <a:buNone/>
            </a:pPr>
            <a:endParaRPr lang="en-US" altLang="en-US" sz="4000" smtClean="0"/>
          </a:p>
          <a:p>
            <a:pPr eaLnBrk="1" hangingPunct="1">
              <a:lnSpc>
                <a:spcPct val="90000"/>
              </a:lnSpc>
            </a:pPr>
            <a:r>
              <a:rPr lang="en-US" altLang="en-US" smtClean="0"/>
              <a:t>Proses Bisnis</a:t>
            </a:r>
          </a:p>
          <a:p>
            <a:pPr eaLnBrk="1" hangingPunct="1">
              <a:lnSpc>
                <a:spcPct val="90000"/>
              </a:lnSpc>
            </a:pPr>
            <a:endParaRPr lang="en-US" altLang="en-US" smtClean="0"/>
          </a:p>
          <a:p>
            <a:pPr eaLnBrk="1" hangingPunct="1">
              <a:lnSpc>
                <a:spcPct val="90000"/>
              </a:lnSpc>
            </a:pPr>
            <a:r>
              <a:rPr lang="en-US" altLang="en-US" smtClean="0"/>
              <a:t>Ukuran kinerja</a:t>
            </a:r>
          </a:p>
          <a:p>
            <a:pPr eaLnBrk="1" hangingPunct="1">
              <a:lnSpc>
                <a:spcPct val="90000"/>
              </a:lnSpc>
            </a:pPr>
            <a:endParaRPr lang="en-US" altLang="en-US" smtClean="0"/>
          </a:p>
          <a:p>
            <a:pPr eaLnBrk="1" hangingPunct="1">
              <a:lnSpc>
                <a:spcPct val="90000"/>
              </a:lnSpc>
            </a:pPr>
            <a:r>
              <a:rPr lang="en-US" altLang="en-US" smtClean="0"/>
              <a:t>Sebuah rencana untuk melakukan analisis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19400" y="61309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Level">
  <a:themeElements>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fontScheme name="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CC"/>
        </a:solidFill>
        <a:ln w="254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rgbClr val="FF99CC"/>
        </a:solidFill>
        <a:ln w="254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Level</Template>
  <TotalTime>4083</TotalTime>
  <Words>1925</Words>
  <Application>Microsoft Office PowerPoint</Application>
  <PresentationFormat>On-screen Show (4:3)</PresentationFormat>
  <Paragraphs>206</Paragraphs>
  <Slides>23</Slides>
  <Notes>9</Notes>
  <HiddenSlides>0</HiddenSlides>
  <MMClips>29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Garamond</vt:lpstr>
      <vt:lpstr>Monotype Corsiva</vt:lpstr>
      <vt:lpstr>Verdana</vt:lpstr>
      <vt:lpstr>Wingdings</vt:lpstr>
      <vt:lpstr>Level</vt:lpstr>
      <vt:lpstr>SELF ASSESSMENT</vt:lpstr>
      <vt:lpstr>Outline </vt:lpstr>
      <vt:lpstr>Self Assessment</vt:lpstr>
      <vt:lpstr>Self Assessment vs. Performance measurement</vt:lpstr>
      <vt:lpstr>Self Assessment vs. Performance measurement</vt:lpstr>
      <vt:lpstr>Self assessment sebagai langkah awal peningkatan</vt:lpstr>
      <vt:lpstr>Manfaat Self assessment</vt:lpstr>
      <vt:lpstr>Ukuran kinerja dalam self assessment</vt:lpstr>
      <vt:lpstr>Elemen Sistem Self Assessment</vt:lpstr>
      <vt:lpstr>Pelaksanaannya</vt:lpstr>
      <vt:lpstr>Pemeliharaan dan perubahan</vt:lpstr>
      <vt:lpstr>Interpretasi hasil pengukuran</vt:lpstr>
      <vt:lpstr>Trend Analysis</vt:lpstr>
      <vt:lpstr>Contoh kasus (Trend Analysis)</vt:lpstr>
      <vt:lpstr>PowerPoint Presentation</vt:lpstr>
      <vt:lpstr>Spider Chart</vt:lpstr>
      <vt:lpstr>Contoh sebelumnya (pada trend analysis)</vt:lpstr>
      <vt:lpstr>Performance Matrix</vt:lpstr>
      <vt:lpstr>Contoh performance matrix</vt:lpstr>
      <vt:lpstr>Contoh kasus performance matrix</vt:lpstr>
      <vt:lpstr>Contoh performance matrix</vt:lpstr>
      <vt:lpstr>Tugas Mandiri 3</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ANALISIS  PROSES BISNIS</dc:title>
  <dc:creator>Mahendrawathi ER</dc:creator>
  <cp:lastModifiedBy>ThinkPad L440</cp:lastModifiedBy>
  <cp:revision>165</cp:revision>
  <dcterms:created xsi:type="dcterms:W3CDTF">2007-02-14T04:13:57Z</dcterms:created>
  <dcterms:modified xsi:type="dcterms:W3CDTF">2021-03-01T05:37:29Z</dcterms:modified>
</cp:coreProperties>
</file>