
<file path=[Content_Types].xml><?xml version="1.0" encoding="utf-8"?>
<Types xmlns="http://schemas.openxmlformats.org/package/2006/content-types">
  <Default Extension="png" ContentType="image/png"/>
  <Default Extension="m4a" ContentType="audio/mp4"/>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1"/>
  </p:notesMasterIdLst>
  <p:handoutMasterIdLst>
    <p:handoutMasterId r:id="rId22"/>
  </p:handoutMasterIdLst>
  <p:sldIdLst>
    <p:sldId id="256" r:id="rId2"/>
    <p:sldId id="285" r:id="rId3"/>
    <p:sldId id="286" r:id="rId4"/>
    <p:sldId id="293" r:id="rId5"/>
    <p:sldId id="302" r:id="rId6"/>
    <p:sldId id="315" r:id="rId7"/>
    <p:sldId id="287" r:id="rId8"/>
    <p:sldId id="309" r:id="rId9"/>
    <p:sldId id="310" r:id="rId10"/>
    <p:sldId id="311" r:id="rId11"/>
    <p:sldId id="312" r:id="rId12"/>
    <p:sldId id="306" r:id="rId13"/>
    <p:sldId id="297" r:id="rId14"/>
    <p:sldId id="288" r:id="rId15"/>
    <p:sldId id="290" r:id="rId16"/>
    <p:sldId id="291" r:id="rId17"/>
    <p:sldId id="292" r:id="rId18"/>
    <p:sldId id="316" r:id="rId19"/>
    <p:sldId id="317" r:id="rId20"/>
  </p:sldIdLst>
  <p:sldSz cx="9144000" cy="6858000" type="screen4x3"/>
  <p:notesSz cx="6997700" cy="9283700"/>
  <p:defaultTextStyle>
    <a:defPPr>
      <a:defRPr lang="en-US"/>
    </a:defPPr>
    <a:lvl1pPr algn="ctr" rtl="0" eaLnBrk="0" fontAlgn="base" hangingPunct="0">
      <a:spcBef>
        <a:spcPct val="0"/>
      </a:spcBef>
      <a:spcAft>
        <a:spcPct val="0"/>
      </a:spcAft>
      <a:defRPr sz="2000" kern="1200">
        <a:solidFill>
          <a:schemeClr val="tx1"/>
        </a:solidFill>
        <a:latin typeface="Verdana" panose="020B0604030504040204" pitchFamily="34" charset="0"/>
        <a:ea typeface="+mn-ea"/>
        <a:cs typeface="+mn-cs"/>
      </a:defRPr>
    </a:lvl1pPr>
    <a:lvl2pPr marL="457200" algn="ctr" rtl="0" eaLnBrk="0" fontAlgn="base" hangingPunct="0">
      <a:spcBef>
        <a:spcPct val="0"/>
      </a:spcBef>
      <a:spcAft>
        <a:spcPct val="0"/>
      </a:spcAft>
      <a:defRPr sz="2000" kern="1200">
        <a:solidFill>
          <a:schemeClr val="tx1"/>
        </a:solidFill>
        <a:latin typeface="Verdana" panose="020B0604030504040204" pitchFamily="34" charset="0"/>
        <a:ea typeface="+mn-ea"/>
        <a:cs typeface="+mn-cs"/>
      </a:defRPr>
    </a:lvl2pPr>
    <a:lvl3pPr marL="914400" algn="ctr" rtl="0" eaLnBrk="0" fontAlgn="base" hangingPunct="0">
      <a:spcBef>
        <a:spcPct val="0"/>
      </a:spcBef>
      <a:spcAft>
        <a:spcPct val="0"/>
      </a:spcAft>
      <a:defRPr sz="2000" kern="1200">
        <a:solidFill>
          <a:schemeClr val="tx1"/>
        </a:solidFill>
        <a:latin typeface="Verdana" panose="020B0604030504040204" pitchFamily="34" charset="0"/>
        <a:ea typeface="+mn-ea"/>
        <a:cs typeface="+mn-cs"/>
      </a:defRPr>
    </a:lvl3pPr>
    <a:lvl4pPr marL="1371600" algn="ctr" rtl="0" eaLnBrk="0" fontAlgn="base" hangingPunct="0">
      <a:spcBef>
        <a:spcPct val="0"/>
      </a:spcBef>
      <a:spcAft>
        <a:spcPct val="0"/>
      </a:spcAft>
      <a:defRPr sz="2000" kern="1200">
        <a:solidFill>
          <a:schemeClr val="tx1"/>
        </a:solidFill>
        <a:latin typeface="Verdana" panose="020B0604030504040204" pitchFamily="34" charset="0"/>
        <a:ea typeface="+mn-ea"/>
        <a:cs typeface="+mn-cs"/>
      </a:defRPr>
    </a:lvl4pPr>
    <a:lvl5pPr marL="1828800" algn="ctr" rtl="0" eaLnBrk="0" fontAlgn="base" hangingPunct="0">
      <a:spcBef>
        <a:spcPct val="0"/>
      </a:spcBef>
      <a:spcAft>
        <a:spcPct val="0"/>
      </a:spcAft>
      <a:defRPr sz="2000" kern="1200">
        <a:solidFill>
          <a:schemeClr val="tx1"/>
        </a:solidFill>
        <a:latin typeface="Verdana" panose="020B0604030504040204" pitchFamily="34" charset="0"/>
        <a:ea typeface="+mn-ea"/>
        <a:cs typeface="+mn-cs"/>
      </a:defRPr>
    </a:lvl5pPr>
    <a:lvl6pPr marL="2286000" algn="l" defTabSz="914400" rtl="0" eaLnBrk="1" latinLnBrk="0" hangingPunct="1">
      <a:defRPr sz="2000" kern="1200">
        <a:solidFill>
          <a:schemeClr val="tx1"/>
        </a:solidFill>
        <a:latin typeface="Verdana" panose="020B0604030504040204" pitchFamily="34" charset="0"/>
        <a:ea typeface="+mn-ea"/>
        <a:cs typeface="+mn-cs"/>
      </a:defRPr>
    </a:lvl6pPr>
    <a:lvl7pPr marL="2743200" algn="l" defTabSz="914400" rtl="0" eaLnBrk="1" latinLnBrk="0" hangingPunct="1">
      <a:defRPr sz="2000" kern="1200">
        <a:solidFill>
          <a:schemeClr val="tx1"/>
        </a:solidFill>
        <a:latin typeface="Verdana" panose="020B0604030504040204" pitchFamily="34" charset="0"/>
        <a:ea typeface="+mn-ea"/>
        <a:cs typeface="+mn-cs"/>
      </a:defRPr>
    </a:lvl7pPr>
    <a:lvl8pPr marL="3200400" algn="l" defTabSz="914400" rtl="0" eaLnBrk="1" latinLnBrk="0" hangingPunct="1">
      <a:defRPr sz="2000" kern="1200">
        <a:solidFill>
          <a:schemeClr val="tx1"/>
        </a:solidFill>
        <a:latin typeface="Verdana" panose="020B0604030504040204" pitchFamily="34" charset="0"/>
        <a:ea typeface="+mn-ea"/>
        <a:cs typeface="+mn-cs"/>
      </a:defRPr>
    </a:lvl8pPr>
    <a:lvl9pPr marL="3657600" algn="l" defTabSz="914400" rtl="0" eaLnBrk="1" latinLnBrk="0" hangingPunct="1">
      <a:defRPr sz="2000"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FF8"/>
    <a:srgbClr val="EDD3EB"/>
    <a:srgbClr val="CCFFFF"/>
    <a:srgbClr val="FFFFFF"/>
    <a:srgbClr val="CCCCFF"/>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79" autoAdjust="0"/>
    <p:restoredTop sz="61607" autoAdjust="0"/>
  </p:normalViewPr>
  <p:slideViewPr>
    <p:cSldViewPr>
      <p:cViewPr varScale="1">
        <p:scale>
          <a:sx n="42" d="100"/>
          <a:sy n="42" d="100"/>
        </p:scale>
        <p:origin x="2082"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l" defTabSz="930275" eaLnBrk="1" hangingPunct="1">
              <a:defRPr sz="1200">
                <a:latin typeface="Arial" charset="0"/>
              </a:defRPr>
            </a:lvl1pPr>
          </a:lstStyle>
          <a:p>
            <a:pPr>
              <a:defRPr/>
            </a:pPr>
            <a:endParaRPr lang="en-US"/>
          </a:p>
        </p:txBody>
      </p:sp>
      <p:sp>
        <p:nvSpPr>
          <p:cNvPr id="58371" name="Rectangle 3"/>
          <p:cNvSpPr>
            <a:spLocks noGrp="1" noChangeArrowheads="1"/>
          </p:cNvSpPr>
          <p:nvPr>
            <p:ph type="dt" sz="quarter" idx="1"/>
          </p:nvPr>
        </p:nvSpPr>
        <p:spPr bwMode="auto">
          <a:xfrm>
            <a:off x="3963988"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eaLnBrk="1" hangingPunct="1">
              <a:defRPr sz="1200">
                <a:latin typeface="Arial" charset="0"/>
              </a:defRPr>
            </a:lvl1pPr>
          </a:lstStyle>
          <a:p>
            <a:pPr>
              <a:defRPr/>
            </a:pPr>
            <a:endParaRPr lang="en-US"/>
          </a:p>
        </p:txBody>
      </p:sp>
      <p:sp>
        <p:nvSpPr>
          <p:cNvPr id="58372" name="Rectangle 4"/>
          <p:cNvSpPr>
            <a:spLocks noGrp="1" noChangeArrowheads="1"/>
          </p:cNvSpPr>
          <p:nvPr>
            <p:ph type="ftr" sz="quarter" idx="2"/>
          </p:nvPr>
        </p:nvSpPr>
        <p:spPr bwMode="auto">
          <a:xfrm>
            <a:off x="0" y="8818563"/>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l" defTabSz="930275" eaLnBrk="1" hangingPunct="1">
              <a:defRPr sz="1200">
                <a:latin typeface="Arial" charset="0"/>
              </a:defRPr>
            </a:lvl1pPr>
          </a:lstStyle>
          <a:p>
            <a:pPr>
              <a:defRPr/>
            </a:pPr>
            <a:endParaRPr lang="en-US"/>
          </a:p>
        </p:txBody>
      </p:sp>
      <p:sp>
        <p:nvSpPr>
          <p:cNvPr id="58373" name="Rectangle 5"/>
          <p:cNvSpPr>
            <a:spLocks noGrp="1" noChangeArrowheads="1"/>
          </p:cNvSpPr>
          <p:nvPr>
            <p:ph type="sldNum" sz="quarter" idx="3"/>
          </p:nvPr>
        </p:nvSpPr>
        <p:spPr bwMode="auto">
          <a:xfrm>
            <a:off x="3963988" y="8818563"/>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eaLnBrk="1" hangingPunct="1">
              <a:defRPr sz="1200">
                <a:latin typeface="Arial" panose="020B0604020202020204" pitchFamily="34" charset="0"/>
              </a:defRPr>
            </a:lvl1pPr>
          </a:lstStyle>
          <a:p>
            <a:fld id="{883F091D-06B1-4C4E-AF17-5CFAA1D50D18}"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145411" name="Rectangle 3"/>
          <p:cNvSpPr>
            <a:spLocks noGrp="1" noChangeArrowheads="1"/>
          </p:cNvSpPr>
          <p:nvPr>
            <p:ph type="dt" idx="1"/>
          </p:nvPr>
        </p:nvSpPr>
        <p:spPr bwMode="auto">
          <a:xfrm>
            <a:off x="3963988" y="0"/>
            <a:ext cx="3032125"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3" name="Rectangle 5"/>
          <p:cNvSpPr>
            <a:spLocks noGrp="1" noChangeArrowheads="1"/>
          </p:cNvSpPr>
          <p:nvPr>
            <p:ph type="body" sz="quarter" idx="3"/>
          </p:nvPr>
        </p:nvSpPr>
        <p:spPr bwMode="auto">
          <a:xfrm>
            <a:off x="700088" y="4410075"/>
            <a:ext cx="5597525" cy="4176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5414" name="Rectangle 6"/>
          <p:cNvSpPr>
            <a:spLocks noGrp="1" noChangeArrowheads="1"/>
          </p:cNvSpPr>
          <p:nvPr>
            <p:ph type="ftr" sz="quarter" idx="4"/>
          </p:nvPr>
        </p:nvSpPr>
        <p:spPr bwMode="auto">
          <a:xfrm>
            <a:off x="0" y="8818563"/>
            <a:ext cx="3032125"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145415" name="Rectangle 7"/>
          <p:cNvSpPr>
            <a:spLocks noGrp="1" noChangeArrowheads="1"/>
          </p:cNvSpPr>
          <p:nvPr>
            <p:ph type="sldNum" sz="quarter" idx="5"/>
          </p:nvPr>
        </p:nvSpPr>
        <p:spPr bwMode="auto">
          <a:xfrm>
            <a:off x="3963988" y="8818563"/>
            <a:ext cx="3032125"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5ABA9136-F67D-48D0-9810-0F90100F93B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fld id="{2023FEB5-F6E5-45D7-842F-90FAFBD275FF}" type="slidenum">
              <a:rPr lang="en-US" altLang="en-US" sz="1200">
                <a:latin typeface="Arial" panose="020B0604020202020204" pitchFamily="34" charset="0"/>
              </a:rPr>
              <a:pPr/>
              <a:t>1</a:t>
            </a:fld>
            <a:endParaRPr lang="en-US" altLang="en-US" sz="120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fld id="{BE823B11-D5D8-4A7A-9E5D-89BBCDE0B7E6}" type="slidenum">
              <a:rPr lang="en-US" altLang="en-US" sz="1200">
                <a:latin typeface="Arial" panose="020B0604020202020204" pitchFamily="34" charset="0"/>
              </a:rPr>
              <a:pPr/>
              <a:t>5</a:t>
            </a:fld>
            <a:endParaRPr lang="en-US" altLang="en-US" sz="1200">
              <a:latin typeface="Arial" panose="020B0604020202020204" pitchFamily="34" charset="0"/>
            </a:endParaRPr>
          </a:p>
        </p:txBody>
      </p:sp>
      <p:sp>
        <p:nvSpPr>
          <p:cNvPr id="33795" name="Rectangle 2"/>
          <p:cNvSpPr>
            <a:spLocks noGrp="1" noRot="1" noChangeAspect="1" noChangeArrowheads="1" noTextEdit="1"/>
          </p:cNvSpPr>
          <p:nvPr>
            <p:ph type="sldImg"/>
          </p:nvPr>
        </p:nvSpPr>
        <p:spPr>
          <a:xfrm>
            <a:off x="1177925" y="695325"/>
            <a:ext cx="4641850" cy="3481388"/>
          </a:xfrm>
          <a:ln/>
        </p:spPr>
      </p:sp>
      <p:sp>
        <p:nvSpPr>
          <p:cNvPr id="33796" name="Rectangle 3"/>
          <p:cNvSpPr>
            <a:spLocks noGrp="1" noChangeArrowheads="1"/>
          </p:cNvSpPr>
          <p:nvPr>
            <p:ph type="body" idx="1"/>
          </p:nvPr>
        </p:nvSpPr>
        <p:spPr>
          <a:xfrm>
            <a:off x="912813" y="4410075"/>
            <a:ext cx="5151437" cy="4416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en-US" altLang="en-US"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sebuah perusahaan asuransi akan memandang keberhasilan seorang sales perusahaannya dari banyaknya jumlah polis yang berhasil dijual tanpa mengesampingkan jumlah dana yang dihasilkan. Kategori jumlah closing penjualan adalah yang utama. Intinya kuantitas akan lebih diutamakan. Kualitas mungkin akan menjadi nomor kesekian.</a:t>
            </a:r>
            <a:br>
              <a:rPr lang="en-US" altLang="en-US" smtClean="0">
                <a:latin typeface="Arial" panose="020B0604020202020204" pitchFamily="34" charset="0"/>
              </a:rPr>
            </a:br>
            <a:r>
              <a:rPr lang="en-US" altLang="en-US" smtClean="0">
                <a:latin typeface="Arial" panose="020B0604020202020204" pitchFamily="34" charset="0"/>
              </a:rPr>
              <a:t>Hal seperti ini memang hampir menjadi suara mayoritas dalam menilai keberhasilan seorang sales. Ukuran / standart yang dibuat hanya sebatas hasil akhir yang dicapai. Semakin banyak jumlah penjualan yang dilakukan seorang sales maka akan semakin bagus buat perusahaan tersebut sehingga dia layak disebut berhasil. </a:t>
            </a:r>
          </a:p>
          <a:p>
            <a:endParaRPr lang="en-US" altLang="en-US" smtClean="0">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fld id="{AB0A0C1E-A962-4186-97FC-4107E27EA5B1}" type="slidenum">
              <a:rPr lang="en-US" altLang="en-US" sz="1200">
                <a:latin typeface="Arial" panose="020B0604020202020204" pitchFamily="34" charset="0"/>
              </a:rPr>
              <a:pPr/>
              <a:t>6</a:t>
            </a:fld>
            <a:endParaRPr lang="en-US" altLang="en-US" sz="120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err="1" smtClean="0"/>
              <a:t>Untuk</a:t>
            </a:r>
            <a:r>
              <a:rPr lang="en-US" altLang="en-US" sz="1200" dirty="0" smtClean="0"/>
              <a:t> </a:t>
            </a:r>
            <a:r>
              <a:rPr lang="en-US" altLang="en-US" sz="1200" dirty="0" err="1" smtClean="0"/>
              <a:t>memberikan</a:t>
            </a:r>
            <a:r>
              <a:rPr lang="en-US" altLang="en-US" sz="1200" dirty="0" smtClean="0"/>
              <a:t> </a:t>
            </a:r>
            <a:r>
              <a:rPr lang="en-US" altLang="en-US" sz="1200" dirty="0" err="1" smtClean="0"/>
              <a:t>gambaran</a:t>
            </a:r>
            <a:r>
              <a:rPr lang="en-US" altLang="en-US" sz="1200" dirty="0" smtClean="0"/>
              <a:t> yang </a:t>
            </a:r>
            <a:r>
              <a:rPr lang="en-US" altLang="en-US" sz="1200" dirty="0" err="1" smtClean="0"/>
              <a:t>lengkap</a:t>
            </a:r>
            <a:r>
              <a:rPr lang="en-US" altLang="en-US" sz="1200" dirty="0" smtClean="0"/>
              <a:t> </a:t>
            </a:r>
            <a:r>
              <a:rPr lang="en-US" altLang="en-US" sz="1200" dirty="0" err="1" smtClean="0"/>
              <a:t>diperlukan</a:t>
            </a:r>
            <a:r>
              <a:rPr lang="en-US" altLang="en-US" sz="1200" dirty="0" smtClean="0"/>
              <a:t> </a:t>
            </a:r>
            <a:r>
              <a:rPr lang="en-US" altLang="en-US" sz="1200" dirty="0" err="1" smtClean="0"/>
              <a:t>kombinasi</a:t>
            </a:r>
            <a:r>
              <a:rPr lang="en-US" altLang="en-US" sz="1200" dirty="0" smtClean="0"/>
              <a:t> hard </a:t>
            </a:r>
            <a:r>
              <a:rPr lang="en-US" altLang="en-US" sz="1200" dirty="0" err="1" smtClean="0"/>
              <a:t>dan</a:t>
            </a:r>
            <a:r>
              <a:rPr lang="en-US" altLang="en-US" sz="1200" dirty="0" smtClean="0"/>
              <a:t> soft measures </a:t>
            </a:r>
          </a:p>
          <a:p>
            <a:endParaRPr lang="en-US" dirty="0"/>
          </a:p>
        </p:txBody>
      </p:sp>
      <p:sp>
        <p:nvSpPr>
          <p:cNvPr id="4" name="Slide Number Placeholder 3"/>
          <p:cNvSpPr>
            <a:spLocks noGrp="1"/>
          </p:cNvSpPr>
          <p:nvPr>
            <p:ph type="sldNum" sz="quarter" idx="10"/>
          </p:nvPr>
        </p:nvSpPr>
        <p:spPr/>
        <p:txBody>
          <a:bodyPr/>
          <a:lstStyle/>
          <a:p>
            <a:fld id="{5ABA9136-F67D-48D0-9810-0F90100F93B7}" type="slidenum">
              <a:rPr lang="en-US" altLang="en-US" smtClean="0"/>
              <a:pPr/>
              <a:t>14</a:t>
            </a:fld>
            <a:endParaRPr lang="en-US" altLang="en-US"/>
          </a:p>
        </p:txBody>
      </p:sp>
    </p:spTree>
    <p:extLst>
      <p:ext uri="{BB962C8B-B14F-4D97-AF65-F5344CB8AC3E}">
        <p14:creationId xmlns:p14="http://schemas.microsoft.com/office/powerpoint/2010/main" val="3705217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sz="1200" dirty="0" smtClean="0"/>
          </a:p>
          <a:p>
            <a:pPr marL="457200" indent="-457200" eaLnBrk="1" hangingPunct="1">
              <a:buFont typeface="+mj-lt"/>
              <a:buAutoNum type="arabicPeriod"/>
            </a:pPr>
            <a:r>
              <a:rPr lang="en-US" altLang="en-US" sz="1200" dirty="0" smtClean="0"/>
              <a:t>Hard vs. Soft Measures</a:t>
            </a:r>
          </a:p>
          <a:p>
            <a:pPr marL="457200" indent="-457200" eaLnBrk="1" hangingPunct="1">
              <a:buFont typeface="+mj-lt"/>
              <a:buAutoNum type="arabicPeriod"/>
            </a:pPr>
            <a:endParaRPr lang="en-US" altLang="en-US" sz="1200" dirty="0" smtClean="0"/>
          </a:p>
          <a:p>
            <a:pPr marL="457200" indent="-457200" eaLnBrk="1" hangingPunct="1">
              <a:buFont typeface="+mj-lt"/>
              <a:buAutoNum type="arabicPeriod"/>
            </a:pPr>
            <a:r>
              <a:rPr lang="en-US" altLang="en-US" sz="1200" dirty="0" smtClean="0"/>
              <a:t>Financial vs. Nonfinancial Measures</a:t>
            </a:r>
          </a:p>
          <a:p>
            <a:pPr marL="457200" indent="-457200" eaLnBrk="1" hangingPunct="1">
              <a:buFont typeface="+mj-lt"/>
              <a:buAutoNum type="arabicPeriod"/>
            </a:pPr>
            <a:endParaRPr lang="en-US" altLang="en-US" sz="1200" dirty="0" smtClean="0"/>
          </a:p>
          <a:p>
            <a:pPr marL="457200" indent="-457200" eaLnBrk="1" hangingPunct="1">
              <a:buFont typeface="+mj-lt"/>
              <a:buAutoNum type="arabicPeriod"/>
            </a:pPr>
            <a:r>
              <a:rPr lang="en-US" altLang="en-US" sz="1200" dirty="0" smtClean="0"/>
              <a:t>Result vs. Process Measures </a:t>
            </a:r>
          </a:p>
          <a:p>
            <a:pPr marL="457200" indent="-457200" eaLnBrk="1" hangingPunct="1">
              <a:buFont typeface="+mj-lt"/>
              <a:buAutoNum type="arabicPeriod"/>
            </a:pPr>
            <a:endParaRPr lang="en-US" altLang="en-US" sz="1200" dirty="0" smtClean="0"/>
          </a:p>
          <a:p>
            <a:pPr marL="457200" indent="-457200" eaLnBrk="1" hangingPunct="1">
              <a:buFont typeface="+mj-lt"/>
              <a:buAutoNum type="arabicPeriod"/>
            </a:pPr>
            <a:r>
              <a:rPr lang="en-US" altLang="en-US" sz="1200" dirty="0" smtClean="0"/>
              <a:t>Measures defined according to purpose</a:t>
            </a:r>
          </a:p>
          <a:p>
            <a:pPr eaLnBrk="1" hangingPunct="1"/>
            <a:endParaRPr lang="en-US" altLang="en-US" sz="1200" dirty="0" smtClean="0"/>
          </a:p>
          <a:p>
            <a:pPr eaLnBrk="1" hangingPunct="1"/>
            <a:endParaRPr lang="en-US" altLang="en-US" sz="1200" dirty="0" smtClean="0"/>
          </a:p>
          <a:p>
            <a:endParaRPr lang="en-US" dirty="0"/>
          </a:p>
        </p:txBody>
      </p:sp>
      <p:sp>
        <p:nvSpPr>
          <p:cNvPr id="4" name="Slide Number Placeholder 3"/>
          <p:cNvSpPr>
            <a:spLocks noGrp="1"/>
          </p:cNvSpPr>
          <p:nvPr>
            <p:ph type="sldNum" sz="quarter" idx="10"/>
          </p:nvPr>
        </p:nvSpPr>
        <p:spPr/>
        <p:txBody>
          <a:bodyPr/>
          <a:lstStyle/>
          <a:p>
            <a:fld id="{5ABA9136-F67D-48D0-9810-0F90100F93B7}" type="slidenum">
              <a:rPr lang="en-US" altLang="en-US" smtClean="0"/>
              <a:pPr/>
              <a:t>19</a:t>
            </a:fld>
            <a:endParaRPr lang="en-US" altLang="en-US"/>
          </a:p>
        </p:txBody>
      </p:sp>
    </p:spTree>
    <p:extLst>
      <p:ext uri="{BB962C8B-B14F-4D97-AF65-F5344CB8AC3E}">
        <p14:creationId xmlns:p14="http://schemas.microsoft.com/office/powerpoint/2010/main" val="1619143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11"/>
          <p:cNvGrpSpPr>
            <a:grpSpLocks/>
          </p:cNvGrpSpPr>
          <p:nvPr userDrawn="1"/>
        </p:nvGrpSpPr>
        <p:grpSpPr bwMode="auto">
          <a:xfrm>
            <a:off x="228600" y="2889250"/>
            <a:ext cx="8610600" cy="201613"/>
            <a:chOff x="144" y="1820"/>
            <a:chExt cx="5424" cy="127"/>
          </a:xfrm>
        </p:grpSpPr>
        <p:sp>
          <p:nvSpPr>
            <p:cNvPr id="5" name="Rectangle 8"/>
            <p:cNvSpPr>
              <a:spLocks noChangeArrowheads="1"/>
            </p:cNvSpPr>
            <p:nvPr userDrawn="1"/>
          </p:nvSpPr>
          <p:spPr bwMode="auto">
            <a:xfrm>
              <a:off x="144" y="1820"/>
              <a:ext cx="1808" cy="127"/>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6" name="Rectangle 9"/>
            <p:cNvSpPr>
              <a:spLocks noChangeArrowheads="1"/>
            </p:cNvSpPr>
            <p:nvPr userDrawn="1"/>
          </p:nvSpPr>
          <p:spPr bwMode="auto">
            <a:xfrm>
              <a:off x="1952" y="1820"/>
              <a:ext cx="1808" cy="127"/>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7" name="Rectangle 10"/>
            <p:cNvSpPr>
              <a:spLocks noChangeArrowheads="1"/>
            </p:cNvSpPr>
            <p:nvPr userDrawn="1"/>
          </p:nvSpPr>
          <p:spPr bwMode="auto">
            <a:xfrm>
              <a:off x="3760" y="1820"/>
              <a:ext cx="1808" cy="12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grpSp>
      <p:sp>
        <p:nvSpPr>
          <p:cNvPr id="7170" name="Rectangle 2"/>
          <p:cNvSpPr>
            <a:spLocks noGrp="1" noChangeArrowheads="1"/>
          </p:cNvSpPr>
          <p:nvPr>
            <p:ph type="ctrTitle"/>
          </p:nvPr>
        </p:nvSpPr>
        <p:spPr>
          <a:xfrm>
            <a:off x="685800" y="685800"/>
            <a:ext cx="7772400" cy="2127250"/>
          </a:xfrm>
        </p:spPr>
        <p:txBody>
          <a:bodyPr/>
          <a:lstStyle>
            <a:lvl1pPr algn="ctr">
              <a:defRPr sz="5800"/>
            </a:lvl1pPr>
          </a:lstStyle>
          <a:p>
            <a:r>
              <a:rPr lang="en-US"/>
              <a:t>Click to edit Master title style</a:t>
            </a:r>
          </a:p>
        </p:txBody>
      </p:sp>
      <p:sp>
        <p:nvSpPr>
          <p:cNvPr id="7171" name="Rectangle 3"/>
          <p:cNvSpPr>
            <a:spLocks noGrp="1" noChangeArrowheads="1"/>
          </p:cNvSpPr>
          <p:nvPr>
            <p:ph type="subTitle" idx="1"/>
          </p:nvPr>
        </p:nvSpPr>
        <p:spPr>
          <a:xfrm>
            <a:off x="1371600" y="3270250"/>
            <a:ext cx="6400800" cy="2209800"/>
          </a:xfrm>
        </p:spPr>
        <p:txBody>
          <a:bodyPr/>
          <a:lstStyle>
            <a:lvl1pPr marL="0" indent="0" algn="ctr">
              <a:buFont typeface="Wingdings" pitchFamily="2" charset="2"/>
              <a:buNone/>
              <a:defRPr sz="3000"/>
            </a:lvl1pPr>
          </a:lstStyle>
          <a:p>
            <a:r>
              <a:rPr lang="en-US"/>
              <a:t>Click to edit Master subtitle style</a:t>
            </a:r>
          </a:p>
        </p:txBody>
      </p:sp>
      <p:sp>
        <p:nvSpPr>
          <p:cNvPr id="8" name="Rectangle 4"/>
          <p:cNvSpPr>
            <a:spLocks noGrp="1" noChangeArrowheads="1"/>
          </p:cNvSpPr>
          <p:nvPr>
            <p:ph type="dt" sz="half" idx="10"/>
          </p:nvPr>
        </p:nvSpPr>
        <p:spPr/>
        <p:txBody>
          <a:bodyPr/>
          <a:lstStyle>
            <a:lvl1pPr>
              <a:defRPr/>
            </a:lvl1pPr>
          </a:lstStyle>
          <a:p>
            <a:pPr>
              <a:defRPr/>
            </a:pPr>
            <a:endParaRPr lang="en-US"/>
          </a:p>
        </p:txBody>
      </p:sp>
      <p:sp>
        <p:nvSpPr>
          <p:cNvPr id="9" name="Rectangle 5"/>
          <p:cNvSpPr>
            <a:spLocks noGrp="1" noChangeArrowheads="1"/>
          </p:cNvSpPr>
          <p:nvPr>
            <p:ph type="ftr" sz="quarter" idx="11"/>
          </p:nvPr>
        </p:nvSpPr>
        <p:spPr/>
        <p:txBody>
          <a:bodyPr/>
          <a:lstStyle>
            <a:lvl1pPr>
              <a:defRPr/>
            </a:lvl1pPr>
          </a:lstStyle>
          <a:p>
            <a:pPr>
              <a:defRPr/>
            </a:pPr>
            <a:endParaRPr lang="en-US"/>
          </a:p>
        </p:txBody>
      </p:sp>
      <p:sp>
        <p:nvSpPr>
          <p:cNvPr id="10" name="Rectangle 6"/>
          <p:cNvSpPr>
            <a:spLocks noGrp="1" noChangeArrowheads="1"/>
          </p:cNvSpPr>
          <p:nvPr>
            <p:ph type="sldNum" sz="quarter" idx="12"/>
          </p:nvPr>
        </p:nvSpPr>
        <p:spPr/>
        <p:txBody>
          <a:bodyPr/>
          <a:lstStyle>
            <a:lvl1pPr>
              <a:defRPr/>
            </a:lvl1pPr>
          </a:lstStyle>
          <a:p>
            <a:fld id="{7CD805A4-8DB7-46FA-BC37-AA95EECBF43F}" type="slidenum">
              <a:rPr lang="en-US" altLang="en-US"/>
              <a:pPr/>
              <a:t>‹#›</a:t>
            </a:fld>
            <a:endParaRPr lang="en-US" altLang="en-US"/>
          </a:p>
        </p:txBody>
      </p:sp>
    </p:spTree>
    <p:extLst>
      <p:ext uri="{BB962C8B-B14F-4D97-AF65-F5344CB8AC3E}">
        <p14:creationId xmlns:p14="http://schemas.microsoft.com/office/powerpoint/2010/main" val="40632884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ECC0B80-B870-4B45-84E8-9CAE93FBB15F}" type="slidenum">
              <a:rPr lang="en-US" altLang="en-US"/>
              <a:pPr/>
              <a:t>‹#›</a:t>
            </a:fld>
            <a:endParaRPr lang="en-US" altLang="en-US"/>
          </a:p>
        </p:txBody>
      </p:sp>
    </p:spTree>
    <p:extLst>
      <p:ext uri="{BB962C8B-B14F-4D97-AF65-F5344CB8AC3E}">
        <p14:creationId xmlns:p14="http://schemas.microsoft.com/office/powerpoint/2010/main" val="2556874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54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054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10D6DEF-2B92-43A1-89EE-270E4FF44F98}" type="slidenum">
              <a:rPr lang="en-US" altLang="en-US"/>
              <a:pPr/>
              <a:t>‹#›</a:t>
            </a:fld>
            <a:endParaRPr lang="en-US" altLang="en-US"/>
          </a:p>
        </p:txBody>
      </p:sp>
    </p:spTree>
    <p:extLst>
      <p:ext uri="{BB962C8B-B14F-4D97-AF65-F5344CB8AC3E}">
        <p14:creationId xmlns:p14="http://schemas.microsoft.com/office/powerpoint/2010/main" val="379283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838200"/>
            <a:ext cx="4038600" cy="5292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838200"/>
            <a:ext cx="4038600" cy="2570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560763"/>
            <a:ext cx="4038600" cy="2570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14ABC1D3-DFFD-457B-B406-1C48D9FBFD3F}" type="slidenum">
              <a:rPr lang="en-US" altLang="en-US"/>
              <a:pPr/>
              <a:t>‹#›</a:t>
            </a:fld>
            <a:endParaRPr lang="en-US" altLang="en-US"/>
          </a:p>
        </p:txBody>
      </p:sp>
    </p:spTree>
    <p:extLst>
      <p:ext uri="{BB962C8B-B14F-4D97-AF65-F5344CB8AC3E}">
        <p14:creationId xmlns:p14="http://schemas.microsoft.com/office/powerpoint/2010/main" val="3415935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414E723-94BA-4ED4-94D0-9942A5650F59}" type="slidenum">
              <a:rPr lang="en-US" altLang="en-US"/>
              <a:pPr/>
              <a:t>‹#›</a:t>
            </a:fld>
            <a:endParaRPr lang="en-US" altLang="en-US"/>
          </a:p>
        </p:txBody>
      </p:sp>
    </p:spTree>
    <p:extLst>
      <p:ext uri="{BB962C8B-B14F-4D97-AF65-F5344CB8AC3E}">
        <p14:creationId xmlns:p14="http://schemas.microsoft.com/office/powerpoint/2010/main" val="645398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764C8A2-A909-4305-A3FE-0D0FB40D8D0F}" type="slidenum">
              <a:rPr lang="en-US" altLang="en-US"/>
              <a:pPr/>
              <a:t>‹#›</a:t>
            </a:fld>
            <a:endParaRPr lang="en-US" altLang="en-US"/>
          </a:p>
        </p:txBody>
      </p:sp>
    </p:spTree>
    <p:extLst>
      <p:ext uri="{BB962C8B-B14F-4D97-AF65-F5344CB8AC3E}">
        <p14:creationId xmlns:p14="http://schemas.microsoft.com/office/powerpoint/2010/main" val="557069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38200"/>
            <a:ext cx="4038600" cy="5292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92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18B1FE4-98D1-4696-AC24-1924BBEF200C}" type="slidenum">
              <a:rPr lang="en-US" altLang="en-US"/>
              <a:pPr/>
              <a:t>‹#›</a:t>
            </a:fld>
            <a:endParaRPr lang="en-US" altLang="en-US"/>
          </a:p>
        </p:txBody>
      </p:sp>
    </p:spTree>
    <p:extLst>
      <p:ext uri="{BB962C8B-B14F-4D97-AF65-F5344CB8AC3E}">
        <p14:creationId xmlns:p14="http://schemas.microsoft.com/office/powerpoint/2010/main" val="3369221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3DA49E6-C48E-4C10-857F-E8291E3D57C3}" type="slidenum">
              <a:rPr lang="en-US" altLang="en-US"/>
              <a:pPr/>
              <a:t>‹#›</a:t>
            </a:fld>
            <a:endParaRPr lang="en-US" altLang="en-US"/>
          </a:p>
        </p:txBody>
      </p:sp>
    </p:spTree>
    <p:extLst>
      <p:ext uri="{BB962C8B-B14F-4D97-AF65-F5344CB8AC3E}">
        <p14:creationId xmlns:p14="http://schemas.microsoft.com/office/powerpoint/2010/main" val="3217277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3EDB39D-6297-4B7E-87B3-A2B881D2E792}" type="slidenum">
              <a:rPr lang="en-US" altLang="en-US"/>
              <a:pPr/>
              <a:t>‹#›</a:t>
            </a:fld>
            <a:endParaRPr lang="en-US" altLang="en-US"/>
          </a:p>
        </p:txBody>
      </p:sp>
    </p:spTree>
    <p:extLst>
      <p:ext uri="{BB962C8B-B14F-4D97-AF65-F5344CB8AC3E}">
        <p14:creationId xmlns:p14="http://schemas.microsoft.com/office/powerpoint/2010/main" val="4286363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B158B39-1481-4A05-8EB0-F24D3C834A21}" type="slidenum">
              <a:rPr lang="en-US" altLang="en-US"/>
              <a:pPr/>
              <a:t>‹#›</a:t>
            </a:fld>
            <a:endParaRPr lang="en-US" altLang="en-US"/>
          </a:p>
        </p:txBody>
      </p:sp>
    </p:spTree>
    <p:extLst>
      <p:ext uri="{BB962C8B-B14F-4D97-AF65-F5344CB8AC3E}">
        <p14:creationId xmlns:p14="http://schemas.microsoft.com/office/powerpoint/2010/main" val="40600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3DA0320-6CB7-4B50-8252-936E4CA52E2D}" type="slidenum">
              <a:rPr lang="en-US" altLang="en-US"/>
              <a:pPr/>
              <a:t>‹#›</a:t>
            </a:fld>
            <a:endParaRPr lang="en-US" altLang="en-US"/>
          </a:p>
        </p:txBody>
      </p:sp>
    </p:spTree>
    <p:extLst>
      <p:ext uri="{BB962C8B-B14F-4D97-AF65-F5344CB8AC3E}">
        <p14:creationId xmlns:p14="http://schemas.microsoft.com/office/powerpoint/2010/main" val="2132022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245099F-81B0-47CD-8237-688A4CCBFC6A}" type="slidenum">
              <a:rPr lang="en-US" altLang="en-US"/>
              <a:pPr/>
              <a:t>‹#›</a:t>
            </a:fld>
            <a:endParaRPr lang="en-US" altLang="en-US"/>
          </a:p>
        </p:txBody>
      </p:sp>
    </p:spTree>
    <p:extLst>
      <p:ext uri="{BB962C8B-B14F-4D97-AF65-F5344CB8AC3E}">
        <p14:creationId xmlns:p14="http://schemas.microsoft.com/office/powerpoint/2010/main" val="1988976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FF8"/>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76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457200" y="838200"/>
            <a:ext cx="82296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1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p>
        </p:txBody>
      </p:sp>
      <p:sp>
        <p:nvSpPr>
          <p:cNvPr id="61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2FBB3D24-70B3-4CB1-98E0-805BBC0D64F4}" type="slidenum">
              <a:rPr lang="en-US" altLang="en-US"/>
              <a:pPr/>
              <a:t>‹#›</a:t>
            </a:fld>
            <a:endParaRPr lang="en-US" altLang="en-US"/>
          </a:p>
        </p:txBody>
      </p:sp>
      <p:sp>
        <p:nvSpPr>
          <p:cNvPr id="1031" name="Line 8"/>
          <p:cNvSpPr>
            <a:spLocks noChangeShapeType="1"/>
          </p:cNvSpPr>
          <p:nvPr/>
        </p:nvSpPr>
        <p:spPr bwMode="auto">
          <a:xfrm>
            <a:off x="457200" y="609600"/>
            <a:ext cx="80772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032" name="Group 11"/>
          <p:cNvGrpSpPr>
            <a:grpSpLocks/>
          </p:cNvGrpSpPr>
          <p:nvPr userDrawn="1"/>
        </p:nvGrpSpPr>
        <p:grpSpPr bwMode="auto">
          <a:xfrm rot="-5400000">
            <a:off x="-3314700" y="3314700"/>
            <a:ext cx="6858000" cy="228600"/>
            <a:chOff x="144" y="1820"/>
            <a:chExt cx="5424" cy="127"/>
          </a:xfrm>
        </p:grpSpPr>
        <p:sp>
          <p:nvSpPr>
            <p:cNvPr id="1033" name="Rectangle 12"/>
            <p:cNvSpPr>
              <a:spLocks noChangeArrowheads="1"/>
            </p:cNvSpPr>
            <p:nvPr/>
          </p:nvSpPr>
          <p:spPr bwMode="auto">
            <a:xfrm>
              <a:off x="147" y="1816"/>
              <a:ext cx="1808" cy="127"/>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1034" name="Rectangle 13"/>
            <p:cNvSpPr>
              <a:spLocks noChangeArrowheads="1"/>
            </p:cNvSpPr>
            <p:nvPr/>
          </p:nvSpPr>
          <p:spPr bwMode="auto">
            <a:xfrm>
              <a:off x="1952" y="1820"/>
              <a:ext cx="1808" cy="127"/>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1035" name="Rectangle 14"/>
            <p:cNvSpPr>
              <a:spLocks noChangeArrowheads="1"/>
            </p:cNvSpPr>
            <p:nvPr/>
          </p:nvSpPr>
          <p:spPr bwMode="auto">
            <a:xfrm>
              <a:off x="3760" y="1820"/>
              <a:ext cx="1808" cy="12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grpSp>
    </p:spTree>
  </p:cSld>
  <p:clrMap bg1="lt1" tx1="dk1" bg2="lt2" tx2="dk2" accent1="accent1" accent2="accent2" accent3="accent3" accent4="accent4" accent5="accent5" accent6="accent6" hlink="hlink" folHlink="folHlink"/>
  <p:sldLayoutIdLst>
    <p:sldLayoutId id="2147483728"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dissolve">
                                      <p:cBhvr>
                                        <p:cTn id="7" dur="500"/>
                                        <p:tgtEl>
                                          <p:spTgt spid="6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47">
                                            <p:txEl>
                                              <p:pRg st="0" end="0"/>
                                            </p:txEl>
                                          </p:spTgt>
                                        </p:tgtEl>
                                        <p:attrNameLst>
                                          <p:attrName>style.visibility</p:attrName>
                                        </p:attrNameLst>
                                      </p:cBhvr>
                                      <p:to>
                                        <p:strVal val="visible"/>
                                      </p:to>
                                    </p:set>
                                    <p:animEffect transition="in" filter="dissolve">
                                      <p:cBhvr>
                                        <p:cTn id="12" dur="500"/>
                                        <p:tgtEl>
                                          <p:spTgt spid="6147">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147">
                                            <p:txEl>
                                              <p:pRg st="1" end="1"/>
                                            </p:txEl>
                                          </p:spTgt>
                                        </p:tgtEl>
                                        <p:attrNameLst>
                                          <p:attrName>style.visibility</p:attrName>
                                        </p:attrNameLst>
                                      </p:cBhvr>
                                      <p:to>
                                        <p:strVal val="visible"/>
                                      </p:to>
                                    </p:set>
                                    <p:animEffect transition="in" filter="dissolve">
                                      <p:cBhvr>
                                        <p:cTn id="15" dur="500"/>
                                        <p:tgtEl>
                                          <p:spTgt spid="6147">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147">
                                            <p:txEl>
                                              <p:pRg st="2" end="2"/>
                                            </p:txEl>
                                          </p:spTgt>
                                        </p:tgtEl>
                                        <p:attrNameLst>
                                          <p:attrName>style.visibility</p:attrName>
                                        </p:attrNameLst>
                                      </p:cBhvr>
                                      <p:to>
                                        <p:strVal val="visible"/>
                                      </p:to>
                                    </p:set>
                                    <p:animEffect transition="in" filter="dissolve">
                                      <p:cBhvr>
                                        <p:cTn id="18" dur="500"/>
                                        <p:tgtEl>
                                          <p:spTgt spid="6147">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147">
                                            <p:txEl>
                                              <p:pRg st="3" end="3"/>
                                            </p:txEl>
                                          </p:spTgt>
                                        </p:tgtEl>
                                        <p:attrNameLst>
                                          <p:attrName>style.visibility</p:attrName>
                                        </p:attrNameLst>
                                      </p:cBhvr>
                                      <p:to>
                                        <p:strVal val="visible"/>
                                      </p:to>
                                    </p:set>
                                    <p:animEffect transition="in" filter="dissolve">
                                      <p:cBhvr>
                                        <p:cTn id="21" dur="500"/>
                                        <p:tgtEl>
                                          <p:spTgt spid="6147">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147">
                                            <p:txEl>
                                              <p:pRg st="4" end="4"/>
                                            </p:txEl>
                                          </p:spTgt>
                                        </p:tgtEl>
                                        <p:attrNameLst>
                                          <p:attrName>style.visibility</p:attrName>
                                        </p:attrNameLst>
                                      </p:cBhvr>
                                      <p:to>
                                        <p:strVal val="visible"/>
                                      </p:to>
                                    </p:set>
                                    <p:animEffect transition="in" filter="dissolve">
                                      <p:cBhvr>
                                        <p:cTn id="24" dur="500"/>
                                        <p:tgtEl>
                                          <p:spTgt spid="61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build="p">
        <p:tmplLst>
          <p:tmpl lvl="1">
            <p:tnLst>
              <p:par>
                <p:cTn presetID="9" presetClass="entr" presetSubtype="0" fill="hold" nodeType="clickEffect">
                  <p:stCondLst>
                    <p:cond delay="0"/>
                  </p:stCondLst>
                  <p:childTnLst>
                    <p:set>
                      <p:cBhvr>
                        <p:cTn dur="1" fill="hold">
                          <p:stCondLst>
                            <p:cond delay="0"/>
                          </p:stCondLst>
                        </p:cTn>
                        <p:tgtEl>
                          <p:spTgt spid="6147"/>
                        </p:tgtEl>
                        <p:attrNameLst>
                          <p:attrName>style.visibility</p:attrName>
                        </p:attrNameLst>
                      </p:cBhvr>
                      <p:to>
                        <p:strVal val="visible"/>
                      </p:to>
                    </p:set>
                    <p:animEffect transition="in" filter="dissolve">
                      <p:cBhvr>
                        <p:cTn dur="500"/>
                        <p:tgtEl>
                          <p:spTgt spid="6147"/>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6147"/>
                        </p:tgtEl>
                        <p:attrNameLst>
                          <p:attrName>style.visibility</p:attrName>
                        </p:attrNameLst>
                      </p:cBhvr>
                      <p:to>
                        <p:strVal val="visible"/>
                      </p:to>
                    </p:set>
                    <p:animEffect transition="in" filter="dissolve">
                      <p:cBhvr>
                        <p:cTn dur="500"/>
                        <p:tgtEl>
                          <p:spTgt spid="6147"/>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6147"/>
                        </p:tgtEl>
                        <p:attrNameLst>
                          <p:attrName>style.visibility</p:attrName>
                        </p:attrNameLst>
                      </p:cBhvr>
                      <p:to>
                        <p:strVal val="visible"/>
                      </p:to>
                    </p:set>
                    <p:animEffect transition="in" filter="dissolve">
                      <p:cBhvr>
                        <p:cTn dur="500"/>
                        <p:tgtEl>
                          <p:spTgt spid="6147"/>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6147"/>
                        </p:tgtEl>
                        <p:attrNameLst>
                          <p:attrName>style.visibility</p:attrName>
                        </p:attrNameLst>
                      </p:cBhvr>
                      <p:to>
                        <p:strVal val="visible"/>
                      </p:to>
                    </p:set>
                    <p:animEffect transition="in" filter="dissolve">
                      <p:cBhvr>
                        <p:cTn dur="500"/>
                        <p:tgtEl>
                          <p:spTgt spid="6147"/>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6147"/>
                        </p:tgtEl>
                        <p:attrNameLst>
                          <p:attrName>style.visibility</p:attrName>
                        </p:attrNameLst>
                      </p:cBhvr>
                      <p:to>
                        <p:strVal val="visible"/>
                      </p:to>
                    </p:set>
                    <p:animEffect transition="in" filter="dissolve">
                      <p:cBhvr>
                        <p:cTn dur="500"/>
                        <p:tgtEl>
                          <p:spTgt spid="6147"/>
                        </p:tgtEl>
                      </p:cBhvr>
                    </p:animEffect>
                  </p:childTnLst>
                </p:cTn>
              </p:par>
            </p:tnLst>
          </p:tmpl>
        </p:tmplLst>
      </p:bldP>
    </p:bldLst>
  </p:timing>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3" Type="http://schemas.microsoft.com/office/2007/relationships/media" Target="../media/media2.m4a"/><Relationship Id="rId7" Type="http://schemas.openxmlformats.org/officeDocument/2006/relationships/image" Target="../media/image1.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4.png"/><Relationship Id="rId4" Type="http://schemas.openxmlformats.org/officeDocument/2006/relationships/audio" Target="../media/media2.m4a"/><Relationship Id="rId9"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9.w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microsoft.com/office/2007/relationships/media" Target="../media/media16.m4a"/><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16.m4a"/></Relationships>
</file>

<file path=ppt/slides/_rels/slide14.xml.rels><?xml version="1.0" encoding="UTF-8" standalone="yes"?>
<Relationships xmlns="http://schemas.openxmlformats.org/package/2006/relationships"><Relationship Id="rId3" Type="http://schemas.microsoft.com/office/2007/relationships/media" Target="../media/media18.m4a"/><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18.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microsoft.com/office/2007/relationships/media" Target="../media/media24.m4a"/><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24.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8.w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altLang="en-US" smtClean="0"/>
              <a:t>PENGUKURAN KINERJA</a:t>
            </a:r>
          </a:p>
        </p:txBody>
      </p:sp>
      <p:sp>
        <p:nvSpPr>
          <p:cNvPr id="2051" name="Rectangle 3"/>
          <p:cNvSpPr>
            <a:spLocks noGrp="1" noChangeArrowheads="1"/>
          </p:cNvSpPr>
          <p:nvPr>
            <p:ph type="subTitle" idx="1"/>
          </p:nvPr>
        </p:nvSpPr>
        <p:spPr/>
        <p:txBody>
          <a:bodyPr/>
          <a:lstStyle/>
          <a:p>
            <a:pPr eaLnBrk="1" hangingPunct="1"/>
            <a:endParaRPr lang="en-US" altLang="en-US" smtClean="0"/>
          </a:p>
        </p:txBody>
      </p:sp>
      <p:pic>
        <p:nvPicPr>
          <p:cNvPr id="3076" name="Picture 17" descr="MPj04037110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419600"/>
            <a:ext cx="2819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0" descr="MPj0402694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44196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21" descr="MPj040114200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9400" y="4419600"/>
            <a:ext cx="3276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743200" y="4338320"/>
            <a:ext cx="609600" cy="609600"/>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05000" y="433832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par>
                                <p:cTn id="8" presetID="9" presetClass="entr" presetSubtype="0" fill="hold" grpId="0" nodeType="withEffect" nodePh="1">
                                  <p:stCondLst>
                                    <p:cond delay="0"/>
                                  </p:stCondLst>
                                  <p:endCondLst>
                                    <p:cond evt="begin" delay="0">
                                      <p:tn val="8"/>
                                    </p:cond>
                                  </p:endCondLst>
                                  <p:childTnLst>
                                    <p:set>
                                      <p:cBhvr>
                                        <p:cTn id="9" dur="1" fill="hold">
                                          <p:stCondLst>
                                            <p:cond delay="0"/>
                                          </p:stCondLst>
                                        </p:cTn>
                                        <p:tgtEl>
                                          <p:spTgt spid="2051">
                                            <p:txEl>
                                              <p:pRg st="0" end="0"/>
                                            </p:txEl>
                                          </p:spTgt>
                                        </p:tgtEl>
                                        <p:attrNameLst>
                                          <p:attrName>style.visibility</p:attrName>
                                        </p:attrNameLst>
                                      </p:cBhvr>
                                      <p:to>
                                        <p:strVal val="visible"/>
                                      </p:to>
                                    </p:set>
                                    <p:animEffect transition="in" filter="dissolve">
                                      <p:cBhvr>
                                        <p:cTn id="10"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8321" fill="hold"/>
                                        <p:tgtEl>
                                          <p:spTgt spid="7"/>
                                        </p:tgtEl>
                                      </p:cBhvr>
                                    </p:cmd>
                                  </p:childTnLst>
                                </p:cTn>
                              </p:par>
                            </p:childTnLst>
                          </p:cTn>
                        </p:par>
                      </p:childTnLst>
                    </p:cTn>
                  </p:par>
                </p:childTnLst>
              </p:cTn>
              <p:nextCondLst>
                <p:cond evt="onClick" delay="0">
                  <p:tgtEl>
                    <p:spTgt spid="7"/>
                  </p:tgtEl>
                </p:cond>
              </p:nextCondLst>
            </p:seq>
            <p:audio>
              <p:cMediaNode vol="80000">
                <p:cTn id="16" fill="hold" display="0">
                  <p:stCondLst>
                    <p:cond delay="indefinite"/>
                  </p:stCondLst>
                  <p:endCondLst>
                    <p:cond evt="onStopAudio" delay="0">
                      <p:tgtEl>
                        <p:sldTgt/>
                      </p:tgtEl>
                    </p:cond>
                  </p:endCondLst>
                </p:cTn>
                <p:tgtEl>
                  <p:spTgt spid="7"/>
                </p:tgtEl>
              </p:cMediaNode>
            </p:audi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6166" fill="hold"/>
                                        <p:tgtEl>
                                          <p:spTgt spid="8"/>
                                        </p:tgtEl>
                                      </p:cBhvr>
                                    </p:cmd>
                                  </p:childTnLst>
                                </p:cTn>
                              </p:par>
                            </p:childTnLst>
                          </p:cTn>
                        </p:par>
                      </p:childTnLst>
                    </p:cTn>
                  </p:par>
                </p:childTnLst>
              </p:cTn>
              <p:nextCondLst>
                <p:cond evt="onClick" delay="0">
                  <p:tgtEl>
                    <p:spTgt spid="8"/>
                  </p:tgtEl>
                </p:cond>
              </p:nextCondLst>
            </p:seq>
            <p:audio>
              <p:cMediaNode vol="80000">
                <p:cTn id="22" fill="hold" display="0">
                  <p:stCondLst>
                    <p:cond delay="indefinite"/>
                  </p:stCondLst>
                  <p:endCondLst>
                    <p:cond evt="onStopAudio" delay="0">
                      <p:tgtEl>
                        <p:sldTgt/>
                      </p:tgtEl>
                    </p:cond>
                  </p:endCondLst>
                </p:cTn>
                <p:tgtEl>
                  <p:spTgt spid="8"/>
                </p:tgtEl>
              </p:cMediaNode>
            </p:audio>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eaLnBrk="1" hangingPunct="1"/>
            <a:r>
              <a:rPr lang="en-US" altLang="en-US" sz="4000" smtClean="0"/>
              <a:t>Ukuran kinerja operasional</a:t>
            </a:r>
          </a:p>
        </p:txBody>
      </p:sp>
      <p:sp>
        <p:nvSpPr>
          <p:cNvPr id="172035" name="Rectangle 3"/>
          <p:cNvSpPr>
            <a:spLocks noGrp="1" noChangeArrowheads="1"/>
          </p:cNvSpPr>
          <p:nvPr>
            <p:ph type="body" idx="1"/>
          </p:nvPr>
        </p:nvSpPr>
        <p:spPr/>
        <p:txBody>
          <a:bodyPr/>
          <a:lstStyle/>
          <a:p>
            <a:pPr eaLnBrk="1" hangingPunct="1"/>
            <a:r>
              <a:rPr lang="en-US" altLang="en-US" sz="2400" smtClean="0"/>
              <a:t>Dalam beberapa tahun terakhir, pengembangan lebih diarahkan pada sistem pengukuran kinerja yang lebih operasional</a:t>
            </a:r>
          </a:p>
          <a:p>
            <a:pPr eaLnBrk="1" hangingPunct="1"/>
            <a:endParaRPr lang="en-US" altLang="en-US" sz="2400" smtClean="0"/>
          </a:p>
          <a:p>
            <a:pPr eaLnBrk="1" hangingPunct="1"/>
            <a:r>
              <a:rPr lang="en-US" altLang="en-US" sz="2400" smtClean="0"/>
              <a:t>Sistem ini terdiri dari beberapa elemen:</a:t>
            </a:r>
          </a:p>
          <a:p>
            <a:pPr lvl="1" eaLnBrk="1" hangingPunct="1"/>
            <a:r>
              <a:rPr lang="en-US" altLang="en-US" sz="2000" smtClean="0"/>
              <a:t>Pengukuran secara kontinyu aspek-aspek kinerja yang relevan untuk proses bisnis</a:t>
            </a:r>
          </a:p>
          <a:p>
            <a:pPr lvl="1" eaLnBrk="1" hangingPunct="1"/>
            <a:r>
              <a:rPr lang="en-US" altLang="en-US" sz="2000" smtClean="0"/>
              <a:t>Pengukuran ini bersama-sama membentuk panel instrumen yang dapat digunakan untuk memonitor kinerja  </a:t>
            </a:r>
          </a:p>
          <a:p>
            <a:pPr lvl="1" eaLnBrk="1" hangingPunct="1"/>
            <a:r>
              <a:rPr lang="en-US" altLang="en-US" sz="2000" smtClean="0"/>
              <a:t>Panel instrumen akan mengekspos trend negatif, perkembangan dari waktu ke waktu dan memungkinkan follow up berupa usaha peningkatan tertentu </a:t>
            </a:r>
          </a:p>
          <a:p>
            <a:pPr lvl="1" eaLnBrk="1" hangingPunct="1">
              <a:buFont typeface="Wingdings" panose="05000000000000000000" pitchFamily="2" charset="2"/>
              <a:buNone/>
            </a:pPr>
            <a:endParaRPr lang="en-US" altLang="en-US" sz="2000" smtClean="0"/>
          </a:p>
          <a:p>
            <a:pPr eaLnBrk="1" hangingPunct="1"/>
            <a:endParaRPr lang="en-US" altLang="en-US" sz="240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4000" y="60721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wd">
                                    <p:tmPct val="10000"/>
                                  </p:iterate>
                                  <p:childTnLst>
                                    <p:set>
                                      <p:cBhvr>
                                        <p:cTn id="6" dur="1" fill="hold">
                                          <p:stCondLst>
                                            <p:cond delay="0"/>
                                          </p:stCondLst>
                                        </p:cTn>
                                        <p:tgtEl>
                                          <p:spTgt spid="172034"/>
                                        </p:tgtEl>
                                        <p:attrNameLst>
                                          <p:attrName>style.visibility</p:attrName>
                                        </p:attrNameLst>
                                      </p:cBhvr>
                                      <p:to>
                                        <p:strVal val="visible"/>
                                      </p:to>
                                    </p:set>
                                    <p:animEffect transition="in" filter="dissolve">
                                      <p:cBhvr>
                                        <p:cTn id="7" dur="500"/>
                                        <p:tgtEl>
                                          <p:spTgt spid="1720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iterate type="wd">
                                    <p:tmPct val="10000"/>
                                  </p:iterate>
                                  <p:childTnLst>
                                    <p:set>
                                      <p:cBhvr>
                                        <p:cTn id="11" dur="1" fill="hold">
                                          <p:stCondLst>
                                            <p:cond delay="0"/>
                                          </p:stCondLst>
                                        </p:cTn>
                                        <p:tgtEl>
                                          <p:spTgt spid="172035">
                                            <p:txEl>
                                              <p:pRg st="0" end="0"/>
                                            </p:txEl>
                                          </p:spTgt>
                                        </p:tgtEl>
                                        <p:attrNameLst>
                                          <p:attrName>style.visibility</p:attrName>
                                        </p:attrNameLst>
                                      </p:cBhvr>
                                      <p:to>
                                        <p:strVal val="visible"/>
                                      </p:to>
                                    </p:set>
                                    <p:animEffect transition="in" filter="dissolve">
                                      <p:cBhvr>
                                        <p:cTn id="12" dur="500"/>
                                        <p:tgtEl>
                                          <p:spTgt spid="17203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iterate type="wd">
                                    <p:tmPct val="10000"/>
                                  </p:iterate>
                                  <p:childTnLst>
                                    <p:set>
                                      <p:cBhvr>
                                        <p:cTn id="16" dur="1" fill="hold">
                                          <p:stCondLst>
                                            <p:cond delay="0"/>
                                          </p:stCondLst>
                                        </p:cTn>
                                        <p:tgtEl>
                                          <p:spTgt spid="172035">
                                            <p:txEl>
                                              <p:pRg st="2" end="2"/>
                                            </p:txEl>
                                          </p:spTgt>
                                        </p:tgtEl>
                                        <p:attrNameLst>
                                          <p:attrName>style.visibility</p:attrName>
                                        </p:attrNameLst>
                                      </p:cBhvr>
                                      <p:to>
                                        <p:strVal val="visible"/>
                                      </p:to>
                                    </p:set>
                                    <p:animEffect transition="in" filter="dissolve">
                                      <p:cBhvr>
                                        <p:cTn id="17" dur="500"/>
                                        <p:tgtEl>
                                          <p:spTgt spid="1720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iterate type="wd">
                                    <p:tmPct val="10000"/>
                                  </p:iterate>
                                  <p:childTnLst>
                                    <p:set>
                                      <p:cBhvr>
                                        <p:cTn id="21" dur="1" fill="hold">
                                          <p:stCondLst>
                                            <p:cond delay="0"/>
                                          </p:stCondLst>
                                        </p:cTn>
                                        <p:tgtEl>
                                          <p:spTgt spid="172035">
                                            <p:txEl>
                                              <p:pRg st="3" end="3"/>
                                            </p:txEl>
                                          </p:spTgt>
                                        </p:tgtEl>
                                        <p:attrNameLst>
                                          <p:attrName>style.visibility</p:attrName>
                                        </p:attrNameLst>
                                      </p:cBhvr>
                                      <p:to>
                                        <p:strVal val="visible"/>
                                      </p:to>
                                    </p:set>
                                    <p:animEffect transition="in" filter="dissolve">
                                      <p:cBhvr>
                                        <p:cTn id="22" dur="500"/>
                                        <p:tgtEl>
                                          <p:spTgt spid="17203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iterate type="wd">
                                    <p:tmPct val="10000"/>
                                  </p:iterate>
                                  <p:childTnLst>
                                    <p:set>
                                      <p:cBhvr>
                                        <p:cTn id="26" dur="1" fill="hold">
                                          <p:stCondLst>
                                            <p:cond delay="0"/>
                                          </p:stCondLst>
                                        </p:cTn>
                                        <p:tgtEl>
                                          <p:spTgt spid="172035">
                                            <p:txEl>
                                              <p:pRg st="4" end="4"/>
                                            </p:txEl>
                                          </p:spTgt>
                                        </p:tgtEl>
                                        <p:attrNameLst>
                                          <p:attrName>style.visibility</p:attrName>
                                        </p:attrNameLst>
                                      </p:cBhvr>
                                      <p:to>
                                        <p:strVal val="visible"/>
                                      </p:to>
                                    </p:set>
                                    <p:animEffect transition="in" filter="dissolve">
                                      <p:cBhvr>
                                        <p:cTn id="27" dur="500"/>
                                        <p:tgtEl>
                                          <p:spTgt spid="17203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iterate type="wd">
                                    <p:tmPct val="10000"/>
                                  </p:iterate>
                                  <p:childTnLst>
                                    <p:set>
                                      <p:cBhvr>
                                        <p:cTn id="31" dur="1" fill="hold">
                                          <p:stCondLst>
                                            <p:cond delay="0"/>
                                          </p:stCondLst>
                                        </p:cTn>
                                        <p:tgtEl>
                                          <p:spTgt spid="172035">
                                            <p:txEl>
                                              <p:pRg st="5" end="5"/>
                                            </p:txEl>
                                          </p:spTgt>
                                        </p:tgtEl>
                                        <p:attrNameLst>
                                          <p:attrName>style.visibility</p:attrName>
                                        </p:attrNameLst>
                                      </p:cBhvr>
                                      <p:to>
                                        <p:strVal val="visible"/>
                                      </p:to>
                                    </p:set>
                                    <p:animEffect transition="in" filter="dissolve">
                                      <p:cBhvr>
                                        <p:cTn id="32" dur="500"/>
                                        <p:tgtEl>
                                          <p:spTgt spid="1720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41590"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172034" grpId="0"/>
      <p:bldP spid="172035"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z="4000" smtClean="0"/>
              <a:t>Beberapa sistem pengukuran</a:t>
            </a:r>
          </a:p>
        </p:txBody>
      </p:sp>
      <p:pic>
        <p:nvPicPr>
          <p:cNvPr id="13315" name="Picture 4" descr="MCj0355635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914400"/>
            <a:ext cx="18319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5"/>
          <p:cNvSpPr txBox="1">
            <a:spLocks noChangeArrowheads="1"/>
          </p:cNvSpPr>
          <p:nvPr/>
        </p:nvSpPr>
        <p:spPr bwMode="auto">
          <a:xfrm>
            <a:off x="457200" y="2743200"/>
            <a:ext cx="21336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spcBef>
                <a:spcPct val="50000"/>
              </a:spcBef>
            </a:pPr>
            <a:r>
              <a:rPr lang="en-US" altLang="en-US" sz="1800"/>
              <a:t>Ukuran </a:t>
            </a:r>
          </a:p>
          <a:p>
            <a:pPr>
              <a:spcBef>
                <a:spcPct val="50000"/>
              </a:spcBef>
            </a:pPr>
            <a:r>
              <a:rPr lang="en-US" altLang="en-US" sz="1800"/>
              <a:t>finansial</a:t>
            </a:r>
          </a:p>
        </p:txBody>
      </p:sp>
      <p:sp>
        <p:nvSpPr>
          <p:cNvPr id="13317" name="Text Box 7"/>
          <p:cNvSpPr txBox="1">
            <a:spLocks noChangeArrowheads="1"/>
          </p:cNvSpPr>
          <p:nvPr/>
        </p:nvSpPr>
        <p:spPr bwMode="auto">
          <a:xfrm>
            <a:off x="3124200" y="251460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spcBef>
                <a:spcPct val="50000"/>
              </a:spcBef>
            </a:pPr>
            <a:r>
              <a:rPr lang="en-US" altLang="en-US" sz="1800"/>
              <a:t>Waktu</a:t>
            </a:r>
          </a:p>
        </p:txBody>
      </p:sp>
      <p:sp>
        <p:nvSpPr>
          <p:cNvPr id="13318" name="Text Box 9"/>
          <p:cNvSpPr txBox="1">
            <a:spLocks noChangeArrowheads="1"/>
          </p:cNvSpPr>
          <p:nvPr/>
        </p:nvSpPr>
        <p:spPr bwMode="auto">
          <a:xfrm>
            <a:off x="5105400" y="251460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spcBef>
                <a:spcPct val="50000"/>
              </a:spcBef>
            </a:pPr>
            <a:r>
              <a:rPr lang="en-US" altLang="en-US" sz="1800"/>
              <a:t>Kualitas</a:t>
            </a:r>
          </a:p>
        </p:txBody>
      </p:sp>
      <p:sp>
        <p:nvSpPr>
          <p:cNvPr id="13319" name="Oval 10"/>
          <p:cNvSpPr>
            <a:spLocks noChangeArrowheads="1"/>
          </p:cNvSpPr>
          <p:nvPr/>
        </p:nvSpPr>
        <p:spPr bwMode="auto">
          <a:xfrm>
            <a:off x="3429000" y="914400"/>
            <a:ext cx="1447800" cy="1524000"/>
          </a:xfrm>
          <a:prstGeom prst="ellipse">
            <a:avLst/>
          </a:prstGeom>
          <a:solidFill>
            <a:srgbClr val="FF99CC"/>
          </a:solidFill>
          <a:ln w="9525" algn="ctr">
            <a:solidFill>
              <a:schemeClr val="tx1"/>
            </a:solidFill>
            <a:round/>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13320" name="Line 11"/>
          <p:cNvSpPr>
            <a:spLocks noChangeShapeType="1"/>
          </p:cNvSpPr>
          <p:nvPr/>
        </p:nvSpPr>
        <p:spPr bwMode="auto">
          <a:xfrm flipV="1">
            <a:off x="4114800" y="1295400"/>
            <a:ext cx="457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321" name="Line 12"/>
          <p:cNvSpPr>
            <a:spLocks noChangeShapeType="1"/>
          </p:cNvSpPr>
          <p:nvPr/>
        </p:nvSpPr>
        <p:spPr bwMode="auto">
          <a:xfrm>
            <a:off x="4114800" y="17526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322" name="Oval 13"/>
          <p:cNvSpPr>
            <a:spLocks noChangeArrowheads="1"/>
          </p:cNvSpPr>
          <p:nvPr/>
        </p:nvSpPr>
        <p:spPr bwMode="auto">
          <a:xfrm>
            <a:off x="5410200" y="914400"/>
            <a:ext cx="1447800" cy="1524000"/>
          </a:xfrm>
          <a:prstGeom prst="ellipse">
            <a:avLst/>
          </a:prstGeom>
          <a:solidFill>
            <a:srgbClr val="FF99CC"/>
          </a:solidFill>
          <a:ln w="9525" algn="ctr">
            <a:solidFill>
              <a:schemeClr val="tx1"/>
            </a:solidFill>
            <a:round/>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13323" name="Line 14"/>
          <p:cNvSpPr>
            <a:spLocks noChangeShapeType="1"/>
          </p:cNvSpPr>
          <p:nvPr/>
        </p:nvSpPr>
        <p:spPr bwMode="auto">
          <a:xfrm flipV="1">
            <a:off x="6096000" y="17526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324" name="Line 15"/>
          <p:cNvSpPr>
            <a:spLocks noChangeShapeType="1"/>
          </p:cNvSpPr>
          <p:nvPr/>
        </p:nvSpPr>
        <p:spPr bwMode="auto">
          <a:xfrm flipH="1">
            <a:off x="5867400" y="1752600"/>
            <a:ext cx="228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325" name="Text Box 16"/>
          <p:cNvSpPr txBox="1">
            <a:spLocks noChangeArrowheads="1"/>
          </p:cNvSpPr>
          <p:nvPr/>
        </p:nvSpPr>
        <p:spPr bwMode="auto">
          <a:xfrm>
            <a:off x="7010400" y="251460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spcBef>
                <a:spcPct val="50000"/>
              </a:spcBef>
            </a:pPr>
            <a:r>
              <a:rPr lang="en-US" altLang="en-US" sz="1800"/>
              <a:t>Biaya</a:t>
            </a:r>
          </a:p>
        </p:txBody>
      </p:sp>
      <p:sp>
        <p:nvSpPr>
          <p:cNvPr id="13326" name="Oval 17"/>
          <p:cNvSpPr>
            <a:spLocks noChangeArrowheads="1"/>
          </p:cNvSpPr>
          <p:nvPr/>
        </p:nvSpPr>
        <p:spPr bwMode="auto">
          <a:xfrm>
            <a:off x="7315200" y="914400"/>
            <a:ext cx="1447800" cy="1524000"/>
          </a:xfrm>
          <a:prstGeom prst="ellipse">
            <a:avLst/>
          </a:prstGeom>
          <a:solidFill>
            <a:srgbClr val="FF99CC"/>
          </a:solidFill>
          <a:ln w="9525" algn="ctr">
            <a:solidFill>
              <a:schemeClr val="tx1"/>
            </a:solidFill>
            <a:round/>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13327" name="Line 18"/>
          <p:cNvSpPr>
            <a:spLocks noChangeShapeType="1"/>
          </p:cNvSpPr>
          <p:nvPr/>
        </p:nvSpPr>
        <p:spPr bwMode="auto">
          <a:xfrm flipH="1" flipV="1">
            <a:off x="7620000" y="1143000"/>
            <a:ext cx="3810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328" name="Line 19"/>
          <p:cNvSpPr>
            <a:spLocks noChangeShapeType="1"/>
          </p:cNvSpPr>
          <p:nvPr/>
        </p:nvSpPr>
        <p:spPr bwMode="auto">
          <a:xfrm>
            <a:off x="8001000" y="17526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329" name="Text Box 20"/>
          <p:cNvSpPr txBox="1">
            <a:spLocks noChangeArrowheads="1"/>
          </p:cNvSpPr>
          <p:nvPr/>
        </p:nvSpPr>
        <p:spPr bwMode="auto">
          <a:xfrm>
            <a:off x="4114800" y="457200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spcBef>
                <a:spcPct val="50000"/>
              </a:spcBef>
            </a:pPr>
            <a:r>
              <a:rPr lang="en-US" altLang="en-US" sz="1800"/>
              <a:t>Fleksibilitas</a:t>
            </a:r>
          </a:p>
        </p:txBody>
      </p:sp>
      <p:sp>
        <p:nvSpPr>
          <p:cNvPr id="13330" name="Oval 21"/>
          <p:cNvSpPr>
            <a:spLocks noChangeArrowheads="1"/>
          </p:cNvSpPr>
          <p:nvPr/>
        </p:nvSpPr>
        <p:spPr bwMode="auto">
          <a:xfrm>
            <a:off x="4419600" y="2971800"/>
            <a:ext cx="1447800" cy="1524000"/>
          </a:xfrm>
          <a:prstGeom prst="ellipse">
            <a:avLst/>
          </a:prstGeom>
          <a:solidFill>
            <a:srgbClr val="FF99CC"/>
          </a:solidFill>
          <a:ln w="9525" algn="ctr">
            <a:solidFill>
              <a:schemeClr val="tx1"/>
            </a:solidFill>
            <a:round/>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13331" name="Line 22"/>
          <p:cNvSpPr>
            <a:spLocks noChangeShapeType="1"/>
          </p:cNvSpPr>
          <p:nvPr/>
        </p:nvSpPr>
        <p:spPr bwMode="auto">
          <a:xfrm flipV="1">
            <a:off x="5105400" y="3352800"/>
            <a:ext cx="457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332" name="Line 23"/>
          <p:cNvSpPr>
            <a:spLocks noChangeShapeType="1"/>
          </p:cNvSpPr>
          <p:nvPr/>
        </p:nvSpPr>
        <p:spPr bwMode="auto">
          <a:xfrm flipH="1">
            <a:off x="4724400" y="38100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333" name="Text Box 24"/>
          <p:cNvSpPr txBox="1">
            <a:spLocks noChangeArrowheads="1"/>
          </p:cNvSpPr>
          <p:nvPr/>
        </p:nvSpPr>
        <p:spPr bwMode="auto">
          <a:xfrm>
            <a:off x="6248400" y="457200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spcBef>
                <a:spcPct val="50000"/>
              </a:spcBef>
            </a:pPr>
            <a:r>
              <a:rPr lang="en-US" altLang="en-US" sz="1800"/>
              <a:t>Reliabilitas</a:t>
            </a:r>
          </a:p>
        </p:txBody>
      </p:sp>
      <p:sp>
        <p:nvSpPr>
          <p:cNvPr id="13334" name="Oval 25"/>
          <p:cNvSpPr>
            <a:spLocks noChangeArrowheads="1"/>
          </p:cNvSpPr>
          <p:nvPr/>
        </p:nvSpPr>
        <p:spPr bwMode="auto">
          <a:xfrm>
            <a:off x="6553200" y="2971800"/>
            <a:ext cx="1447800" cy="1524000"/>
          </a:xfrm>
          <a:prstGeom prst="ellipse">
            <a:avLst/>
          </a:prstGeom>
          <a:solidFill>
            <a:srgbClr val="FF99CC"/>
          </a:solidFill>
          <a:ln w="9525" algn="ctr">
            <a:solidFill>
              <a:schemeClr val="tx1"/>
            </a:solidFill>
            <a:round/>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13335" name="Line 26"/>
          <p:cNvSpPr>
            <a:spLocks noChangeShapeType="1"/>
          </p:cNvSpPr>
          <p:nvPr/>
        </p:nvSpPr>
        <p:spPr bwMode="auto">
          <a:xfrm flipV="1">
            <a:off x="7239000" y="29718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336" name="Line 27"/>
          <p:cNvSpPr>
            <a:spLocks noChangeShapeType="1"/>
          </p:cNvSpPr>
          <p:nvPr/>
        </p:nvSpPr>
        <p:spPr bwMode="auto">
          <a:xfrm>
            <a:off x="7239000" y="38100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337" name="Rectangle 28"/>
          <p:cNvSpPr>
            <a:spLocks noChangeArrowheads="1"/>
          </p:cNvSpPr>
          <p:nvPr/>
        </p:nvSpPr>
        <p:spPr bwMode="auto">
          <a:xfrm>
            <a:off x="2971800" y="762000"/>
            <a:ext cx="6019800" cy="449580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13338" name="Text Box 29"/>
          <p:cNvSpPr txBox="1">
            <a:spLocks noChangeArrowheads="1"/>
          </p:cNvSpPr>
          <p:nvPr/>
        </p:nvSpPr>
        <p:spPr bwMode="auto">
          <a:xfrm>
            <a:off x="5486400" y="5410200"/>
            <a:ext cx="342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spcBef>
                <a:spcPct val="50000"/>
              </a:spcBef>
            </a:pPr>
            <a:r>
              <a:rPr lang="en-US" altLang="en-US" sz="1800"/>
              <a:t>Panel Instrumen Operasional</a:t>
            </a:r>
          </a:p>
        </p:txBody>
      </p:sp>
      <p:sp>
        <p:nvSpPr>
          <p:cNvPr id="13339" name="AutoShape 30"/>
          <p:cNvSpPr>
            <a:spLocks noChangeArrowheads="1"/>
          </p:cNvSpPr>
          <p:nvPr/>
        </p:nvSpPr>
        <p:spPr bwMode="auto">
          <a:xfrm>
            <a:off x="381000" y="3733800"/>
            <a:ext cx="1676400" cy="1828800"/>
          </a:xfrm>
          <a:prstGeom prst="wedgeRectCallout">
            <a:avLst>
              <a:gd name="adj1" fmla="val 9657"/>
              <a:gd name="adj2" fmla="val -62588"/>
            </a:avLst>
          </a:prstGeom>
          <a:solidFill>
            <a:srgbClr val="FF99CC"/>
          </a:solidFill>
          <a:ln w="9525" algn="ctr">
            <a:solidFill>
              <a:schemeClr val="tx1"/>
            </a:solidFill>
            <a:miter lim="800000"/>
            <a:headEnd/>
            <a:tailEnd/>
          </a:ln>
        </p:spPr>
        <p:txBody>
          <a:bodyPr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r>
              <a:rPr lang="en-US" altLang="en-US" sz="1800"/>
              <a:t>Hanya memberi lampu merah atau hijau untuk defisit/profit</a:t>
            </a:r>
          </a:p>
        </p:txBody>
      </p:sp>
      <p:sp>
        <p:nvSpPr>
          <p:cNvPr id="13340" name="AutoShape 31"/>
          <p:cNvSpPr>
            <a:spLocks noChangeArrowheads="1"/>
          </p:cNvSpPr>
          <p:nvPr/>
        </p:nvSpPr>
        <p:spPr bwMode="auto">
          <a:xfrm>
            <a:off x="2819400" y="5486400"/>
            <a:ext cx="3200400" cy="1371600"/>
          </a:xfrm>
          <a:prstGeom prst="wedgeRectCallout">
            <a:avLst>
              <a:gd name="adj1" fmla="val -5259"/>
              <a:gd name="adj2" fmla="val -104398"/>
            </a:avLst>
          </a:prstGeom>
          <a:solidFill>
            <a:srgbClr val="FF99CC"/>
          </a:solidFill>
          <a:ln w="9525" algn="ctr">
            <a:solidFill>
              <a:schemeClr val="tx1"/>
            </a:solidFill>
            <a:miter lim="800000"/>
            <a:headEnd/>
            <a:tailEnd/>
          </a:ln>
        </p:spPr>
        <p:txBody>
          <a:bodyPr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r>
              <a:rPr lang="en-US" altLang="en-US" sz="1800"/>
              <a:t>Menunjukkan status sebenarnya dari kinerja</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60515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z="4000" dirty="0" err="1" smtClean="0"/>
              <a:t>Tujuan</a:t>
            </a:r>
            <a:r>
              <a:rPr lang="en-US" altLang="en-US" sz="4000" dirty="0" smtClean="0"/>
              <a:t> </a:t>
            </a:r>
            <a:r>
              <a:rPr lang="en-US" altLang="en-US" sz="4000" dirty="0" err="1" smtClean="0"/>
              <a:t>kinerja</a:t>
            </a:r>
            <a:r>
              <a:rPr lang="en-US" altLang="en-US" sz="4000" dirty="0" smtClean="0"/>
              <a:t> </a:t>
            </a:r>
            <a:r>
              <a:rPr lang="en-US" altLang="en-US" sz="4000" dirty="0" err="1" smtClean="0"/>
              <a:t>dalam</a:t>
            </a:r>
            <a:r>
              <a:rPr lang="en-US" altLang="en-US" sz="4000" dirty="0" smtClean="0"/>
              <a:t> </a:t>
            </a:r>
            <a:r>
              <a:rPr lang="en-US" altLang="en-US" sz="4000" dirty="0" err="1" smtClean="0"/>
              <a:t>operasional</a:t>
            </a:r>
            <a:endParaRPr lang="en-US" altLang="en-US" sz="4000" dirty="0" smtClean="0"/>
          </a:p>
        </p:txBody>
      </p:sp>
      <p:sp>
        <p:nvSpPr>
          <p:cNvPr id="14339" name="Rectangle 3"/>
          <p:cNvSpPr>
            <a:spLocks noGrp="1" noChangeArrowheads="1"/>
          </p:cNvSpPr>
          <p:nvPr>
            <p:ph type="body" idx="1"/>
          </p:nvPr>
        </p:nvSpPr>
        <p:spPr/>
        <p:txBody>
          <a:bodyPr/>
          <a:lstStyle/>
          <a:p>
            <a:pPr eaLnBrk="1" hangingPunct="1"/>
            <a:endParaRPr lang="en-US" altLang="en-US" smtClean="0"/>
          </a:p>
        </p:txBody>
      </p:sp>
      <p:sp>
        <p:nvSpPr>
          <p:cNvPr id="14340" name="Rectangle 4"/>
          <p:cNvSpPr>
            <a:spLocks noChangeArrowheads="1"/>
          </p:cNvSpPr>
          <p:nvPr/>
        </p:nvSpPr>
        <p:spPr bwMode="auto">
          <a:xfrm>
            <a:off x="1219200" y="1676400"/>
            <a:ext cx="5484813" cy="776288"/>
          </a:xfrm>
          <a:prstGeom prst="rect">
            <a:avLst/>
          </a:prstGeom>
          <a:solidFill>
            <a:srgbClr val="66FFFF"/>
          </a:solidFill>
          <a:ln w="12700">
            <a:solidFill>
              <a:schemeClr val="tx1"/>
            </a:solidFill>
            <a:miter lim="800000"/>
            <a:headEnd/>
            <a:tailEnd type="none" w="lg" len="lg"/>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14341" name="AutoShape 5"/>
          <p:cNvSpPr>
            <a:spLocks noChangeArrowheads="1"/>
          </p:cNvSpPr>
          <p:nvPr/>
        </p:nvSpPr>
        <p:spPr bwMode="auto">
          <a:xfrm rot="5391915">
            <a:off x="5529263" y="3006725"/>
            <a:ext cx="3886200" cy="1222375"/>
          </a:xfrm>
          <a:prstGeom prst="triangle">
            <a:avLst>
              <a:gd name="adj" fmla="val 50000"/>
            </a:avLst>
          </a:prstGeom>
          <a:solidFill>
            <a:srgbClr val="66FFFF"/>
          </a:solidFill>
          <a:ln w="12700">
            <a:solidFill>
              <a:schemeClr val="tx1"/>
            </a:solidFill>
            <a:miter lim="800000"/>
            <a:headEnd/>
            <a:tailEnd type="none" w="lg" len="lg"/>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14342" name="Text Box 6"/>
          <p:cNvSpPr txBox="1">
            <a:spLocks noChangeArrowheads="1"/>
          </p:cNvSpPr>
          <p:nvPr/>
        </p:nvSpPr>
        <p:spPr bwMode="auto">
          <a:xfrm rot="-5463568">
            <a:off x="7032625" y="3448050"/>
            <a:ext cx="236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spcBef>
                <a:spcPct val="50000"/>
              </a:spcBef>
            </a:pPr>
            <a:r>
              <a:rPr lang="en-US" altLang="en-US" sz="1600" b="1" i="1">
                <a:latin typeface="Arial" panose="020B0604020202020204" pitchFamily="34" charset="0"/>
              </a:rPr>
              <a:t>Competitiveness</a:t>
            </a:r>
          </a:p>
        </p:txBody>
      </p:sp>
      <p:sp>
        <p:nvSpPr>
          <p:cNvPr id="14343" name="Rectangle 7"/>
          <p:cNvSpPr>
            <a:spLocks noChangeArrowheads="1"/>
          </p:cNvSpPr>
          <p:nvPr/>
        </p:nvSpPr>
        <p:spPr bwMode="auto">
          <a:xfrm>
            <a:off x="1219200" y="2438400"/>
            <a:ext cx="5486400" cy="762000"/>
          </a:xfrm>
          <a:prstGeom prst="rect">
            <a:avLst/>
          </a:prstGeom>
          <a:solidFill>
            <a:srgbClr val="66FFFF"/>
          </a:solidFill>
          <a:ln w="12700">
            <a:solidFill>
              <a:schemeClr val="tx1"/>
            </a:solidFill>
            <a:miter lim="800000"/>
            <a:headEnd/>
            <a:tailEnd type="none" w="lg" len="lg"/>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14344" name="Rectangle 8"/>
          <p:cNvSpPr>
            <a:spLocks noChangeArrowheads="1"/>
          </p:cNvSpPr>
          <p:nvPr/>
        </p:nvSpPr>
        <p:spPr bwMode="auto">
          <a:xfrm>
            <a:off x="1219200" y="3200400"/>
            <a:ext cx="5486400" cy="838200"/>
          </a:xfrm>
          <a:prstGeom prst="rect">
            <a:avLst/>
          </a:prstGeom>
          <a:solidFill>
            <a:srgbClr val="66FFFF"/>
          </a:solidFill>
          <a:ln w="12700">
            <a:solidFill>
              <a:schemeClr val="tx1"/>
            </a:solidFill>
            <a:miter lim="800000"/>
            <a:headEnd/>
            <a:tailEnd type="none" w="lg" len="lg"/>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14345" name="Rectangle 9"/>
          <p:cNvSpPr>
            <a:spLocks noChangeArrowheads="1"/>
          </p:cNvSpPr>
          <p:nvPr/>
        </p:nvSpPr>
        <p:spPr bwMode="auto">
          <a:xfrm>
            <a:off x="1219200" y="4024313"/>
            <a:ext cx="5486400" cy="776287"/>
          </a:xfrm>
          <a:prstGeom prst="rect">
            <a:avLst/>
          </a:prstGeom>
          <a:solidFill>
            <a:srgbClr val="66FFFF"/>
          </a:solidFill>
          <a:ln w="12700">
            <a:solidFill>
              <a:schemeClr val="tx1"/>
            </a:solidFill>
            <a:miter lim="800000"/>
            <a:headEnd/>
            <a:tailEnd type="none" w="lg" len="lg"/>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14346" name="Text Box 10"/>
          <p:cNvSpPr txBox="1">
            <a:spLocks noChangeArrowheads="1"/>
          </p:cNvSpPr>
          <p:nvPr/>
        </p:nvSpPr>
        <p:spPr bwMode="auto">
          <a:xfrm>
            <a:off x="688975" y="2667000"/>
            <a:ext cx="2057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lgn="r">
              <a:spcBef>
                <a:spcPct val="50000"/>
              </a:spcBef>
            </a:pPr>
            <a:r>
              <a:rPr lang="en-US" altLang="en-US" sz="1600" b="1" i="1">
                <a:latin typeface="Arial" panose="020B0604020202020204" pitchFamily="34" charset="0"/>
              </a:rPr>
              <a:t>Kecepatan</a:t>
            </a:r>
          </a:p>
        </p:txBody>
      </p:sp>
      <p:sp>
        <p:nvSpPr>
          <p:cNvPr id="14347" name="Text Box 11"/>
          <p:cNvSpPr txBox="1">
            <a:spLocks noChangeArrowheads="1"/>
          </p:cNvSpPr>
          <p:nvPr/>
        </p:nvSpPr>
        <p:spPr bwMode="auto">
          <a:xfrm>
            <a:off x="688975" y="4159250"/>
            <a:ext cx="2057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lgn="r">
              <a:spcBef>
                <a:spcPct val="50000"/>
              </a:spcBef>
            </a:pPr>
            <a:r>
              <a:rPr lang="en-US" altLang="en-US" sz="1600" b="1" i="1">
                <a:latin typeface="Arial" panose="020B0604020202020204" pitchFamily="34" charset="0"/>
              </a:rPr>
              <a:t>Fleksibilitas</a:t>
            </a:r>
          </a:p>
        </p:txBody>
      </p:sp>
      <p:sp>
        <p:nvSpPr>
          <p:cNvPr id="14348" name="Rectangle 12"/>
          <p:cNvSpPr>
            <a:spLocks noChangeArrowheads="1"/>
          </p:cNvSpPr>
          <p:nvPr/>
        </p:nvSpPr>
        <p:spPr bwMode="auto">
          <a:xfrm>
            <a:off x="1219200" y="4800600"/>
            <a:ext cx="5486400" cy="762000"/>
          </a:xfrm>
          <a:prstGeom prst="rect">
            <a:avLst/>
          </a:prstGeom>
          <a:solidFill>
            <a:srgbClr val="66FFFF"/>
          </a:solidFill>
          <a:ln w="12700">
            <a:solidFill>
              <a:schemeClr val="tx1"/>
            </a:solidFill>
            <a:miter lim="800000"/>
            <a:headEnd/>
            <a:tailEnd type="none" w="lg" len="lg"/>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14349" name="Text Box 13"/>
          <p:cNvSpPr txBox="1">
            <a:spLocks noChangeArrowheads="1"/>
          </p:cNvSpPr>
          <p:nvPr/>
        </p:nvSpPr>
        <p:spPr bwMode="auto">
          <a:xfrm>
            <a:off x="692150" y="4921250"/>
            <a:ext cx="2057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lgn="r">
              <a:spcBef>
                <a:spcPct val="50000"/>
              </a:spcBef>
            </a:pPr>
            <a:r>
              <a:rPr lang="en-US" altLang="en-US" sz="1600" b="1" i="1">
                <a:latin typeface="Arial" panose="020B0604020202020204" pitchFamily="34" charset="0"/>
              </a:rPr>
              <a:t>Biaya</a:t>
            </a:r>
          </a:p>
        </p:txBody>
      </p:sp>
      <p:sp>
        <p:nvSpPr>
          <p:cNvPr id="14350" name="Line 14"/>
          <p:cNvSpPr>
            <a:spLocks noChangeShapeType="1"/>
          </p:cNvSpPr>
          <p:nvPr/>
        </p:nvSpPr>
        <p:spPr bwMode="auto">
          <a:xfrm>
            <a:off x="2822575" y="5105400"/>
            <a:ext cx="758825" cy="0"/>
          </a:xfrm>
          <a:prstGeom prst="line">
            <a:avLst/>
          </a:prstGeom>
          <a:noFill/>
          <a:ln w="381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4351" name="Line 15"/>
          <p:cNvSpPr>
            <a:spLocks noChangeShapeType="1"/>
          </p:cNvSpPr>
          <p:nvPr/>
        </p:nvSpPr>
        <p:spPr bwMode="auto">
          <a:xfrm>
            <a:off x="2822575" y="4343400"/>
            <a:ext cx="758825" cy="0"/>
          </a:xfrm>
          <a:prstGeom prst="line">
            <a:avLst/>
          </a:prstGeom>
          <a:noFill/>
          <a:ln w="381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4352" name="Text Box 16"/>
          <p:cNvSpPr txBox="1">
            <a:spLocks noChangeArrowheads="1"/>
          </p:cNvSpPr>
          <p:nvPr/>
        </p:nvSpPr>
        <p:spPr bwMode="auto">
          <a:xfrm>
            <a:off x="685800" y="3397250"/>
            <a:ext cx="2057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lgn="r">
              <a:spcBef>
                <a:spcPct val="50000"/>
              </a:spcBef>
            </a:pPr>
            <a:r>
              <a:rPr lang="en-US" altLang="en-US" sz="1600" b="1" i="1">
                <a:latin typeface="Arial" panose="020B0604020202020204" pitchFamily="34" charset="0"/>
              </a:rPr>
              <a:t>Keandalan</a:t>
            </a:r>
          </a:p>
        </p:txBody>
      </p:sp>
      <p:sp>
        <p:nvSpPr>
          <p:cNvPr id="14353" name="Line 17"/>
          <p:cNvSpPr>
            <a:spLocks noChangeShapeType="1"/>
          </p:cNvSpPr>
          <p:nvPr/>
        </p:nvSpPr>
        <p:spPr bwMode="auto">
          <a:xfrm>
            <a:off x="2819400" y="3581400"/>
            <a:ext cx="758825" cy="0"/>
          </a:xfrm>
          <a:prstGeom prst="line">
            <a:avLst/>
          </a:prstGeom>
          <a:noFill/>
          <a:ln w="381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4354" name="Line 18"/>
          <p:cNvSpPr>
            <a:spLocks noChangeShapeType="1"/>
          </p:cNvSpPr>
          <p:nvPr/>
        </p:nvSpPr>
        <p:spPr bwMode="auto">
          <a:xfrm>
            <a:off x="2822575" y="2819400"/>
            <a:ext cx="758825" cy="0"/>
          </a:xfrm>
          <a:prstGeom prst="line">
            <a:avLst/>
          </a:prstGeom>
          <a:noFill/>
          <a:ln w="381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4355" name="Text Box 19"/>
          <p:cNvSpPr txBox="1">
            <a:spLocks noChangeArrowheads="1"/>
          </p:cNvSpPr>
          <p:nvPr/>
        </p:nvSpPr>
        <p:spPr bwMode="auto">
          <a:xfrm>
            <a:off x="688975" y="1905000"/>
            <a:ext cx="2057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lgn="r">
              <a:spcBef>
                <a:spcPct val="50000"/>
              </a:spcBef>
            </a:pPr>
            <a:r>
              <a:rPr lang="en-US" altLang="en-US" sz="1600" b="1" i="1">
                <a:latin typeface="Arial" panose="020B0604020202020204" pitchFamily="34" charset="0"/>
              </a:rPr>
              <a:t>Kualitas</a:t>
            </a:r>
          </a:p>
        </p:txBody>
      </p:sp>
      <p:sp>
        <p:nvSpPr>
          <p:cNvPr id="14356" name="Line 20"/>
          <p:cNvSpPr>
            <a:spLocks noChangeShapeType="1"/>
          </p:cNvSpPr>
          <p:nvPr/>
        </p:nvSpPr>
        <p:spPr bwMode="auto">
          <a:xfrm>
            <a:off x="2822575" y="2057400"/>
            <a:ext cx="758825" cy="0"/>
          </a:xfrm>
          <a:prstGeom prst="line">
            <a:avLst/>
          </a:prstGeom>
          <a:noFill/>
          <a:ln w="381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4357" name="Text Box 21"/>
          <p:cNvSpPr txBox="1">
            <a:spLocks noChangeArrowheads="1"/>
          </p:cNvSpPr>
          <p:nvPr/>
        </p:nvSpPr>
        <p:spPr bwMode="auto">
          <a:xfrm>
            <a:off x="3657600" y="1905000"/>
            <a:ext cx="2743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med" len="lg"/>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lgn="l">
              <a:spcBef>
                <a:spcPct val="50000"/>
              </a:spcBef>
            </a:pPr>
            <a:r>
              <a:rPr lang="en-US" altLang="en-US" sz="1600" b="1" i="1">
                <a:latin typeface="Arial" panose="020B0604020202020204" pitchFamily="34" charset="0"/>
              </a:rPr>
              <a:t>Melakukan operasi dengan BENAR</a:t>
            </a:r>
          </a:p>
        </p:txBody>
      </p:sp>
      <p:sp>
        <p:nvSpPr>
          <p:cNvPr id="14358" name="Text Box 22"/>
          <p:cNvSpPr txBox="1">
            <a:spLocks noChangeArrowheads="1"/>
          </p:cNvSpPr>
          <p:nvPr/>
        </p:nvSpPr>
        <p:spPr bwMode="auto">
          <a:xfrm>
            <a:off x="3657600" y="2635250"/>
            <a:ext cx="2362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med" len="lg"/>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lgn="l">
              <a:spcBef>
                <a:spcPct val="50000"/>
              </a:spcBef>
            </a:pPr>
            <a:r>
              <a:rPr lang="en-US" altLang="en-US" sz="1600" b="1" i="1">
                <a:latin typeface="Arial" panose="020B0604020202020204" pitchFamily="34" charset="0"/>
              </a:rPr>
              <a:t>Melakukan operasi dengan CEPAT</a:t>
            </a:r>
          </a:p>
        </p:txBody>
      </p:sp>
      <p:sp>
        <p:nvSpPr>
          <p:cNvPr id="14359" name="Text Box 23"/>
          <p:cNvSpPr txBox="1">
            <a:spLocks noChangeArrowheads="1"/>
          </p:cNvSpPr>
          <p:nvPr/>
        </p:nvSpPr>
        <p:spPr bwMode="auto">
          <a:xfrm>
            <a:off x="3657600" y="3397250"/>
            <a:ext cx="2667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med" len="lg"/>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lgn="l">
              <a:spcBef>
                <a:spcPct val="50000"/>
              </a:spcBef>
            </a:pPr>
            <a:r>
              <a:rPr lang="en-US" altLang="en-US" sz="1600" b="1" i="1">
                <a:latin typeface="Arial" panose="020B0604020202020204" pitchFamily="34" charset="0"/>
              </a:rPr>
              <a:t>Melakukan operasi dengan TEPAT WAKTU</a:t>
            </a:r>
          </a:p>
        </p:txBody>
      </p:sp>
      <p:sp>
        <p:nvSpPr>
          <p:cNvPr id="14360" name="Text Box 24"/>
          <p:cNvSpPr txBox="1">
            <a:spLocks noChangeArrowheads="1"/>
          </p:cNvSpPr>
          <p:nvPr/>
        </p:nvSpPr>
        <p:spPr bwMode="auto">
          <a:xfrm>
            <a:off x="3657600" y="4235450"/>
            <a:ext cx="2667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med" len="lg"/>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lgn="l">
              <a:spcBef>
                <a:spcPct val="50000"/>
              </a:spcBef>
            </a:pPr>
            <a:r>
              <a:rPr lang="en-US" altLang="en-US" sz="1600" b="1" i="1">
                <a:latin typeface="Arial" panose="020B0604020202020204" pitchFamily="34" charset="0"/>
              </a:rPr>
              <a:t>Dapat BERUBAH</a:t>
            </a:r>
          </a:p>
        </p:txBody>
      </p:sp>
      <p:sp>
        <p:nvSpPr>
          <p:cNvPr id="14361" name="Text Box 25"/>
          <p:cNvSpPr txBox="1">
            <a:spLocks noChangeArrowheads="1"/>
          </p:cNvSpPr>
          <p:nvPr/>
        </p:nvSpPr>
        <p:spPr bwMode="auto">
          <a:xfrm>
            <a:off x="3657600" y="4921250"/>
            <a:ext cx="2667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med" len="lg"/>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lgn="l">
              <a:spcBef>
                <a:spcPct val="50000"/>
              </a:spcBef>
            </a:pPr>
            <a:r>
              <a:rPr lang="en-US" altLang="en-US" sz="1600" b="1" i="1">
                <a:latin typeface="Arial" panose="020B0604020202020204" pitchFamily="34" charset="0"/>
              </a:rPr>
              <a:t>Melakukan sesuatu dengan PRODUKTIF</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4400" y="58261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z="3200" b="1" smtClean="0">
                <a:solidFill>
                  <a:srgbClr val="FF3300"/>
                </a:solidFill>
              </a:rPr>
              <a:t>Jenis-jenis Pengukuran Kinerja</a:t>
            </a:r>
          </a:p>
        </p:txBody>
      </p:sp>
      <p:sp>
        <p:nvSpPr>
          <p:cNvPr id="17411" name="Rectangle 3"/>
          <p:cNvSpPr>
            <a:spLocks noGrp="1" noChangeArrowheads="1"/>
          </p:cNvSpPr>
          <p:nvPr>
            <p:ph type="body" idx="1"/>
          </p:nvPr>
        </p:nvSpPr>
        <p:spPr>
          <a:noFill/>
        </p:spPr>
        <p:txBody>
          <a:bodyPr/>
          <a:lstStyle/>
          <a:p>
            <a:pPr eaLnBrk="1" hangingPunct="1"/>
            <a:endParaRPr lang="en-US" altLang="en-US" sz="2400" dirty="0" smtClean="0"/>
          </a:p>
          <a:p>
            <a:pPr marL="457200" indent="-457200" eaLnBrk="1" hangingPunct="1">
              <a:buFont typeface="+mj-lt"/>
              <a:buAutoNum type="arabicPeriod"/>
            </a:pPr>
            <a:r>
              <a:rPr lang="en-US" altLang="en-US" sz="2400" dirty="0" smtClean="0"/>
              <a:t>Hard vs. Soft Measures</a:t>
            </a:r>
          </a:p>
          <a:p>
            <a:pPr marL="457200" indent="-457200" eaLnBrk="1" hangingPunct="1">
              <a:buFont typeface="+mj-lt"/>
              <a:buAutoNum type="arabicPeriod"/>
            </a:pPr>
            <a:endParaRPr lang="en-US" altLang="en-US" sz="2400" dirty="0" smtClean="0"/>
          </a:p>
          <a:p>
            <a:pPr marL="457200" indent="-457200" eaLnBrk="1" hangingPunct="1">
              <a:buFont typeface="+mj-lt"/>
              <a:buAutoNum type="arabicPeriod"/>
            </a:pPr>
            <a:r>
              <a:rPr lang="en-US" altLang="en-US" sz="2400" dirty="0" smtClean="0"/>
              <a:t>Financial vs. Nonfinancial Measures</a:t>
            </a:r>
          </a:p>
          <a:p>
            <a:pPr marL="457200" indent="-457200" eaLnBrk="1" hangingPunct="1">
              <a:buFont typeface="+mj-lt"/>
              <a:buAutoNum type="arabicPeriod"/>
            </a:pPr>
            <a:endParaRPr lang="en-US" altLang="en-US" sz="2400" dirty="0" smtClean="0"/>
          </a:p>
          <a:p>
            <a:pPr marL="457200" indent="-457200" eaLnBrk="1" hangingPunct="1">
              <a:buFont typeface="+mj-lt"/>
              <a:buAutoNum type="arabicPeriod"/>
            </a:pPr>
            <a:r>
              <a:rPr lang="en-US" altLang="en-US" sz="2400" dirty="0" smtClean="0"/>
              <a:t>Result vs. Process Measures </a:t>
            </a:r>
          </a:p>
          <a:p>
            <a:pPr marL="457200" indent="-457200" eaLnBrk="1" hangingPunct="1">
              <a:buFont typeface="+mj-lt"/>
              <a:buAutoNum type="arabicPeriod"/>
            </a:pPr>
            <a:endParaRPr lang="en-US" altLang="en-US" sz="2400" dirty="0" smtClean="0"/>
          </a:p>
          <a:p>
            <a:pPr marL="457200" indent="-457200" eaLnBrk="1" hangingPunct="1">
              <a:buFont typeface="+mj-lt"/>
              <a:buAutoNum type="arabicPeriod"/>
            </a:pPr>
            <a:r>
              <a:rPr lang="en-US" altLang="en-US" sz="2400" dirty="0" smtClean="0"/>
              <a:t>Measures defined according to purpose</a:t>
            </a:r>
          </a:p>
          <a:p>
            <a:pPr eaLnBrk="1" hangingPunct="1"/>
            <a:endParaRPr lang="en-US" altLang="en-US" sz="2400" dirty="0" smtClean="0"/>
          </a:p>
          <a:p>
            <a:pPr eaLnBrk="1" hangingPunct="1"/>
            <a:endParaRPr lang="en-US" altLang="en-US" sz="2400" dirty="0" smtClean="0"/>
          </a:p>
        </p:txBody>
      </p:sp>
      <p:sp>
        <p:nvSpPr>
          <p:cNvPr id="17412" name="Rectangle 4"/>
          <p:cNvSpPr>
            <a:spLocks noChangeArrowheads="1"/>
          </p:cNvSpPr>
          <p:nvPr/>
        </p:nvSpPr>
        <p:spPr bwMode="auto">
          <a:xfrm>
            <a:off x="250825" y="1125538"/>
            <a:ext cx="8569325"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lgn="l" eaLnBrk="1" hangingPunct="1">
              <a:spcBef>
                <a:spcPct val="20000"/>
              </a:spcBef>
              <a:buClr>
                <a:schemeClr val="bg2"/>
              </a:buClr>
              <a:buSzPct val="75000"/>
              <a:buFont typeface="Wingdings" panose="05000000000000000000" pitchFamily="2" charset="2"/>
              <a:buChar char="p"/>
            </a:pPr>
            <a:endParaRPr lang="en-US" altLang="en-US"/>
          </a:p>
        </p:txBody>
      </p:sp>
      <p:sp>
        <p:nvSpPr>
          <p:cNvPr id="17413" name="Rectangle 5"/>
          <p:cNvSpPr>
            <a:spLocks noChangeArrowheads="1"/>
          </p:cNvSpPr>
          <p:nvPr/>
        </p:nvSpPr>
        <p:spPr bwMode="auto">
          <a:xfrm>
            <a:off x="250825" y="1196975"/>
            <a:ext cx="8569325" cy="539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lgn="l" eaLnBrk="1" hangingPunct="1">
              <a:spcBef>
                <a:spcPct val="20000"/>
              </a:spcBef>
              <a:buClr>
                <a:schemeClr val="bg2"/>
              </a:buClr>
              <a:buSzPct val="75000"/>
              <a:buFont typeface="Wingdings" panose="05000000000000000000" pitchFamily="2" charset="2"/>
              <a:buChar char="p"/>
            </a:pPr>
            <a:endParaRPr lang="en-US" altLang="en-US" sz="28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33600" y="5257800"/>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317625" y="52578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412"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z="3200" b="1" smtClean="0">
                <a:solidFill>
                  <a:srgbClr val="FF3300"/>
                </a:solidFill>
              </a:rPr>
              <a:t>Hard vs. Soft Measures</a:t>
            </a:r>
          </a:p>
        </p:txBody>
      </p:sp>
      <p:sp>
        <p:nvSpPr>
          <p:cNvPr id="18435" name="Rectangle 3"/>
          <p:cNvSpPr>
            <a:spLocks noGrp="1" noChangeArrowheads="1"/>
          </p:cNvSpPr>
          <p:nvPr>
            <p:ph type="body" idx="1"/>
          </p:nvPr>
        </p:nvSpPr>
        <p:spPr>
          <a:noFill/>
        </p:spPr>
        <p:txBody>
          <a:bodyPr/>
          <a:lstStyle/>
          <a:p>
            <a:pPr eaLnBrk="1" hangingPunct="1"/>
            <a:endParaRPr lang="en-US" altLang="en-US" sz="2000" smtClean="0"/>
          </a:p>
          <a:p>
            <a:pPr eaLnBrk="1" hangingPunct="1"/>
            <a:endParaRPr lang="en-US" altLang="en-US" sz="2000" smtClean="0"/>
          </a:p>
        </p:txBody>
      </p:sp>
      <p:sp>
        <p:nvSpPr>
          <p:cNvPr id="18436" name="Rectangle 4"/>
          <p:cNvSpPr>
            <a:spLocks noChangeArrowheads="1"/>
          </p:cNvSpPr>
          <p:nvPr/>
        </p:nvSpPr>
        <p:spPr bwMode="auto">
          <a:xfrm>
            <a:off x="250825" y="1125538"/>
            <a:ext cx="8569325"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lgn="l" eaLnBrk="1" hangingPunct="1">
              <a:spcBef>
                <a:spcPct val="20000"/>
              </a:spcBef>
              <a:buClr>
                <a:schemeClr val="bg2"/>
              </a:buClr>
              <a:buSzPct val="75000"/>
              <a:buFont typeface="Wingdings" panose="05000000000000000000" pitchFamily="2" charset="2"/>
              <a:buChar char="p"/>
            </a:pPr>
            <a:endParaRPr lang="en-US" altLang="en-US"/>
          </a:p>
        </p:txBody>
      </p:sp>
      <p:sp>
        <p:nvSpPr>
          <p:cNvPr id="18437" name="Rectangle 5"/>
          <p:cNvSpPr>
            <a:spLocks noChangeArrowheads="1"/>
          </p:cNvSpPr>
          <p:nvPr/>
        </p:nvSpPr>
        <p:spPr bwMode="auto">
          <a:xfrm>
            <a:off x="250825" y="1196975"/>
            <a:ext cx="8569325" cy="539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000">
                <a:solidFill>
                  <a:schemeClr val="tx1"/>
                </a:solidFill>
                <a:latin typeface="Verdana" panose="020B0604030504040204" pitchFamily="34" charset="0"/>
              </a:defRPr>
            </a:lvl1pPr>
            <a:lvl2pPr marL="968375" indent="-282575">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lgn="l" eaLnBrk="1" hangingPunct="1">
              <a:spcBef>
                <a:spcPct val="20000"/>
              </a:spcBef>
              <a:buClr>
                <a:schemeClr val="bg2"/>
              </a:buClr>
              <a:buSzPct val="75000"/>
              <a:buFont typeface="Wingdings" panose="05000000000000000000" pitchFamily="2" charset="2"/>
              <a:buChar char="p"/>
            </a:pPr>
            <a:r>
              <a:rPr lang="en-US" altLang="en-US" sz="2800"/>
              <a:t>Hard measures adalah fakta murni yang dapat langsung diukur</a:t>
            </a:r>
          </a:p>
          <a:p>
            <a:pPr lvl="1" algn="l" eaLnBrk="1" hangingPunct="1">
              <a:spcBef>
                <a:spcPct val="20000"/>
              </a:spcBef>
              <a:buClr>
                <a:schemeClr val="tx2"/>
              </a:buClr>
              <a:buSzPct val="75000"/>
              <a:buFont typeface="Wingdings" panose="05000000000000000000" pitchFamily="2" charset="2"/>
              <a:buChar char="n"/>
            </a:pPr>
            <a:r>
              <a:rPr lang="en-US" altLang="en-US" sz="2400"/>
              <a:t>Disebut juga sebagai pengukuran secara kuantitatif.</a:t>
            </a:r>
          </a:p>
          <a:p>
            <a:pPr lvl="1" algn="l" eaLnBrk="1" hangingPunct="1">
              <a:spcBef>
                <a:spcPct val="20000"/>
              </a:spcBef>
              <a:buClr>
                <a:schemeClr val="tx2"/>
              </a:buClr>
              <a:buSzPct val="75000"/>
              <a:buFont typeface="Wingdings" panose="05000000000000000000" pitchFamily="2" charset="2"/>
              <a:buChar char="n"/>
            </a:pPr>
            <a:r>
              <a:rPr lang="en-US" altLang="en-US" sz="2400"/>
              <a:t>Contoh: waktu dan biaya yang diperlukan untuk menghasilkan produk.</a:t>
            </a:r>
          </a:p>
          <a:p>
            <a:pPr algn="l" eaLnBrk="1" hangingPunct="1">
              <a:spcBef>
                <a:spcPct val="20000"/>
              </a:spcBef>
              <a:buClr>
                <a:schemeClr val="tx1"/>
              </a:buClr>
              <a:buSzPct val="75000"/>
              <a:buFont typeface="Wingdings" panose="05000000000000000000" pitchFamily="2" charset="2"/>
              <a:buChar char="q"/>
            </a:pPr>
            <a:r>
              <a:rPr lang="en-US" altLang="en-US" sz="2800"/>
              <a:t>Soft measurement adalah kondisi yang “abstrak” dan harus diukur secara tidak langsung</a:t>
            </a:r>
          </a:p>
          <a:p>
            <a:pPr lvl="1" algn="l" eaLnBrk="1" hangingPunct="1">
              <a:spcBef>
                <a:spcPct val="20000"/>
              </a:spcBef>
              <a:buClr>
                <a:schemeClr val="tx1"/>
              </a:buClr>
              <a:buSzPct val="75000"/>
              <a:buFont typeface="Wingdings" panose="05000000000000000000" pitchFamily="2" charset="2"/>
              <a:buChar char="q"/>
            </a:pPr>
            <a:r>
              <a:rPr lang="en-US" altLang="en-US" sz="2400"/>
              <a:t>Disebut juga sebagai pengukuran secara kualitatif</a:t>
            </a:r>
          </a:p>
          <a:p>
            <a:pPr lvl="1" algn="l" eaLnBrk="1" hangingPunct="1">
              <a:spcBef>
                <a:spcPct val="20000"/>
              </a:spcBef>
              <a:buClr>
                <a:schemeClr val="tx1"/>
              </a:buClr>
              <a:buSzPct val="75000"/>
              <a:buFont typeface="Wingdings" panose="05000000000000000000" pitchFamily="2" charset="2"/>
              <a:buChar char="q"/>
            </a:pPr>
            <a:r>
              <a:rPr lang="en-US" altLang="en-US" sz="2400"/>
              <a:t>Contoh: kepuasan konsumen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 y="6115685"/>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08025" y="611568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7573"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sz="3200" smtClean="0"/>
              <a:t>Financial Vs Nonfinancial Measures</a:t>
            </a:r>
            <a:endParaRPr lang="en-US" altLang="en-US" sz="3200" b="1" smtClean="0">
              <a:solidFill>
                <a:srgbClr val="FF3300"/>
              </a:solidFill>
            </a:endParaRPr>
          </a:p>
        </p:txBody>
      </p:sp>
      <p:sp>
        <p:nvSpPr>
          <p:cNvPr id="20483" name="Rectangle 3"/>
          <p:cNvSpPr>
            <a:spLocks noGrp="1" noChangeArrowheads="1"/>
          </p:cNvSpPr>
          <p:nvPr>
            <p:ph type="body" idx="1"/>
          </p:nvPr>
        </p:nvSpPr>
        <p:spPr>
          <a:noFill/>
        </p:spPr>
        <p:txBody>
          <a:bodyPr/>
          <a:lstStyle/>
          <a:p>
            <a:pPr eaLnBrk="1" hangingPunct="1"/>
            <a:endParaRPr lang="en-US" altLang="en-US" sz="2000" smtClean="0"/>
          </a:p>
          <a:p>
            <a:pPr eaLnBrk="1" hangingPunct="1"/>
            <a:endParaRPr lang="en-US" altLang="en-US" sz="2000" smtClean="0"/>
          </a:p>
        </p:txBody>
      </p:sp>
      <p:sp>
        <p:nvSpPr>
          <p:cNvPr id="20484" name="Rectangle 4"/>
          <p:cNvSpPr>
            <a:spLocks noChangeArrowheads="1"/>
          </p:cNvSpPr>
          <p:nvPr/>
        </p:nvSpPr>
        <p:spPr bwMode="auto">
          <a:xfrm>
            <a:off x="250825" y="1125538"/>
            <a:ext cx="8569325"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lgn="l" eaLnBrk="1" hangingPunct="1">
              <a:spcBef>
                <a:spcPct val="20000"/>
              </a:spcBef>
              <a:buClr>
                <a:schemeClr val="bg2"/>
              </a:buClr>
              <a:buSzPct val="75000"/>
              <a:buFont typeface="Wingdings" panose="05000000000000000000" pitchFamily="2" charset="2"/>
              <a:buChar char="p"/>
            </a:pPr>
            <a:endParaRPr lang="en-US" altLang="en-US"/>
          </a:p>
        </p:txBody>
      </p:sp>
      <p:sp>
        <p:nvSpPr>
          <p:cNvPr id="20485" name="Rectangle 5"/>
          <p:cNvSpPr>
            <a:spLocks noChangeArrowheads="1"/>
          </p:cNvSpPr>
          <p:nvPr/>
        </p:nvSpPr>
        <p:spPr bwMode="auto">
          <a:xfrm>
            <a:off x="250825" y="838200"/>
            <a:ext cx="8569325"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000">
                <a:solidFill>
                  <a:schemeClr val="tx1"/>
                </a:solidFill>
                <a:latin typeface="Verdana" panose="020B0604030504040204" pitchFamily="34" charset="0"/>
              </a:defRPr>
            </a:lvl1pPr>
            <a:lvl2pPr marL="968375" indent="-282575">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lgn="l" eaLnBrk="1" hangingPunct="1">
              <a:spcBef>
                <a:spcPct val="20000"/>
              </a:spcBef>
              <a:buClr>
                <a:schemeClr val="bg2"/>
              </a:buClr>
              <a:buSzPct val="75000"/>
              <a:buFont typeface="Wingdings" panose="05000000000000000000" pitchFamily="2" charset="2"/>
              <a:buChar char="p"/>
            </a:pPr>
            <a:r>
              <a:rPr lang="en-US" altLang="en-US" sz="2400"/>
              <a:t>Financial measurement, pengukuran dengan menggunakan nilai moneter sebagai unit ukuran. Biasanya merupakan hasil perolehan secara finansial,  contohnya:</a:t>
            </a:r>
          </a:p>
          <a:p>
            <a:pPr lvl="1" algn="l" eaLnBrk="1" hangingPunct="1">
              <a:spcBef>
                <a:spcPct val="20000"/>
              </a:spcBef>
              <a:buClr>
                <a:schemeClr val="tx2"/>
              </a:buClr>
              <a:buSzPct val="75000"/>
              <a:buFont typeface="Wingdings" panose="05000000000000000000" pitchFamily="2" charset="2"/>
              <a:buChar char="n"/>
            </a:pPr>
            <a:r>
              <a:rPr lang="en-US" altLang="en-US"/>
              <a:t>Margin (total sales – total cost)</a:t>
            </a:r>
          </a:p>
          <a:p>
            <a:pPr lvl="1" algn="l" eaLnBrk="1" hangingPunct="1">
              <a:spcBef>
                <a:spcPct val="20000"/>
              </a:spcBef>
              <a:buClr>
                <a:schemeClr val="tx2"/>
              </a:buClr>
              <a:buSzPct val="75000"/>
              <a:buFont typeface="Wingdings" panose="05000000000000000000" pitchFamily="2" charset="2"/>
              <a:buChar char="n"/>
            </a:pPr>
            <a:r>
              <a:rPr lang="en-US" altLang="en-US"/>
              <a:t>value added (Sales – input goods)</a:t>
            </a:r>
          </a:p>
          <a:p>
            <a:pPr lvl="1" algn="l" eaLnBrk="1" hangingPunct="1">
              <a:spcBef>
                <a:spcPct val="20000"/>
              </a:spcBef>
              <a:buClr>
                <a:schemeClr val="tx2"/>
              </a:buClr>
              <a:buSzPct val="75000"/>
              <a:buFont typeface="Wingdings" panose="05000000000000000000" pitchFamily="2" charset="2"/>
              <a:buChar char="n"/>
            </a:pPr>
            <a:r>
              <a:rPr lang="en-US" altLang="en-US"/>
              <a:t>Turnover of capital (sales/total capital)</a:t>
            </a:r>
          </a:p>
          <a:p>
            <a:pPr lvl="1" algn="l" eaLnBrk="1" hangingPunct="1">
              <a:spcBef>
                <a:spcPct val="20000"/>
              </a:spcBef>
              <a:buClr>
                <a:schemeClr val="tx2"/>
              </a:buClr>
              <a:buSzPct val="75000"/>
              <a:buFont typeface="Wingdings" panose="05000000000000000000" pitchFamily="2" charset="2"/>
              <a:buNone/>
            </a:pPr>
            <a:endParaRPr lang="en-US" altLang="en-US"/>
          </a:p>
          <a:p>
            <a:pPr algn="l" eaLnBrk="1" hangingPunct="1">
              <a:spcBef>
                <a:spcPct val="20000"/>
              </a:spcBef>
              <a:buClr>
                <a:schemeClr val="tx1"/>
              </a:buClr>
              <a:buSzPct val="75000"/>
              <a:buFont typeface="Wingdings" panose="05000000000000000000" pitchFamily="2" charset="2"/>
              <a:buChar char="q"/>
            </a:pPr>
            <a:r>
              <a:rPr lang="en-US" altLang="en-US" sz="2400"/>
              <a:t>Non-financial measurement, digunakan untuk menyebut ukuran kinerja dengan satuan ukuran selain ukuran finansial. </a:t>
            </a:r>
          </a:p>
          <a:p>
            <a:pPr lvl="1" algn="l" eaLnBrk="1" hangingPunct="1">
              <a:spcBef>
                <a:spcPct val="20000"/>
              </a:spcBef>
              <a:buClr>
                <a:schemeClr val="tx1"/>
              </a:buClr>
              <a:buSzPct val="75000"/>
              <a:buFont typeface="Wingdings" panose="05000000000000000000" pitchFamily="2" charset="2"/>
              <a:buChar char="q"/>
            </a:pPr>
            <a:r>
              <a:rPr lang="en-US" altLang="en-US"/>
              <a:t>Bisa berupa hard atau soft measurement</a:t>
            </a:r>
          </a:p>
          <a:p>
            <a:pPr lvl="1" algn="l" eaLnBrk="1" hangingPunct="1">
              <a:spcBef>
                <a:spcPct val="20000"/>
              </a:spcBef>
              <a:buClr>
                <a:schemeClr val="tx1"/>
              </a:buClr>
              <a:buSzPct val="75000"/>
              <a:buFont typeface="Wingdings" panose="05000000000000000000" pitchFamily="2" charset="2"/>
              <a:buChar char="q"/>
            </a:pPr>
            <a:r>
              <a:rPr lang="en-US" altLang="en-US"/>
              <a:t>Misalnya set-up time, delivery time, delivery precision, defect rate, number of complaint, customer satisfaction</a:t>
            </a:r>
          </a:p>
          <a:p>
            <a:pPr algn="l" eaLnBrk="1" hangingPunct="1">
              <a:spcBef>
                <a:spcPct val="20000"/>
              </a:spcBef>
              <a:buClr>
                <a:schemeClr val="bg2"/>
              </a:buClr>
              <a:buSzPct val="75000"/>
              <a:buFont typeface="Wingdings" panose="05000000000000000000" pitchFamily="2" charset="2"/>
              <a:buChar char="p"/>
            </a:pPr>
            <a:endParaRPr lang="en-US" altLang="en-US" sz="28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52600" y="59864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sz="3200" b="1" smtClean="0">
                <a:solidFill>
                  <a:srgbClr val="FF3300"/>
                </a:solidFill>
              </a:rPr>
              <a:t>Result vs. Process Measures</a:t>
            </a:r>
          </a:p>
        </p:txBody>
      </p:sp>
      <p:sp>
        <p:nvSpPr>
          <p:cNvPr id="21507" name="Rectangle 3"/>
          <p:cNvSpPr>
            <a:spLocks noGrp="1" noChangeArrowheads="1"/>
          </p:cNvSpPr>
          <p:nvPr>
            <p:ph type="body" idx="1"/>
          </p:nvPr>
        </p:nvSpPr>
        <p:spPr>
          <a:noFill/>
        </p:spPr>
        <p:txBody>
          <a:bodyPr/>
          <a:lstStyle/>
          <a:p>
            <a:pPr eaLnBrk="1" hangingPunct="1"/>
            <a:endParaRPr lang="en-US" altLang="en-US" sz="2000" smtClean="0"/>
          </a:p>
          <a:p>
            <a:pPr eaLnBrk="1" hangingPunct="1"/>
            <a:endParaRPr lang="en-US" altLang="en-US" sz="2000" smtClean="0"/>
          </a:p>
        </p:txBody>
      </p:sp>
      <p:sp>
        <p:nvSpPr>
          <p:cNvPr id="21508" name="Rectangle 4"/>
          <p:cNvSpPr>
            <a:spLocks noChangeArrowheads="1"/>
          </p:cNvSpPr>
          <p:nvPr/>
        </p:nvSpPr>
        <p:spPr bwMode="auto">
          <a:xfrm>
            <a:off x="250825" y="1125538"/>
            <a:ext cx="8569325"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lgn="l" eaLnBrk="1" hangingPunct="1">
              <a:spcBef>
                <a:spcPct val="20000"/>
              </a:spcBef>
              <a:buClr>
                <a:schemeClr val="bg2"/>
              </a:buClr>
              <a:buSzPct val="75000"/>
              <a:buFont typeface="Wingdings" panose="05000000000000000000" pitchFamily="2" charset="2"/>
              <a:buChar char="p"/>
            </a:pPr>
            <a:endParaRPr lang="en-US" altLang="en-US"/>
          </a:p>
        </p:txBody>
      </p:sp>
      <p:sp>
        <p:nvSpPr>
          <p:cNvPr id="21509" name="Rectangle 5"/>
          <p:cNvSpPr>
            <a:spLocks noChangeArrowheads="1"/>
          </p:cNvSpPr>
          <p:nvPr/>
        </p:nvSpPr>
        <p:spPr bwMode="auto">
          <a:xfrm>
            <a:off x="250825" y="990600"/>
            <a:ext cx="8569325"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000">
                <a:solidFill>
                  <a:schemeClr val="tx1"/>
                </a:solidFill>
                <a:latin typeface="Verdana" panose="020B0604030504040204" pitchFamily="34" charset="0"/>
              </a:defRPr>
            </a:lvl1pPr>
            <a:lvl2pPr marL="968375" indent="-282575">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lgn="l" eaLnBrk="1" hangingPunct="1">
              <a:spcBef>
                <a:spcPct val="20000"/>
              </a:spcBef>
              <a:buClr>
                <a:schemeClr val="bg2"/>
              </a:buClr>
              <a:buSzPct val="75000"/>
              <a:buFont typeface="Wingdings" panose="05000000000000000000" pitchFamily="2" charset="2"/>
              <a:buChar char="p"/>
            </a:pPr>
            <a:r>
              <a:rPr lang="en-US" altLang="en-US" sz="2400"/>
              <a:t>Seringkali menunjukkan perbedaan antara pemikiran negara Barat dan Jepang tentang Manajemen</a:t>
            </a:r>
          </a:p>
          <a:p>
            <a:pPr algn="l" eaLnBrk="1" hangingPunct="1">
              <a:spcBef>
                <a:spcPct val="20000"/>
              </a:spcBef>
              <a:buClr>
                <a:schemeClr val="bg2"/>
              </a:buClr>
              <a:buSzPct val="75000"/>
              <a:buFont typeface="Wingdings" panose="05000000000000000000" pitchFamily="2" charset="2"/>
              <a:buChar char="p"/>
            </a:pPr>
            <a:r>
              <a:rPr lang="en-US" altLang="en-US" sz="2400"/>
              <a:t>Negara barat lebih menekankan pada pengukuran terhadap hasil/result. </a:t>
            </a:r>
          </a:p>
          <a:p>
            <a:pPr algn="l" eaLnBrk="1" hangingPunct="1">
              <a:spcBef>
                <a:spcPct val="20000"/>
              </a:spcBef>
              <a:buClr>
                <a:schemeClr val="bg2"/>
              </a:buClr>
              <a:buSzPct val="75000"/>
              <a:buFont typeface="Wingdings" panose="05000000000000000000" pitchFamily="2" charset="2"/>
              <a:buChar char="p"/>
            </a:pPr>
            <a:r>
              <a:rPr lang="en-US" altLang="en-US" sz="2400"/>
              <a:t>Sedangkan di Jepang menekankan pada proses pencapaian dengan cara yang terhormat yang pada akhirnya memberikan hasil yang diinginkan.</a:t>
            </a:r>
          </a:p>
          <a:p>
            <a:pPr lvl="1" algn="l" eaLnBrk="1" hangingPunct="1">
              <a:spcBef>
                <a:spcPct val="20000"/>
              </a:spcBef>
              <a:buClr>
                <a:schemeClr val="tx2"/>
              </a:buClr>
              <a:buSzPct val="75000"/>
              <a:buFont typeface="Wingdings" panose="05000000000000000000" pitchFamily="2" charset="2"/>
              <a:buChar char="n"/>
            </a:pPr>
            <a:r>
              <a:rPr lang="en-US" altLang="en-US"/>
              <a:t>Ukuran proses: ukuran yang menggambarkan karakteristik penting dari sebuah proses yang diasumsikan memiliki pengaruh terhadap hasil yang diinginkan</a:t>
            </a:r>
          </a:p>
          <a:p>
            <a:pPr lvl="1" algn="l" eaLnBrk="1" hangingPunct="1">
              <a:spcBef>
                <a:spcPct val="20000"/>
              </a:spcBef>
              <a:buClr>
                <a:schemeClr val="tx2"/>
              </a:buClr>
              <a:buSzPct val="75000"/>
              <a:buFont typeface="Wingdings" panose="05000000000000000000" pitchFamily="2" charset="2"/>
              <a:buChar char="n"/>
            </a:pPr>
            <a:r>
              <a:rPr lang="en-US" altLang="en-US"/>
              <a:t>Misalkan: jumlah pertemuan dalam cross-functional team</a:t>
            </a:r>
          </a:p>
          <a:p>
            <a:pPr lvl="1" algn="l" eaLnBrk="1" hangingPunct="1">
              <a:spcBef>
                <a:spcPct val="20000"/>
              </a:spcBef>
              <a:buClr>
                <a:schemeClr val="tx2"/>
              </a:buClr>
              <a:buSzPct val="75000"/>
              <a:buFont typeface="Wingdings" panose="05000000000000000000" pitchFamily="2" charset="2"/>
              <a:buChar char="n"/>
            </a:pPr>
            <a:r>
              <a:rPr lang="en-US" altLang="en-US"/>
              <a:t>Ukuran yang umum digunakan di Barat adalah jumlah perubahan yang diimplementasikan</a:t>
            </a:r>
          </a:p>
          <a:p>
            <a:pPr algn="l" eaLnBrk="1" hangingPunct="1">
              <a:spcBef>
                <a:spcPct val="20000"/>
              </a:spcBef>
              <a:buClr>
                <a:schemeClr val="bg2"/>
              </a:buClr>
              <a:buSzPct val="75000"/>
              <a:buFont typeface="Wingdings" panose="05000000000000000000" pitchFamily="2" charset="2"/>
              <a:buChar char="p"/>
            </a:pPr>
            <a:endParaRPr lang="en-US" alt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 y="603694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1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sz="3200" b="1" smtClean="0">
                <a:solidFill>
                  <a:srgbClr val="FF3300"/>
                </a:solidFill>
              </a:rPr>
              <a:t>Measures Defined According to Purpose </a:t>
            </a:r>
          </a:p>
        </p:txBody>
      </p:sp>
      <p:sp>
        <p:nvSpPr>
          <p:cNvPr id="22531" name="Rectangle 3"/>
          <p:cNvSpPr>
            <a:spLocks noGrp="1" noChangeArrowheads="1"/>
          </p:cNvSpPr>
          <p:nvPr>
            <p:ph type="body" idx="1"/>
          </p:nvPr>
        </p:nvSpPr>
        <p:spPr>
          <a:noFill/>
        </p:spPr>
        <p:txBody>
          <a:bodyPr/>
          <a:lstStyle/>
          <a:p>
            <a:pPr eaLnBrk="1" hangingPunct="1">
              <a:lnSpc>
                <a:spcPct val="90000"/>
              </a:lnSpc>
              <a:buClr>
                <a:schemeClr val="tx1"/>
              </a:buClr>
              <a:buFont typeface="Wingdings" panose="05000000000000000000" pitchFamily="2" charset="2"/>
              <a:buChar char="q"/>
            </a:pPr>
            <a:r>
              <a:rPr lang="en-US" altLang="en-US" sz="2400" smtClean="0"/>
              <a:t>Cara lain untuk mengelompokkan ukuran adalah dengan berdasarkan tujuan dari ukuran tersebut.</a:t>
            </a:r>
          </a:p>
          <a:p>
            <a:pPr eaLnBrk="1" hangingPunct="1">
              <a:lnSpc>
                <a:spcPct val="90000"/>
              </a:lnSpc>
              <a:buClr>
                <a:schemeClr val="tx1"/>
              </a:buClr>
              <a:buFont typeface="Wingdings" panose="05000000000000000000" pitchFamily="2" charset="2"/>
              <a:buChar char="q"/>
            </a:pPr>
            <a:r>
              <a:rPr lang="en-US" altLang="en-US" sz="2400" smtClean="0"/>
              <a:t>Result measures, mengukur pencapaian organisasi.</a:t>
            </a:r>
          </a:p>
          <a:p>
            <a:pPr lvl="1" eaLnBrk="1" hangingPunct="1">
              <a:lnSpc>
                <a:spcPct val="90000"/>
              </a:lnSpc>
              <a:buClr>
                <a:schemeClr val="tx1"/>
              </a:buClr>
              <a:buFont typeface="Wingdings" panose="05000000000000000000" pitchFamily="2" charset="2"/>
              <a:buChar char="Ø"/>
            </a:pPr>
            <a:r>
              <a:rPr lang="en-US" altLang="en-US" sz="2000" smtClean="0"/>
              <a:t>Misalnya net profit, return on investment, market share.</a:t>
            </a:r>
          </a:p>
          <a:p>
            <a:pPr eaLnBrk="1" hangingPunct="1">
              <a:lnSpc>
                <a:spcPct val="90000"/>
              </a:lnSpc>
              <a:buClr>
                <a:schemeClr val="tx1"/>
              </a:buClr>
              <a:buFont typeface="Wingdings" panose="05000000000000000000" pitchFamily="2" charset="2"/>
              <a:buChar char="q"/>
            </a:pPr>
            <a:r>
              <a:rPr lang="en-US" altLang="en-US" sz="2400" smtClean="0"/>
              <a:t>Diagnostic measurement, adalah indikatopr dari hasil di masa depan dan dapat dilihat sebagai ukuran pencapaian secara tidak langsung. </a:t>
            </a:r>
          </a:p>
          <a:p>
            <a:pPr lvl="1" eaLnBrk="1" hangingPunct="1">
              <a:lnSpc>
                <a:spcPct val="90000"/>
              </a:lnSpc>
              <a:buClr>
                <a:schemeClr val="tx1"/>
              </a:buClr>
              <a:buFont typeface="Wingdings" panose="05000000000000000000" pitchFamily="2" charset="2"/>
              <a:buChar char="Ø"/>
            </a:pPr>
            <a:r>
              <a:rPr lang="en-US" altLang="en-US" sz="2000" smtClean="0"/>
              <a:t>Misalnya delivery precision, delivery flexibility, product quality, lead time customer satisfaction.</a:t>
            </a:r>
          </a:p>
          <a:p>
            <a:pPr eaLnBrk="1" hangingPunct="1">
              <a:lnSpc>
                <a:spcPct val="90000"/>
              </a:lnSpc>
              <a:buClr>
                <a:schemeClr val="tx1"/>
              </a:buClr>
              <a:buFont typeface="Wingdings" panose="05000000000000000000" pitchFamily="2" charset="2"/>
              <a:buChar char="q"/>
            </a:pPr>
            <a:r>
              <a:rPr lang="en-US" altLang="en-US" sz="2400" smtClean="0"/>
              <a:t>Competence measurement, mengukur kemampuan organisasi dalam melakukan penyesuaian terhadap perubahan masa depan.</a:t>
            </a:r>
          </a:p>
          <a:p>
            <a:pPr lvl="1" eaLnBrk="1" hangingPunct="1">
              <a:lnSpc>
                <a:spcPct val="90000"/>
              </a:lnSpc>
              <a:buClr>
                <a:schemeClr val="tx1"/>
              </a:buClr>
              <a:buFont typeface="Wingdings" panose="05000000000000000000" pitchFamily="2" charset="2"/>
              <a:buChar char="Ø"/>
            </a:pPr>
            <a:r>
              <a:rPr lang="en-US" altLang="en-US" sz="2000" smtClean="0"/>
              <a:t>Investasi dalam pengembangan produk, fleksibilitas manufaktur dalam menghasilkan produk baru</a:t>
            </a:r>
            <a:endParaRPr lang="en-US" altLang="en-US" sz="2800" smtClean="0"/>
          </a:p>
        </p:txBody>
      </p:sp>
      <p:sp>
        <p:nvSpPr>
          <p:cNvPr id="22532" name="Rectangle 4"/>
          <p:cNvSpPr>
            <a:spLocks noChangeArrowheads="1"/>
          </p:cNvSpPr>
          <p:nvPr/>
        </p:nvSpPr>
        <p:spPr bwMode="auto">
          <a:xfrm>
            <a:off x="250825" y="762000"/>
            <a:ext cx="8569325"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lgn="l" eaLnBrk="1" hangingPunct="1">
              <a:spcBef>
                <a:spcPct val="20000"/>
              </a:spcBef>
              <a:buClr>
                <a:schemeClr val="bg2"/>
              </a:buClr>
              <a:buSzPct val="75000"/>
              <a:buFont typeface="Wingdings" panose="05000000000000000000" pitchFamily="2" charset="2"/>
              <a:buChar char="p"/>
            </a:pPr>
            <a:endParaRPr lang="en-US" altLang="en-US" sz="14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19200" y="61309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ctr" eaLnBrk="1" hangingPunct="1"/>
            <a:r>
              <a:rPr lang="en-US" altLang="en-US" sz="3000" dirty="0" err="1" smtClean="0"/>
              <a:t>Tugas</a:t>
            </a:r>
            <a:r>
              <a:rPr lang="en-US" altLang="en-US" sz="3000" dirty="0" smtClean="0"/>
              <a:t> </a:t>
            </a:r>
            <a:r>
              <a:rPr lang="en-US" altLang="en-US" sz="3000" dirty="0" err="1" smtClean="0"/>
              <a:t>Mandiri</a:t>
            </a:r>
            <a:r>
              <a:rPr lang="en-US" altLang="en-US" sz="3000" dirty="0" smtClean="0"/>
              <a:t> 2</a:t>
            </a:r>
            <a:endParaRPr lang="en-US" altLang="en-US" sz="3000" dirty="0"/>
          </a:p>
        </p:txBody>
      </p:sp>
      <p:sp>
        <p:nvSpPr>
          <p:cNvPr id="16387" name="Rectangle 3"/>
          <p:cNvSpPr>
            <a:spLocks noGrp="1" noChangeArrowheads="1"/>
          </p:cNvSpPr>
          <p:nvPr>
            <p:ph type="body" idx="1"/>
          </p:nvPr>
        </p:nvSpPr>
        <p:spPr>
          <a:xfrm>
            <a:off x="457200" y="2209800"/>
            <a:ext cx="8229600" cy="3921125"/>
          </a:xfrm>
        </p:spPr>
        <p:txBody>
          <a:bodyPr/>
          <a:lstStyle/>
          <a:p>
            <a:pPr marL="514350" indent="-514350" eaLnBrk="1" hangingPunct="1">
              <a:buAutoNum type="arabicPeriod"/>
            </a:pPr>
            <a:r>
              <a:rPr lang="en-US" altLang="en-US" dirty="0" err="1" smtClean="0"/>
              <a:t>Cari</a:t>
            </a:r>
            <a:r>
              <a:rPr lang="en-US" altLang="en-US" dirty="0" smtClean="0"/>
              <a:t> </a:t>
            </a:r>
            <a:r>
              <a:rPr lang="en-US" altLang="en-US" dirty="0" err="1" smtClean="0"/>
              <a:t>contoh</a:t>
            </a:r>
            <a:r>
              <a:rPr lang="en-US" altLang="en-US" dirty="0" smtClean="0"/>
              <a:t> </a:t>
            </a:r>
            <a:r>
              <a:rPr lang="en-US" altLang="en-US" dirty="0" err="1" smtClean="0"/>
              <a:t>industri</a:t>
            </a:r>
            <a:r>
              <a:rPr lang="en-US" altLang="en-US" dirty="0" smtClean="0"/>
              <a:t> yang </a:t>
            </a:r>
            <a:r>
              <a:rPr lang="en-US" altLang="en-US" dirty="0" err="1" smtClean="0"/>
              <a:t>mengutamakan</a:t>
            </a:r>
            <a:r>
              <a:rPr lang="en-US" altLang="en-US" dirty="0" smtClean="0"/>
              <a:t> </a:t>
            </a:r>
            <a:r>
              <a:rPr lang="en-US" altLang="en-US" dirty="0" err="1" smtClean="0"/>
              <a:t>masing-masing</a:t>
            </a:r>
            <a:r>
              <a:rPr lang="en-US" altLang="en-US" dirty="0" smtClean="0"/>
              <a:t> </a:t>
            </a:r>
            <a:r>
              <a:rPr lang="en-US" altLang="en-US" dirty="0" err="1" smtClean="0"/>
              <a:t>faktor</a:t>
            </a:r>
            <a:r>
              <a:rPr lang="en-US" altLang="en-US" dirty="0" smtClean="0"/>
              <a:t> </a:t>
            </a:r>
            <a:r>
              <a:rPr lang="en-US" altLang="en-US" dirty="0" err="1" smtClean="0"/>
              <a:t>kompetitif</a:t>
            </a:r>
            <a:r>
              <a:rPr lang="en-US" altLang="en-US" dirty="0" smtClean="0"/>
              <a:t> </a:t>
            </a:r>
            <a:r>
              <a:rPr lang="en-US" altLang="en-US" dirty="0" err="1" smtClean="0"/>
              <a:t>berikut</a:t>
            </a:r>
            <a:r>
              <a:rPr lang="en-US" altLang="en-US" dirty="0" smtClean="0"/>
              <a:t>:</a:t>
            </a:r>
          </a:p>
          <a:p>
            <a:pPr marL="1325563" lvl="1" indent="-754063" eaLnBrk="1" hangingPunct="1">
              <a:buFont typeface="+mj-lt"/>
              <a:buAutoNum type="alphaLcPeriod"/>
            </a:pPr>
            <a:r>
              <a:rPr lang="en-US" altLang="en-US" dirty="0" err="1"/>
              <a:t>Biaya</a:t>
            </a:r>
            <a:endParaRPr lang="en-US" altLang="en-US" dirty="0"/>
          </a:p>
          <a:p>
            <a:pPr marL="1325563" lvl="1" indent="-754063" eaLnBrk="1" hangingPunct="1">
              <a:buFont typeface="+mj-lt"/>
              <a:buAutoNum type="alphaLcPeriod"/>
            </a:pPr>
            <a:r>
              <a:rPr lang="en-US" altLang="en-US" dirty="0" err="1"/>
              <a:t>Kualitas</a:t>
            </a:r>
            <a:endParaRPr lang="en-US" altLang="en-US" dirty="0"/>
          </a:p>
          <a:p>
            <a:pPr marL="1325563" lvl="1" indent="-754063" eaLnBrk="1" hangingPunct="1">
              <a:buFont typeface="+mj-lt"/>
              <a:buAutoNum type="alphaLcPeriod"/>
            </a:pPr>
            <a:r>
              <a:rPr lang="en-US" altLang="en-US" dirty="0" err="1"/>
              <a:t>Kecepatan</a:t>
            </a:r>
            <a:r>
              <a:rPr lang="en-US" altLang="en-US" dirty="0"/>
              <a:t> </a:t>
            </a:r>
            <a:r>
              <a:rPr lang="en-US" altLang="en-US" dirty="0" err="1"/>
              <a:t>pengiriman</a:t>
            </a:r>
            <a:endParaRPr lang="en-US" altLang="en-US" dirty="0"/>
          </a:p>
          <a:p>
            <a:pPr marL="1325563" lvl="1" indent="-754063" eaLnBrk="1" hangingPunct="1">
              <a:buFont typeface="+mj-lt"/>
              <a:buAutoNum type="alphaLcPeriod"/>
            </a:pPr>
            <a:r>
              <a:rPr lang="en-US" altLang="en-US" dirty="0" err="1"/>
              <a:t>Variasi</a:t>
            </a:r>
            <a:r>
              <a:rPr lang="en-US" altLang="en-US" dirty="0"/>
              <a:t> </a:t>
            </a:r>
            <a:r>
              <a:rPr lang="en-US" altLang="en-US" dirty="0" err="1"/>
              <a:t>produk</a:t>
            </a:r>
            <a:r>
              <a:rPr lang="en-US" altLang="en-US" dirty="0"/>
              <a:t> </a:t>
            </a:r>
            <a:r>
              <a:rPr lang="en-US" altLang="en-US" dirty="0" err="1"/>
              <a:t>dan</a:t>
            </a:r>
            <a:r>
              <a:rPr lang="en-US" altLang="en-US" dirty="0"/>
              <a:t> </a:t>
            </a:r>
            <a:r>
              <a:rPr lang="en-US" altLang="en-US" dirty="0" err="1"/>
              <a:t>layanan</a:t>
            </a:r>
            <a:endParaRPr lang="en-US" altLang="en-US" dirty="0"/>
          </a:p>
          <a:p>
            <a:pPr marL="514350" indent="-514350" eaLnBrk="1" hangingPunct="1">
              <a:buAutoNum type="arabicPeriod"/>
            </a:pPr>
            <a:r>
              <a:rPr lang="en-US" dirty="0" err="1" smtClean="0"/>
              <a:t>Analisislah</a:t>
            </a:r>
            <a:r>
              <a:rPr lang="en-US" dirty="0" smtClean="0"/>
              <a:t> </a:t>
            </a:r>
            <a:r>
              <a:rPr lang="en-US" dirty="0" err="1" smtClean="0"/>
              <a:t>Jenis</a:t>
            </a:r>
            <a:r>
              <a:rPr lang="en-US" dirty="0" smtClean="0"/>
              <a:t> </a:t>
            </a:r>
            <a:r>
              <a:rPr lang="en-US" dirty="0" err="1"/>
              <a:t>pengukuran</a:t>
            </a:r>
            <a:r>
              <a:rPr lang="en-US" dirty="0"/>
              <a:t> </a:t>
            </a:r>
            <a:r>
              <a:rPr lang="en-US" dirty="0" err="1"/>
              <a:t>kinerja</a:t>
            </a:r>
            <a:r>
              <a:rPr lang="en-US" dirty="0"/>
              <a:t> yang </a:t>
            </a:r>
            <a:r>
              <a:rPr lang="en-US" dirty="0" err="1"/>
              <a:t>digunakan</a:t>
            </a:r>
            <a:r>
              <a:rPr lang="en-US" dirty="0"/>
              <a:t> </a:t>
            </a:r>
            <a:r>
              <a:rPr lang="en-US" dirty="0" err="1" smtClean="0"/>
              <a:t>pada</a:t>
            </a:r>
            <a:r>
              <a:rPr lang="en-US" dirty="0"/>
              <a:t> </a:t>
            </a:r>
            <a:r>
              <a:rPr lang="en-US" dirty="0" err="1"/>
              <a:t>Percetakan</a:t>
            </a:r>
            <a:r>
              <a:rPr lang="en-US" dirty="0"/>
              <a:t> </a:t>
            </a:r>
            <a:r>
              <a:rPr lang="en-US" dirty="0" err="1"/>
              <a:t>Bhinneka</a:t>
            </a:r>
            <a:r>
              <a:rPr lang="en-US" dirty="0"/>
              <a:t> </a:t>
            </a:r>
            <a:r>
              <a:rPr lang="en-US" dirty="0" err="1"/>
              <a:t>Riyant</a:t>
            </a:r>
            <a:r>
              <a:rPr lang="en-US" dirty="0"/>
              <a:t> </a:t>
            </a:r>
            <a:endParaRPr lang="en-US" dirty="0" smtClean="0"/>
          </a:p>
          <a:p>
            <a:pPr marL="0" lvl="1" indent="0" eaLnBrk="1" hangingPunct="1">
              <a:buNone/>
            </a:pPr>
            <a:endParaRPr lang="en-US" altLang="en-US" dirty="0" smtClean="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4380" y="6217920"/>
            <a:ext cx="609600" cy="609600"/>
          </a:xfrm>
          <a:prstGeom prst="rect">
            <a:avLst/>
          </a:prstGeom>
        </p:spPr>
      </p:pic>
    </p:spTree>
    <p:extLst>
      <p:ext uri="{BB962C8B-B14F-4D97-AF65-F5344CB8AC3E}">
        <p14:creationId xmlns:p14="http://schemas.microsoft.com/office/powerpoint/2010/main" val="64984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6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43200"/>
            <a:ext cx="8229600" cy="3387725"/>
          </a:xfrm>
        </p:spPr>
        <p:txBody>
          <a:bodyPr/>
          <a:lstStyle/>
          <a:p>
            <a:pPr marL="0" indent="0" algn="ctr">
              <a:buNone/>
            </a:pPr>
            <a:r>
              <a:rPr lang="en-US" dirty="0" smtClean="0"/>
              <a:t>TERIMAKASIH</a:t>
            </a:r>
          </a:p>
          <a:p>
            <a:pPr marL="0" indent="0" algn="ctr">
              <a:buNone/>
            </a:pPr>
            <a:r>
              <a:rPr lang="en-US" dirty="0" smtClean="0"/>
              <a:t>WASSALAMUALAIKUM WR WB</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29000" y="62484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209800" y="6248400"/>
            <a:ext cx="609600" cy="609600"/>
          </a:xfrm>
          <a:prstGeom prst="rect">
            <a:avLst/>
          </a:prstGeom>
        </p:spPr>
      </p:pic>
    </p:spTree>
    <p:extLst>
      <p:ext uri="{BB962C8B-B14F-4D97-AF65-F5344CB8AC3E}">
        <p14:creationId xmlns:p14="http://schemas.microsoft.com/office/powerpoint/2010/main" val="19898607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211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sz="4000" smtClean="0"/>
              <a:t>Outline </a:t>
            </a:r>
          </a:p>
        </p:txBody>
      </p:sp>
      <p:sp>
        <p:nvSpPr>
          <p:cNvPr id="4099" name="Rectangle 3"/>
          <p:cNvSpPr>
            <a:spLocks noGrp="1" noChangeArrowheads="1"/>
          </p:cNvSpPr>
          <p:nvPr>
            <p:ph type="body" idx="1"/>
          </p:nvPr>
        </p:nvSpPr>
        <p:spPr/>
        <p:txBody>
          <a:bodyPr/>
          <a:lstStyle/>
          <a:p>
            <a:pPr eaLnBrk="1" hangingPunct="1"/>
            <a:r>
              <a:rPr lang="en-US" altLang="en-US" smtClean="0"/>
              <a:t>Definisi</a:t>
            </a:r>
          </a:p>
          <a:p>
            <a:pPr eaLnBrk="1" hangingPunct="1"/>
            <a:r>
              <a:rPr lang="en-US" altLang="en-US" smtClean="0"/>
              <a:t>Mengapa dilakukan pengukuran kinerja?</a:t>
            </a:r>
          </a:p>
          <a:p>
            <a:pPr eaLnBrk="1" hangingPunct="1"/>
            <a:r>
              <a:rPr lang="en-US" altLang="en-US" smtClean="0"/>
              <a:t>Ukuran kinerja tradisional</a:t>
            </a:r>
          </a:p>
          <a:p>
            <a:pPr eaLnBrk="1" hangingPunct="1"/>
            <a:r>
              <a:rPr lang="en-US" altLang="en-US" smtClean="0"/>
              <a:t>Ukuran kinerja operasional</a:t>
            </a:r>
          </a:p>
          <a:p>
            <a:pPr eaLnBrk="1" hangingPunct="1"/>
            <a:endParaRPr lang="en-US" altLang="en-US" smtClean="0"/>
          </a:p>
        </p:txBody>
      </p:sp>
      <p:pic>
        <p:nvPicPr>
          <p:cNvPr id="4100" name="Picture 4" descr="MMj01630290000[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614738"/>
            <a:ext cx="3295650"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 y="55213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sz="4000" smtClean="0"/>
              <a:t>Pengukuran Kinerja</a:t>
            </a:r>
          </a:p>
        </p:txBody>
      </p:sp>
      <p:sp>
        <p:nvSpPr>
          <p:cNvPr id="5123" name="AutoShape 9"/>
          <p:cNvSpPr>
            <a:spLocks noChangeArrowheads="1"/>
          </p:cNvSpPr>
          <p:nvPr/>
        </p:nvSpPr>
        <p:spPr bwMode="auto">
          <a:xfrm>
            <a:off x="279400" y="2971800"/>
            <a:ext cx="1614488" cy="701675"/>
          </a:xfrm>
          <a:prstGeom prst="homePlate">
            <a:avLst>
              <a:gd name="adj" fmla="val 57523"/>
            </a:avLst>
          </a:prstGeom>
          <a:solidFill>
            <a:schemeClr val="accent1"/>
          </a:solidFill>
          <a:ln w="57150">
            <a:solidFill>
              <a:schemeClr val="tx1"/>
            </a:solidFill>
            <a:miter lim="800000"/>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eaLnBrk="1" hangingPunct="1"/>
            <a:r>
              <a:rPr lang="en-US" altLang="en-US" sz="1400">
                <a:latin typeface="Arial" panose="020B0604020202020204" pitchFamily="34" charset="0"/>
              </a:rPr>
              <a:t>Process</a:t>
            </a:r>
          </a:p>
          <a:p>
            <a:pPr eaLnBrk="1" hangingPunct="1"/>
            <a:r>
              <a:rPr lang="en-US" altLang="en-US" sz="1400">
                <a:latin typeface="Arial" panose="020B0604020202020204" pitchFamily="34" charset="0"/>
              </a:rPr>
              <a:t>Documentation</a:t>
            </a:r>
          </a:p>
        </p:txBody>
      </p:sp>
      <p:sp>
        <p:nvSpPr>
          <p:cNvPr id="5124" name="AutoShape 10"/>
          <p:cNvSpPr>
            <a:spLocks noChangeArrowheads="1"/>
          </p:cNvSpPr>
          <p:nvPr/>
        </p:nvSpPr>
        <p:spPr bwMode="auto">
          <a:xfrm>
            <a:off x="1951038" y="2971800"/>
            <a:ext cx="1614487" cy="701675"/>
          </a:xfrm>
          <a:prstGeom prst="homePlate">
            <a:avLst>
              <a:gd name="adj" fmla="val 57523"/>
            </a:avLst>
          </a:prstGeom>
          <a:solidFill>
            <a:srgbClr val="0033CC"/>
          </a:solidFill>
          <a:ln w="57150">
            <a:solidFill>
              <a:schemeClr val="tx1"/>
            </a:solidFill>
            <a:miter lim="800000"/>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eaLnBrk="1" hangingPunct="1"/>
            <a:r>
              <a:rPr lang="en-US" altLang="en-US" sz="1400" b="1">
                <a:solidFill>
                  <a:schemeClr val="bg1"/>
                </a:solidFill>
                <a:latin typeface="Arial" panose="020B0604020202020204" pitchFamily="34" charset="0"/>
              </a:rPr>
              <a:t>Performance</a:t>
            </a:r>
          </a:p>
          <a:p>
            <a:pPr eaLnBrk="1" hangingPunct="1"/>
            <a:r>
              <a:rPr lang="en-US" altLang="en-US" sz="1400" b="1">
                <a:solidFill>
                  <a:schemeClr val="bg1"/>
                </a:solidFill>
                <a:latin typeface="Arial" panose="020B0604020202020204" pitchFamily="34" charset="0"/>
              </a:rPr>
              <a:t>Measurement</a:t>
            </a:r>
          </a:p>
        </p:txBody>
      </p:sp>
      <p:sp>
        <p:nvSpPr>
          <p:cNvPr id="5125" name="AutoShape 11"/>
          <p:cNvSpPr>
            <a:spLocks noChangeArrowheads="1"/>
          </p:cNvSpPr>
          <p:nvPr/>
        </p:nvSpPr>
        <p:spPr bwMode="auto">
          <a:xfrm>
            <a:off x="3622675" y="2971800"/>
            <a:ext cx="2017713" cy="701675"/>
          </a:xfrm>
          <a:prstGeom prst="homePlate">
            <a:avLst>
              <a:gd name="adj" fmla="val 71889"/>
            </a:avLst>
          </a:prstGeom>
          <a:solidFill>
            <a:schemeClr val="accent1"/>
          </a:solidFill>
          <a:ln w="57150">
            <a:solidFill>
              <a:schemeClr val="tx1"/>
            </a:solidFill>
            <a:miter lim="800000"/>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eaLnBrk="1" hangingPunct="1"/>
            <a:r>
              <a:rPr lang="en-US" altLang="en-US" sz="1400">
                <a:latin typeface="Arial" panose="020B0604020202020204" pitchFamily="34" charset="0"/>
              </a:rPr>
              <a:t>Self assessment</a:t>
            </a:r>
          </a:p>
          <a:p>
            <a:pPr eaLnBrk="1" hangingPunct="1"/>
            <a:r>
              <a:rPr lang="en-US" altLang="en-US" sz="1400">
                <a:latin typeface="Arial" panose="020B0604020202020204" pitchFamily="34" charset="0"/>
              </a:rPr>
              <a:t>&amp; Performance</a:t>
            </a:r>
          </a:p>
          <a:p>
            <a:pPr eaLnBrk="1" hangingPunct="1"/>
            <a:r>
              <a:rPr lang="en-US" altLang="en-US" sz="1400">
                <a:latin typeface="Arial" panose="020B0604020202020204" pitchFamily="34" charset="0"/>
              </a:rPr>
              <a:t>Evaluation </a:t>
            </a:r>
          </a:p>
        </p:txBody>
      </p:sp>
      <p:sp>
        <p:nvSpPr>
          <p:cNvPr id="5126" name="AutoShape 12"/>
          <p:cNvSpPr>
            <a:spLocks noChangeArrowheads="1"/>
          </p:cNvSpPr>
          <p:nvPr/>
        </p:nvSpPr>
        <p:spPr bwMode="auto">
          <a:xfrm>
            <a:off x="5705475" y="2971800"/>
            <a:ext cx="1612900" cy="701675"/>
          </a:xfrm>
          <a:prstGeom prst="homePlate">
            <a:avLst>
              <a:gd name="adj" fmla="val 57466"/>
            </a:avLst>
          </a:prstGeom>
          <a:solidFill>
            <a:schemeClr val="accent1"/>
          </a:solidFill>
          <a:ln w="57150">
            <a:solidFill>
              <a:schemeClr val="tx1"/>
            </a:solidFill>
            <a:miter lim="800000"/>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eaLnBrk="1" hangingPunct="1"/>
            <a:r>
              <a:rPr lang="en-US" altLang="en-US" sz="1400">
                <a:latin typeface="Arial" panose="020B0604020202020204" pitchFamily="34" charset="0"/>
              </a:rPr>
              <a:t>Improvement</a:t>
            </a:r>
          </a:p>
          <a:p>
            <a:pPr eaLnBrk="1" hangingPunct="1"/>
            <a:r>
              <a:rPr lang="en-US" altLang="en-US" sz="1400">
                <a:latin typeface="Arial" panose="020B0604020202020204" pitchFamily="34" charset="0"/>
              </a:rPr>
              <a:t>Planning</a:t>
            </a:r>
          </a:p>
        </p:txBody>
      </p:sp>
      <p:sp>
        <p:nvSpPr>
          <p:cNvPr id="5127" name="AutoShape 13"/>
          <p:cNvSpPr>
            <a:spLocks noChangeArrowheads="1"/>
          </p:cNvSpPr>
          <p:nvPr/>
        </p:nvSpPr>
        <p:spPr bwMode="auto">
          <a:xfrm>
            <a:off x="7377113" y="2971800"/>
            <a:ext cx="1614487" cy="701675"/>
          </a:xfrm>
          <a:prstGeom prst="homePlate">
            <a:avLst>
              <a:gd name="adj" fmla="val 57523"/>
            </a:avLst>
          </a:prstGeom>
          <a:solidFill>
            <a:schemeClr val="accent1"/>
          </a:solidFill>
          <a:ln w="57150">
            <a:solidFill>
              <a:schemeClr val="tx1"/>
            </a:solidFill>
            <a:miter lim="800000"/>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eaLnBrk="1" hangingPunct="1"/>
            <a:r>
              <a:rPr lang="en-US" altLang="en-US" sz="1400">
                <a:latin typeface="Arial" panose="020B0604020202020204" pitchFamily="34" charset="0"/>
              </a:rPr>
              <a:t>Improvement</a:t>
            </a:r>
          </a:p>
        </p:txBody>
      </p:sp>
      <p:sp>
        <p:nvSpPr>
          <p:cNvPr id="5128" name="Rectangle 17"/>
          <p:cNvSpPr>
            <a:spLocks noGrp="1" noChangeArrowheads="1"/>
          </p:cNvSpPr>
          <p:nvPr>
            <p:ph type="body" idx="1"/>
          </p:nvPr>
        </p:nvSpPr>
        <p:spPr>
          <a:xfrm>
            <a:off x="381000" y="990600"/>
            <a:ext cx="8229600" cy="1524000"/>
          </a:xfrm>
        </p:spPr>
        <p:txBody>
          <a:bodyPr/>
          <a:lstStyle/>
          <a:p>
            <a:pPr eaLnBrk="1" hangingPunct="1">
              <a:buFont typeface="Wingdings" panose="05000000000000000000" pitchFamily="2" charset="2"/>
              <a:buNone/>
            </a:pPr>
            <a:r>
              <a:rPr lang="en-US" altLang="en-US" smtClean="0"/>
              <a:t>Sebelum melakukan self assessment dan evaluasi kinerja perlu perlu dilakukan pengukuran kinerja</a:t>
            </a: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76400" y="4508988"/>
            <a:ext cx="609600" cy="609600"/>
          </a:xfrm>
          <a:prstGeom prst="rect">
            <a:avLst/>
          </a:prstGeom>
        </p:spPr>
      </p:pic>
      <p:pic>
        <p:nvPicPr>
          <p:cNvPr id="2"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3000" y="450898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4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666"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z="4000" smtClean="0"/>
              <a:t>Prinsip Dasarnya…</a:t>
            </a:r>
          </a:p>
        </p:txBody>
      </p:sp>
      <p:sp>
        <p:nvSpPr>
          <p:cNvPr id="6147" name="Rectangle 3"/>
          <p:cNvSpPr>
            <a:spLocks noGrp="1" noChangeArrowheads="1"/>
          </p:cNvSpPr>
          <p:nvPr>
            <p:ph type="body" idx="1"/>
          </p:nvPr>
        </p:nvSpPr>
        <p:spPr>
          <a:xfrm>
            <a:off x="0" y="1752600"/>
            <a:ext cx="8229600" cy="3048000"/>
          </a:xfrm>
        </p:spPr>
        <p:txBody>
          <a:bodyPr/>
          <a:lstStyle/>
          <a:p>
            <a:pPr algn="ctr" eaLnBrk="1" hangingPunct="1">
              <a:buFont typeface="Wingdings" panose="05000000000000000000" pitchFamily="2" charset="2"/>
              <a:buNone/>
            </a:pPr>
            <a:r>
              <a:rPr lang="en-US" altLang="en-US" sz="6600" i="1" smtClean="0">
                <a:latin typeface="Monotype Corsiva" panose="03010101010201010101" pitchFamily="66" charset="0"/>
              </a:rPr>
              <a:t>You can’t manage what you can’t measure</a:t>
            </a:r>
          </a:p>
        </p:txBody>
      </p:sp>
      <p:pic>
        <p:nvPicPr>
          <p:cNvPr id="6148" name="Picture 9" descr="MPj0227504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495800"/>
            <a:ext cx="30480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0" y="50704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1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0"/>
            <a:ext cx="8229600" cy="685800"/>
          </a:xfrm>
        </p:spPr>
        <p:txBody>
          <a:bodyPr/>
          <a:lstStyle/>
          <a:p>
            <a:pPr eaLnBrk="1" hangingPunct="1"/>
            <a:r>
              <a:rPr lang="en-US" altLang="en-US" smtClean="0"/>
              <a:t>Definisi</a:t>
            </a:r>
          </a:p>
        </p:txBody>
      </p:sp>
      <p:sp>
        <p:nvSpPr>
          <p:cNvPr id="7171" name="Rectangle 3"/>
          <p:cNvSpPr>
            <a:spLocks noGrp="1" noChangeArrowheads="1"/>
          </p:cNvSpPr>
          <p:nvPr>
            <p:ph type="body" idx="1"/>
          </p:nvPr>
        </p:nvSpPr>
        <p:spPr>
          <a:xfrm>
            <a:off x="304800" y="914400"/>
            <a:ext cx="8458200" cy="5638800"/>
          </a:xfrm>
        </p:spPr>
        <p:txBody>
          <a:bodyPr/>
          <a:lstStyle/>
          <a:p>
            <a:pPr eaLnBrk="1" hangingPunct="1"/>
            <a:endParaRPr lang="en-US" altLang="en-US" sz="2400" smtClean="0"/>
          </a:p>
          <a:p>
            <a:pPr eaLnBrk="1" hangingPunct="1"/>
            <a:r>
              <a:rPr lang="en-US" altLang="en-US" u="sng" smtClean="0">
                <a:solidFill>
                  <a:schemeClr val="tx2"/>
                </a:solidFill>
              </a:rPr>
              <a:t>Performance measure</a:t>
            </a:r>
            <a:r>
              <a:rPr lang="en-US" altLang="en-US" smtClean="0"/>
              <a:t> –  Metrik yang digunakan untuk mengukur kinerja program atau proyek.</a:t>
            </a:r>
          </a:p>
          <a:p>
            <a:pPr eaLnBrk="1" hangingPunct="1"/>
            <a:endParaRPr lang="en-US" altLang="en-US" smtClean="0"/>
          </a:p>
          <a:p>
            <a:pPr eaLnBrk="1" hangingPunct="1"/>
            <a:r>
              <a:rPr lang="en-US" altLang="en-US" u="sng" smtClean="0">
                <a:solidFill>
                  <a:schemeClr val="tx2"/>
                </a:solidFill>
              </a:rPr>
              <a:t>Performance measurement</a:t>
            </a:r>
            <a:r>
              <a:rPr lang="en-US" altLang="en-US" smtClean="0"/>
              <a:t> – pemantauan yang sedang berlangsung dan program pelaporan kemajuan dan </a:t>
            </a:r>
            <a:r>
              <a:rPr lang="sv-SE" altLang="en-US" smtClean="0"/>
              <a:t> prestasi, dengan menggunakan pra-ukuran kinerja yang dipilih.</a:t>
            </a:r>
            <a:r>
              <a:rPr lang="en-US" altLang="en-US" smtClean="0"/>
              <a:t/>
            </a:r>
            <a:br>
              <a:rPr lang="en-US" altLang="en-US" smtClean="0"/>
            </a:br>
            <a:endParaRPr lang="en-US" altLang="en-US" smtClean="0"/>
          </a:p>
          <a:p>
            <a:pPr eaLnBrk="1" hangingPunct="1">
              <a:buFont typeface="Wingdings" panose="05000000000000000000" pitchFamily="2" charset="2"/>
              <a:buNone/>
            </a:pPr>
            <a:endParaRPr lang="en-US" altLang="en-US" sz="200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5400" y="4953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z="4000" smtClean="0"/>
              <a:t>Diskusi</a:t>
            </a:r>
          </a:p>
        </p:txBody>
      </p:sp>
      <p:sp>
        <p:nvSpPr>
          <p:cNvPr id="8195" name="Rectangle 3"/>
          <p:cNvSpPr>
            <a:spLocks noGrp="1" noChangeArrowheads="1"/>
          </p:cNvSpPr>
          <p:nvPr>
            <p:ph type="body" idx="1"/>
          </p:nvPr>
        </p:nvSpPr>
        <p:spPr>
          <a:xfrm>
            <a:off x="457200" y="1524000"/>
            <a:ext cx="8229600" cy="4606925"/>
          </a:xfrm>
        </p:spPr>
        <p:txBody>
          <a:bodyPr/>
          <a:lstStyle/>
          <a:p>
            <a:pPr eaLnBrk="1" hangingPunct="1"/>
            <a:r>
              <a:rPr lang="en-US" altLang="en-US" dirty="0" err="1" smtClean="0"/>
              <a:t>Berikan</a:t>
            </a:r>
            <a:r>
              <a:rPr lang="en-US" altLang="en-US" dirty="0" smtClean="0"/>
              <a:t> </a:t>
            </a:r>
            <a:r>
              <a:rPr lang="en-US" altLang="en-US" dirty="0" err="1" smtClean="0"/>
              <a:t>contoh</a:t>
            </a:r>
            <a:r>
              <a:rPr lang="en-US" altLang="en-US" dirty="0" smtClean="0"/>
              <a:t> </a:t>
            </a:r>
            <a:r>
              <a:rPr lang="en-US" altLang="en-US" dirty="0" err="1" smtClean="0"/>
              <a:t>ukuran</a:t>
            </a:r>
            <a:r>
              <a:rPr lang="en-US" altLang="en-US" dirty="0" smtClean="0"/>
              <a:t> </a:t>
            </a:r>
            <a:r>
              <a:rPr lang="en-US" altLang="en-US" dirty="0" err="1" smtClean="0"/>
              <a:t>kinerja</a:t>
            </a:r>
            <a:r>
              <a:rPr lang="en-US" altLang="en-US" dirty="0" smtClean="0"/>
              <a:t> </a:t>
            </a:r>
            <a:r>
              <a:rPr lang="en-US" altLang="en-US" dirty="0" err="1" smtClean="0"/>
              <a:t>untuk</a:t>
            </a:r>
            <a:r>
              <a:rPr lang="en-US" altLang="en-US" dirty="0" smtClean="0"/>
              <a:t> </a:t>
            </a:r>
            <a:r>
              <a:rPr lang="en-US" altLang="en-US" dirty="0" err="1" smtClean="0"/>
              <a:t>seorang</a:t>
            </a:r>
            <a:r>
              <a:rPr lang="en-US" altLang="en-US" dirty="0" smtClean="0"/>
              <a:t> sales </a:t>
            </a:r>
            <a:r>
              <a:rPr lang="en-US" altLang="en-US" dirty="0" err="1" smtClean="0"/>
              <a:t>asuransi</a:t>
            </a:r>
            <a:endParaRPr lang="en-US" altLang="en-US" dirty="0" smtClean="0"/>
          </a:p>
          <a:p>
            <a:pPr eaLnBrk="1" hangingPunct="1">
              <a:buFont typeface="Wingdings" panose="05000000000000000000" pitchFamily="2" charset="2"/>
              <a:buNone/>
            </a:pPr>
            <a:endParaRPr lang="en-US" altLang="en-US" dirty="0" smtClean="0"/>
          </a:p>
          <a:p>
            <a:pPr eaLnBrk="1" hangingPunct="1"/>
            <a:endParaRPr lang="en-US" altLang="en-US" dirty="0" smtClean="0"/>
          </a:p>
          <a:p>
            <a:pPr eaLnBrk="1" hangingPunct="1"/>
            <a:endParaRPr lang="en-US" altLang="en-US" dirty="0" smtClean="0"/>
          </a:p>
          <a:p>
            <a:pPr eaLnBrk="1" hangingPunct="1"/>
            <a:r>
              <a:rPr lang="en-US" altLang="en-US" dirty="0" err="1" smtClean="0"/>
              <a:t>Berikan</a:t>
            </a:r>
            <a:r>
              <a:rPr lang="en-US" altLang="en-US" dirty="0" smtClean="0"/>
              <a:t> </a:t>
            </a:r>
            <a:r>
              <a:rPr lang="en-US" altLang="en-US" dirty="0" err="1" smtClean="0"/>
              <a:t>contoh</a:t>
            </a:r>
            <a:r>
              <a:rPr lang="en-US" altLang="en-US" dirty="0" smtClean="0"/>
              <a:t> </a:t>
            </a:r>
            <a:r>
              <a:rPr lang="en-US" altLang="en-US" dirty="0" err="1" smtClean="0"/>
              <a:t>ukuran</a:t>
            </a:r>
            <a:r>
              <a:rPr lang="en-US" altLang="en-US" dirty="0" smtClean="0"/>
              <a:t> </a:t>
            </a:r>
            <a:r>
              <a:rPr lang="en-US" altLang="en-US" dirty="0" err="1" smtClean="0"/>
              <a:t>kinerja</a:t>
            </a:r>
            <a:r>
              <a:rPr lang="en-US" altLang="en-US" dirty="0" smtClean="0"/>
              <a:t> </a:t>
            </a:r>
            <a:r>
              <a:rPr lang="en-US" altLang="en-US" dirty="0" err="1" smtClean="0"/>
              <a:t>untuk</a:t>
            </a:r>
            <a:r>
              <a:rPr lang="en-US" altLang="en-US" dirty="0" smtClean="0"/>
              <a:t> </a:t>
            </a:r>
            <a:r>
              <a:rPr lang="en-US" altLang="en-US" dirty="0" err="1" smtClean="0"/>
              <a:t>sebuah</a:t>
            </a:r>
            <a:r>
              <a:rPr lang="en-US" altLang="en-US" dirty="0" smtClean="0"/>
              <a:t> </a:t>
            </a:r>
            <a:r>
              <a:rPr lang="en-US" altLang="en-US" dirty="0" err="1" smtClean="0"/>
              <a:t>perusahaan</a:t>
            </a:r>
            <a:endParaRPr lang="en-US" alt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00200" y="550608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z="3200" smtClean="0"/>
              <a:t>Mengapa perlu dilakukan pengukuran kinerja?</a:t>
            </a:r>
          </a:p>
        </p:txBody>
      </p:sp>
      <p:sp>
        <p:nvSpPr>
          <p:cNvPr id="9219" name="Rectangle 3"/>
          <p:cNvSpPr>
            <a:spLocks noGrp="1" noChangeArrowheads="1"/>
          </p:cNvSpPr>
          <p:nvPr>
            <p:ph type="body" idx="1"/>
          </p:nvPr>
        </p:nvSpPr>
        <p:spPr/>
        <p:txBody>
          <a:bodyPr/>
          <a:lstStyle/>
          <a:p>
            <a:pPr marL="457200" indent="-457200" eaLnBrk="1" hangingPunct="1">
              <a:buFont typeface="+mj-lt"/>
              <a:buAutoNum type="arabicPeriod"/>
            </a:pPr>
            <a:r>
              <a:rPr lang="en-US" altLang="en-US" sz="2000" dirty="0" err="1" smtClean="0"/>
              <a:t>Mengidentifikasi</a:t>
            </a:r>
            <a:r>
              <a:rPr lang="en-US" altLang="en-US" sz="2000" dirty="0" smtClean="0"/>
              <a:t> proses </a:t>
            </a:r>
            <a:r>
              <a:rPr lang="en-US" altLang="en-US" sz="2000" dirty="0" err="1" smtClean="0"/>
              <a:t>atau</a:t>
            </a:r>
            <a:r>
              <a:rPr lang="en-US" altLang="en-US" sz="2000" dirty="0" smtClean="0"/>
              <a:t> area yang </a:t>
            </a:r>
            <a:r>
              <a:rPr lang="en-US" altLang="en-US" sz="2000" dirty="0" err="1" smtClean="0"/>
              <a:t>perlu</a:t>
            </a:r>
            <a:r>
              <a:rPr lang="en-US" altLang="en-US" sz="2000" dirty="0" smtClean="0"/>
              <a:t> </a:t>
            </a:r>
            <a:r>
              <a:rPr lang="en-US" altLang="en-US" sz="2000" dirty="0" err="1" smtClean="0"/>
              <a:t>ditingkatkan</a:t>
            </a:r>
            <a:endParaRPr lang="en-US" altLang="en-US" sz="2000" dirty="0" smtClean="0"/>
          </a:p>
          <a:p>
            <a:pPr marL="457200" indent="-457200" eaLnBrk="1" hangingPunct="1">
              <a:buFont typeface="+mj-lt"/>
              <a:buAutoNum type="arabicPeriod"/>
            </a:pPr>
            <a:r>
              <a:rPr lang="en-US" altLang="en-US" sz="2000" dirty="0" err="1" smtClean="0"/>
              <a:t>Memberikan</a:t>
            </a:r>
            <a:r>
              <a:rPr lang="en-US" altLang="en-US" sz="2000" dirty="0" smtClean="0"/>
              <a:t> </a:t>
            </a:r>
            <a:r>
              <a:rPr lang="en-US" altLang="en-US" sz="2000" dirty="0" err="1" smtClean="0"/>
              <a:t>gambaran</a:t>
            </a:r>
            <a:r>
              <a:rPr lang="en-US" altLang="en-US" sz="2000" dirty="0" smtClean="0"/>
              <a:t> </a:t>
            </a:r>
            <a:r>
              <a:rPr lang="en-US" altLang="en-US" sz="2000" dirty="0" err="1" smtClean="0"/>
              <a:t>perkembangan</a:t>
            </a:r>
            <a:r>
              <a:rPr lang="en-US" altLang="en-US" sz="2000" dirty="0" smtClean="0"/>
              <a:t> </a:t>
            </a:r>
            <a:r>
              <a:rPr lang="en-US" altLang="en-US" sz="2000" dirty="0" err="1" smtClean="0"/>
              <a:t>dari</a:t>
            </a:r>
            <a:r>
              <a:rPr lang="en-US" altLang="en-US" sz="2000" dirty="0" smtClean="0"/>
              <a:t> </a:t>
            </a:r>
            <a:r>
              <a:rPr lang="en-US" altLang="en-US" sz="2000" dirty="0" err="1" smtClean="0"/>
              <a:t>waktu</a:t>
            </a:r>
            <a:r>
              <a:rPr lang="en-US" altLang="en-US" sz="2000" dirty="0" smtClean="0"/>
              <a:t> </a:t>
            </a:r>
            <a:r>
              <a:rPr lang="en-US" altLang="en-US" sz="2000" dirty="0" err="1" smtClean="0"/>
              <a:t>ke</a:t>
            </a:r>
            <a:r>
              <a:rPr lang="en-US" altLang="en-US" sz="2000" dirty="0" smtClean="0"/>
              <a:t> </a:t>
            </a:r>
            <a:r>
              <a:rPr lang="en-US" altLang="en-US" sz="2000" dirty="0" err="1" smtClean="0"/>
              <a:t>waktu</a:t>
            </a:r>
            <a:r>
              <a:rPr lang="en-US" altLang="en-US" sz="2000" dirty="0" smtClean="0"/>
              <a:t> </a:t>
            </a:r>
            <a:r>
              <a:rPr lang="en-US" altLang="en-US" sz="2000" dirty="0" smtClean="0">
                <a:sym typeface="Wingdings" panose="05000000000000000000" pitchFamily="2" charset="2"/>
              </a:rPr>
              <a:t> trend </a:t>
            </a:r>
            <a:r>
              <a:rPr lang="en-US" altLang="en-US" sz="2000" dirty="0" err="1" smtClean="0">
                <a:sym typeface="Wingdings" panose="05000000000000000000" pitchFamily="2" charset="2"/>
              </a:rPr>
              <a:t>kinerja</a:t>
            </a:r>
            <a:endParaRPr lang="en-US" altLang="en-US" sz="2000" dirty="0" smtClean="0">
              <a:sym typeface="Wingdings" panose="05000000000000000000" pitchFamily="2" charset="2"/>
            </a:endParaRPr>
          </a:p>
          <a:p>
            <a:pPr marL="457200" indent="-457200" eaLnBrk="1" hangingPunct="1">
              <a:buFont typeface="+mj-lt"/>
              <a:buAutoNum type="arabicPeriod"/>
            </a:pPr>
            <a:r>
              <a:rPr lang="en-US" altLang="en-US" sz="2000" dirty="0" err="1" smtClean="0">
                <a:sym typeface="Wingdings" panose="05000000000000000000" pitchFamily="2" charset="2"/>
              </a:rPr>
              <a:t>Membandingkan</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tingkat</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kinerja</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suatu</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perusahaan</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dengan</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perusahaan</a:t>
            </a:r>
            <a:r>
              <a:rPr lang="en-US" altLang="en-US" sz="2000" dirty="0" smtClean="0">
                <a:sym typeface="Wingdings" panose="05000000000000000000" pitchFamily="2" charset="2"/>
              </a:rPr>
              <a:t> lain</a:t>
            </a:r>
          </a:p>
          <a:p>
            <a:pPr marL="457200" indent="-457200" eaLnBrk="1" hangingPunct="1">
              <a:buFont typeface="+mj-lt"/>
              <a:buAutoNum type="arabicPeriod"/>
            </a:pPr>
            <a:r>
              <a:rPr lang="en-US" altLang="en-US" sz="2000" dirty="0" err="1" smtClean="0">
                <a:sym typeface="Wingdings" panose="05000000000000000000" pitchFamily="2" charset="2"/>
              </a:rPr>
              <a:t>Menilai</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apakah</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proyek</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peningkatan</a:t>
            </a:r>
            <a:r>
              <a:rPr lang="en-US" altLang="en-US" sz="2000" dirty="0" smtClean="0">
                <a:sym typeface="Wingdings" panose="05000000000000000000" pitchFamily="2" charset="2"/>
              </a:rPr>
              <a:t> yang  </a:t>
            </a:r>
            <a:r>
              <a:rPr lang="en-US" altLang="en-US" sz="2000" dirty="0" err="1" smtClean="0">
                <a:sym typeface="Wingdings" panose="05000000000000000000" pitchFamily="2" charset="2"/>
              </a:rPr>
              <a:t>dimulai</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atau</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telah</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selesai</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memang</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benar-benar</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atau</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akan</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membawa</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hasil</a:t>
            </a:r>
            <a:endParaRPr lang="en-US" altLang="en-US" sz="2000" dirty="0" smtClean="0">
              <a:sym typeface="Wingdings" panose="05000000000000000000" pitchFamily="2" charset="2"/>
            </a:endParaRPr>
          </a:p>
          <a:p>
            <a:pPr marL="457200" indent="-457200" eaLnBrk="1" hangingPunct="1">
              <a:buFont typeface="+mj-lt"/>
              <a:buAutoNum type="arabicPeriod"/>
            </a:pPr>
            <a:r>
              <a:rPr lang="en-US" altLang="en-US" sz="2000" dirty="0" err="1" smtClean="0"/>
              <a:t>Mengevaluasi</a:t>
            </a:r>
            <a:r>
              <a:rPr lang="en-US" altLang="en-US" sz="2000" dirty="0" smtClean="0"/>
              <a:t> </a:t>
            </a:r>
            <a:r>
              <a:rPr lang="en-US" altLang="en-US" sz="2000" dirty="0" err="1" smtClean="0"/>
              <a:t>alat</a:t>
            </a:r>
            <a:r>
              <a:rPr lang="en-US" altLang="en-US" sz="2000" dirty="0" smtClean="0"/>
              <a:t> </a:t>
            </a:r>
            <a:r>
              <a:rPr lang="en-US" altLang="en-US" sz="2000" dirty="0" err="1" smtClean="0"/>
              <a:t>peningkatan</a:t>
            </a:r>
            <a:r>
              <a:rPr lang="en-US" altLang="en-US" sz="2000" dirty="0" smtClean="0"/>
              <a:t> yang </a:t>
            </a:r>
            <a:r>
              <a:rPr lang="en-US" altLang="en-US" sz="2000" dirty="0" err="1" smtClean="0"/>
              <a:t>harus</a:t>
            </a:r>
            <a:r>
              <a:rPr lang="en-US" altLang="en-US" sz="2000" dirty="0" smtClean="0"/>
              <a:t> </a:t>
            </a:r>
            <a:r>
              <a:rPr lang="en-US" altLang="en-US" sz="2000" dirty="0" err="1" smtClean="0"/>
              <a:t>digunakan</a:t>
            </a:r>
            <a:r>
              <a:rPr lang="en-US" altLang="en-US" sz="2000" dirty="0" smtClean="0"/>
              <a:t> di masa </a:t>
            </a:r>
            <a:r>
              <a:rPr lang="en-US" altLang="en-US" sz="2000" dirty="0" err="1" smtClean="0"/>
              <a:t>depan</a:t>
            </a:r>
            <a:endParaRPr lang="en-US" altLang="en-US" sz="2000" dirty="0" smtClean="0"/>
          </a:p>
          <a:p>
            <a:pPr eaLnBrk="1" hangingPunct="1"/>
            <a:endParaRPr lang="en-US" altLang="en-US" sz="2000" dirty="0" smtClean="0"/>
          </a:p>
          <a:p>
            <a:pPr eaLnBrk="1" hangingPunct="1"/>
            <a:endParaRPr lang="en-US" altLang="en-US" sz="2000" dirty="0" smtClean="0"/>
          </a:p>
        </p:txBody>
      </p:sp>
      <p:pic>
        <p:nvPicPr>
          <p:cNvPr id="9220" name="Picture 4" descr="MPj0289373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19600"/>
            <a:ext cx="3124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52600" y="56388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z="4000" smtClean="0"/>
              <a:t>Secara tradisional</a:t>
            </a:r>
          </a:p>
        </p:txBody>
      </p:sp>
      <p:sp>
        <p:nvSpPr>
          <p:cNvPr id="10243" name="Rectangle 3"/>
          <p:cNvSpPr>
            <a:spLocks noGrp="1" noChangeArrowheads="1"/>
          </p:cNvSpPr>
          <p:nvPr>
            <p:ph type="body" idx="1"/>
          </p:nvPr>
        </p:nvSpPr>
        <p:spPr/>
        <p:txBody>
          <a:bodyPr/>
          <a:lstStyle/>
          <a:p>
            <a:pPr eaLnBrk="1" hangingPunct="1"/>
            <a:r>
              <a:rPr lang="en-US" altLang="en-US" smtClean="0"/>
              <a:t>Dimensi yang dominan dalam pengukuran kinerja adalah ukuran finansial</a:t>
            </a:r>
          </a:p>
          <a:p>
            <a:pPr eaLnBrk="1" hangingPunct="1"/>
            <a:r>
              <a:rPr lang="en-US" altLang="en-US" smtClean="0"/>
              <a:t>Masalahnya, ukuran finansial seringkali bertentangan dengan usaha-usaha peningkatan</a:t>
            </a:r>
          </a:p>
          <a:p>
            <a:pPr eaLnBrk="1" hangingPunct="1"/>
            <a:r>
              <a:rPr lang="en-US" altLang="en-US" smtClean="0"/>
              <a:t>Banyak usaha peningkatan sulit dijustifikasi dengan analisa investasi biasa</a:t>
            </a:r>
          </a:p>
          <a:p>
            <a:pPr algn="ctr" eaLnBrk="1" hangingPunct="1">
              <a:buFont typeface="Wingdings" panose="05000000000000000000" pitchFamily="2" charset="2"/>
              <a:buNone/>
            </a:pPr>
            <a:r>
              <a:rPr lang="en-US" altLang="en-US" smtClean="0"/>
              <a:t>Mengapa???</a:t>
            </a:r>
          </a:p>
        </p:txBody>
      </p:sp>
      <p:pic>
        <p:nvPicPr>
          <p:cNvPr id="10244" name="Picture 4" descr="MCj0237503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4703763"/>
            <a:ext cx="2062163"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5900" y="55213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endParaRPr lang="en-US" altLang="en-US" smtClean="0"/>
          </a:p>
        </p:txBody>
      </p:sp>
      <p:sp>
        <p:nvSpPr>
          <p:cNvPr id="11267" name="Rectangle 3"/>
          <p:cNvSpPr>
            <a:spLocks noGrp="1" noChangeArrowheads="1"/>
          </p:cNvSpPr>
          <p:nvPr>
            <p:ph type="body" idx="1"/>
          </p:nvPr>
        </p:nvSpPr>
        <p:spPr/>
        <p:txBody>
          <a:bodyPr/>
          <a:lstStyle/>
          <a:p>
            <a:pPr eaLnBrk="1" hangingPunct="1"/>
            <a:r>
              <a:rPr lang="en-US" altLang="en-US" smtClean="0"/>
              <a:t>Usaha peningkatan seringkali mengarah pada hal-hal yang operasional</a:t>
            </a:r>
          </a:p>
          <a:p>
            <a:pPr lvl="1" eaLnBrk="1" hangingPunct="1"/>
            <a:r>
              <a:rPr lang="en-US" altLang="en-US" smtClean="0"/>
              <a:t>Contoh: mengurangi produk cacat, mengurangi waktu pemenuhan pesanan dll</a:t>
            </a:r>
          </a:p>
          <a:p>
            <a:pPr lvl="1" eaLnBrk="1" hangingPunct="1"/>
            <a:r>
              <a:rPr lang="en-US" altLang="en-US" smtClean="0"/>
              <a:t>Ukuran-ukuran ini sulit untuk diukur secara finansial</a:t>
            </a:r>
          </a:p>
          <a:p>
            <a:pPr lvl="1" eaLnBrk="1" hangingPunct="1"/>
            <a:r>
              <a:rPr lang="en-US" altLang="en-US" smtClean="0"/>
              <a:t>Biasanya muncul setelah beberapa waktu </a:t>
            </a:r>
            <a:r>
              <a:rPr lang="en-US" altLang="en-US" smtClean="0">
                <a:sym typeface="Wingdings" panose="05000000000000000000" pitchFamily="2" charset="2"/>
              </a:rPr>
              <a:t> di masa depan</a:t>
            </a:r>
          </a:p>
          <a:p>
            <a:pPr eaLnBrk="1" hangingPunct="1"/>
            <a:r>
              <a:rPr lang="en-US" altLang="en-US" smtClean="0"/>
              <a:t>Karena itu sulit untuk mendapatkan persetujuan untuk mengeluarkan sumber daya yang dibutuhkan dalam proyek peningkatan!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 y="55213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Level">
  <a:themeElements>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CC"/>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rgbClr val="FF99CC"/>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Level</Template>
  <TotalTime>2247</TotalTime>
  <Words>813</Words>
  <Application>Microsoft Office PowerPoint</Application>
  <PresentationFormat>On-screen Show (4:3)</PresentationFormat>
  <Paragraphs>142</Paragraphs>
  <Slides>19</Slides>
  <Notes>5</Notes>
  <HiddenSlides>0</HiddenSlides>
  <MMClips>24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Garamond</vt:lpstr>
      <vt:lpstr>Monotype Corsiva</vt:lpstr>
      <vt:lpstr>Verdana</vt:lpstr>
      <vt:lpstr>Wingdings</vt:lpstr>
      <vt:lpstr>Level</vt:lpstr>
      <vt:lpstr>PENGUKURAN KINERJA</vt:lpstr>
      <vt:lpstr>Outline </vt:lpstr>
      <vt:lpstr>Pengukuran Kinerja</vt:lpstr>
      <vt:lpstr>Prinsip Dasarnya…</vt:lpstr>
      <vt:lpstr>Definisi</vt:lpstr>
      <vt:lpstr>Diskusi</vt:lpstr>
      <vt:lpstr>Mengapa perlu dilakukan pengukuran kinerja?</vt:lpstr>
      <vt:lpstr>Secara tradisional</vt:lpstr>
      <vt:lpstr>PowerPoint Presentation</vt:lpstr>
      <vt:lpstr>Ukuran kinerja operasional</vt:lpstr>
      <vt:lpstr>Beberapa sistem pengukuran</vt:lpstr>
      <vt:lpstr>Tujuan kinerja dalam operasional</vt:lpstr>
      <vt:lpstr>Jenis-jenis Pengukuran Kinerja</vt:lpstr>
      <vt:lpstr>Hard vs. Soft Measures</vt:lpstr>
      <vt:lpstr>Financial Vs Nonfinancial Measures</vt:lpstr>
      <vt:lpstr>Result vs. Process Measures</vt:lpstr>
      <vt:lpstr>Measures Defined According to Purpose </vt:lpstr>
      <vt:lpstr>Tugas Mandiri 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ANALISIS  PROSES BISNIS</dc:title>
  <dc:creator>Mahendrawathi ER</dc:creator>
  <cp:lastModifiedBy>ThinkPad L440</cp:lastModifiedBy>
  <cp:revision>101</cp:revision>
  <dcterms:created xsi:type="dcterms:W3CDTF">2007-02-14T04:13:57Z</dcterms:created>
  <dcterms:modified xsi:type="dcterms:W3CDTF">2021-02-28T12:05:53Z</dcterms:modified>
</cp:coreProperties>
</file>