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14" r:id="rId3"/>
    <p:sldId id="316" r:id="rId4"/>
    <p:sldId id="315" r:id="rId5"/>
    <p:sldId id="288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17" r:id="rId14"/>
    <p:sldId id="300" r:id="rId15"/>
    <p:sldId id="301" r:id="rId16"/>
    <p:sldId id="303" r:id="rId17"/>
    <p:sldId id="306" r:id="rId18"/>
    <p:sldId id="307" r:id="rId19"/>
    <p:sldId id="308" r:id="rId20"/>
    <p:sldId id="309" r:id="rId21"/>
    <p:sldId id="318" r:id="rId22"/>
    <p:sldId id="320" r:id="rId23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536" autoAdjust="0"/>
  </p:normalViewPr>
  <p:slideViewPr>
    <p:cSldViewPr>
      <p:cViewPr varScale="1">
        <p:scale>
          <a:sx n="55" d="100"/>
          <a:sy n="55" d="100"/>
        </p:scale>
        <p:origin x="175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7451D-230A-4108-AB4A-A6C668F03293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A795-CB55-4968-AF22-D0C250B6B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6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7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280670" indent="-343535">
              <a:lnSpc>
                <a:spcPct val="80000"/>
              </a:lnSpc>
              <a:spcBef>
                <a:spcPts val="580"/>
              </a:spcBef>
              <a:buClr>
                <a:srgbClr val="CCCCCC"/>
              </a:buClr>
              <a:buSzPct val="80000"/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en-US" sz="2000" i="1" spc="25" dirty="0" smtClean="0">
                <a:solidFill>
                  <a:srgbClr val="434343"/>
                </a:solidFill>
                <a:latin typeface="Georgia"/>
                <a:cs typeface="Georgia"/>
              </a:rPr>
              <a:t>Performance level </a:t>
            </a:r>
            <a:r>
              <a:rPr lang="en-US" sz="2000" spc="8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pada</a:t>
            </a:r>
            <a:r>
              <a:rPr lang="en-US" sz="2000" spc="8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0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semua</a:t>
            </a:r>
            <a:r>
              <a:rPr lang="en-US" sz="2000" spc="10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80" dirty="0" smtClean="0">
                <a:solidFill>
                  <a:srgbClr val="434343"/>
                </a:solidFill>
                <a:latin typeface="Trebuchet MS"/>
                <a:cs typeface="Trebuchet MS"/>
              </a:rPr>
              <a:t>proses </a:t>
            </a:r>
            <a:r>
              <a:rPr lang="en-US" sz="2000" spc="13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mempunyai</a:t>
            </a:r>
            <a:r>
              <a:rPr lang="en-US" sz="2000" spc="13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en-US" sz="2000" spc="6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tendensi</a:t>
            </a:r>
            <a:r>
              <a:rPr lang="en-US" sz="2000" spc="65" dirty="0" smtClean="0">
                <a:solidFill>
                  <a:srgbClr val="FF0000"/>
                </a:solidFill>
                <a:latin typeface="Trebuchet MS"/>
                <a:cs typeface="Trebuchet MS"/>
              </a:rPr>
              <a:t>  </a:t>
            </a:r>
            <a:r>
              <a:rPr lang="en-US" sz="2000" spc="114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untuk</a:t>
            </a:r>
            <a:r>
              <a:rPr lang="en-US" sz="2000" spc="-5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en-US" sz="2000" spc="10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menurun</a:t>
            </a:r>
            <a:r>
              <a:rPr lang="en-US" sz="2000" spc="105" dirty="0" smtClean="0">
                <a:solidFill>
                  <a:srgbClr val="434343"/>
                </a:solidFill>
                <a:latin typeface="Trebuchet MS"/>
                <a:cs typeface="Trebuchet MS"/>
              </a:rPr>
              <a:t>,</a:t>
            </a:r>
            <a:r>
              <a:rPr lang="en-US" sz="2000" spc="-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0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diperlukan</a:t>
            </a:r>
            <a:r>
              <a:rPr lang="en-US" sz="2000" spc="-5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8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perawatan</a:t>
            </a:r>
            <a:r>
              <a:rPr lang="en-US" sz="2000" spc="-4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5" dirty="0" smtClean="0">
                <a:solidFill>
                  <a:srgbClr val="434343"/>
                </a:solidFill>
                <a:latin typeface="Trebuchet MS"/>
                <a:cs typeface="Trebuchet MS"/>
              </a:rPr>
              <a:t>(</a:t>
            </a:r>
            <a:r>
              <a:rPr lang="en-US" sz="2000" i="1" spc="15" dirty="0" smtClean="0">
                <a:solidFill>
                  <a:srgbClr val="434343"/>
                </a:solidFill>
                <a:latin typeface="Georgia"/>
                <a:cs typeface="Georgia"/>
              </a:rPr>
              <a:t>maintenance</a:t>
            </a:r>
            <a:r>
              <a:rPr lang="en-US" sz="2000" spc="15" dirty="0" smtClean="0">
                <a:solidFill>
                  <a:srgbClr val="434343"/>
                </a:solidFill>
                <a:latin typeface="Trebuchet MS"/>
                <a:cs typeface="Trebuchet MS"/>
              </a:rPr>
              <a:t>)</a:t>
            </a:r>
            <a:r>
              <a:rPr lang="en-US" sz="2000" spc="-9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14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untuk</a:t>
            </a:r>
            <a:r>
              <a:rPr lang="en-US" sz="2000" spc="114" dirty="0" smtClean="0">
                <a:solidFill>
                  <a:srgbClr val="434343"/>
                </a:solidFill>
                <a:latin typeface="Trebuchet MS"/>
                <a:cs typeface="Trebuchet MS"/>
              </a:rPr>
              <a:t>  </a:t>
            </a:r>
            <a:r>
              <a:rPr lang="en-US" sz="2000" spc="11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mengembalikannya</a:t>
            </a:r>
            <a:r>
              <a:rPr lang="en-US" sz="2000" spc="-114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8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pada</a:t>
            </a:r>
            <a:r>
              <a:rPr lang="en-US" sz="2000" spc="-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1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kondisi</a:t>
            </a:r>
            <a:r>
              <a:rPr lang="en-US" sz="2000" spc="-10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5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standar</a:t>
            </a:r>
            <a:r>
              <a:rPr lang="en-US" sz="2000" spc="50" dirty="0" smtClean="0">
                <a:solidFill>
                  <a:srgbClr val="434343"/>
                </a:solidFill>
                <a:latin typeface="Trebuchet MS"/>
                <a:cs typeface="Trebuchet MS"/>
              </a:rPr>
              <a:t>.</a:t>
            </a:r>
            <a:endParaRPr lang="en-US" sz="20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CCCCCC"/>
              </a:buClr>
              <a:buFont typeface="Wingdings"/>
              <a:buChar char=""/>
            </a:pPr>
            <a:endParaRPr lang="en-US" sz="2200" dirty="0" smtClean="0">
              <a:latin typeface="Trebuchet MS"/>
              <a:cs typeface="Trebuchet MS"/>
            </a:endParaRPr>
          </a:p>
          <a:p>
            <a:pPr marL="1041400" lvl="1" indent="-343535">
              <a:lnSpc>
                <a:spcPts val="1720"/>
              </a:lnSpc>
              <a:buClr>
                <a:srgbClr val="000000"/>
              </a:buClr>
              <a:buFont typeface="Wingdings"/>
              <a:buChar char=""/>
              <a:tabLst>
                <a:tab pos="1041400" algn="l"/>
                <a:tab pos="1042035" algn="l"/>
              </a:tabLst>
            </a:pPr>
            <a:r>
              <a:rPr lang="en-US" sz="1600" spc="1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Jika</a:t>
            </a:r>
            <a:r>
              <a:rPr lang="en-US" sz="1600" spc="-8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9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perusahaan</a:t>
            </a:r>
            <a:r>
              <a:rPr lang="en-US" sz="1600" spc="-8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5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tidak</a:t>
            </a:r>
            <a:r>
              <a:rPr lang="en-US" sz="1600" spc="-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9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melakukan</a:t>
            </a:r>
            <a:r>
              <a:rPr lang="en-US" sz="1600" spc="-9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7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peningkatan</a:t>
            </a:r>
            <a:r>
              <a:rPr lang="en-US" sz="1600" spc="-5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-5" dirty="0" smtClean="0">
                <a:solidFill>
                  <a:srgbClr val="434343"/>
                </a:solidFill>
                <a:latin typeface="Trebuchet MS"/>
                <a:cs typeface="Trebuchet MS"/>
              </a:rPr>
              <a:t>(</a:t>
            </a:r>
            <a:r>
              <a:rPr lang="en-US" sz="1600" i="1" spc="-5" dirty="0" smtClean="0">
                <a:solidFill>
                  <a:srgbClr val="434343"/>
                </a:solidFill>
                <a:latin typeface="Georgia"/>
                <a:cs typeface="Georgia"/>
              </a:rPr>
              <a:t>improvement</a:t>
            </a:r>
            <a:r>
              <a:rPr lang="en-US" sz="1600" spc="-5" dirty="0" smtClean="0">
                <a:solidFill>
                  <a:srgbClr val="434343"/>
                </a:solidFill>
                <a:latin typeface="Trebuchet MS"/>
                <a:cs typeface="Trebuchet MS"/>
              </a:rPr>
              <a:t>),</a:t>
            </a:r>
            <a:r>
              <a:rPr lang="en-US" sz="1600" spc="-5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10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akan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1041400">
              <a:lnSpc>
                <a:spcPts val="1720"/>
              </a:lnSpc>
            </a:pPr>
            <a:r>
              <a:rPr lang="en-US" sz="1600" spc="8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mengalami</a:t>
            </a:r>
            <a:r>
              <a:rPr lang="en-US" sz="1600" spc="-7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8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kekalahan</a:t>
            </a:r>
            <a:r>
              <a:rPr lang="en-US" sz="1600" spc="-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8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persaingan</a:t>
            </a:r>
            <a:r>
              <a:rPr lang="en-US" sz="1600" spc="-6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8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dengan</a:t>
            </a:r>
            <a:r>
              <a:rPr lang="en-US" sz="1600" spc="-5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85" dirty="0" smtClean="0">
                <a:solidFill>
                  <a:srgbClr val="434343"/>
                </a:solidFill>
                <a:latin typeface="Trebuchet MS"/>
                <a:cs typeface="Trebuchet MS"/>
              </a:rPr>
              <a:t>para</a:t>
            </a:r>
            <a:r>
              <a:rPr lang="en-US" sz="1600" spc="-6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3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kompetitor</a:t>
            </a:r>
            <a:r>
              <a:rPr lang="en-US" sz="1600" spc="35" dirty="0" smtClean="0">
                <a:solidFill>
                  <a:srgbClr val="434343"/>
                </a:solidFill>
                <a:latin typeface="Trebuchet MS"/>
                <a:cs typeface="Trebuchet MS"/>
              </a:rPr>
              <a:t>.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1041400" marR="5080" lvl="1" indent="-342900">
              <a:lnSpc>
                <a:spcPct val="80300"/>
              </a:lnSpc>
              <a:spcBef>
                <a:spcPts val="600"/>
              </a:spcBef>
              <a:buClr>
                <a:srgbClr val="000000"/>
              </a:buClr>
              <a:buFont typeface="Wingdings"/>
              <a:buChar char=""/>
              <a:tabLst>
                <a:tab pos="1041400" algn="l"/>
                <a:tab pos="1042035" algn="l"/>
              </a:tabLst>
            </a:pPr>
            <a:r>
              <a:rPr lang="en-US" sz="1600" spc="114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Konsumen</a:t>
            </a:r>
            <a:r>
              <a:rPr lang="en-US" sz="1600" spc="-4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8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memiliki</a:t>
            </a:r>
            <a:r>
              <a:rPr lang="en-US" sz="1600" spc="-10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10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banyak</a:t>
            </a:r>
            <a:r>
              <a:rPr lang="en-US" sz="1600" spc="-6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10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harapan</a:t>
            </a:r>
            <a:r>
              <a:rPr lang="en-US" sz="1600" spc="-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95" dirty="0" smtClean="0">
                <a:solidFill>
                  <a:srgbClr val="434343"/>
                </a:solidFill>
                <a:latin typeface="Trebuchet MS"/>
                <a:cs typeface="Trebuchet MS"/>
              </a:rPr>
              <a:t>yang</a:t>
            </a:r>
            <a:r>
              <a:rPr lang="en-US" sz="1600" spc="-6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6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ditujukan</a:t>
            </a:r>
            <a:r>
              <a:rPr lang="en-US" sz="1600" spc="-8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7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pada</a:t>
            </a:r>
            <a:r>
              <a:rPr lang="en-US" sz="1600" spc="-4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7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perusahaan</a:t>
            </a:r>
            <a:r>
              <a:rPr lang="en-US" sz="1600" spc="70" dirty="0" smtClean="0">
                <a:solidFill>
                  <a:srgbClr val="434343"/>
                </a:solidFill>
                <a:latin typeface="Trebuchet MS"/>
                <a:cs typeface="Trebuchet MS"/>
              </a:rPr>
              <a:t>.  </a:t>
            </a:r>
            <a:r>
              <a:rPr lang="en-US" sz="1600" spc="85" dirty="0" smtClean="0">
                <a:solidFill>
                  <a:srgbClr val="434343"/>
                </a:solidFill>
                <a:latin typeface="Trebuchet MS"/>
                <a:cs typeface="Trebuchet MS"/>
              </a:rPr>
              <a:t>Perusahaan </a:t>
            </a:r>
            <a:r>
              <a:rPr lang="en-US" sz="1600" spc="7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perlu</a:t>
            </a:r>
            <a:r>
              <a:rPr lang="en-US" sz="1600" spc="7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8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memanjakan</a:t>
            </a:r>
            <a:r>
              <a:rPr lang="en-US" sz="1600" spc="8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11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konsumen</a:t>
            </a:r>
            <a:r>
              <a:rPr lang="en-US" sz="1600" spc="11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7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sehingga</a:t>
            </a:r>
            <a:r>
              <a:rPr lang="en-US" sz="1600" spc="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9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memberikan</a:t>
            </a:r>
            <a:r>
              <a:rPr lang="en-US" sz="1600" spc="95" dirty="0" smtClean="0">
                <a:solidFill>
                  <a:srgbClr val="434343"/>
                </a:solidFill>
                <a:latin typeface="Trebuchet MS"/>
                <a:cs typeface="Trebuchet MS"/>
              </a:rPr>
              <a:t>  </a:t>
            </a:r>
            <a:r>
              <a:rPr lang="en-US" sz="1600" spc="7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pelayanan</a:t>
            </a:r>
            <a:r>
              <a:rPr lang="en-US" sz="1600" spc="7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95" dirty="0" smtClean="0">
                <a:solidFill>
                  <a:srgbClr val="434343"/>
                </a:solidFill>
                <a:latin typeface="Trebuchet MS"/>
                <a:cs typeface="Trebuchet MS"/>
              </a:rPr>
              <a:t>yang </a:t>
            </a:r>
            <a:r>
              <a:rPr lang="en-US" sz="1600" spc="6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melebihi</a:t>
            </a:r>
            <a:r>
              <a:rPr lang="en-US" sz="1600" spc="6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7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harapan</a:t>
            </a:r>
            <a:r>
              <a:rPr lang="en-US" sz="1600" spc="70" dirty="0" smtClean="0">
                <a:solidFill>
                  <a:srgbClr val="434343"/>
                </a:solidFill>
                <a:latin typeface="Trebuchet MS"/>
                <a:cs typeface="Trebuchet MS"/>
              </a:rPr>
              <a:t>. </a:t>
            </a:r>
            <a:r>
              <a:rPr lang="en-US" sz="1600" spc="9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Untuk</a:t>
            </a:r>
            <a:r>
              <a:rPr lang="en-US" sz="1600" spc="9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4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itu</a:t>
            </a:r>
            <a:r>
              <a:rPr lang="en-US" sz="1600" spc="4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9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perusahaan</a:t>
            </a:r>
            <a:r>
              <a:rPr lang="en-US" sz="1600" spc="9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11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harus</a:t>
            </a:r>
            <a:r>
              <a:rPr lang="en-US" sz="1600" spc="110" dirty="0" smtClean="0">
                <a:solidFill>
                  <a:srgbClr val="434343"/>
                </a:solidFill>
                <a:latin typeface="Trebuchet MS"/>
                <a:cs typeface="Trebuchet MS"/>
              </a:rPr>
              <a:t>  </a:t>
            </a:r>
            <a:r>
              <a:rPr lang="en-US" sz="1600" spc="9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melakukan</a:t>
            </a:r>
            <a:r>
              <a:rPr lang="en-US" sz="1600" spc="9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5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terobosan</a:t>
            </a:r>
            <a:r>
              <a:rPr lang="en-US" sz="1600" spc="-22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1600" spc="65" dirty="0" smtClean="0">
                <a:solidFill>
                  <a:srgbClr val="434343"/>
                </a:solidFill>
                <a:latin typeface="Trebuchet MS"/>
                <a:cs typeface="Trebuchet MS"/>
              </a:rPr>
              <a:t>(breakthrough)</a:t>
            </a:r>
            <a:endParaRPr lang="en-US" sz="16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en-US" sz="1800" dirty="0" smtClean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US" sz="1500" dirty="0" smtClean="0">
              <a:latin typeface="Trebuchet MS"/>
              <a:cs typeface="Trebuchet MS"/>
            </a:endParaRPr>
          </a:p>
          <a:p>
            <a:pPr marL="355600" marR="233045" indent="-343535">
              <a:lnSpc>
                <a:spcPct val="80000"/>
              </a:lnSpc>
              <a:buClr>
                <a:srgbClr val="000000"/>
              </a:buClr>
              <a:buSzPct val="80000"/>
              <a:buFont typeface="Wingdings"/>
              <a:buChar char=""/>
              <a:tabLst>
                <a:tab pos="355600" algn="l"/>
                <a:tab pos="356235" algn="l"/>
                <a:tab pos="2065020" algn="l"/>
              </a:tabLst>
            </a:pPr>
            <a:r>
              <a:rPr lang="en-US" sz="2000" spc="100" dirty="0" smtClean="0">
                <a:solidFill>
                  <a:srgbClr val="434343"/>
                </a:solidFill>
                <a:latin typeface="Trebuchet MS"/>
                <a:cs typeface="Trebuchet MS"/>
              </a:rPr>
              <a:t>Perusahaan </a:t>
            </a:r>
            <a:r>
              <a:rPr lang="en-US" sz="2000" spc="8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pada</a:t>
            </a:r>
            <a:r>
              <a:rPr lang="en-US" sz="2000" spc="8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7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umumnya</a:t>
            </a:r>
            <a:r>
              <a:rPr lang="en-US" sz="2000" spc="1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14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melakukan</a:t>
            </a:r>
            <a:r>
              <a:rPr lang="en-US" sz="2000" spc="114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i="1" spc="40" dirty="0" smtClean="0">
                <a:solidFill>
                  <a:srgbClr val="434343"/>
                </a:solidFill>
                <a:latin typeface="Georgia"/>
                <a:cs typeface="Georgia"/>
              </a:rPr>
              <a:t>continuous  </a:t>
            </a:r>
            <a:r>
              <a:rPr lang="en-US" sz="2000" i="1" spc="25" dirty="0" smtClean="0">
                <a:solidFill>
                  <a:srgbClr val="434343"/>
                </a:solidFill>
                <a:latin typeface="Georgia"/>
                <a:cs typeface="Georgia"/>
              </a:rPr>
              <a:t>improvement	</a:t>
            </a:r>
            <a:r>
              <a:rPr lang="en-US" sz="2000" spc="9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dalam</a:t>
            </a:r>
            <a:r>
              <a:rPr lang="en-US" sz="2000" spc="9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7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menjaga</a:t>
            </a:r>
            <a:r>
              <a:rPr lang="en-US" sz="2000" spc="7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i="1" spc="20" dirty="0" smtClean="0">
                <a:solidFill>
                  <a:srgbClr val="434343"/>
                </a:solidFill>
                <a:latin typeface="Georgia"/>
                <a:cs typeface="Georgia"/>
              </a:rPr>
              <a:t>performance </a:t>
            </a:r>
            <a:r>
              <a:rPr lang="en-US" sz="2000" i="1" spc="-20" dirty="0" smtClean="0">
                <a:solidFill>
                  <a:srgbClr val="434343"/>
                </a:solidFill>
                <a:latin typeface="Georgia"/>
                <a:cs typeface="Georgia"/>
              </a:rPr>
              <a:t>level</a:t>
            </a:r>
            <a:r>
              <a:rPr lang="en-US" sz="2000" spc="-20" dirty="0" smtClean="0">
                <a:solidFill>
                  <a:srgbClr val="434343"/>
                </a:solidFill>
                <a:latin typeface="Trebuchet MS"/>
                <a:cs typeface="Trebuchet MS"/>
              </a:rPr>
              <a:t>, </a:t>
            </a:r>
            <a:r>
              <a:rPr lang="en-US" sz="2000" spc="125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dan</a:t>
            </a:r>
            <a:r>
              <a:rPr lang="en-US" sz="2000" spc="-38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8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kadang</a:t>
            </a:r>
            <a:r>
              <a:rPr lang="en-US" sz="2000" spc="80" dirty="0" smtClean="0">
                <a:solidFill>
                  <a:srgbClr val="434343"/>
                </a:solidFill>
                <a:latin typeface="Trebuchet MS"/>
                <a:cs typeface="Trebuchet MS"/>
              </a:rPr>
              <a:t>-  </a:t>
            </a:r>
            <a:r>
              <a:rPr lang="en-US" sz="2000" spc="110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kadang</a:t>
            </a:r>
            <a:r>
              <a:rPr lang="en-US" sz="2000" spc="110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spc="114" dirty="0" err="1" smtClean="0">
                <a:solidFill>
                  <a:srgbClr val="434343"/>
                </a:solidFill>
                <a:latin typeface="Trebuchet MS"/>
                <a:cs typeface="Trebuchet MS"/>
              </a:rPr>
              <a:t>melakukan</a:t>
            </a:r>
            <a:r>
              <a:rPr lang="en-US" sz="2000" spc="-235" dirty="0" smtClean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lang="en-US" sz="2000" i="1" spc="35" dirty="0" smtClean="0">
                <a:solidFill>
                  <a:srgbClr val="434343"/>
                </a:solidFill>
                <a:latin typeface="Georgia"/>
                <a:cs typeface="Georgia"/>
              </a:rPr>
              <a:t>breakthrough</a:t>
            </a:r>
            <a:endParaRPr lang="en-US" sz="2000" dirty="0" smtClean="0">
              <a:latin typeface="Georgia"/>
              <a:cs typeface="Georgi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Aturan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awal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meningkatkan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sesuatu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: </a:t>
            </a:r>
            <a:r>
              <a:rPr lang="en-US" altLang="en-US" b="1" u="sng" dirty="0" err="1" smtClean="0"/>
              <a:t>mengetahui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kondisi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saat</a:t>
            </a:r>
            <a:r>
              <a:rPr lang="en-US" altLang="en-US" b="1" u="sng" dirty="0" smtClean="0"/>
              <a:t> </a:t>
            </a:r>
            <a:r>
              <a:rPr lang="en-US" altLang="en-US" b="1" u="sng" dirty="0" err="1" smtClean="0"/>
              <a:t>ini</a:t>
            </a:r>
            <a:endParaRPr lang="en-US" altLang="en-US" b="1" u="sng" dirty="0" smtClean="0"/>
          </a:p>
          <a:p>
            <a:pPr eaLnBrk="1" hangingPunct="1"/>
            <a:r>
              <a:rPr lang="en-US" altLang="en-US" dirty="0" err="1" smtClean="0"/>
              <a:t>Tanpa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mengetahui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bagaimana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kondisi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saat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maka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sulit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mengetahui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inisiatif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peningkatan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apa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dilakukan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apakah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berhasil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Dokumentasi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pertama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aktivitas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peningkatan</a:t>
            </a: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err="1" smtClean="0"/>
              <a:t>Pross</a:t>
            </a:r>
            <a:r>
              <a:rPr lang="en-US" altLang="en-US" dirty="0" smtClean="0"/>
              <a:t>    </a:t>
            </a:r>
            <a:r>
              <a:rPr lang="en-US" altLang="en-US" dirty="0" err="1" smtClean="0"/>
              <a:t>Penilaian</a:t>
            </a:r>
            <a:r>
              <a:rPr lang="en-US" altLang="en-US" dirty="0" smtClean="0"/>
              <a:t>  </a:t>
            </a:r>
            <a:r>
              <a:rPr lang="en-US" altLang="en-US" dirty="0" err="1" smtClean="0"/>
              <a:t>kinerja</a:t>
            </a:r>
            <a:r>
              <a:rPr lang="en-US" altLang="en-US" dirty="0" smtClean="0"/>
              <a:t>    </a:t>
            </a:r>
            <a:r>
              <a:rPr lang="en-US" altLang="en-US" dirty="0" err="1" smtClean="0"/>
              <a:t>rencana</a:t>
            </a: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err="1" smtClean="0"/>
              <a:t>Dok</a:t>
            </a:r>
            <a:r>
              <a:rPr lang="en-US" altLang="en-US" dirty="0" smtClean="0"/>
              <a:t>      </a:t>
            </a:r>
            <a:r>
              <a:rPr lang="en-US" altLang="en-US" dirty="0" err="1" smtClean="0"/>
              <a:t>perkaikan</a:t>
            </a:r>
            <a:r>
              <a:rPr lang="en-US" altLang="en-US" dirty="0" smtClean="0"/>
              <a:t>               </a:t>
            </a:r>
            <a:r>
              <a:rPr lang="en-US" altLang="en-US" dirty="0" err="1" smtClean="0"/>
              <a:t>ukuran</a:t>
            </a:r>
            <a:r>
              <a:rPr lang="en-US" altLang="en-US" dirty="0" smtClean="0"/>
              <a:t>   </a:t>
            </a:r>
            <a:r>
              <a:rPr lang="en-US" altLang="en-US" dirty="0" err="1" smtClean="0"/>
              <a:t>ukuran</a:t>
            </a: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/>
            <a:r>
              <a:rPr lang="en-US" altLang="en-US" dirty="0" smtClean="0"/>
              <a:t>Proses </a:t>
            </a:r>
            <a:r>
              <a:rPr lang="en-US" altLang="en-US" dirty="0" err="1" smtClean="0"/>
              <a:t>baru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didokumentasikan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jika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sebuah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proyek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atau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aktivitas</a:t>
            </a:r>
            <a:r>
              <a:rPr lang="en-US" altLang="en-US" dirty="0" smtClean="0"/>
              <a:t> lain </a:t>
            </a:r>
            <a:r>
              <a:rPr lang="en-US" altLang="en-US" dirty="0" err="1" smtClean="0"/>
              <a:t>dimulai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meningkatkan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tersebut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Dokumentasi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menjadi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langkah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pertama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berfungsi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sebagai</a:t>
            </a:r>
            <a:r>
              <a:rPr lang="en-US" altLang="en-US" dirty="0" smtClean="0"/>
              <a:t>:</a:t>
            </a:r>
          </a:p>
          <a:p>
            <a:pPr lvl="1" eaLnBrk="1" hangingPunct="1"/>
            <a:r>
              <a:rPr lang="en-US" altLang="en-US" sz="1500" dirty="0" err="1" smtClean="0"/>
              <a:t>Pemahaman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bersama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dalam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tim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peningkatan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tentang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isi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dari</a:t>
            </a:r>
            <a:r>
              <a:rPr lang="en-US" altLang="en-US" sz="1500" dirty="0" smtClean="0"/>
              <a:t> proses: </a:t>
            </a:r>
            <a:r>
              <a:rPr lang="en-US" altLang="en-US" sz="1500" dirty="0" err="1" smtClean="0"/>
              <a:t>aktivitas</a:t>
            </a:r>
            <a:r>
              <a:rPr lang="en-US" altLang="en-US" sz="1500" dirty="0" smtClean="0"/>
              <a:t>, </a:t>
            </a:r>
            <a:r>
              <a:rPr lang="en-US" altLang="en-US" sz="1500" dirty="0" err="1" smtClean="0"/>
              <a:t>hasil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dan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siapa</a:t>
            </a:r>
            <a:r>
              <a:rPr lang="en-US" altLang="en-US" sz="1500" dirty="0" smtClean="0"/>
              <a:t> yang </a:t>
            </a:r>
            <a:r>
              <a:rPr lang="en-US" altLang="en-US" sz="1500" dirty="0" err="1" smtClean="0"/>
              <a:t>melakukan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setiap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langkah</a:t>
            </a:r>
            <a:endParaRPr lang="en-US" altLang="en-US" sz="1500" dirty="0" smtClean="0"/>
          </a:p>
          <a:p>
            <a:pPr lvl="1" eaLnBrk="1" hangingPunct="1"/>
            <a:r>
              <a:rPr lang="en-US" altLang="en-US" sz="1500" dirty="0" err="1" smtClean="0"/>
              <a:t>Cakupan</a:t>
            </a:r>
            <a:r>
              <a:rPr lang="en-US" altLang="en-US" sz="1500" dirty="0" smtClean="0"/>
              <a:t> proses </a:t>
            </a:r>
            <a:r>
              <a:rPr lang="en-US" altLang="en-US" sz="1500" dirty="0" err="1" smtClean="0"/>
              <a:t>didefinisikan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termasuk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batasan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terhadap</a:t>
            </a:r>
            <a:r>
              <a:rPr lang="en-US" altLang="en-US" sz="1500" dirty="0" smtClean="0"/>
              <a:t> proses yang </a:t>
            </a:r>
            <a:r>
              <a:rPr lang="en-US" altLang="en-US" sz="1500" dirty="0" err="1" smtClean="0"/>
              <a:t>berdampingan</a:t>
            </a:r>
            <a:endParaRPr lang="en-US" altLang="en-US" sz="1500" dirty="0" smtClean="0"/>
          </a:p>
          <a:p>
            <a:pPr lvl="1" eaLnBrk="1" hangingPunct="1"/>
            <a:r>
              <a:rPr lang="en-US" altLang="en-US" sz="1500" dirty="0" err="1" smtClean="0"/>
              <a:t>Pendefinisian</a:t>
            </a:r>
            <a:r>
              <a:rPr lang="en-US" altLang="en-US" sz="1500" dirty="0" smtClean="0"/>
              <a:t> problem yang </a:t>
            </a:r>
            <a:r>
              <a:rPr lang="en-US" altLang="en-US" sz="1500" dirty="0" err="1" smtClean="0"/>
              <a:t>lebih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spesifik</a:t>
            </a:r>
            <a:r>
              <a:rPr lang="en-US" altLang="en-US" sz="1500" dirty="0" smtClean="0"/>
              <a:t> di </a:t>
            </a:r>
            <a:r>
              <a:rPr lang="en-US" altLang="en-US" sz="1500" dirty="0" err="1" smtClean="0"/>
              <a:t>dalam</a:t>
            </a:r>
            <a:r>
              <a:rPr lang="en-US" altLang="en-US" sz="1500" dirty="0" smtClean="0"/>
              <a:t> proses </a:t>
            </a:r>
            <a:r>
              <a:rPr lang="en-US" altLang="en-US" sz="1500" dirty="0" err="1" smtClean="0"/>
              <a:t>tersebut</a:t>
            </a:r>
            <a:endParaRPr lang="en-US" altLang="en-US" sz="1500" dirty="0" smtClean="0"/>
          </a:p>
          <a:p>
            <a:pPr eaLnBrk="1" hangingPunct="1"/>
            <a:r>
              <a:rPr lang="en-US" altLang="en-US" dirty="0" err="1" smtClean="0"/>
              <a:t>Pendekatan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sesuai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:</a:t>
            </a:r>
          </a:p>
          <a:p>
            <a:pPr lvl="1" eaLnBrk="1" hangingPunct="1"/>
            <a:r>
              <a:rPr lang="en-US" altLang="en-US" sz="1500" dirty="0" smtClean="0"/>
              <a:t>Perusahaan yang </a:t>
            </a:r>
            <a:r>
              <a:rPr lang="en-US" altLang="en-US" sz="1500" dirty="0" err="1" smtClean="0"/>
              <a:t>kekurangan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sumber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daya</a:t>
            </a:r>
            <a:endParaRPr lang="en-US" altLang="en-US" sz="1500" dirty="0" smtClean="0"/>
          </a:p>
          <a:p>
            <a:pPr lvl="1" eaLnBrk="1" hangingPunct="1"/>
            <a:r>
              <a:rPr lang="en-US" altLang="en-US" sz="1500" dirty="0" smtClean="0"/>
              <a:t>Perusahaan yang proses </a:t>
            </a:r>
            <a:r>
              <a:rPr lang="en-US" altLang="en-US" sz="1500" dirty="0" err="1" smtClean="0"/>
              <a:t>bisnisnya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berubah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dengan</a:t>
            </a:r>
            <a:r>
              <a:rPr lang="en-US" altLang="en-US" sz="1500" dirty="0" smtClean="0"/>
              <a:t> </a:t>
            </a:r>
            <a:r>
              <a:rPr lang="en-US" altLang="en-US" sz="1500" dirty="0" err="1" smtClean="0"/>
              <a:t>cepat</a:t>
            </a:r>
            <a:endParaRPr lang="en-US" altLang="en-US" sz="1500" dirty="0" smtClean="0"/>
          </a:p>
          <a:p>
            <a:pPr lvl="1" eaLnBrk="1" hangingPunct="1"/>
            <a:endParaRPr lang="en-US" altLang="en-US" sz="1500" dirty="0" smtClean="0"/>
          </a:p>
          <a:p>
            <a:pPr lvl="1" eaLnBrk="1" hangingPunct="1"/>
            <a:endParaRPr lang="en-US" altLang="en-US" sz="1500" dirty="0" smtClean="0"/>
          </a:p>
          <a:p>
            <a:pPr lvl="1" eaLnBrk="1" hangingPunct="1"/>
            <a:endParaRPr lang="en-US" altLang="en-US" sz="1500" dirty="0" smtClean="0"/>
          </a:p>
          <a:p>
            <a:pPr lvl="1" eaLnBrk="1" hangingPunct="1"/>
            <a:endParaRPr lang="en-US" altLang="en-US" sz="1500" dirty="0" smtClean="0"/>
          </a:p>
          <a:p>
            <a:pPr lvl="1" eaLnBrk="1" hangingPunct="1"/>
            <a:endParaRPr lang="en-US" altLang="en-US" sz="15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Dilakukan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melihat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keseluruhan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perusahaan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dokumentasi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seluruh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atau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sebagian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besar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bisnis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Keuntungan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pendekatan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melibatkan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seluruh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karyawan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pekerjaan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terbentuk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perilaku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positif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motivasi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peningkatan</a:t>
            </a:r>
            <a:r>
              <a:rPr lang="en-US" altLang="en-US" dirty="0" smtClean="0"/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Top management </a:t>
            </a:r>
            <a:r>
              <a:rPr lang="en-US" altLang="en-US" dirty="0" err="1" smtClean="0"/>
              <a:t>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mempunyai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gambaran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umum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tentang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organisasi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kebutuhan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peningkatan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tertentu</a:t>
            </a: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err="1" smtClean="0"/>
              <a:t>Masukan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dokumentasi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seringkali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menunjukkan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elemen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tertentu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ditingkatkan</a:t>
            </a:r>
            <a:endParaRPr lang="en-US" altLang="en-US" dirty="0" smtClean="0"/>
          </a:p>
          <a:p>
            <a:pPr lvl="1" eaLnBrk="1" hangingPunct="1"/>
            <a:endParaRPr lang="en-US" altLang="en-US" sz="15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eaLnBrk="1" hangingPunct="1"/>
            <a:r>
              <a:rPr lang="en-US" altLang="en-US" dirty="0" err="1" smtClean="0"/>
              <a:t>Jika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sumber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daya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memungkinkan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pendekatan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kedua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lebih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berguna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Banyak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perusahaan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memiliki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kerangka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baik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dokumentasi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prosedur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dikembangkan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sertifikasi</a:t>
            </a:r>
            <a:r>
              <a:rPr lang="en-US" altLang="en-US" dirty="0" smtClean="0"/>
              <a:t> ISO 9000</a:t>
            </a:r>
          </a:p>
          <a:p>
            <a:pPr eaLnBrk="1" hangingPunct="1"/>
            <a:r>
              <a:rPr lang="en-US" altLang="en-US" dirty="0" err="1" smtClean="0"/>
              <a:t>Namun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perlu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diingat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bahwa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prosedur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kualitas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seringkali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menunjukkan</a:t>
            </a:r>
            <a:r>
              <a:rPr lang="en-US" altLang="en-US" dirty="0" smtClean="0"/>
              <a:t> </a:t>
            </a:r>
            <a:r>
              <a:rPr lang="en-US" altLang="en-US" b="1" dirty="0" err="1" smtClean="0">
                <a:solidFill>
                  <a:schemeClr val="tx2"/>
                </a:solidFill>
              </a:rPr>
              <a:t>situasi</a:t>
            </a:r>
            <a:r>
              <a:rPr lang="en-US" altLang="en-US" b="1" dirty="0" smtClean="0">
                <a:solidFill>
                  <a:schemeClr val="tx2"/>
                </a:solidFill>
              </a:rPr>
              <a:t> ideal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bukan</a:t>
            </a: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tx2"/>
                </a:solidFill>
              </a:rPr>
              <a:t>yang </a:t>
            </a:r>
            <a:r>
              <a:rPr lang="en-US" altLang="en-US" b="1" dirty="0" err="1" smtClean="0">
                <a:solidFill>
                  <a:schemeClr val="tx2"/>
                </a:solidFill>
              </a:rPr>
              <a:t>sesungguhnya</a:t>
            </a:r>
            <a:endParaRPr lang="en-US" altLang="en-US" b="1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dirty="0" err="1" smtClean="0"/>
              <a:t>Tujuan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haruslah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medokumentasikan</a:t>
            </a:r>
            <a:r>
              <a:rPr lang="en-US" altLang="en-US" dirty="0" smtClean="0"/>
              <a:t> proses </a:t>
            </a:r>
            <a:r>
              <a:rPr lang="en-US" altLang="en-US" b="1" dirty="0" err="1" smtClean="0">
                <a:solidFill>
                  <a:schemeClr val="tx2"/>
                </a:solidFill>
              </a:rPr>
              <a:t>seperti</a:t>
            </a:r>
            <a:r>
              <a:rPr lang="en-US" altLang="en-US" b="1" dirty="0" smtClean="0">
                <a:solidFill>
                  <a:schemeClr val="tx2"/>
                </a:solidFill>
              </a:rPr>
              <a:t> yang </a:t>
            </a:r>
            <a:r>
              <a:rPr lang="en-US" altLang="en-US" b="1" dirty="0" err="1" smtClean="0">
                <a:solidFill>
                  <a:schemeClr val="tx2"/>
                </a:solidFill>
              </a:rPr>
              <a:t>dilakukan</a:t>
            </a:r>
            <a:r>
              <a:rPr lang="en-US" altLang="en-US" b="1" dirty="0" smtClean="0">
                <a:solidFill>
                  <a:schemeClr val="tx2"/>
                </a:solidFill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</a:rPr>
              <a:t>saat</a:t>
            </a:r>
            <a:r>
              <a:rPr lang="en-US" altLang="en-US" b="1" dirty="0" smtClean="0">
                <a:solidFill>
                  <a:schemeClr val="tx2"/>
                </a:solidFill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</a:rPr>
              <a:t>ini</a:t>
            </a:r>
            <a:r>
              <a:rPr lang="en-US" altLang="en-US" b="1" dirty="0" smtClean="0">
                <a:solidFill>
                  <a:schemeClr val="tx2"/>
                </a:solidFill>
              </a:rPr>
              <a:t> (as is)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bukan</a:t>
            </a:r>
            <a:r>
              <a:rPr lang="en-US" altLang="en-US" dirty="0" smtClean="0"/>
              <a:t> </a:t>
            </a:r>
            <a:r>
              <a:rPr lang="en-US" altLang="en-US" b="1" dirty="0" err="1" smtClean="0">
                <a:solidFill>
                  <a:schemeClr val="tx2"/>
                </a:solidFill>
              </a:rPr>
              <a:t>bagaimana</a:t>
            </a:r>
            <a:r>
              <a:rPr lang="en-US" altLang="en-US" b="1" dirty="0" smtClean="0">
                <a:solidFill>
                  <a:schemeClr val="tx2"/>
                </a:solidFill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</a:rPr>
              <a:t>seharusnya</a:t>
            </a:r>
            <a:r>
              <a:rPr lang="en-US" altLang="en-US" b="1" dirty="0" smtClean="0">
                <a:solidFill>
                  <a:schemeClr val="tx2"/>
                </a:solidFill>
              </a:rPr>
              <a:t> </a:t>
            </a:r>
            <a:r>
              <a:rPr lang="en-US" altLang="en-US" b="1" dirty="0" err="1" smtClean="0">
                <a:solidFill>
                  <a:schemeClr val="tx2"/>
                </a:solidFill>
              </a:rPr>
              <a:t>dilakukan</a:t>
            </a:r>
            <a:r>
              <a:rPr lang="en-US" altLang="en-US" b="1" dirty="0" smtClean="0">
                <a:solidFill>
                  <a:schemeClr val="tx2"/>
                </a:solidFill>
              </a:rPr>
              <a:t> (to be)</a:t>
            </a:r>
            <a:r>
              <a:rPr lang="en-US" alt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1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err="1" smtClean="0"/>
              <a:t>Memberikan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gambaran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umum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mengenai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siapa</a:t>
            </a:r>
            <a:r>
              <a:rPr lang="en-US" altLang="en-US" sz="2400" dirty="0" smtClean="0"/>
              <a:t> yang </a:t>
            </a:r>
            <a:r>
              <a:rPr lang="en-US" altLang="en-US" sz="2400" dirty="0" err="1" smtClean="0"/>
              <a:t>terlibat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dalam</a:t>
            </a:r>
            <a:r>
              <a:rPr lang="en-US" altLang="en-US" sz="2400" dirty="0" smtClean="0"/>
              <a:t> proses </a:t>
            </a:r>
            <a:r>
              <a:rPr lang="en-US" altLang="en-US" sz="2400" dirty="0" err="1" smtClean="0"/>
              <a:t>dan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hubungan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antar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satu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pihak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dengan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yg</a:t>
            </a:r>
            <a:r>
              <a:rPr lang="en-US" altLang="en-US" sz="2400" dirty="0" smtClean="0"/>
              <a:t> lain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Relationship map </a:t>
            </a:r>
            <a:r>
              <a:rPr lang="en-US" altLang="en-US" sz="2400" dirty="0" err="1" smtClean="0"/>
              <a:t>tidak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memperhitungkan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aktivitas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urutannya</a:t>
            </a: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Relationship map </a:t>
            </a:r>
            <a:r>
              <a:rPr lang="en-US" altLang="en-US" sz="2400" dirty="0" err="1" smtClean="0"/>
              <a:t>dibuat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dengan</a:t>
            </a:r>
            <a:r>
              <a:rPr lang="en-US" altLang="en-US" sz="2400" dirty="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/>
              <a:t>Menggambarkan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berbagai</a:t>
            </a:r>
            <a:r>
              <a:rPr lang="en-US" altLang="en-US" sz="2000" dirty="0" smtClean="0"/>
              <a:t> unit, </a:t>
            </a:r>
            <a:r>
              <a:rPr lang="en-US" altLang="en-US" sz="2000" dirty="0" err="1" smtClean="0"/>
              <a:t>depaetemen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atau</a:t>
            </a:r>
            <a:r>
              <a:rPr lang="en-US" altLang="en-US" sz="2000" dirty="0" smtClean="0"/>
              <a:t> individual yang </a:t>
            </a:r>
            <a:r>
              <a:rPr lang="en-US" altLang="en-US" sz="2000" dirty="0" err="1" smtClean="0"/>
              <a:t>terlibat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atau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mempengaruhi</a:t>
            </a:r>
            <a:r>
              <a:rPr lang="en-US" altLang="en-US" sz="2000" dirty="0" smtClean="0"/>
              <a:t> proses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/>
              <a:t>Setiap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hubungan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antar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bagian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dianalisis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menentukan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tipe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hubungan</a:t>
            </a:r>
            <a:r>
              <a:rPr lang="en-US" altLang="en-US" sz="2000" dirty="0" smtClean="0"/>
              <a:t> (</a:t>
            </a:r>
            <a:r>
              <a:rPr lang="en-US" altLang="en-US" sz="2000" dirty="0" err="1" smtClean="0"/>
              <a:t>diwakili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panah</a:t>
            </a:r>
            <a:r>
              <a:rPr lang="en-US" altLang="en-US" sz="2000" dirty="0" smtClean="0">
                <a:sym typeface="Wingdings" panose="05000000000000000000" pitchFamily="2" charset="2"/>
              </a:rPr>
              <a:t> yang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berbeda</a:t>
            </a:r>
            <a:endParaRPr lang="en-US" altLang="en-US" sz="2000" dirty="0" smtClean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ym typeface="Wingdings" panose="05000000000000000000" pitchFamily="2" charset="2"/>
              </a:rPr>
              <a:t>Elemen</a:t>
            </a:r>
            <a:r>
              <a:rPr lang="en-US" altLang="en-US" sz="2000" dirty="0" smtClean="0">
                <a:sym typeface="Wingdings" panose="05000000000000000000" pitchFamily="2" charset="2"/>
              </a:rPr>
              <a:t> yang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tidak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mempunyai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hubungan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dengan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elemen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lainnya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dihapus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dari</a:t>
            </a:r>
            <a:r>
              <a:rPr lang="en-US" altLang="en-US" sz="2000" dirty="0" smtClean="0">
                <a:sym typeface="Wingdings" panose="05000000000000000000" pitchFamily="2" charset="2"/>
              </a:rPr>
              <a:t> map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>
                <a:sym typeface="Wingdings" panose="05000000000000000000" pitchFamily="2" charset="2"/>
              </a:rPr>
              <a:t>Map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digambar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ulang</a:t>
            </a:r>
            <a:endParaRPr lang="en-US" altLang="en-US" sz="2000" dirty="0" smtClean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altLang="en-US" sz="1200" dirty="0" err="1" smtClean="0"/>
              <a:t>Prosedur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membangun</a:t>
            </a:r>
            <a:r>
              <a:rPr lang="en-US" altLang="en-US" sz="1200" dirty="0" smtClean="0"/>
              <a:t> Relationship Mapping </a:t>
            </a:r>
            <a:r>
              <a:rPr lang="en-US" altLang="en-US" sz="1200" dirty="0" err="1" smtClean="0"/>
              <a:t>adalah</a:t>
            </a:r>
            <a:r>
              <a:rPr lang="en-US" altLang="en-US" sz="1200" dirty="0" smtClean="0"/>
              <a:t>: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1200" dirty="0" smtClean="0"/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Identifikasi</a:t>
            </a:r>
            <a:r>
              <a:rPr lang="en-US" altLang="en-US" sz="1200" dirty="0" smtClean="0"/>
              <a:t> unit </a:t>
            </a:r>
            <a:r>
              <a:rPr lang="en-US" altLang="en-US" sz="1200" dirty="0" err="1" smtClean="0"/>
              <a:t>organisasi</a:t>
            </a:r>
            <a:r>
              <a:rPr lang="en-US" altLang="en-US" sz="1200" dirty="0" smtClean="0"/>
              <a:t> internal </a:t>
            </a:r>
            <a:r>
              <a:rPr lang="en-US" altLang="en-US" sz="1200" dirty="0" err="1" smtClean="0"/>
              <a:t>dan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eksternal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berperan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dalamproses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bisnis</a:t>
            </a:r>
            <a:r>
              <a:rPr lang="en-US" altLang="en-US" sz="1200" dirty="0" smtClean="0"/>
              <a:t>.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Buat</a:t>
            </a:r>
            <a:r>
              <a:rPr lang="en-US" altLang="en-US" sz="1200" dirty="0" smtClean="0"/>
              <a:t> diagram di mana unit-unit </a:t>
            </a:r>
            <a:r>
              <a:rPr lang="en-US" altLang="en-US" sz="1200" dirty="0" err="1" smtClean="0"/>
              <a:t>ini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ditempatkan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pada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posisi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logismenuju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satu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sama</a:t>
            </a:r>
            <a:r>
              <a:rPr lang="en-US" altLang="en-US" sz="1200" dirty="0" smtClean="0"/>
              <a:t> lain.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Lihat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seluruh</a:t>
            </a:r>
            <a:r>
              <a:rPr lang="en-US" altLang="en-US" sz="1200" dirty="0" smtClean="0"/>
              <a:t> diagram </a:t>
            </a:r>
            <a:r>
              <a:rPr lang="en-US" altLang="en-US" sz="1200" dirty="0" err="1" smtClean="0"/>
              <a:t>dan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pertimbangkan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apakah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ada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hubunganantara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dua</a:t>
            </a:r>
            <a:r>
              <a:rPr lang="en-US" altLang="en-US" sz="1200" dirty="0" smtClean="0"/>
              <a:t> unit.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setiap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hubungan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diidentifikasi</a:t>
            </a:r>
            <a:r>
              <a:rPr lang="en-US" altLang="en-US" sz="1200" dirty="0" smtClean="0"/>
              <a:t>, </a:t>
            </a:r>
            <a:r>
              <a:rPr lang="en-US" altLang="en-US" sz="1200" dirty="0" err="1" smtClean="0"/>
              <a:t>tunjukkan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hal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ini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didiagram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menggunakan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jenis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panah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sesuai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dengan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jenis</a:t>
            </a:r>
            <a:r>
              <a:rPr lang="en-US" altLang="en-US" sz="1200" dirty="0" smtClean="0"/>
              <a:t> link </a:t>
            </a:r>
            <a:r>
              <a:rPr lang="en-US" altLang="en-US" sz="1200" dirty="0" err="1" smtClean="0"/>
              <a:t>ituada</a:t>
            </a:r>
            <a:r>
              <a:rPr lang="en-US" altLang="en-US" sz="1200" dirty="0" smtClean="0"/>
              <a:t>.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Setelah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menyelesaikan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analisis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ini</a:t>
            </a:r>
            <a:r>
              <a:rPr lang="en-US" altLang="en-US" sz="1200" dirty="0" smtClean="0"/>
              <a:t>, </a:t>
            </a:r>
            <a:r>
              <a:rPr lang="en-US" altLang="en-US" sz="1200" dirty="0" err="1" smtClean="0"/>
              <a:t>hapus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dari</a:t>
            </a:r>
            <a:r>
              <a:rPr lang="en-US" altLang="en-US" sz="1200" dirty="0" smtClean="0"/>
              <a:t> diagram </a:t>
            </a:r>
            <a:r>
              <a:rPr lang="en-US" altLang="en-US" sz="1200" dirty="0" err="1" smtClean="0"/>
              <a:t>setiap</a:t>
            </a:r>
            <a:r>
              <a:rPr lang="en-US" altLang="en-US" sz="1200" dirty="0" smtClean="0"/>
              <a:t> unit yang </a:t>
            </a:r>
            <a:r>
              <a:rPr lang="en-US" altLang="en-US" sz="1200" dirty="0" err="1" smtClean="0"/>
              <a:t>melakukantidak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memiliki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tautan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ke</a:t>
            </a:r>
            <a:r>
              <a:rPr lang="en-US" altLang="en-US" sz="1200" dirty="0" smtClean="0"/>
              <a:t> unit lain, </a:t>
            </a:r>
            <a:r>
              <a:rPr lang="en-US" altLang="en-US" sz="1200" dirty="0" err="1" smtClean="0"/>
              <a:t>kecuali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itu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adalah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poin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didemonstrasikan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secara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khususbahwa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tidak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ada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tautan</a:t>
            </a:r>
            <a:r>
              <a:rPr lang="en-US" altLang="en-US" sz="1200" dirty="0" smtClean="0"/>
              <a:t>.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Jika</a:t>
            </a:r>
            <a:r>
              <a:rPr lang="en-US" altLang="en-US" sz="1200" dirty="0" smtClean="0"/>
              <a:t> diagram </a:t>
            </a:r>
            <a:r>
              <a:rPr lang="en-US" altLang="en-US" sz="1200" dirty="0" err="1" smtClean="0"/>
              <a:t>menjadi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sulit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diinterpretasikan</a:t>
            </a:r>
            <a:r>
              <a:rPr lang="en-US" altLang="en-US" sz="1200" dirty="0" smtClean="0"/>
              <a:t>, </a:t>
            </a:r>
            <a:r>
              <a:rPr lang="en-US" altLang="en-US" sz="1200" dirty="0" err="1" smtClean="0"/>
              <a:t>atur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ulang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dengan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memindahkan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unitdengan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tautan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ekstensif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lebih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dekat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satu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sama</a:t>
            </a:r>
            <a:r>
              <a:rPr lang="en-US" altLang="en-US" sz="1200" dirty="0" smtClean="0"/>
              <a:t> lain</a:t>
            </a:r>
          </a:p>
          <a:p>
            <a:pPr marL="0" indent="0" algn="just" eaLnBrk="1" hangingPunct="1">
              <a:lnSpc>
                <a:spcPct val="90000"/>
              </a:lnSpc>
              <a:buFont typeface="+mj-lt"/>
              <a:buNone/>
            </a:pPr>
            <a:endParaRPr lang="en-US" altLang="en-US" sz="1200" dirty="0" smtClean="0"/>
          </a:p>
          <a:p>
            <a:pPr marL="0" indent="0" algn="just" eaLnBrk="1" hangingPunct="1">
              <a:lnSpc>
                <a:spcPct val="90000"/>
              </a:lnSpc>
              <a:buFont typeface="+mj-lt"/>
              <a:buNone/>
            </a:pPr>
            <a:endParaRPr lang="en-US" altLang="en-US" sz="1200" dirty="0" smtClean="0"/>
          </a:p>
          <a:p>
            <a:pPr algn="just" eaLnBrk="1" hangingPunct="1">
              <a:lnSpc>
                <a:spcPct val="90000"/>
              </a:lnSpc>
            </a:pPr>
            <a:r>
              <a:rPr lang="en-US" altLang="en-US" sz="1200" dirty="0" err="1" smtClean="0"/>
              <a:t>Prosedur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membangun</a:t>
            </a:r>
            <a:r>
              <a:rPr lang="en-US" altLang="en-US" sz="1200" dirty="0" smtClean="0"/>
              <a:t> Relationship Mapping </a:t>
            </a:r>
            <a:r>
              <a:rPr lang="en-US" altLang="en-US" sz="1200" dirty="0" err="1" smtClean="0"/>
              <a:t>adalah</a:t>
            </a:r>
            <a:r>
              <a:rPr lang="en-US" altLang="en-US" sz="1200" dirty="0" smtClean="0"/>
              <a:t>: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1200" dirty="0" smtClean="0"/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Identifikasi</a:t>
            </a:r>
            <a:r>
              <a:rPr lang="en-US" altLang="en-US" sz="1200" dirty="0" smtClean="0"/>
              <a:t> unit </a:t>
            </a:r>
            <a:r>
              <a:rPr lang="en-US" altLang="en-US" sz="1200" dirty="0" err="1" smtClean="0"/>
              <a:t>organisasi</a:t>
            </a:r>
            <a:r>
              <a:rPr lang="en-US" altLang="en-US" sz="1200" dirty="0" smtClean="0"/>
              <a:t> internal </a:t>
            </a:r>
            <a:r>
              <a:rPr lang="en-US" altLang="en-US" sz="1200" dirty="0" err="1" smtClean="0"/>
              <a:t>dan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eksternal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berperan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dalam</a:t>
            </a:r>
            <a:r>
              <a:rPr lang="en-US" altLang="en-US" sz="1200" dirty="0" smtClean="0"/>
              <a:t> proses </a:t>
            </a:r>
            <a:r>
              <a:rPr lang="en-US" altLang="en-US" sz="1200" dirty="0" err="1" smtClean="0"/>
              <a:t>bisnis</a:t>
            </a:r>
            <a:r>
              <a:rPr lang="en-US" altLang="en-US" sz="1200" dirty="0" smtClean="0"/>
              <a:t>.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Buat</a:t>
            </a:r>
            <a:r>
              <a:rPr lang="en-US" altLang="en-US" sz="1200" dirty="0" smtClean="0"/>
              <a:t> diagram </a:t>
            </a:r>
            <a:r>
              <a:rPr lang="en-US" altLang="en-US" sz="1200" dirty="0" err="1" smtClean="0"/>
              <a:t>berbagai</a:t>
            </a:r>
            <a:r>
              <a:rPr lang="en-US" altLang="en-US" sz="1200" dirty="0" smtClean="0"/>
              <a:t> unit-unit/ </a:t>
            </a:r>
            <a:r>
              <a:rPr lang="en-US" altLang="en-US" sz="1200" dirty="0" err="1" smtClean="0"/>
              <a:t>departemen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terlibat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dalam</a:t>
            </a:r>
            <a:r>
              <a:rPr lang="en-US" altLang="en-US" sz="1200" dirty="0" smtClean="0"/>
              <a:t> proses </a:t>
            </a:r>
            <a:r>
              <a:rPr lang="en-US" altLang="en-US" sz="1200" dirty="0" err="1" smtClean="0"/>
              <a:t>atau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mempengaruhi</a:t>
            </a:r>
            <a:r>
              <a:rPr lang="en-US" altLang="en-US" sz="1200" dirty="0" smtClean="0"/>
              <a:t> proses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/>
              <a:t>Setiap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hubungan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antar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bagian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dianalisis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menentukan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tipe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hubungan</a:t>
            </a:r>
            <a:r>
              <a:rPr lang="en-US" altLang="en-US" sz="1200" dirty="0" smtClean="0"/>
              <a:t> (</a:t>
            </a:r>
            <a:r>
              <a:rPr lang="en-US" altLang="en-US" sz="1200" dirty="0" err="1" smtClean="0"/>
              <a:t>diwakili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dengan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panah</a:t>
            </a:r>
            <a:r>
              <a:rPr lang="en-US" altLang="en-US" sz="1200" dirty="0" smtClean="0">
                <a:sym typeface="Wingdings" panose="05000000000000000000" pitchFamily="2" charset="2"/>
              </a:rPr>
              <a:t> yang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berbeda</a:t>
            </a:r>
            <a:endParaRPr lang="en-US" altLang="en-US" sz="1200" dirty="0" smtClean="0">
              <a:sym typeface="Wingdings" panose="05000000000000000000" pitchFamily="2" charset="2"/>
            </a:endParaRP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err="1" smtClean="0">
                <a:sym typeface="Wingdings" panose="05000000000000000000" pitchFamily="2" charset="2"/>
              </a:rPr>
              <a:t>Elemen</a:t>
            </a:r>
            <a:r>
              <a:rPr lang="en-US" altLang="en-US" sz="1200" dirty="0" smtClean="0">
                <a:sym typeface="Wingdings" panose="05000000000000000000" pitchFamily="2" charset="2"/>
              </a:rPr>
              <a:t> yang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tidak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mempunyai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hubungan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dengan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elemen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lainnya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dihapus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dari</a:t>
            </a:r>
            <a:r>
              <a:rPr lang="en-US" altLang="en-US" sz="1200" dirty="0" smtClean="0">
                <a:sym typeface="Wingdings" panose="05000000000000000000" pitchFamily="2" charset="2"/>
              </a:rPr>
              <a:t> map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1200" dirty="0" smtClean="0">
                <a:sym typeface="Wingdings" panose="05000000000000000000" pitchFamily="2" charset="2"/>
              </a:rPr>
              <a:t>Map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digambar</a:t>
            </a:r>
            <a:r>
              <a:rPr lang="en-US" altLang="en-US" sz="1200" dirty="0" smtClean="0">
                <a:sym typeface="Wingdings" panose="05000000000000000000" pitchFamily="2" charset="2"/>
              </a:rPr>
              <a:t> </a:t>
            </a:r>
            <a:r>
              <a:rPr lang="en-US" altLang="en-US" sz="1200" dirty="0" err="1" smtClean="0">
                <a:sym typeface="Wingdings" panose="05000000000000000000" pitchFamily="2" charset="2"/>
              </a:rPr>
              <a:t>ulang</a:t>
            </a:r>
            <a:endParaRPr lang="en-US" altLang="en-US" sz="1200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0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 smtClean="0">
                <a:solidFill>
                  <a:schemeClr val="tx1"/>
                </a:solidFill>
              </a:rPr>
              <a:t>Sebuah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perusahaan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internasional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terdiri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dari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sebuah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pusat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manufaktur</a:t>
            </a:r>
            <a:r>
              <a:rPr lang="en-US" altLang="en-US" sz="1200" dirty="0" smtClean="0">
                <a:solidFill>
                  <a:schemeClr val="tx1"/>
                </a:solidFill>
              </a:rPr>
              <a:t> yang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melayani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permintaan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seluruh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Eropa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dan</a:t>
            </a:r>
            <a:r>
              <a:rPr lang="en-US" altLang="en-US" sz="1200" dirty="0" smtClean="0">
                <a:solidFill>
                  <a:schemeClr val="tx1"/>
                </a:solidFill>
              </a:rPr>
              <a:t> dealer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lokal</a:t>
            </a:r>
            <a:r>
              <a:rPr lang="en-US" altLang="en-US" sz="1200" dirty="0" smtClean="0">
                <a:solidFill>
                  <a:schemeClr val="tx1"/>
                </a:solidFill>
              </a:rPr>
              <a:t> yang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terdapat</a:t>
            </a:r>
            <a:r>
              <a:rPr lang="en-US" altLang="en-US" sz="1200" dirty="0" smtClean="0">
                <a:solidFill>
                  <a:schemeClr val="tx1"/>
                </a:solidFill>
              </a:rPr>
              <a:t> di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beberapa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negara</a:t>
            </a:r>
            <a:r>
              <a:rPr lang="en-US" altLang="en-US" sz="1200" dirty="0" smtClean="0">
                <a:solidFill>
                  <a:schemeClr val="tx1"/>
                </a:solidFill>
              </a:rPr>
              <a:t>.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Masing-masing</a:t>
            </a:r>
            <a:r>
              <a:rPr lang="en-US" altLang="en-US" sz="1200" dirty="0" smtClean="0">
                <a:solidFill>
                  <a:schemeClr val="tx1"/>
                </a:solidFill>
              </a:rPr>
              <a:t> dealer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memiliki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persediaan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barang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jadi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untuk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melayani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kebutuhan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konsumen</a:t>
            </a:r>
            <a:r>
              <a:rPr lang="en-US" altLang="en-US" sz="1200" dirty="0" smtClean="0">
                <a:solidFill>
                  <a:schemeClr val="tx1"/>
                </a:solidFill>
              </a:rPr>
              <a:t>. Ada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indikasi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bahwa</a:t>
            </a:r>
            <a:r>
              <a:rPr lang="en-US" altLang="en-US" sz="1200" dirty="0" smtClean="0">
                <a:solidFill>
                  <a:schemeClr val="tx1"/>
                </a:solidFill>
              </a:rPr>
              <a:t> proses supply yang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meliputi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komunikasi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kebutuhan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dari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distribusi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barang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ke</a:t>
            </a:r>
            <a:r>
              <a:rPr lang="en-US" altLang="en-US" sz="1200" dirty="0" smtClean="0">
                <a:solidFill>
                  <a:schemeClr val="tx1"/>
                </a:solidFill>
              </a:rPr>
              <a:t> dealer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lokal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belum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berjalan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dengan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baik</a:t>
            </a:r>
            <a:r>
              <a:rPr lang="en-US" altLang="en-US" sz="1200" dirty="0" smtClean="0">
                <a:solidFill>
                  <a:schemeClr val="tx1"/>
                </a:solidFill>
              </a:rPr>
              <a:t>.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Manajemen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perusahaan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memulai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proyek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untuk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meningkatkan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aliran</a:t>
            </a:r>
            <a:r>
              <a:rPr lang="en-US" altLang="en-US" sz="1200" dirty="0" smtClean="0">
                <a:solidFill>
                  <a:schemeClr val="tx1"/>
                </a:solidFill>
              </a:rPr>
              <a:t> material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informasi</a:t>
            </a:r>
            <a:r>
              <a:rPr lang="en-US" altLang="en-US" sz="1200" dirty="0" smtClean="0">
                <a:solidFill>
                  <a:schemeClr val="tx1"/>
                </a:solidFill>
              </a:rPr>
              <a:t> yang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dimulai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dari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perusahaan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induk</a:t>
            </a:r>
            <a:r>
              <a:rPr lang="en-US" altLang="en-US" sz="1200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 smtClean="0">
                <a:solidFill>
                  <a:schemeClr val="tx1"/>
                </a:solidFill>
              </a:rPr>
              <a:t>Langkah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pertama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adalah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mengumpulkan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informasi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dari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pihak-pihak</a:t>
            </a:r>
            <a:r>
              <a:rPr lang="en-US" altLang="en-US" sz="2000" dirty="0" smtClean="0">
                <a:solidFill>
                  <a:schemeClr val="tx1"/>
                </a:solidFill>
              </a:rPr>
              <a:t> yang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terlibat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mengenai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transaksi</a:t>
            </a:r>
            <a:r>
              <a:rPr lang="en-US" altLang="en-US" sz="2000" dirty="0" smtClean="0">
                <a:solidFill>
                  <a:schemeClr val="tx1"/>
                </a:solidFill>
              </a:rPr>
              <a:t> yang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melibatkan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mereka</a:t>
            </a:r>
            <a:r>
              <a:rPr lang="en-US" altLang="en-US" sz="20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 smtClean="0"/>
              <a:t>Transaksi-transaksi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terlibat</a:t>
            </a:r>
            <a:r>
              <a:rPr lang="en-US" altLang="en-US" sz="2000" dirty="0" smtClean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altLang="en-US" sz="2000" dirty="0" smtClean="0"/>
              <a:t>Dealer </a:t>
            </a:r>
            <a:r>
              <a:rPr lang="en-US" altLang="en-US" sz="2000" dirty="0" err="1" smtClean="0"/>
              <a:t>lokal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menggunakan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konsultasi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penjualan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dua</a:t>
            </a:r>
            <a:r>
              <a:rPr lang="en-US" altLang="en-US" sz="2000" dirty="0" smtClean="0"/>
              <a:t> kali </a:t>
            </a:r>
            <a:r>
              <a:rPr lang="en-US" altLang="en-US" sz="2000" dirty="0" err="1" smtClean="0"/>
              <a:t>setahun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konsumen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utamanya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sebagai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dasar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perkiraan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permintaan</a:t>
            </a:r>
            <a:endParaRPr lang="en-US" altLang="en-US" sz="2000" dirty="0" smtClean="0"/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altLang="en-US" sz="2000" dirty="0" err="1" smtClean="0"/>
              <a:t>Berdasarkan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agregasi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informasi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konsultasi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ini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mereka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mentransfer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perkiraan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permintaan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berbagai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kelompok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produk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</a:t>
            </a:r>
            <a:r>
              <a:rPr lang="en-US" altLang="en-US" sz="2000" dirty="0" smtClean="0"/>
              <a:t> unit </a:t>
            </a:r>
            <a:r>
              <a:rPr lang="en-US" altLang="en-US" sz="2000" dirty="0" err="1" smtClean="0"/>
              <a:t>manufaktur</a:t>
            </a:r>
            <a:endParaRPr lang="en-US" alt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 smtClean="0"/>
              <a:t>Disini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informasi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seluruh</a:t>
            </a:r>
            <a:r>
              <a:rPr lang="en-US" altLang="en-US" sz="2000" dirty="0" smtClean="0"/>
              <a:t> dealer </a:t>
            </a:r>
            <a:r>
              <a:rPr lang="en-US" altLang="en-US" sz="2000" dirty="0" err="1" smtClean="0"/>
              <a:t>digabungkan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lebih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lanjut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menjadi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ramalan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kasar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enam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bulan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depan</a:t>
            </a:r>
            <a:endParaRPr lang="en-US" alt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 smtClean="0"/>
              <a:t>Ini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menjadi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dasar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negosiasi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supplier </a:t>
            </a:r>
            <a:r>
              <a:rPr lang="en-US" altLang="en-US" sz="2000" dirty="0" err="1" smtClean="0"/>
              <a:t>tentang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persetujuan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periode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berikutnya</a:t>
            </a:r>
            <a:endParaRPr lang="en-US" altLang="en-US" sz="2000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en-US" altLang="en-US" sz="2000" dirty="0" err="1" smtClean="0"/>
              <a:t>Permintaan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detil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dikeluarkan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oleh</a:t>
            </a:r>
            <a:r>
              <a:rPr lang="en-US" altLang="en-US" sz="2000" dirty="0" smtClean="0"/>
              <a:t> dealer </a:t>
            </a:r>
            <a:r>
              <a:rPr lang="en-US" altLang="en-US" sz="2000" dirty="0" err="1" smtClean="0"/>
              <a:t>lokal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setiap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bulan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waktu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pengiriman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tetap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lokasi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manufaktur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selama</a:t>
            </a:r>
            <a:r>
              <a:rPr lang="en-US" altLang="en-US" sz="2000" dirty="0" smtClean="0"/>
              <a:t> 3 </a:t>
            </a:r>
            <a:r>
              <a:rPr lang="en-US" altLang="en-US" sz="2000" dirty="0" err="1" smtClean="0"/>
              <a:t>minggu</a:t>
            </a:r>
            <a:endParaRPr lang="en-US" altLang="en-US" sz="2000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en-US" altLang="en-US" sz="2000" dirty="0" err="1" smtClean="0"/>
              <a:t>Produk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dipesan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bisa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diambil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persediaan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barang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atau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diproduksi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sebelum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dikirim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mobil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ke</a:t>
            </a:r>
            <a:r>
              <a:rPr lang="en-US" altLang="en-US" sz="2000" dirty="0" smtClean="0"/>
              <a:t> dealer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6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altLang="en-US" sz="1200" dirty="0" smtClean="0"/>
              <a:t>Flowchart </a:t>
            </a:r>
            <a:r>
              <a:rPr lang="en-US" altLang="en-US" sz="1200" dirty="0" err="1" smtClean="0"/>
              <a:t>biasa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pada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dasarnya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hanya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menggambarkan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aktivitas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apa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dilakukan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dalam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sebuah</a:t>
            </a:r>
            <a:r>
              <a:rPr lang="en-US" altLang="en-US" sz="1200" dirty="0" smtClean="0"/>
              <a:t> proses</a:t>
            </a:r>
          </a:p>
          <a:p>
            <a:pPr marL="457200" indent="-457200" algn="just" eaLnBrk="1" hangingPunct="1">
              <a:lnSpc>
                <a:spcPct val="130000"/>
              </a:lnSpc>
              <a:buFont typeface="+mj-lt"/>
              <a:buAutoNum type="arabicPeriod"/>
            </a:pPr>
            <a:endParaRPr lang="en-US" altLang="en-US" sz="1200" dirty="0" smtClean="0"/>
          </a:p>
          <a:p>
            <a:pPr marL="457200" indent="-457200" algn="just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altLang="en-US" sz="1200" dirty="0" smtClean="0"/>
              <a:t>Cross-functional flowchart </a:t>
            </a:r>
            <a:r>
              <a:rPr lang="en-US" altLang="en-US" sz="1200" dirty="0" err="1" smtClean="0"/>
              <a:t>memberikan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informasi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tambahan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siapa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melakukan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aktivitas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dan</a:t>
            </a:r>
            <a:r>
              <a:rPr lang="en-US" altLang="en-US" sz="1200" dirty="0" smtClean="0"/>
              <a:t> di </a:t>
            </a:r>
            <a:r>
              <a:rPr lang="en-US" altLang="en-US" sz="1200" dirty="0" err="1" smtClean="0"/>
              <a:t>departemen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apa</a:t>
            </a:r>
            <a:r>
              <a:rPr lang="en-US" altLang="en-US" sz="1200" dirty="0" smtClean="0"/>
              <a:t>.</a:t>
            </a:r>
          </a:p>
          <a:p>
            <a:pPr algn="just" eaLnBrk="1" hangingPunct="1">
              <a:lnSpc>
                <a:spcPct val="130000"/>
              </a:lnSpc>
            </a:pPr>
            <a:endParaRPr lang="en-US" alt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2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1200" dirty="0" smtClean="0"/>
              <a:t>Relationship mapping: chart yang </a:t>
            </a:r>
            <a:r>
              <a:rPr lang="en-US" altLang="en-US" sz="1200" dirty="0" err="1" smtClean="0"/>
              <a:t>menggambarkan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seluruh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hubungan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antar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bagian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bisnis</a:t>
            </a:r>
            <a:endParaRPr lang="en-US" altLang="en-US" sz="1200" dirty="0" smtClean="0"/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1200" dirty="0" smtClean="0"/>
              <a:t>Flowchart: </a:t>
            </a:r>
            <a:r>
              <a:rPr lang="en-US" altLang="en-US" sz="1200" dirty="0" err="1" smtClean="0"/>
              <a:t>gambaran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grafis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aliran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aktivitas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dalam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sebuah</a:t>
            </a:r>
            <a:r>
              <a:rPr lang="en-US" altLang="en-US" sz="1200" dirty="0" smtClean="0"/>
              <a:t> proses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1200" dirty="0" smtClean="0"/>
              <a:t>Cross-functional flowchart: </a:t>
            </a:r>
            <a:r>
              <a:rPr lang="en-US" altLang="en-US" sz="1200" dirty="0" err="1" smtClean="0"/>
              <a:t>menggambarkan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aktivitas</a:t>
            </a:r>
            <a:r>
              <a:rPr lang="en-US" altLang="en-US" sz="1200" dirty="0" smtClean="0"/>
              <a:t>, </a:t>
            </a:r>
            <a:r>
              <a:rPr lang="en-US" altLang="en-US" sz="1200" dirty="0" err="1" smtClean="0"/>
              <a:t>siapa</a:t>
            </a:r>
            <a:r>
              <a:rPr lang="en-US" altLang="en-US" sz="1200" dirty="0" smtClean="0"/>
              <a:t> yang </a:t>
            </a:r>
            <a:r>
              <a:rPr lang="en-US" altLang="en-US" sz="1200" dirty="0" err="1" smtClean="0"/>
              <a:t>melakukan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aktivitas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tersebut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dan</a:t>
            </a:r>
            <a:r>
              <a:rPr lang="en-US" altLang="en-US" sz="1200" dirty="0" smtClean="0"/>
              <a:t> di </a:t>
            </a:r>
            <a:r>
              <a:rPr lang="en-US" altLang="en-US" sz="1200" dirty="0" err="1" smtClean="0"/>
              <a:t>departemen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fungsional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apa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mereka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berada</a:t>
            </a:r>
            <a:r>
              <a:rPr lang="en-US" altLang="en-US" sz="1200" dirty="0" smtClean="0"/>
              <a:t>   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1200" dirty="0" smtClean="0"/>
              <a:t>Several-leveled flowchart: </a:t>
            </a:r>
            <a:r>
              <a:rPr lang="en-US" altLang="en-US" sz="1200" dirty="0" err="1" smtClean="0"/>
              <a:t>pembagian</a:t>
            </a:r>
            <a:r>
              <a:rPr lang="en-US" altLang="en-US" sz="1200" dirty="0" smtClean="0"/>
              <a:t> flowchart (</a:t>
            </a:r>
            <a:r>
              <a:rPr lang="en-US" altLang="en-US" sz="1200" dirty="0" err="1" smtClean="0"/>
              <a:t>baik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untuk</a:t>
            </a:r>
            <a:r>
              <a:rPr lang="en-US" altLang="en-US" sz="1200" dirty="0" smtClean="0"/>
              <a:t> flowchart </a:t>
            </a:r>
            <a:r>
              <a:rPr lang="en-US" altLang="en-US" sz="1200" dirty="0" err="1" smtClean="0"/>
              <a:t>biasa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maupun</a:t>
            </a:r>
            <a:r>
              <a:rPr lang="en-US" altLang="en-US" sz="1200" dirty="0" smtClean="0"/>
              <a:t> cross-functional) </a:t>
            </a:r>
            <a:r>
              <a:rPr lang="en-US" altLang="en-US" sz="1200" dirty="0" err="1" smtClean="0"/>
              <a:t>menjadi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beberapa</a:t>
            </a:r>
            <a:r>
              <a:rPr lang="en-US" altLang="en-US" sz="1200" dirty="0" smtClean="0"/>
              <a:t> level </a:t>
            </a:r>
            <a:r>
              <a:rPr lang="en-US" altLang="en-US" sz="1200" dirty="0" err="1" smtClean="0"/>
              <a:t>hirarki</a:t>
            </a:r>
            <a:r>
              <a:rPr lang="en-US" altLang="en-US" sz="1200" dirty="0" smtClean="0"/>
              <a:t> </a:t>
            </a:r>
            <a:endParaRPr lang="en-US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795-CB55-4968-AF22-D0C250B6BF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846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628651"/>
            <a:ext cx="822960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70572"/>
            <a:ext cx="822960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8960" y="4783455"/>
            <a:ext cx="292608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  <a:ln/>
        </p:spPr>
        <p:txBody>
          <a:bodyPr/>
          <a:lstStyle>
            <a:lvl1pPr>
              <a:defRPr/>
            </a:lvl1pPr>
          </a:lstStyle>
          <a:p>
            <a:fld id="{2C7ACE82-C6C7-4E0F-8584-DFAC15BCA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01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846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28651"/>
            <a:ext cx="822960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670572"/>
            <a:ext cx="822960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8960" y="4783455"/>
            <a:ext cx="292608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  <a:ln/>
        </p:spPr>
        <p:txBody>
          <a:bodyPr/>
          <a:lstStyle>
            <a:lvl1pPr>
              <a:defRPr/>
            </a:lvl1pPr>
          </a:lstStyle>
          <a:p>
            <a:fld id="{F8B72AA8-E4A2-4E08-934D-16BBE7AEF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53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9079" y="274320"/>
            <a:ext cx="8625840" cy="4594860"/>
          </a:xfrm>
          <a:custGeom>
            <a:avLst/>
            <a:gdLst/>
            <a:ahLst/>
            <a:cxnLst/>
            <a:rect l="l" t="t" r="r" b="b"/>
            <a:pathLst>
              <a:path w="8625840" h="4594860">
                <a:moveTo>
                  <a:pt x="2852293" y="888"/>
                </a:moveTo>
                <a:lnTo>
                  <a:pt x="0" y="0"/>
                </a:lnTo>
                <a:lnTo>
                  <a:pt x="0" y="4594859"/>
                </a:lnTo>
                <a:lnTo>
                  <a:pt x="8625840" y="4594859"/>
                </a:lnTo>
                <a:lnTo>
                  <a:pt x="8625840" y="0"/>
                </a:lnTo>
                <a:lnTo>
                  <a:pt x="5788787" y="0"/>
                </a:lnTo>
              </a:path>
            </a:pathLst>
          </a:custGeom>
          <a:ln w="76200">
            <a:solidFill>
              <a:srgbClr val="FF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2265" y="162940"/>
            <a:ext cx="1842135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audio" Target="../media/media18.m4a"/><Relationship Id="rId7" Type="http://schemas.openxmlformats.org/officeDocument/2006/relationships/audio" Target="../media/media20.m4a"/><Relationship Id="rId12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microsoft.com/office/2007/relationships/media" Target="../media/media20.m4a"/><Relationship Id="rId11" Type="http://schemas.openxmlformats.org/officeDocument/2006/relationships/image" Target="../media/image3.emf"/><Relationship Id="rId5" Type="http://schemas.openxmlformats.org/officeDocument/2006/relationships/audio" Target="../media/media19.m4a"/><Relationship Id="rId10" Type="http://schemas.openxmlformats.org/officeDocument/2006/relationships/oleObject" Target="../embeddings/oleObject1.bin"/><Relationship Id="rId4" Type="http://schemas.microsoft.com/office/2007/relationships/media" Target="../media/media19.m4a"/><Relationship Id="rId9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27.m4a"/><Relationship Id="rId13" Type="http://schemas.openxmlformats.org/officeDocument/2006/relationships/image" Target="../media/image4.emf"/><Relationship Id="rId3" Type="http://schemas.openxmlformats.org/officeDocument/2006/relationships/audio" Target="../media/media24.m4a"/><Relationship Id="rId7" Type="http://schemas.openxmlformats.org/officeDocument/2006/relationships/audio" Target="../media/media26.m4a"/><Relationship Id="rId12" Type="http://schemas.openxmlformats.org/officeDocument/2006/relationships/oleObject" Target="../embeddings/oleObject2.bin"/><Relationship Id="rId2" Type="http://schemas.microsoft.com/office/2007/relationships/media" Target="../media/media24.m4a"/><Relationship Id="rId1" Type="http://schemas.openxmlformats.org/officeDocument/2006/relationships/vmlDrawing" Target="../drawings/vmlDrawing2.vml"/><Relationship Id="rId6" Type="http://schemas.microsoft.com/office/2007/relationships/media" Target="../media/media26.m4a"/><Relationship Id="rId11" Type="http://schemas.openxmlformats.org/officeDocument/2006/relationships/notesSlide" Target="../notesSlides/notesSlide6.xml"/><Relationship Id="rId5" Type="http://schemas.openxmlformats.org/officeDocument/2006/relationships/audio" Target="../media/media25.m4a"/><Relationship Id="rId10" Type="http://schemas.openxmlformats.org/officeDocument/2006/relationships/slideLayout" Target="../slideLayouts/slideLayout4.xml"/><Relationship Id="rId4" Type="http://schemas.microsoft.com/office/2007/relationships/media" Target="../media/media25.m4a"/><Relationship Id="rId9" Type="http://schemas.openxmlformats.org/officeDocument/2006/relationships/audio" Target="../media/media27.m4a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1.m4a"/><Relationship Id="rId7" Type="http://schemas.openxmlformats.org/officeDocument/2006/relationships/image" Target="../media/image6.emf"/><Relationship Id="rId2" Type="http://schemas.microsoft.com/office/2007/relationships/media" Target="../media/media31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4" Type="http://schemas.openxmlformats.org/officeDocument/2006/relationships/audio" Target="../media/media3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media35.m4a"/><Relationship Id="rId7" Type="http://schemas.openxmlformats.org/officeDocument/2006/relationships/oleObject" Target="../embeddings/oleObject6.bin"/><Relationship Id="rId2" Type="http://schemas.microsoft.com/office/2007/relationships/media" Target="../media/media35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microsoft.com/office/2007/relationships/media" Target="../media/media4.m4a"/><Relationship Id="rId7" Type="http://schemas.microsoft.com/office/2007/relationships/media" Target="../media/media6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.m4a"/><Relationship Id="rId7" Type="http://schemas.microsoft.com/office/2007/relationships/media" Target="../media/media12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2.png"/><Relationship Id="rId5" Type="http://schemas.microsoft.com/office/2007/relationships/media" Target="../media/media11.m4a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7880" y="805180"/>
            <a:ext cx="7508240" cy="3533140"/>
          </a:xfrm>
          <a:custGeom>
            <a:avLst/>
            <a:gdLst/>
            <a:ahLst/>
            <a:cxnLst/>
            <a:rect l="l" t="t" r="r" b="b"/>
            <a:pathLst>
              <a:path w="7508240" h="3533140">
                <a:moveTo>
                  <a:pt x="3027807" y="0"/>
                </a:moveTo>
                <a:lnTo>
                  <a:pt x="0" y="0"/>
                </a:lnTo>
                <a:lnTo>
                  <a:pt x="0" y="3533140"/>
                </a:lnTo>
                <a:lnTo>
                  <a:pt x="7508240" y="3533140"/>
                </a:lnTo>
                <a:lnTo>
                  <a:pt x="7508240" y="7620"/>
                </a:lnTo>
                <a:lnTo>
                  <a:pt x="4480433" y="7620"/>
                </a:lnTo>
              </a:path>
            </a:pathLst>
          </a:custGeom>
          <a:ln w="152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8520" y="2380551"/>
            <a:ext cx="48653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spc="-204" dirty="0" smtClean="0">
                <a:solidFill>
                  <a:srgbClr val="434343"/>
                </a:solidFill>
              </a:rPr>
              <a:t>DOKUMENTASI PROSES</a:t>
            </a:r>
            <a:endParaRPr sz="3000" dirty="0"/>
          </a:p>
        </p:txBody>
      </p:sp>
      <p:sp>
        <p:nvSpPr>
          <p:cNvPr id="5" name="object 5"/>
          <p:cNvSpPr/>
          <p:nvPr/>
        </p:nvSpPr>
        <p:spPr>
          <a:xfrm>
            <a:off x="3936619" y="213931"/>
            <a:ext cx="1249057" cy="1221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07701" y="1944980"/>
            <a:ext cx="1577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10" dirty="0" smtClean="0">
                <a:latin typeface="Verdana"/>
                <a:cs typeface="Verdana"/>
              </a:rPr>
              <a:t>MATERI 2</a:t>
            </a:r>
            <a:endParaRPr sz="1800" b="1" dirty="0">
              <a:latin typeface="Verdana"/>
              <a:cs typeface="Verdana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8540" y="4221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48254" y="590550"/>
            <a:ext cx="6172200" cy="2492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err="1"/>
              <a:t>Contoh</a:t>
            </a:r>
            <a:r>
              <a:rPr lang="en-US" altLang="en-US" b="1" dirty="0"/>
              <a:t> relationship mapping </a:t>
            </a:r>
            <a:r>
              <a:rPr lang="en-US" altLang="en-US" b="1" dirty="0" err="1"/>
              <a:t>untuk</a:t>
            </a:r>
            <a:r>
              <a:rPr lang="en-US" altLang="en-US" b="1" dirty="0"/>
              <a:t> proses </a:t>
            </a:r>
            <a:r>
              <a:rPr lang="en-US" altLang="en-US" b="1" dirty="0" err="1"/>
              <a:t>sampel</a:t>
            </a:r>
            <a:endParaRPr lang="en-US" altLang="en-US" b="1" dirty="0"/>
          </a:p>
        </p:txBody>
      </p:sp>
      <p:graphicFrame>
        <p:nvGraphicFramePr>
          <p:cNvPr id="14340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171700" y="1371600"/>
          <a:ext cx="4245769" cy="321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Visio" r:id="rId10" imgW="5999683" imgH="4537558" progId="Visio.Drawing.6">
                  <p:embed/>
                </p:oleObj>
              </mc:Choice>
              <mc:Fallback>
                <p:oleObj name="Visio" r:id="rId10" imgW="5999683" imgH="4537558" progId="Visio.Drawing.6">
                  <p:embed/>
                  <p:pic>
                    <p:nvPicPr>
                      <p:cNvPr id="143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1371600"/>
                        <a:ext cx="4245769" cy="3211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449726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8800" y="44958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0" y="4582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1" y="57150"/>
            <a:ext cx="3733800" cy="615553"/>
          </a:xfrm>
        </p:spPr>
        <p:txBody>
          <a:bodyPr/>
          <a:lstStyle/>
          <a:p>
            <a:pPr algn="ctr" eaLnBrk="1" hangingPunct="1"/>
            <a:r>
              <a:rPr lang="en-US" altLang="en-US" sz="2000" dirty="0" err="1"/>
              <a:t>Contoh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Kasus</a:t>
            </a:r>
            <a:r>
              <a:rPr lang="en-US" altLang="en-US" sz="2000" dirty="0"/>
              <a:t> Relationship Mapping (1)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1" y="895350"/>
            <a:ext cx="7772399" cy="2976199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altLang="en-US" sz="2000" dirty="0" err="1">
                <a:solidFill>
                  <a:schemeClr val="tx1"/>
                </a:solidFill>
              </a:rPr>
              <a:t>Sebuah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perusahaan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internasional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terdiri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dari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sebuah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pusat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manufaktur</a:t>
            </a:r>
            <a:r>
              <a:rPr lang="en-US" altLang="en-US" sz="2000" dirty="0">
                <a:solidFill>
                  <a:schemeClr val="tx1"/>
                </a:solidFill>
              </a:rPr>
              <a:t> yang </a:t>
            </a:r>
            <a:r>
              <a:rPr lang="en-US" altLang="en-US" sz="2000" dirty="0" err="1">
                <a:solidFill>
                  <a:schemeClr val="tx1"/>
                </a:solidFill>
              </a:rPr>
              <a:t>melayani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permintaan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seluruh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Eropa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dan</a:t>
            </a:r>
            <a:r>
              <a:rPr lang="en-US" altLang="en-US" sz="2000" dirty="0">
                <a:solidFill>
                  <a:schemeClr val="tx1"/>
                </a:solidFill>
              </a:rPr>
              <a:t> dealer </a:t>
            </a:r>
            <a:r>
              <a:rPr lang="en-US" altLang="en-US" sz="2000" dirty="0" err="1">
                <a:solidFill>
                  <a:schemeClr val="tx1"/>
                </a:solidFill>
              </a:rPr>
              <a:t>lokal</a:t>
            </a:r>
            <a:r>
              <a:rPr lang="en-US" altLang="en-US" sz="2000" dirty="0">
                <a:solidFill>
                  <a:schemeClr val="tx1"/>
                </a:solidFill>
              </a:rPr>
              <a:t> yang </a:t>
            </a:r>
            <a:r>
              <a:rPr lang="en-US" altLang="en-US" sz="2000" dirty="0" err="1">
                <a:solidFill>
                  <a:schemeClr val="tx1"/>
                </a:solidFill>
              </a:rPr>
              <a:t>terdapat</a:t>
            </a:r>
            <a:r>
              <a:rPr lang="en-US" altLang="en-US" sz="2000" dirty="0">
                <a:solidFill>
                  <a:schemeClr val="tx1"/>
                </a:solidFill>
              </a:rPr>
              <a:t> di </a:t>
            </a:r>
            <a:r>
              <a:rPr lang="en-US" altLang="en-US" sz="2000" dirty="0" err="1">
                <a:solidFill>
                  <a:schemeClr val="tx1"/>
                </a:solidFill>
              </a:rPr>
              <a:t>beberapa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negara</a:t>
            </a:r>
            <a:r>
              <a:rPr lang="en-US" altLang="en-US" sz="2000" dirty="0" smtClean="0">
                <a:solidFill>
                  <a:schemeClr val="tx1"/>
                </a:solidFill>
              </a:rPr>
              <a:t>.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Masing-masing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dealer </a:t>
            </a:r>
            <a:r>
              <a:rPr lang="en-US" altLang="en-US" sz="2000" dirty="0" err="1">
                <a:solidFill>
                  <a:schemeClr val="tx1"/>
                </a:solidFill>
              </a:rPr>
              <a:t>memiliki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persediaan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barang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jadi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untuk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melayani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kebutuhan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konsumen</a:t>
            </a:r>
            <a:r>
              <a:rPr lang="en-US" altLang="en-US" sz="2000" dirty="0">
                <a:solidFill>
                  <a:schemeClr val="tx1"/>
                </a:solidFill>
              </a:rPr>
              <a:t>. </a:t>
            </a:r>
            <a:r>
              <a:rPr lang="en-US" altLang="en-US" sz="2000" dirty="0" smtClean="0">
                <a:solidFill>
                  <a:schemeClr val="tx1"/>
                </a:solidFill>
              </a:rPr>
              <a:t>Ada </a:t>
            </a:r>
            <a:r>
              <a:rPr lang="en-US" altLang="en-US" sz="2000" dirty="0" err="1">
                <a:solidFill>
                  <a:schemeClr val="tx1"/>
                </a:solidFill>
              </a:rPr>
              <a:t>indikasi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bahwa</a:t>
            </a:r>
            <a:r>
              <a:rPr lang="en-US" altLang="en-US" sz="2000" dirty="0">
                <a:solidFill>
                  <a:schemeClr val="tx1"/>
                </a:solidFill>
              </a:rPr>
              <a:t> proses supply yang </a:t>
            </a:r>
            <a:r>
              <a:rPr lang="en-US" altLang="en-US" sz="2000" dirty="0" err="1">
                <a:solidFill>
                  <a:schemeClr val="tx1"/>
                </a:solidFill>
              </a:rPr>
              <a:t>meliputi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komunikasi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kebutuhan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dari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distribusi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barang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ke</a:t>
            </a:r>
            <a:r>
              <a:rPr lang="en-US" altLang="en-US" sz="2000" dirty="0">
                <a:solidFill>
                  <a:schemeClr val="tx1"/>
                </a:solidFill>
              </a:rPr>
              <a:t> dealer </a:t>
            </a:r>
            <a:r>
              <a:rPr lang="en-US" altLang="en-US" sz="2000" dirty="0" err="1">
                <a:solidFill>
                  <a:schemeClr val="tx1"/>
                </a:solidFill>
              </a:rPr>
              <a:t>lokal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belum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berjalan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dengan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baik</a:t>
            </a:r>
            <a:r>
              <a:rPr lang="en-US" altLang="en-US" sz="2000" dirty="0">
                <a:solidFill>
                  <a:schemeClr val="tx1"/>
                </a:solidFill>
              </a:rPr>
              <a:t>. </a:t>
            </a:r>
            <a:r>
              <a:rPr lang="en-US" altLang="en-US" sz="2000" dirty="0" err="1">
                <a:solidFill>
                  <a:schemeClr val="tx1"/>
                </a:solidFill>
              </a:rPr>
              <a:t>Manajemen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perusahaan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memulai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proyek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untuk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meningkatkan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aliran</a:t>
            </a:r>
            <a:r>
              <a:rPr lang="en-US" altLang="en-US" sz="2000" dirty="0">
                <a:solidFill>
                  <a:schemeClr val="tx1"/>
                </a:solidFill>
              </a:rPr>
              <a:t> material </a:t>
            </a:r>
            <a:r>
              <a:rPr lang="en-US" altLang="en-US" sz="2000" dirty="0" err="1">
                <a:solidFill>
                  <a:schemeClr val="tx1"/>
                </a:solidFill>
              </a:rPr>
              <a:t>dan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informasi</a:t>
            </a:r>
            <a:r>
              <a:rPr lang="en-US" altLang="en-US" sz="2000" dirty="0">
                <a:solidFill>
                  <a:schemeClr val="tx1"/>
                </a:solidFill>
              </a:rPr>
              <a:t> yang </a:t>
            </a:r>
            <a:r>
              <a:rPr lang="en-US" altLang="en-US" sz="2000" dirty="0" err="1">
                <a:solidFill>
                  <a:schemeClr val="tx1"/>
                </a:solidFill>
              </a:rPr>
              <a:t>dimulai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dari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perusahaan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induk</a:t>
            </a:r>
            <a:r>
              <a:rPr lang="en-US" altLang="en-US" sz="2000" dirty="0" smtClean="0">
                <a:solidFill>
                  <a:schemeClr val="tx1"/>
                </a:solidFill>
              </a:rPr>
              <a:t>.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417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2" grpId="0"/>
      <p:bldP spid="2048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1047750"/>
            <a:ext cx="8229599" cy="369331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 dirty="0" err="1">
                <a:solidFill>
                  <a:schemeClr val="tx1"/>
                </a:solidFill>
              </a:rPr>
              <a:t>Langkah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pertama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adalah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mengumpulkan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informasi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dari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pihak-pihak</a:t>
            </a:r>
            <a:r>
              <a:rPr lang="en-US" altLang="en-US" sz="2000" dirty="0">
                <a:solidFill>
                  <a:schemeClr val="tx1"/>
                </a:solidFill>
              </a:rPr>
              <a:t> yang </a:t>
            </a:r>
            <a:r>
              <a:rPr lang="en-US" altLang="en-US" sz="2000" dirty="0" err="1">
                <a:solidFill>
                  <a:schemeClr val="tx1"/>
                </a:solidFill>
              </a:rPr>
              <a:t>terlibat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mengenai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transaksi</a:t>
            </a:r>
            <a:r>
              <a:rPr lang="en-US" altLang="en-US" sz="2000" dirty="0">
                <a:solidFill>
                  <a:schemeClr val="tx1"/>
                </a:solidFill>
              </a:rPr>
              <a:t> yang </a:t>
            </a:r>
            <a:r>
              <a:rPr lang="en-US" altLang="en-US" sz="2000" dirty="0" err="1">
                <a:solidFill>
                  <a:schemeClr val="tx1"/>
                </a:solidFill>
              </a:rPr>
              <a:t>melibatkan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mereka</a:t>
            </a:r>
            <a:r>
              <a:rPr lang="en-US" altLang="en-US" sz="20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 smtClean="0"/>
              <a:t>Transaksi-transaksi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yang </a:t>
            </a:r>
            <a:r>
              <a:rPr lang="en-US" altLang="en-US" sz="2000" dirty="0" err="1" smtClean="0"/>
              <a:t>terlibat</a:t>
            </a:r>
            <a:r>
              <a:rPr lang="en-US" altLang="en-US" sz="2000" dirty="0" smtClean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altLang="en-US" sz="2000" dirty="0" smtClean="0"/>
              <a:t>Dealer </a:t>
            </a:r>
            <a:r>
              <a:rPr lang="en-US" altLang="en-US" sz="2000" dirty="0" err="1"/>
              <a:t>lokal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menggunakan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konsultasi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penjualan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dua</a:t>
            </a:r>
            <a:r>
              <a:rPr lang="en-US" altLang="en-US" sz="2000" dirty="0"/>
              <a:t> kali </a:t>
            </a:r>
            <a:r>
              <a:rPr lang="en-US" altLang="en-US" sz="2000" dirty="0" err="1"/>
              <a:t>setahun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konsumen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utamanya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sebagai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dasar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perkiraan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permintaan</a:t>
            </a:r>
            <a:endParaRPr lang="en-US" altLang="en-US" sz="2000" dirty="0"/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altLang="en-US" sz="2000" dirty="0" err="1" smtClean="0"/>
              <a:t>Berdasarkan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agregasi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dari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konsultasi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mereka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mentransfer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perkiraan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permintaan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berbagai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kelompok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produk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</a:t>
            </a:r>
            <a:r>
              <a:rPr lang="en-US" altLang="en-US" sz="2000" dirty="0"/>
              <a:t> unit </a:t>
            </a:r>
            <a:r>
              <a:rPr lang="en-US" altLang="en-US" sz="2000" dirty="0" err="1"/>
              <a:t>manufaktur</a:t>
            </a:r>
            <a:endParaRPr lang="en-US" alt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/>
              <a:t>Disini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dari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seluruh</a:t>
            </a:r>
            <a:r>
              <a:rPr lang="en-US" altLang="en-US" sz="2000" dirty="0"/>
              <a:t> dealer </a:t>
            </a:r>
            <a:r>
              <a:rPr lang="en-US" altLang="en-US" sz="2000" dirty="0" err="1"/>
              <a:t>digabungkan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lebih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lanjut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menjadi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ramalan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kasar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enam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bulan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depan</a:t>
            </a:r>
            <a:endParaRPr lang="en-US" alt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 err="1" smtClean="0"/>
              <a:t>Ini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menjadi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dasar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negosiasi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supplier </a:t>
            </a:r>
            <a:r>
              <a:rPr lang="en-US" altLang="en-US" sz="2000" dirty="0" err="1"/>
              <a:t>tentang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persetujuan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periode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berikutnya</a:t>
            </a:r>
            <a:endParaRPr lang="en-US" altLang="en-US" sz="20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81299" y="133350"/>
            <a:ext cx="37338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altLang="en-US" sz="2000" kern="0" dirty="0" err="1" smtClean="0"/>
              <a:t>Contoh</a:t>
            </a:r>
            <a:r>
              <a:rPr lang="en-US" altLang="en-US" sz="2000" kern="0" dirty="0" smtClean="0"/>
              <a:t> </a:t>
            </a:r>
            <a:r>
              <a:rPr lang="en-US" altLang="en-US" sz="2000" kern="0" dirty="0" err="1" smtClean="0"/>
              <a:t>Kasus</a:t>
            </a:r>
            <a:r>
              <a:rPr lang="en-US" altLang="en-US" sz="2000" kern="0" dirty="0" smtClean="0"/>
              <a:t> Relationship Mapping (2)</a:t>
            </a:r>
            <a:endParaRPr lang="en-US" altLang="en-US" sz="2000" kern="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4436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1047750"/>
            <a:ext cx="8229599" cy="2462213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altLang="en-US" sz="2000" dirty="0" err="1" smtClean="0"/>
              <a:t>Permintaan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yang </a:t>
            </a:r>
            <a:r>
              <a:rPr lang="en-US" altLang="en-US" sz="2000" dirty="0" err="1"/>
              <a:t>detil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dikeluarkan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oleh</a:t>
            </a:r>
            <a:r>
              <a:rPr lang="en-US" altLang="en-US" sz="2000" dirty="0"/>
              <a:t> dealer </a:t>
            </a:r>
            <a:r>
              <a:rPr lang="en-US" altLang="en-US" sz="2000" dirty="0" err="1"/>
              <a:t>lokal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setiap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bulan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waktu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pengiriman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tetap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dari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lokasi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manufaktur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selama</a:t>
            </a:r>
            <a:r>
              <a:rPr lang="en-US" altLang="en-US" sz="2000" dirty="0"/>
              <a:t> 3 </a:t>
            </a:r>
            <a:r>
              <a:rPr lang="en-US" altLang="en-US" sz="2000" dirty="0" err="1" smtClean="0"/>
              <a:t>minggu</a:t>
            </a:r>
            <a:endParaRPr lang="en-US" altLang="en-US" sz="2000" dirty="0"/>
          </a:p>
          <a:p>
            <a:pPr marL="457200" indent="-457200">
              <a:buFont typeface="+mj-lt"/>
              <a:buAutoNum type="arabicPeriod" startAt="5"/>
            </a:pPr>
            <a:r>
              <a:rPr lang="en-US" altLang="en-US" sz="2000" dirty="0" err="1" smtClean="0"/>
              <a:t>Produk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yang </a:t>
            </a:r>
            <a:r>
              <a:rPr lang="en-US" altLang="en-US" sz="2000" dirty="0" err="1"/>
              <a:t>dipesan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diambil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dari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persediaan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barang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atau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diproduksi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sebelum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dikirim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mobil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dealer</a:t>
            </a:r>
          </a:p>
          <a:p>
            <a:pPr marL="457200" indent="-457200">
              <a:buFont typeface="+mj-lt"/>
              <a:buAutoNum type="arabicPeriod" startAt="5"/>
            </a:pPr>
            <a:endParaRPr lang="en-US" altLang="en-US" sz="2000" dirty="0"/>
          </a:p>
          <a:p>
            <a:pPr marL="457200" indent="-457200">
              <a:buFont typeface="+mj-lt"/>
              <a:buAutoNum type="arabicPeriod" startAt="5"/>
            </a:pPr>
            <a:endParaRPr lang="en-US" altLang="en-US" sz="2000" dirty="0" smtClean="0"/>
          </a:p>
          <a:p>
            <a:pPr marL="457200" indent="-457200">
              <a:buFont typeface="+mj-lt"/>
              <a:buAutoNum type="arabicPeriod" startAt="5"/>
            </a:pPr>
            <a:endParaRPr lang="en-US" altLang="en-US" sz="2000" dirty="0"/>
          </a:p>
          <a:p>
            <a:pPr algn="ctr"/>
            <a:r>
              <a:rPr lang="en-US" altLang="en-US" sz="2000" b="1" dirty="0"/>
              <a:t>GAMBARKAN RELATIONSHIP MAP KASUS INI! 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81299" y="133350"/>
            <a:ext cx="37338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altLang="en-US" sz="2000" kern="0" dirty="0" err="1" smtClean="0"/>
              <a:t>Contoh</a:t>
            </a:r>
            <a:r>
              <a:rPr lang="en-US" altLang="en-US" sz="2000" kern="0" dirty="0" smtClean="0"/>
              <a:t> </a:t>
            </a:r>
            <a:r>
              <a:rPr lang="en-US" altLang="en-US" sz="2000" kern="0" dirty="0" err="1" smtClean="0"/>
              <a:t>Kasus</a:t>
            </a:r>
            <a:r>
              <a:rPr lang="en-US" altLang="en-US" sz="2000" kern="0" dirty="0" smtClean="0"/>
              <a:t> Relationship Mapping (3)</a:t>
            </a:r>
            <a:endParaRPr lang="en-US" altLang="en-US" sz="2000" kern="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8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954834"/>
              </p:ext>
            </p:extLst>
          </p:nvPr>
        </p:nvGraphicFramePr>
        <p:xfrm>
          <a:off x="1752600" y="1047750"/>
          <a:ext cx="5943600" cy="355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Visio" r:id="rId12" imgW="6909511" imgH="4137050" progId="Visio.Drawing.6">
                  <p:embed/>
                </p:oleObj>
              </mc:Choice>
              <mc:Fallback>
                <p:oleObj name="Visio" r:id="rId12" imgW="6909511" imgH="4137050" progId="Visio.Drawing.6">
                  <p:embed/>
                  <p:pic>
                    <p:nvPicPr>
                      <p:cNvPr id="174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047750"/>
                        <a:ext cx="5943600" cy="35590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05100" y="285750"/>
            <a:ext cx="37338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altLang="en-US" sz="2000" kern="0" dirty="0" smtClean="0"/>
              <a:t>Relationship Mapping </a:t>
            </a:r>
            <a:r>
              <a:rPr lang="en-US" altLang="en-US" sz="2000" kern="0" dirty="0" err="1" smtClean="0"/>
              <a:t>untuk</a:t>
            </a:r>
            <a:r>
              <a:rPr lang="en-US" altLang="en-US" sz="2000" kern="0" dirty="0" smtClean="0"/>
              <a:t> Supply Process</a:t>
            </a:r>
            <a:endParaRPr lang="en-US" altLang="en-US" sz="2000" kern="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048000" y="4045567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438400" y="399720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79685" y="4045567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2258" y="4019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099" y="27842"/>
            <a:ext cx="2213801" cy="923330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Flowchart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51172"/>
            <a:ext cx="3581400" cy="4308872"/>
          </a:xfrm>
        </p:spPr>
        <p:txBody>
          <a:bodyPr/>
          <a:lstStyle/>
          <a:p>
            <a:pPr marL="457200" indent="-457200" algn="just" eaLnBrk="1" hangingPunct="1">
              <a:buFont typeface="+mj-lt"/>
              <a:buAutoNum type="arabicPeriod"/>
            </a:pPr>
            <a:r>
              <a:rPr lang="en-US" altLang="en-US" sz="2000" dirty="0" smtClean="0"/>
              <a:t>Flowchart </a:t>
            </a:r>
            <a:r>
              <a:rPr lang="en-US" altLang="en-US" sz="2000" dirty="0" err="1" smtClean="0"/>
              <a:t>digunakan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karena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pada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umumnya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lebih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mudah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memahami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sesuatu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ditampilkan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secara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grafik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daripada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kata-kata.</a:t>
            </a:r>
            <a:endParaRPr lang="en-US" altLang="en-US" sz="2000" dirty="0"/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en-US" altLang="en-US" sz="2000" dirty="0" smtClean="0"/>
              <a:t>Ada </a:t>
            </a:r>
            <a:r>
              <a:rPr lang="en-US" altLang="en-US" sz="2000" dirty="0" err="1" smtClean="0"/>
              <a:t>berbagai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cara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menggambarkan</a:t>
            </a:r>
            <a:r>
              <a:rPr lang="en-US" altLang="en-US" sz="2000" dirty="0" smtClean="0"/>
              <a:t> flowchart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en-US" altLang="en-US" sz="2000" dirty="0" smtClean="0"/>
              <a:t>Cara paling </a:t>
            </a:r>
            <a:r>
              <a:rPr lang="en-US" altLang="en-US" sz="2000" dirty="0" err="1" smtClean="0"/>
              <a:t>sederhana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adalah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dengan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menggunakan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simbol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berbeda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mewakili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aktivitas</a:t>
            </a:r>
            <a:r>
              <a:rPr lang="en-US" altLang="en-US" sz="2000" dirty="0" smtClean="0"/>
              <a:t>,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panah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menggambarkan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hubungan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antar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aktivitas</a:t>
            </a:r>
            <a:endParaRPr lang="en-US" altLang="en-US" sz="2000" dirty="0" smtClean="0"/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20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953000" y="962620"/>
            <a:ext cx="365759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kern="0" dirty="0" err="1" smtClean="0">
                <a:solidFill>
                  <a:sysClr val="windowText" lastClr="000000"/>
                </a:solidFill>
              </a:rPr>
              <a:t>Simbol</a:t>
            </a:r>
            <a:r>
              <a:rPr lang="en-US" altLang="en-US" sz="2000" kern="0" dirty="0" smtClean="0">
                <a:solidFill>
                  <a:sysClr val="windowText" lastClr="000000"/>
                </a:solidFill>
              </a:rPr>
              <a:t> yang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</a:rPr>
              <a:t>digunakan</a:t>
            </a:r>
            <a:r>
              <a:rPr lang="en-US" altLang="en-US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</a:rPr>
              <a:t>untuk</a:t>
            </a:r>
            <a:r>
              <a:rPr lang="en-US" altLang="en-US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</a:rPr>
              <a:t>membuat</a:t>
            </a:r>
            <a:r>
              <a:rPr lang="en-US" altLang="en-US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en-US" sz="2000" kern="0" dirty="0" err="1" smtClean="0">
                <a:solidFill>
                  <a:sysClr val="windowText" lastClr="000000"/>
                </a:solidFill>
              </a:rPr>
              <a:t>flowhart</a:t>
            </a:r>
            <a:r>
              <a:rPr lang="en-US" altLang="en-US" sz="2000" kern="0" dirty="0" smtClean="0">
                <a:solidFill>
                  <a:sysClr val="windowText" lastClr="000000"/>
                </a:solidFill>
              </a:rPr>
              <a:t> :</a:t>
            </a:r>
          </a:p>
          <a:p>
            <a:endParaRPr lang="en-US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953000" y="1884760"/>
            <a:ext cx="1025128" cy="323850"/>
          </a:xfrm>
          <a:prstGeom prst="flowChartAlternateProcess">
            <a:avLst/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25766" y="1845468"/>
            <a:ext cx="2699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latin typeface="+mn-lt"/>
              </a:rPr>
              <a:t>Start atau finished point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006578" y="2424112"/>
            <a:ext cx="917972" cy="323850"/>
          </a:xfrm>
          <a:prstGeom prst="flowChartProcess">
            <a:avLst/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96000" y="2384822"/>
            <a:ext cx="2838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latin typeface="+mn-lt"/>
              </a:rPr>
              <a:t>Step atau aktivitas proses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060157" y="2911079"/>
            <a:ext cx="810815" cy="377428"/>
          </a:xfrm>
          <a:prstGeom prst="diamond">
            <a:avLst/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96000" y="2871787"/>
            <a:ext cx="1673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000" dirty="0">
                <a:latin typeface="+mn-lt"/>
              </a:rPr>
              <a:t>Decision point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5061346" y="3505200"/>
            <a:ext cx="809625" cy="377429"/>
          </a:xfrm>
          <a:prstGeom prst="flowChartInputOutput">
            <a:avLst/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25765" y="3465909"/>
            <a:ext cx="15359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000">
                <a:latin typeface="+mn-lt"/>
              </a:rPr>
              <a:t>Input/output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114925" y="4098131"/>
            <a:ext cx="756047" cy="378619"/>
          </a:xfrm>
          <a:prstGeom prst="flowChartDocument">
            <a:avLst/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096000" y="4060031"/>
            <a:ext cx="13300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latin typeface="+mn-lt"/>
              </a:rPr>
              <a:t> Document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00" y="4287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154351"/>
            <a:ext cx="2895600" cy="588599"/>
          </a:xfrm>
        </p:spPr>
        <p:txBody>
          <a:bodyPr/>
          <a:lstStyle/>
          <a:p>
            <a:pPr eaLnBrk="1" hangingPunct="1"/>
            <a:r>
              <a:rPr lang="en-US" altLang="en-US" sz="2000" dirty="0" err="1"/>
              <a:t>Contoh</a:t>
            </a:r>
            <a:r>
              <a:rPr lang="en-US" altLang="en-US" sz="2000" dirty="0"/>
              <a:t> Flowchart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1566267"/>
            <a:ext cx="3240881" cy="1538883"/>
          </a:xfrm>
        </p:spPr>
        <p:txBody>
          <a:bodyPr/>
          <a:lstStyle/>
          <a:p>
            <a:pPr algn="just"/>
            <a:r>
              <a:rPr lang="en-US" altLang="en-US" sz="2000" dirty="0" err="1"/>
              <a:t>Lanjutan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dari</a:t>
            </a:r>
            <a:r>
              <a:rPr lang="en-US" altLang="en-US" sz="2000" dirty="0"/>
              <a:t> relationship </a:t>
            </a:r>
            <a:r>
              <a:rPr lang="en-US" altLang="en-US" sz="2000" dirty="0" smtClean="0"/>
              <a:t>mapping </a:t>
            </a:r>
            <a:r>
              <a:rPr lang="en-US" altLang="en-US" sz="2000" b="1" dirty="0" err="1"/>
              <a:t>untuk</a:t>
            </a:r>
            <a:r>
              <a:rPr lang="en-US" altLang="en-US" sz="2000" b="1" dirty="0"/>
              <a:t> proses supply</a:t>
            </a:r>
            <a:r>
              <a:rPr lang="en-US" altLang="en-US" sz="2000" dirty="0"/>
              <a:t> , </a:t>
            </a:r>
            <a:r>
              <a:rPr lang="en-US" altLang="en-US" sz="2000" b="1" dirty="0" err="1"/>
              <a:t>digambarkan</a:t>
            </a:r>
            <a:r>
              <a:rPr lang="en-US" altLang="en-US" sz="2000" b="1" dirty="0"/>
              <a:t> flowchart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memenuhi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permintaan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konsumen</a:t>
            </a:r>
            <a:r>
              <a:rPr lang="en-US" altLang="en-US" sz="2000" dirty="0"/>
              <a:t>.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632037"/>
              </p:ext>
            </p:extLst>
          </p:nvPr>
        </p:nvGraphicFramePr>
        <p:xfrm>
          <a:off x="5159870" y="395480"/>
          <a:ext cx="2867621" cy="4764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Visio" r:id="rId5" imgW="3855720" imgH="6405067" progId="Visio.Drawing.6">
                  <p:embed/>
                </p:oleObj>
              </mc:Choice>
              <mc:Fallback>
                <p:oleObj name="Visio" r:id="rId5" imgW="3855720" imgH="6405067" progId="Visio.Drawing.6">
                  <p:embed/>
                  <p:pic>
                    <p:nvPicPr>
                      <p:cNvPr id="20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870" y="395480"/>
                        <a:ext cx="2867621" cy="4764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/>
      <p:bldP spid="307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8900" y="347663"/>
            <a:ext cx="4000500" cy="395287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Cross-Functional Flowchart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3950"/>
            <a:ext cx="7772400" cy="2400657"/>
          </a:xfrm>
          <a:noFill/>
        </p:spPr>
        <p:txBody>
          <a:bodyPr/>
          <a:lstStyle/>
          <a:p>
            <a:pPr marL="457200" indent="-457200" algn="just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altLang="en-US" sz="2000" dirty="0"/>
              <a:t>Flowchart </a:t>
            </a:r>
            <a:r>
              <a:rPr lang="en-US" altLang="en-US" sz="2000" dirty="0" err="1"/>
              <a:t>biasa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dasarnya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hanya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menggambarkan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aktivitas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apa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dilakukan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sebuah</a:t>
            </a:r>
            <a:r>
              <a:rPr lang="en-US" altLang="en-US" sz="2000" dirty="0"/>
              <a:t> proses</a:t>
            </a:r>
          </a:p>
          <a:p>
            <a:pPr marL="457200" indent="-457200" algn="just" eaLnBrk="1" hangingPunct="1">
              <a:lnSpc>
                <a:spcPct val="130000"/>
              </a:lnSpc>
              <a:buFont typeface="+mj-lt"/>
              <a:buAutoNum type="arabicPeriod"/>
            </a:pPr>
            <a:endParaRPr lang="en-US" altLang="en-US" sz="2000" dirty="0"/>
          </a:p>
          <a:p>
            <a:pPr marL="457200" indent="-457200" algn="just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en-US" altLang="en-US" sz="2000" dirty="0"/>
              <a:t>Cross-functional flowchart </a:t>
            </a:r>
            <a:r>
              <a:rPr lang="en-US" altLang="en-US" sz="2000" dirty="0" err="1"/>
              <a:t>memberikan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tambahan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siapa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melakukan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aktivitas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dan</a:t>
            </a:r>
            <a:r>
              <a:rPr lang="en-US" altLang="en-US" sz="2000" dirty="0"/>
              <a:t> di </a:t>
            </a:r>
            <a:r>
              <a:rPr lang="en-US" altLang="en-US" sz="2000" dirty="0" err="1"/>
              <a:t>departemen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apa</a:t>
            </a:r>
            <a:r>
              <a:rPr lang="en-US" altLang="en-US" sz="2000" dirty="0"/>
              <a:t>.</a:t>
            </a:r>
          </a:p>
          <a:p>
            <a:pPr algn="just" eaLnBrk="1" hangingPunct="1">
              <a:lnSpc>
                <a:spcPct val="130000"/>
              </a:lnSpc>
            </a:pPr>
            <a:endParaRPr lang="en-US" altLang="en-US" sz="2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7800" y="3987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0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-19050"/>
            <a:ext cx="6172200" cy="615553"/>
          </a:xfrm>
        </p:spPr>
        <p:txBody>
          <a:bodyPr/>
          <a:lstStyle/>
          <a:p>
            <a:pPr algn="ctr" eaLnBrk="1" hangingPunct="1"/>
            <a:r>
              <a:rPr lang="en-US" altLang="en-US" sz="2000" dirty="0"/>
              <a:t>Cross-Functional Flowchart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proses supply</a:t>
            </a:r>
          </a:p>
        </p:txBody>
      </p:sp>
      <p:graphicFrame>
        <p:nvGraphicFramePr>
          <p:cNvPr id="24579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6589996"/>
              </p:ext>
            </p:extLst>
          </p:nvPr>
        </p:nvGraphicFramePr>
        <p:xfrm>
          <a:off x="838200" y="689194"/>
          <a:ext cx="7315200" cy="328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Visio" r:id="rId6" imgW="6910426" imgH="3852062" progId="Visio.Drawing.6">
                  <p:embed/>
                </p:oleObj>
              </mc:Choice>
              <mc:Fallback>
                <p:oleObj name="Visio" r:id="rId6" imgW="6910426" imgH="3852062" progId="Visio.Drawing.6">
                  <p:embed/>
                  <p:pic>
                    <p:nvPicPr>
                      <p:cNvPr id="2457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689194"/>
                        <a:ext cx="7315200" cy="3281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3922514"/>
            <a:ext cx="8305800" cy="1011436"/>
          </a:xfrm>
        </p:spPr>
        <p:txBody>
          <a:bodyPr/>
          <a:lstStyle/>
          <a:p>
            <a:pPr eaLnBrk="1" hangingPunct="1"/>
            <a:r>
              <a:rPr lang="en-US" altLang="en-US" sz="2000" dirty="0" err="1"/>
              <a:t>Menambahkan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tidak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menghabiskan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banyak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waktu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dibandingkan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flowchart </a:t>
            </a:r>
            <a:r>
              <a:rPr lang="en-US" altLang="en-US" sz="2000" dirty="0" err="1"/>
              <a:t>biasa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</a:t>
            </a:r>
            <a:r>
              <a:rPr lang="en-US" altLang="en-US" sz="2000" dirty="0" err="1">
                <a:sym typeface="Wingdings" panose="05000000000000000000" pitchFamily="2" charset="2"/>
              </a:rPr>
              <a:t>namun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memberikan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gambaran</a:t>
            </a:r>
            <a:r>
              <a:rPr lang="en-US" altLang="en-US" sz="2000" dirty="0">
                <a:sym typeface="Wingdings" panose="05000000000000000000" pitchFamily="2" charset="2"/>
              </a:rPr>
              <a:t> yang </a:t>
            </a:r>
            <a:r>
              <a:rPr lang="en-US" altLang="en-US" sz="2000" dirty="0" err="1">
                <a:sym typeface="Wingdings" panose="05000000000000000000" pitchFamily="2" charset="2"/>
              </a:rPr>
              <a:t>lebih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jelas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000" dirty="0" err="1">
                <a:sym typeface="Wingdings" panose="05000000000000000000" pitchFamily="2" charset="2"/>
              </a:rPr>
              <a:t>Umumnya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disarankan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untuk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memakai</a:t>
            </a:r>
            <a:r>
              <a:rPr lang="en-US" altLang="en-US" sz="2000" dirty="0">
                <a:sym typeface="Wingdings" panose="05000000000000000000" pitchFamily="2" charset="2"/>
              </a:rPr>
              <a:t> cross-functional flowchart</a:t>
            </a:r>
            <a:endParaRPr lang="en-US" altLang="en-US" sz="2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328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91465"/>
            <a:ext cx="3733799" cy="98488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dirty="0" err="1"/>
              <a:t>Informasi</a:t>
            </a:r>
            <a:r>
              <a:rPr lang="en-US" altLang="en-US" sz="2000" dirty="0"/>
              <a:t> lain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Cross-functional flowchart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123950"/>
            <a:ext cx="7467600" cy="3385542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dirty="0"/>
              <a:t>Cross functional flowchart </a:t>
            </a:r>
            <a:r>
              <a:rPr lang="en-US" altLang="en-US" sz="2000" dirty="0" err="1"/>
              <a:t>dapat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digunakan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menampilkan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lebih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lanjut</a:t>
            </a:r>
            <a:r>
              <a:rPr lang="en-US" altLang="en-US" sz="2000" dirty="0" smtClean="0"/>
              <a:t>.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dirty="0" err="1" smtClean="0"/>
              <a:t>Sepanjang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garis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vertikal</a:t>
            </a:r>
            <a:r>
              <a:rPr lang="en-US" altLang="en-US" sz="2000" dirty="0"/>
              <a:t> (horizontal </a:t>
            </a:r>
            <a:r>
              <a:rPr lang="en-US" altLang="en-US" sz="2000" dirty="0" err="1"/>
              <a:t>jika</a:t>
            </a:r>
            <a:r>
              <a:rPr lang="en-US" altLang="en-US" sz="2000" dirty="0"/>
              <a:t> flowchart </a:t>
            </a:r>
            <a:r>
              <a:rPr lang="en-US" altLang="en-US" sz="2000" dirty="0" err="1"/>
              <a:t>digambarkan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format landscape), </a:t>
            </a:r>
            <a:r>
              <a:rPr lang="en-US" altLang="en-US" sz="2000" dirty="0" err="1"/>
              <a:t>dapat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ditambahkan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berikut</a:t>
            </a:r>
            <a:r>
              <a:rPr lang="en-US" altLang="en-US" sz="2000" dirty="0"/>
              <a:t>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 err="1"/>
              <a:t>Waktu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dihabiskan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proses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 err="1" smtClean="0"/>
              <a:t>Biaya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yang </a:t>
            </a:r>
            <a:r>
              <a:rPr lang="en-US" altLang="en-US" sz="2000" dirty="0" err="1"/>
              <a:t>dikeluarkan</a:t>
            </a:r>
            <a:r>
              <a:rPr lang="en-US" altLang="en-US" sz="2000" dirty="0"/>
              <a:t> </a:t>
            </a:r>
            <a:endParaRPr lang="en-US" altLang="en-US" sz="2000" dirty="0" smtClean="0"/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Value added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000" dirty="0" smtClean="0"/>
              <a:t>Tingkat </a:t>
            </a:r>
            <a:r>
              <a:rPr lang="en-US" altLang="en-US" sz="2000" dirty="0" err="1" smtClean="0"/>
              <a:t>penyelesaian</a:t>
            </a:r>
            <a:endParaRPr lang="en-US" altLang="en-US" sz="2000" dirty="0" smtClean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dirty="0" err="1"/>
              <a:t>Tapi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menambahkan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semakin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banyak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apalagi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proses yang </a:t>
            </a:r>
            <a:r>
              <a:rPr lang="en-US" altLang="en-US" sz="2000" dirty="0" err="1"/>
              <a:t>kompleks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</a:t>
            </a:r>
            <a:r>
              <a:rPr lang="en-US" altLang="en-US" sz="2000" dirty="0" err="1">
                <a:sym typeface="Wingdings" panose="05000000000000000000" pitchFamily="2" charset="2"/>
              </a:rPr>
              <a:t>sulit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dipahami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000" dirty="0" err="1" smtClean="0"/>
              <a:t>Apa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solusinya</a:t>
            </a:r>
            <a:r>
              <a:rPr lang="en-US" altLang="en-US" sz="2000" dirty="0"/>
              <a:t>???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38600" y="4204692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276600" y="420469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94085" y="4297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79" y="274320"/>
            <a:ext cx="8625840" cy="4594860"/>
          </a:xfrm>
          <a:custGeom>
            <a:avLst/>
            <a:gdLst/>
            <a:ahLst/>
            <a:cxnLst/>
            <a:rect l="l" t="t" r="r" b="b"/>
            <a:pathLst>
              <a:path w="8625840" h="4594860">
                <a:moveTo>
                  <a:pt x="2852293" y="4593907"/>
                </a:moveTo>
                <a:lnTo>
                  <a:pt x="0" y="4594859"/>
                </a:lnTo>
                <a:lnTo>
                  <a:pt x="0" y="0"/>
                </a:lnTo>
                <a:lnTo>
                  <a:pt x="8625840" y="0"/>
                </a:lnTo>
                <a:lnTo>
                  <a:pt x="8625840" y="4594859"/>
                </a:lnTo>
                <a:lnTo>
                  <a:pt x="5788787" y="4594859"/>
                </a:lnTo>
              </a:path>
            </a:pathLst>
          </a:custGeom>
          <a:ln w="76200">
            <a:solidFill>
              <a:srgbClr val="FF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14600" y="1941857"/>
            <a:ext cx="2613660" cy="873957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00"/>
              </a:spcBef>
              <a:buClr>
                <a:srgbClr val="999999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i="1" spc="15" dirty="0" err="1" smtClean="0">
                <a:solidFill>
                  <a:srgbClr val="434343"/>
                </a:solidFill>
                <a:latin typeface="Georgia"/>
                <a:cs typeface="Georgia"/>
              </a:rPr>
              <a:t>Peningkatan</a:t>
            </a:r>
            <a:r>
              <a:rPr sz="1800" i="1" spc="-5" dirty="0" smtClean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1800" i="1" spc="10" dirty="0">
                <a:solidFill>
                  <a:srgbClr val="434343"/>
                </a:solidFill>
                <a:latin typeface="Georgia"/>
                <a:cs typeface="Georgia"/>
              </a:rPr>
              <a:t>Kinerja</a:t>
            </a:r>
            <a:endParaRPr sz="1800" dirty="0">
              <a:latin typeface="Georgia"/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Clr>
                <a:srgbClr val="999999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i="1" spc="30" dirty="0">
                <a:solidFill>
                  <a:srgbClr val="434343"/>
                </a:solidFill>
                <a:latin typeface="Georgia"/>
                <a:cs typeface="Georgia"/>
              </a:rPr>
              <a:t>Dokumentasi</a:t>
            </a:r>
            <a:r>
              <a:rPr sz="1800" i="1" spc="-10" dirty="0">
                <a:solidFill>
                  <a:srgbClr val="434343"/>
                </a:solidFill>
                <a:latin typeface="Georgia"/>
                <a:cs typeface="Georgia"/>
              </a:rPr>
              <a:t> </a:t>
            </a:r>
            <a:r>
              <a:rPr sz="1800" i="1" spc="40" dirty="0">
                <a:solidFill>
                  <a:srgbClr val="434343"/>
                </a:solidFill>
                <a:latin typeface="Georgia"/>
                <a:cs typeface="Georgia"/>
              </a:rPr>
              <a:t>Proses</a:t>
            </a:r>
            <a:endParaRPr sz="1800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1652" y="635317"/>
            <a:ext cx="48914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29" dirty="0">
                <a:solidFill>
                  <a:srgbClr val="FF9E00"/>
                </a:solidFill>
              </a:rPr>
              <a:t>Outline </a:t>
            </a:r>
            <a:r>
              <a:rPr sz="4800" spc="-215" dirty="0" err="1">
                <a:solidFill>
                  <a:srgbClr val="FF9E00"/>
                </a:solidFill>
              </a:rPr>
              <a:t>Materi</a:t>
            </a:r>
            <a:r>
              <a:rPr sz="4800" spc="-610" dirty="0">
                <a:solidFill>
                  <a:srgbClr val="FF9E00"/>
                </a:solidFill>
              </a:rPr>
              <a:t> </a:t>
            </a:r>
            <a:r>
              <a:rPr lang="en-US" sz="4800" spc="-1480" dirty="0" smtClean="0">
                <a:solidFill>
                  <a:srgbClr val="FF9E00"/>
                </a:solidFill>
              </a:rPr>
              <a:t>2</a:t>
            </a:r>
            <a:endParaRPr sz="4800" dirty="0"/>
          </a:p>
        </p:txBody>
      </p:sp>
      <p:sp>
        <p:nvSpPr>
          <p:cNvPr id="5" name="object 5"/>
          <p:cNvSpPr/>
          <p:nvPr/>
        </p:nvSpPr>
        <p:spPr>
          <a:xfrm>
            <a:off x="1232039" y="3594252"/>
            <a:ext cx="589280" cy="134620"/>
          </a:xfrm>
          <a:custGeom>
            <a:avLst/>
            <a:gdLst/>
            <a:ahLst/>
            <a:cxnLst/>
            <a:rect l="l" t="t" r="r" b="b"/>
            <a:pathLst>
              <a:path w="589280" h="134620">
                <a:moveTo>
                  <a:pt x="589140" y="0"/>
                </a:moveTo>
                <a:lnTo>
                  <a:pt x="0" y="0"/>
                </a:lnTo>
                <a:lnTo>
                  <a:pt x="0" y="134467"/>
                </a:lnTo>
                <a:lnTo>
                  <a:pt x="589140" y="134467"/>
                </a:lnTo>
                <a:lnTo>
                  <a:pt x="58914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32039" y="3383432"/>
            <a:ext cx="589280" cy="137160"/>
          </a:xfrm>
          <a:custGeom>
            <a:avLst/>
            <a:gdLst/>
            <a:ahLst/>
            <a:cxnLst/>
            <a:rect l="l" t="t" r="r" b="b"/>
            <a:pathLst>
              <a:path w="589280" h="137160">
                <a:moveTo>
                  <a:pt x="589140" y="0"/>
                </a:moveTo>
                <a:lnTo>
                  <a:pt x="0" y="0"/>
                </a:lnTo>
                <a:lnTo>
                  <a:pt x="0" y="137007"/>
                </a:lnTo>
                <a:lnTo>
                  <a:pt x="589140" y="137007"/>
                </a:lnTo>
                <a:lnTo>
                  <a:pt x="58914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32039" y="3802379"/>
            <a:ext cx="589280" cy="182880"/>
          </a:xfrm>
          <a:custGeom>
            <a:avLst/>
            <a:gdLst/>
            <a:ahLst/>
            <a:cxnLst/>
            <a:rect l="l" t="t" r="r" b="b"/>
            <a:pathLst>
              <a:path w="589280" h="182879">
                <a:moveTo>
                  <a:pt x="589140" y="0"/>
                </a:moveTo>
                <a:lnTo>
                  <a:pt x="0" y="0"/>
                </a:lnTo>
                <a:lnTo>
                  <a:pt x="0" y="26162"/>
                </a:lnTo>
                <a:lnTo>
                  <a:pt x="13931" y="70866"/>
                </a:lnTo>
                <a:lnTo>
                  <a:pt x="49136" y="100838"/>
                </a:lnTo>
                <a:lnTo>
                  <a:pt x="269989" y="179057"/>
                </a:lnTo>
                <a:lnTo>
                  <a:pt x="294500" y="182880"/>
                </a:lnTo>
                <a:lnTo>
                  <a:pt x="319011" y="179057"/>
                </a:lnTo>
                <a:lnTo>
                  <a:pt x="539991" y="100838"/>
                </a:lnTo>
                <a:lnTo>
                  <a:pt x="575043" y="70866"/>
                </a:lnTo>
                <a:lnTo>
                  <a:pt x="589140" y="26162"/>
                </a:lnTo>
                <a:lnTo>
                  <a:pt x="58914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4999" y="1447926"/>
            <a:ext cx="1483360" cy="1861820"/>
          </a:xfrm>
          <a:custGeom>
            <a:avLst/>
            <a:gdLst/>
            <a:ahLst/>
            <a:cxnLst/>
            <a:rect l="l" t="t" r="r" b="b"/>
            <a:pathLst>
              <a:path w="1483360" h="1861820">
                <a:moveTo>
                  <a:pt x="1015733" y="939419"/>
                </a:moveTo>
                <a:lnTo>
                  <a:pt x="927849" y="1016889"/>
                </a:lnTo>
                <a:lnTo>
                  <a:pt x="917308" y="1024128"/>
                </a:lnTo>
                <a:lnTo>
                  <a:pt x="903338" y="1027938"/>
                </a:lnTo>
                <a:lnTo>
                  <a:pt x="892670" y="1024128"/>
                </a:lnTo>
                <a:lnTo>
                  <a:pt x="882129" y="1016889"/>
                </a:lnTo>
                <a:lnTo>
                  <a:pt x="741413" y="891413"/>
                </a:lnTo>
                <a:lnTo>
                  <a:pt x="600824" y="1016889"/>
                </a:lnTo>
                <a:lnTo>
                  <a:pt x="590283" y="1024128"/>
                </a:lnTo>
                <a:lnTo>
                  <a:pt x="579742" y="1027938"/>
                </a:lnTo>
                <a:lnTo>
                  <a:pt x="565645" y="1024128"/>
                </a:lnTo>
                <a:lnTo>
                  <a:pt x="555231" y="1016889"/>
                </a:lnTo>
                <a:lnTo>
                  <a:pt x="467220" y="939419"/>
                </a:lnTo>
                <a:lnTo>
                  <a:pt x="657085" y="1861566"/>
                </a:lnTo>
                <a:lnTo>
                  <a:pt x="825868" y="1861566"/>
                </a:lnTo>
                <a:lnTo>
                  <a:pt x="1015733" y="939419"/>
                </a:lnTo>
                <a:close/>
              </a:path>
              <a:path w="1483360" h="1861820">
                <a:moveTo>
                  <a:pt x="1483093" y="777748"/>
                </a:moveTo>
                <a:lnTo>
                  <a:pt x="1476108" y="696722"/>
                </a:lnTo>
                <a:lnTo>
                  <a:pt x="1465567" y="619379"/>
                </a:lnTo>
                <a:lnTo>
                  <a:pt x="1447914" y="545465"/>
                </a:lnTo>
                <a:lnTo>
                  <a:pt x="1423403" y="475488"/>
                </a:lnTo>
                <a:lnTo>
                  <a:pt x="1391653" y="405384"/>
                </a:lnTo>
                <a:lnTo>
                  <a:pt x="1356601" y="342773"/>
                </a:lnTo>
                <a:lnTo>
                  <a:pt x="1311008" y="283845"/>
                </a:lnTo>
                <a:lnTo>
                  <a:pt x="1265161" y="228600"/>
                </a:lnTo>
                <a:lnTo>
                  <a:pt x="1212583" y="176911"/>
                </a:lnTo>
                <a:lnTo>
                  <a:pt x="1156322" y="132715"/>
                </a:lnTo>
                <a:lnTo>
                  <a:pt x="1092949" y="95885"/>
                </a:lnTo>
                <a:lnTo>
                  <a:pt x="1029830" y="62611"/>
                </a:lnTo>
                <a:lnTo>
                  <a:pt x="963028" y="36830"/>
                </a:lnTo>
                <a:lnTo>
                  <a:pt x="889241" y="14605"/>
                </a:lnTo>
                <a:lnTo>
                  <a:pt x="818756" y="3683"/>
                </a:lnTo>
                <a:lnTo>
                  <a:pt x="741540" y="0"/>
                </a:lnTo>
                <a:lnTo>
                  <a:pt x="664324" y="3683"/>
                </a:lnTo>
                <a:lnTo>
                  <a:pt x="593839" y="14605"/>
                </a:lnTo>
                <a:lnTo>
                  <a:pt x="520052" y="36830"/>
                </a:lnTo>
                <a:lnTo>
                  <a:pt x="453301" y="62611"/>
                </a:lnTo>
                <a:lnTo>
                  <a:pt x="390131" y="95885"/>
                </a:lnTo>
                <a:lnTo>
                  <a:pt x="326809" y="132715"/>
                </a:lnTo>
                <a:lnTo>
                  <a:pt x="270548" y="176911"/>
                </a:lnTo>
                <a:lnTo>
                  <a:pt x="217868" y="228600"/>
                </a:lnTo>
                <a:lnTo>
                  <a:pt x="172262" y="283845"/>
                </a:lnTo>
                <a:lnTo>
                  <a:pt x="126492" y="342773"/>
                </a:lnTo>
                <a:lnTo>
                  <a:pt x="91389" y="405384"/>
                </a:lnTo>
                <a:lnTo>
                  <a:pt x="59728" y="475488"/>
                </a:lnTo>
                <a:lnTo>
                  <a:pt x="35102" y="545465"/>
                </a:lnTo>
                <a:lnTo>
                  <a:pt x="17564" y="619379"/>
                </a:lnTo>
                <a:lnTo>
                  <a:pt x="7061" y="696722"/>
                </a:lnTo>
                <a:lnTo>
                  <a:pt x="0" y="777748"/>
                </a:lnTo>
                <a:lnTo>
                  <a:pt x="7061" y="858901"/>
                </a:lnTo>
                <a:lnTo>
                  <a:pt x="17564" y="936244"/>
                </a:lnTo>
                <a:lnTo>
                  <a:pt x="35102" y="1010158"/>
                </a:lnTo>
                <a:lnTo>
                  <a:pt x="59728" y="1076325"/>
                </a:lnTo>
                <a:lnTo>
                  <a:pt x="91389" y="1142746"/>
                </a:lnTo>
                <a:lnTo>
                  <a:pt x="123037" y="1201801"/>
                </a:lnTo>
                <a:lnTo>
                  <a:pt x="158153" y="1260602"/>
                </a:lnTo>
                <a:lnTo>
                  <a:pt x="274142" y="1437767"/>
                </a:lnTo>
                <a:lnTo>
                  <a:pt x="344360" y="1562989"/>
                </a:lnTo>
                <a:lnTo>
                  <a:pt x="376021" y="1629410"/>
                </a:lnTo>
                <a:lnTo>
                  <a:pt x="404228" y="1703070"/>
                </a:lnTo>
                <a:lnTo>
                  <a:pt x="428688" y="1780540"/>
                </a:lnTo>
                <a:lnTo>
                  <a:pt x="446392" y="1861566"/>
                </a:lnTo>
                <a:lnTo>
                  <a:pt x="586854" y="1861566"/>
                </a:lnTo>
                <a:lnTo>
                  <a:pt x="467398" y="1282827"/>
                </a:lnTo>
                <a:lnTo>
                  <a:pt x="383070" y="851408"/>
                </a:lnTo>
                <a:lnTo>
                  <a:pt x="383070" y="832993"/>
                </a:lnTo>
                <a:lnTo>
                  <a:pt x="390131" y="818388"/>
                </a:lnTo>
                <a:lnTo>
                  <a:pt x="400634" y="811022"/>
                </a:lnTo>
                <a:lnTo>
                  <a:pt x="414731" y="807212"/>
                </a:lnTo>
                <a:lnTo>
                  <a:pt x="425234" y="807212"/>
                </a:lnTo>
                <a:lnTo>
                  <a:pt x="439343" y="814578"/>
                </a:lnTo>
                <a:lnTo>
                  <a:pt x="579996" y="943737"/>
                </a:lnTo>
                <a:lnTo>
                  <a:pt x="716902" y="814578"/>
                </a:lnTo>
                <a:lnTo>
                  <a:pt x="730999" y="807212"/>
                </a:lnTo>
                <a:lnTo>
                  <a:pt x="752081" y="807212"/>
                </a:lnTo>
                <a:lnTo>
                  <a:pt x="766178" y="814578"/>
                </a:lnTo>
                <a:lnTo>
                  <a:pt x="903338" y="943737"/>
                </a:lnTo>
                <a:lnTo>
                  <a:pt x="1043800" y="814578"/>
                </a:lnTo>
                <a:lnTo>
                  <a:pt x="1057897" y="807212"/>
                </a:lnTo>
                <a:lnTo>
                  <a:pt x="1068311" y="807212"/>
                </a:lnTo>
                <a:lnTo>
                  <a:pt x="1082408" y="811022"/>
                </a:lnTo>
                <a:lnTo>
                  <a:pt x="1092949" y="818388"/>
                </a:lnTo>
                <a:lnTo>
                  <a:pt x="1100061" y="832993"/>
                </a:lnTo>
                <a:lnTo>
                  <a:pt x="1100061" y="851408"/>
                </a:lnTo>
                <a:lnTo>
                  <a:pt x="1015733" y="1282827"/>
                </a:lnTo>
                <a:lnTo>
                  <a:pt x="896226" y="1861566"/>
                </a:lnTo>
                <a:lnTo>
                  <a:pt x="1036815" y="1861566"/>
                </a:lnTo>
                <a:lnTo>
                  <a:pt x="1054341" y="1780540"/>
                </a:lnTo>
                <a:lnTo>
                  <a:pt x="1078979" y="1703070"/>
                </a:lnTo>
                <a:lnTo>
                  <a:pt x="1107046" y="1629410"/>
                </a:lnTo>
                <a:lnTo>
                  <a:pt x="1138669" y="1562989"/>
                </a:lnTo>
                <a:lnTo>
                  <a:pt x="1208900" y="1437767"/>
                </a:lnTo>
                <a:lnTo>
                  <a:pt x="1324978" y="1260602"/>
                </a:lnTo>
                <a:lnTo>
                  <a:pt x="1360157" y="1201801"/>
                </a:lnTo>
                <a:lnTo>
                  <a:pt x="1391653" y="1142746"/>
                </a:lnTo>
                <a:lnTo>
                  <a:pt x="1423403" y="1076325"/>
                </a:lnTo>
                <a:lnTo>
                  <a:pt x="1447914" y="1010158"/>
                </a:lnTo>
                <a:lnTo>
                  <a:pt x="1465567" y="936244"/>
                </a:lnTo>
                <a:lnTo>
                  <a:pt x="1476108" y="858901"/>
                </a:lnTo>
                <a:lnTo>
                  <a:pt x="1483093" y="777748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4281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22205"/>
            <a:ext cx="3300413" cy="615553"/>
          </a:xfrm>
        </p:spPr>
        <p:txBody>
          <a:bodyPr/>
          <a:lstStyle/>
          <a:p>
            <a:pPr algn="ctr" eaLnBrk="1" hangingPunct="1"/>
            <a:r>
              <a:rPr lang="en-US" altLang="en-US" sz="2000" dirty="0" err="1"/>
              <a:t>Contoh</a:t>
            </a:r>
            <a:r>
              <a:rPr lang="en-US" altLang="en-US" sz="2000" dirty="0"/>
              <a:t> Several-Leveled Flowchart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3000" y="844154"/>
            <a:ext cx="6481763" cy="484748"/>
          </a:xfrm>
          <a:noFill/>
        </p:spPr>
        <p:txBody>
          <a:bodyPr/>
          <a:lstStyle/>
          <a:p>
            <a:endParaRPr lang="en-US" altLang="en-US" sz="1575" dirty="0"/>
          </a:p>
          <a:p>
            <a:endParaRPr lang="en-US" altLang="en-US" sz="1575" dirty="0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463255"/>
              </p:ext>
            </p:extLst>
          </p:nvPr>
        </p:nvGraphicFramePr>
        <p:xfrm>
          <a:off x="511968" y="496368"/>
          <a:ext cx="1774031" cy="4666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Visio" r:id="rId5" imgW="1947367" imgH="5124907" progId="Visio.Drawing.6">
                  <p:embed/>
                </p:oleObj>
              </mc:Choice>
              <mc:Fallback>
                <p:oleObj name="Visio" r:id="rId5" imgW="1947367" imgH="5124907" progId="Visio.Drawing.6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68" y="496368"/>
                        <a:ext cx="1774031" cy="4666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682068"/>
              </p:ext>
            </p:extLst>
          </p:nvPr>
        </p:nvGraphicFramePr>
        <p:xfrm>
          <a:off x="6407973" y="496368"/>
          <a:ext cx="1615558" cy="4732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Visio" r:id="rId7" imgW="1749247" imgH="5124907" progId="Visio.Drawing.6">
                  <p:embed/>
                </p:oleObj>
              </mc:Choice>
              <mc:Fallback>
                <p:oleObj name="Visio" r:id="rId7" imgW="1749247" imgH="5124907" progId="Visio.Drawing.6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973" y="496368"/>
                        <a:ext cx="1615558" cy="4732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455530" y="2633843"/>
            <a:ext cx="11849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1350" dirty="0">
                <a:latin typeface="Arial" panose="020B0604020202020204" pitchFamily="34" charset="0"/>
              </a:rPr>
              <a:t>Level 0-chart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203523" y="2631137"/>
            <a:ext cx="22044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en-US" altLang="en-US" sz="1350" dirty="0">
                <a:latin typeface="Arial" panose="020B0604020202020204" pitchFamily="34" charset="0"/>
              </a:rPr>
              <a:t>Level 1-chart procurement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99857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8" grpId="0"/>
      <p:bldP spid="614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91465"/>
            <a:ext cx="3733799" cy="246221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dirty="0" smtClean="0"/>
              <a:t>TUGAS MANDIRI 1</a:t>
            </a:r>
            <a:endParaRPr lang="en-US" altLang="en-US" sz="20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114550"/>
            <a:ext cx="7467600" cy="2585323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altLang="en-US" sz="2800" dirty="0" err="1" smtClean="0"/>
              <a:t>Identifikasi</a:t>
            </a:r>
            <a:r>
              <a:rPr lang="en-US" altLang="en-US" sz="2800" dirty="0" smtClean="0"/>
              <a:t> proses </a:t>
            </a:r>
            <a:r>
              <a:rPr lang="en-US" altLang="en-US" sz="2800" dirty="0" err="1" smtClean="0"/>
              <a:t>bisnis</a:t>
            </a:r>
            <a:r>
              <a:rPr lang="en-US" altLang="en-US" sz="2800" dirty="0" smtClean="0"/>
              <a:t> yang </a:t>
            </a:r>
            <a:r>
              <a:rPr lang="en-US" altLang="en-US" sz="2800" dirty="0" err="1" smtClean="0"/>
              <a:t>ada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pada</a:t>
            </a:r>
            <a:r>
              <a:rPr lang="en-US" altLang="en-US" sz="2800" dirty="0" smtClean="0"/>
              <a:t> </a:t>
            </a:r>
            <a:r>
              <a:rPr lang="fi-FI" sz="2800" dirty="0"/>
              <a:t>Percetakan Bhinneka Riyant</a:t>
            </a:r>
          </a:p>
          <a:p>
            <a:pPr marL="514350" indent="-514350" algn="ctr" eaLnBrk="1" hangingPunct="1">
              <a:buFont typeface="+mj-lt"/>
              <a:buAutoNum type="arabicPeriod"/>
            </a:pPr>
            <a:r>
              <a:rPr lang="en-US" altLang="en-US" sz="2800" dirty="0" err="1" smtClean="0"/>
              <a:t>Klasifikasi</a:t>
            </a:r>
            <a:r>
              <a:rPr lang="en-US" altLang="en-US" sz="2800" dirty="0" smtClean="0"/>
              <a:t> proses </a:t>
            </a:r>
            <a:r>
              <a:rPr lang="en-US" altLang="en-US" sz="2800" dirty="0" err="1" smtClean="0"/>
              <a:t>bisnis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utama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pendukung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pengembangan</a:t>
            </a:r>
            <a:endParaRPr lang="en-US" altLang="en-US" sz="2800" dirty="0" smtClean="0"/>
          </a:p>
          <a:p>
            <a:pPr marL="514350" indent="-514350" algn="ctr" eaLnBrk="1" hangingPunct="1">
              <a:buFont typeface="+mj-lt"/>
              <a:buAutoNum type="arabicPeriod"/>
            </a:pPr>
            <a:r>
              <a:rPr lang="en-US" altLang="en-US" sz="2800" dirty="0" err="1" smtClean="0"/>
              <a:t>Buatlah</a:t>
            </a:r>
            <a:r>
              <a:rPr lang="en-US" altLang="en-US" sz="2800" dirty="0" smtClean="0"/>
              <a:t> flowchart </a:t>
            </a:r>
            <a:r>
              <a:rPr lang="en-US" altLang="en-US" sz="2800" dirty="0" err="1" smtClean="0"/>
              <a:t>dari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kasus</a:t>
            </a:r>
            <a:r>
              <a:rPr lang="en-US" altLang="en-US" sz="2800" dirty="0" smtClean="0"/>
              <a:t> </a:t>
            </a:r>
            <a:r>
              <a:rPr lang="fi-FI" sz="2800" dirty="0"/>
              <a:t>Proses Produksi Percetakan Bhinneka </a:t>
            </a:r>
            <a:r>
              <a:rPr lang="fi-FI" sz="2800" dirty="0" smtClean="0"/>
              <a:t>Riyant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363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" name="object 3"/>
          <p:cNvSpPr/>
          <p:nvPr/>
        </p:nvSpPr>
        <p:spPr>
          <a:xfrm>
            <a:off x="817880" y="805180"/>
            <a:ext cx="7508240" cy="3533140"/>
          </a:xfrm>
          <a:custGeom>
            <a:avLst/>
            <a:gdLst/>
            <a:ahLst/>
            <a:cxnLst/>
            <a:rect l="l" t="t" r="r" b="b"/>
            <a:pathLst>
              <a:path w="7508240" h="3533140">
                <a:moveTo>
                  <a:pt x="3027807" y="0"/>
                </a:moveTo>
                <a:lnTo>
                  <a:pt x="0" y="0"/>
                </a:lnTo>
                <a:lnTo>
                  <a:pt x="0" y="3533140"/>
                </a:lnTo>
                <a:lnTo>
                  <a:pt x="7508240" y="3533140"/>
                </a:lnTo>
                <a:lnTo>
                  <a:pt x="7508240" y="7620"/>
                </a:lnTo>
                <a:lnTo>
                  <a:pt x="4480433" y="762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7512" y="1809750"/>
            <a:ext cx="576897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US" sz="3200" b="1" dirty="0"/>
              <a:t>TERIMAKASIH</a:t>
            </a:r>
          </a:p>
          <a:p>
            <a:pPr algn="ctr"/>
            <a:r>
              <a:rPr lang="en-US" sz="3200" b="1" dirty="0"/>
              <a:t>WASSALAMUALAIKUM WR .WB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8800" y="433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1" y="159663"/>
            <a:ext cx="2846986" cy="430887"/>
          </a:xfrm>
        </p:spPr>
        <p:txBody>
          <a:bodyPr/>
          <a:lstStyle/>
          <a:p>
            <a:pPr algn="ctr" eaLnBrk="1" hangingPunct="1"/>
            <a:r>
              <a:rPr lang="en-US" altLang="en-US" sz="1400" dirty="0" err="1"/>
              <a:t>Mengapa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perlu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peningkatan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kinerja</a:t>
            </a:r>
            <a:r>
              <a:rPr lang="en-US" altLang="en-US" sz="1400" dirty="0"/>
              <a:t>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87254"/>
            <a:ext cx="7620000" cy="3693319"/>
          </a:xfrm>
        </p:spPr>
        <p:txBody>
          <a:bodyPr/>
          <a:lstStyle/>
          <a:p>
            <a:pPr marL="457200" indent="-457200" algn="just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2400" dirty="0" err="1"/>
              <a:t>Banyak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isu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baik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eksternal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maupun</a:t>
            </a:r>
            <a:r>
              <a:rPr lang="en-US" altLang="en-US" sz="2400" dirty="0"/>
              <a:t> internal  yang </a:t>
            </a:r>
            <a:r>
              <a:rPr lang="en-US" altLang="en-US" sz="2400" dirty="0" err="1"/>
              <a:t>menyebabkan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perlunya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improvement.</a:t>
            </a:r>
          </a:p>
          <a:p>
            <a:pPr marL="800100" lvl="1" indent="-342900" algn="just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dirty="0"/>
              <a:t> Performance level </a:t>
            </a:r>
            <a:r>
              <a:rPr lang="en-US" altLang="en-US" sz="2000" dirty="0" err="1"/>
              <a:t>pada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semua</a:t>
            </a:r>
            <a:r>
              <a:rPr lang="en-US" altLang="en-US" sz="2000" dirty="0"/>
              <a:t> proses </a:t>
            </a:r>
            <a:r>
              <a:rPr lang="en-US" altLang="en-US" sz="2000" dirty="0" err="1">
                <a:solidFill>
                  <a:schemeClr val="tx2"/>
                </a:solidFill>
              </a:rPr>
              <a:t>mempunyai</a:t>
            </a:r>
            <a:r>
              <a:rPr lang="en-US" altLang="en-US" sz="2000" dirty="0">
                <a:solidFill>
                  <a:schemeClr val="tx2"/>
                </a:solidFill>
              </a:rPr>
              <a:t> </a:t>
            </a:r>
            <a:r>
              <a:rPr lang="en-US" altLang="en-US" sz="2000" dirty="0" err="1">
                <a:solidFill>
                  <a:schemeClr val="tx2"/>
                </a:solidFill>
              </a:rPr>
              <a:t>tendensi</a:t>
            </a:r>
            <a:r>
              <a:rPr lang="en-US" altLang="en-US" sz="2000" dirty="0">
                <a:solidFill>
                  <a:schemeClr val="tx2"/>
                </a:solidFill>
              </a:rPr>
              <a:t> </a:t>
            </a:r>
            <a:r>
              <a:rPr lang="en-US" altLang="en-US" sz="2000" dirty="0" err="1">
                <a:solidFill>
                  <a:schemeClr val="tx2"/>
                </a:solidFill>
              </a:rPr>
              <a:t>menurun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diperlukan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perawatan</a:t>
            </a:r>
            <a:r>
              <a:rPr lang="en-US" altLang="en-US" sz="2000" dirty="0"/>
              <a:t> (maintenance)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mengembalikan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kondisi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standar</a:t>
            </a:r>
            <a:r>
              <a:rPr lang="en-US" altLang="en-US" sz="2000" dirty="0"/>
              <a:t>.</a:t>
            </a:r>
          </a:p>
          <a:p>
            <a:pPr marL="800100" lvl="1" indent="-342900" algn="just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dirty="0"/>
              <a:t> </a:t>
            </a:r>
            <a:r>
              <a:rPr lang="en-US" altLang="en-US" sz="2000" dirty="0" err="1"/>
              <a:t>Jika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perusahaan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tidak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melakukan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peningkatan</a:t>
            </a:r>
            <a:r>
              <a:rPr lang="en-US" altLang="en-US" sz="2000" dirty="0"/>
              <a:t> (improvement), </a:t>
            </a:r>
            <a:r>
              <a:rPr lang="en-US" altLang="en-US" sz="2000" dirty="0" err="1"/>
              <a:t>akan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mengalami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kekalahan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persaingan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para </a:t>
            </a:r>
            <a:r>
              <a:rPr lang="en-US" altLang="en-US" sz="2000" dirty="0" err="1"/>
              <a:t>kompetitor</a:t>
            </a:r>
            <a:r>
              <a:rPr lang="en-US" altLang="en-US" sz="2000" dirty="0"/>
              <a:t>.</a:t>
            </a:r>
          </a:p>
          <a:p>
            <a:pPr marL="800100" lvl="1" indent="-342900" algn="just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000" dirty="0" err="1"/>
              <a:t>Konsumen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semakin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banyak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harapan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ditujukan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perusahaan</a:t>
            </a:r>
            <a:r>
              <a:rPr lang="en-US" altLang="en-US" sz="2000" dirty="0"/>
              <a:t>. Perusahaan </a:t>
            </a:r>
            <a:r>
              <a:rPr lang="en-US" altLang="en-US" sz="2000" dirty="0" err="1"/>
              <a:t>perlu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memanjakan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konsumen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sehingga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memberikan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pelayanan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melebihi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harapan</a:t>
            </a:r>
            <a:r>
              <a:rPr lang="en-US" altLang="en-US" sz="2000" dirty="0"/>
              <a:t>.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perusahaan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harus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melakukan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terobosan</a:t>
            </a:r>
            <a:r>
              <a:rPr lang="en-US" altLang="en-US" sz="2000" dirty="0"/>
              <a:t> (breakthrough)</a:t>
            </a:r>
          </a:p>
          <a:p>
            <a:pPr marL="457200" indent="-457200" algn="just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altLang="en-US" sz="2400" dirty="0" smtClean="0"/>
              <a:t>Perusahaan </a:t>
            </a:r>
            <a:r>
              <a:rPr lang="en-US" altLang="en-US" sz="2400" dirty="0" err="1"/>
              <a:t>pada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umumnya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melakukan</a:t>
            </a:r>
            <a:r>
              <a:rPr lang="en-US" altLang="en-US" sz="2400" dirty="0"/>
              <a:t> continuous improvement 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menjaga</a:t>
            </a:r>
            <a:r>
              <a:rPr lang="en-US" altLang="en-US" sz="2400" dirty="0"/>
              <a:t> performance level, </a:t>
            </a:r>
            <a:r>
              <a:rPr lang="en-US" altLang="en-US" sz="2400" dirty="0" err="1"/>
              <a:t>dan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kadang-kadang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melakukan</a:t>
            </a:r>
            <a:r>
              <a:rPr lang="en-US" altLang="en-US" sz="2400" dirty="0"/>
              <a:t> breakthrough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733800" y="417195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16103" y="4176346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161" y="417195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73943" y="417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09550"/>
            <a:ext cx="2819400" cy="381000"/>
          </a:xfrm>
        </p:spPr>
        <p:txBody>
          <a:bodyPr/>
          <a:lstStyle/>
          <a:p>
            <a:pPr algn="ctr"/>
            <a:r>
              <a:rPr lang="en-US" dirty="0" smtClean="0"/>
              <a:t>PPROSES PENINGKATAN KINERJA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504950"/>
            <a:ext cx="8229600" cy="276999"/>
          </a:xfrm>
        </p:spPr>
        <p:txBody>
          <a:bodyPr/>
          <a:lstStyle/>
          <a:p>
            <a:r>
              <a:rPr lang="en-US" dirty="0" err="1" smtClean="0"/>
              <a:t>Tahapan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proses </a:t>
            </a:r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 smtClean="0"/>
              <a:t>kinerja</a:t>
            </a:r>
            <a:r>
              <a:rPr lang="en-US" dirty="0" smtClean="0"/>
              <a:t> :</a:t>
            </a:r>
            <a:endParaRPr lang="en-US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060970" y="2495550"/>
            <a:ext cx="1591295" cy="526256"/>
          </a:xfrm>
          <a:prstGeom prst="homePlate">
            <a:avLst>
              <a:gd name="adj" fmla="val 5752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Performance</a:t>
            </a:r>
          </a:p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Measurement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2264" y="2495550"/>
            <a:ext cx="1681735" cy="526256"/>
          </a:xfrm>
          <a:prstGeom prst="homePlate">
            <a:avLst>
              <a:gd name="adj" fmla="val 71889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Self assessment</a:t>
            </a:r>
          </a:p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&amp; Performance</a:t>
            </a:r>
          </a:p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Evaluation 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333999" y="2495550"/>
            <a:ext cx="1743694" cy="526256"/>
          </a:xfrm>
          <a:prstGeom prst="homePlate">
            <a:avLst>
              <a:gd name="adj" fmla="val 57466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Improvement</a:t>
            </a:r>
          </a:p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Planning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077693" y="2495550"/>
            <a:ext cx="1609107" cy="526256"/>
          </a:xfrm>
          <a:prstGeom prst="homePlate">
            <a:avLst>
              <a:gd name="adj" fmla="val 5752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Improvement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495919" y="2495550"/>
            <a:ext cx="1547238" cy="526256"/>
          </a:xfrm>
          <a:prstGeom prst="homePlate">
            <a:avLst>
              <a:gd name="adj" fmla="val 5752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Process</a:t>
            </a:r>
          </a:p>
          <a:p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Documentation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505200" y="4533900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622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15749" y="361950"/>
            <a:ext cx="4957001" cy="544544"/>
          </a:xfrm>
        </p:spPr>
        <p:txBody>
          <a:bodyPr/>
          <a:lstStyle/>
          <a:p>
            <a:pPr eaLnBrk="1" hangingPunct="1"/>
            <a:r>
              <a:rPr lang="en-US" altLang="en-US" sz="3000" dirty="0" err="1"/>
              <a:t>Dokumentasi</a:t>
            </a:r>
            <a:r>
              <a:rPr lang="en-US" altLang="en-US" sz="3000" dirty="0"/>
              <a:t> proses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3005"/>
            <a:ext cx="8229600" cy="1938992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Dokumentasi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 proses </a:t>
            </a:r>
            <a:r>
              <a:rPr lang="en-US" altLang="en-US" dirty="0" err="1" smtClean="0"/>
              <a:t>pertama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aktivitas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peningkatan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kinerja</a:t>
            </a:r>
            <a:r>
              <a:rPr lang="en-US" altLang="en-US" dirty="0" smtClean="0"/>
              <a:t>.</a:t>
            </a:r>
          </a:p>
          <a:p>
            <a:pPr eaLnBrk="1" hangingPunct="1"/>
            <a:endParaRPr lang="en-US" altLang="en-US" dirty="0" smtClean="0"/>
          </a:p>
          <a:p>
            <a:r>
              <a:rPr lang="en-US" altLang="en-US" dirty="0" err="1"/>
              <a:t>Dokumentasi</a:t>
            </a:r>
            <a:r>
              <a:rPr lang="en-US" altLang="en-US" dirty="0"/>
              <a:t> proses </a:t>
            </a:r>
            <a:r>
              <a:rPr lang="en-US" altLang="en-US" dirty="0" err="1"/>
              <a:t>pada</a:t>
            </a:r>
            <a:r>
              <a:rPr lang="en-US" altLang="en-US" dirty="0"/>
              <a:t> </a:t>
            </a:r>
            <a:r>
              <a:rPr lang="en-US" altLang="en-US" dirty="0" err="1"/>
              <a:t>dasarnya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dilakukan</a:t>
            </a:r>
            <a:r>
              <a:rPr lang="en-US" altLang="en-US" dirty="0"/>
              <a:t> </a:t>
            </a:r>
            <a:r>
              <a:rPr lang="en-US" altLang="en-US" dirty="0" err="1"/>
              <a:t>pada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</a:t>
            </a:r>
            <a:r>
              <a:rPr lang="en-US" altLang="en-US" dirty="0" err="1"/>
              <a:t>saat</a:t>
            </a:r>
            <a:r>
              <a:rPr lang="en-US" altLang="en-US" dirty="0"/>
              <a:t> yang </a:t>
            </a:r>
            <a:r>
              <a:rPr lang="en-US" altLang="en-US" dirty="0" err="1"/>
              <a:t>berbeda</a:t>
            </a:r>
            <a:r>
              <a:rPr lang="en-US" altLang="en-US" dirty="0"/>
              <a:t>:</a:t>
            </a:r>
          </a:p>
          <a:p>
            <a:pPr marL="280988" lvl="1"/>
            <a:endParaRPr lang="en-US" altLang="en-US" dirty="0"/>
          </a:p>
          <a:p>
            <a:pPr marL="623888" lvl="1" indent="-342900">
              <a:buFont typeface="+mj-lt"/>
              <a:buAutoNum type="arabicPeriod"/>
            </a:pPr>
            <a:r>
              <a:rPr lang="en-US" altLang="en-US" dirty="0" err="1"/>
              <a:t>Satu</a:t>
            </a:r>
            <a:r>
              <a:rPr lang="en-US" altLang="en-US" dirty="0"/>
              <a:t> per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terkait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proyek</a:t>
            </a:r>
            <a:r>
              <a:rPr lang="en-US" altLang="en-US" dirty="0"/>
              <a:t> yang </a:t>
            </a:r>
            <a:r>
              <a:rPr lang="en-US" altLang="en-US" dirty="0" err="1"/>
              <a:t>melibatkan</a:t>
            </a:r>
            <a:r>
              <a:rPr lang="en-US" altLang="en-US" dirty="0"/>
              <a:t> proses </a:t>
            </a:r>
            <a:r>
              <a:rPr lang="en-US" altLang="en-US" dirty="0" err="1"/>
              <a:t>tertentu</a:t>
            </a:r>
            <a:endParaRPr lang="en-US" altLang="en-US" dirty="0"/>
          </a:p>
          <a:p>
            <a:pPr marL="623888" lvl="1" indent="-342900">
              <a:buFont typeface="+mj-lt"/>
              <a:buAutoNum type="arabicPeriod"/>
            </a:pPr>
            <a:r>
              <a:rPr lang="en-US" altLang="en-US" dirty="0" err="1"/>
              <a:t>Keseluruhan</a:t>
            </a:r>
            <a:r>
              <a:rPr lang="en-US" altLang="en-US" dirty="0"/>
              <a:t> di </a:t>
            </a:r>
            <a:r>
              <a:rPr lang="en-US" altLang="en-US" dirty="0" err="1"/>
              <a:t>awal</a:t>
            </a:r>
            <a:r>
              <a:rPr lang="en-US" altLang="en-US" dirty="0"/>
              <a:t> “Improvement journey” yang </a:t>
            </a:r>
            <a:r>
              <a:rPr lang="en-US" altLang="en-US" dirty="0" err="1"/>
              <a:t>bersifat</a:t>
            </a:r>
            <a:r>
              <a:rPr lang="en-US" altLang="en-US" dirty="0"/>
              <a:t> </a:t>
            </a:r>
            <a:r>
              <a:rPr lang="en-US" altLang="en-US" dirty="0" err="1"/>
              <a:t>umum</a:t>
            </a:r>
            <a:endParaRPr lang="en-US" altLang="en-US" dirty="0"/>
          </a:p>
          <a:p>
            <a:pPr eaLnBrk="1" hangingPunct="1"/>
            <a:endParaRPr lang="en-US" altLang="en-US" dirty="0" smtClean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062021" y="3638550"/>
            <a:ext cx="1210865" cy="526256"/>
          </a:xfrm>
          <a:prstGeom prst="homePlate">
            <a:avLst>
              <a:gd name="adj" fmla="val 57523"/>
            </a:avLst>
          </a:prstGeom>
          <a:solidFill>
            <a:srgbClr val="0033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Process</a:t>
            </a:r>
          </a:p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Arial" panose="020B0604020202020204" pitchFamily="34" charset="0"/>
              </a:rPr>
              <a:t>Documentation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2315749" y="3638550"/>
            <a:ext cx="1210866" cy="526256"/>
          </a:xfrm>
          <a:prstGeom prst="homePlate">
            <a:avLst>
              <a:gd name="adj" fmla="val 5752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dirty="0">
                <a:latin typeface="Arial" panose="020B0604020202020204" pitchFamily="34" charset="0"/>
              </a:rPr>
              <a:t>Performance</a:t>
            </a:r>
          </a:p>
          <a:p>
            <a:pPr eaLnBrk="1" hangingPunct="1"/>
            <a:r>
              <a:rPr lang="en-US" altLang="en-US" sz="1050" dirty="0">
                <a:latin typeface="Arial" panose="020B0604020202020204" pitchFamily="34" charset="0"/>
              </a:rPr>
              <a:t>Measurement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569477" y="3638550"/>
            <a:ext cx="1513284" cy="526256"/>
          </a:xfrm>
          <a:prstGeom prst="homePlate">
            <a:avLst>
              <a:gd name="adj" fmla="val 71889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>
                <a:latin typeface="Arial" panose="020B0604020202020204" pitchFamily="34" charset="0"/>
              </a:rPr>
              <a:t>Self assessment</a:t>
            </a:r>
          </a:p>
          <a:p>
            <a:pPr eaLnBrk="1" hangingPunct="1"/>
            <a:r>
              <a:rPr lang="en-US" altLang="en-US" sz="1050">
                <a:latin typeface="Arial" panose="020B0604020202020204" pitchFamily="34" charset="0"/>
              </a:rPr>
              <a:t>&amp; Performance</a:t>
            </a:r>
          </a:p>
          <a:p>
            <a:pPr eaLnBrk="1" hangingPunct="1"/>
            <a:r>
              <a:rPr lang="en-US" altLang="en-US" sz="1050">
                <a:latin typeface="Arial" panose="020B0604020202020204" pitchFamily="34" charset="0"/>
              </a:rPr>
              <a:t>Evaluation 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5131577" y="3638550"/>
            <a:ext cx="1209675" cy="526256"/>
          </a:xfrm>
          <a:prstGeom prst="homePlate">
            <a:avLst>
              <a:gd name="adj" fmla="val 57466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>
                <a:latin typeface="Arial" panose="020B0604020202020204" pitchFamily="34" charset="0"/>
              </a:rPr>
              <a:t>Improvement</a:t>
            </a:r>
          </a:p>
          <a:p>
            <a:pPr eaLnBrk="1" hangingPunct="1"/>
            <a:r>
              <a:rPr lang="en-US" altLang="en-US" sz="1050">
                <a:latin typeface="Arial" panose="020B0604020202020204" pitchFamily="34" charset="0"/>
              </a:rPr>
              <a:t>Planning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6385305" y="3638550"/>
            <a:ext cx="1210866" cy="526256"/>
          </a:xfrm>
          <a:prstGeom prst="homePlate">
            <a:avLst>
              <a:gd name="adj" fmla="val 5752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>
                <a:latin typeface="Arial" panose="020B0604020202020204" pitchFamily="34" charset="0"/>
              </a:rPr>
              <a:t>Improvement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48200" y="432435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581400" y="432435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4346331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52600" y="4399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1" y="222706"/>
            <a:ext cx="2971800" cy="215444"/>
          </a:xfrm>
        </p:spPr>
        <p:txBody>
          <a:bodyPr/>
          <a:lstStyle/>
          <a:p>
            <a:pPr algn="ctr" eaLnBrk="1" hangingPunct="1"/>
            <a:r>
              <a:rPr lang="en-US" altLang="en-US" sz="1400" dirty="0" err="1"/>
              <a:t>Identifikasi</a:t>
            </a:r>
            <a:r>
              <a:rPr lang="en-US" altLang="en-US" sz="1400" dirty="0"/>
              <a:t> proses </a:t>
            </a:r>
            <a:r>
              <a:rPr lang="en-US" altLang="en-US" sz="1400" dirty="0" err="1"/>
              <a:t>bisnis</a:t>
            </a:r>
            <a:endParaRPr lang="en-US" altLang="en-US" sz="14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38863"/>
            <a:ext cx="7848600" cy="4001095"/>
          </a:xfrm>
        </p:spPr>
        <p:txBody>
          <a:bodyPr/>
          <a:lstStyle/>
          <a:p>
            <a:pPr marL="400050" indent="-400050" algn="just"/>
            <a:r>
              <a:rPr lang="en-US" altLang="en-US" sz="2000" dirty="0" err="1"/>
              <a:t>Dua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cara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mengidentifikasi</a:t>
            </a:r>
            <a:r>
              <a:rPr lang="en-US" altLang="en-US" sz="2000" dirty="0"/>
              <a:t> proses </a:t>
            </a:r>
            <a:r>
              <a:rPr lang="en-US" altLang="en-US" sz="2000" dirty="0" err="1"/>
              <a:t>bisnis</a:t>
            </a:r>
            <a:r>
              <a:rPr lang="en-US" altLang="en-US" sz="2000" dirty="0"/>
              <a:t>:</a:t>
            </a:r>
          </a:p>
          <a:p>
            <a:pPr marL="400050" indent="-400050" algn="just">
              <a:buFont typeface="Wingdings" panose="05000000000000000000" pitchFamily="2" charset="2"/>
              <a:buAutoNum type="arabicPeriod"/>
            </a:pPr>
            <a:r>
              <a:rPr lang="en-US" altLang="en-US" sz="2000" dirty="0" err="1"/>
              <a:t>Membuat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daftar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seluruh</a:t>
            </a:r>
            <a:r>
              <a:rPr lang="en-US" altLang="en-US" sz="2000" dirty="0"/>
              <a:t> proses </a:t>
            </a:r>
            <a:r>
              <a:rPr lang="en-US" altLang="en-US" sz="2000" dirty="0" err="1"/>
              <a:t>bisnis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ada</a:t>
            </a:r>
            <a:r>
              <a:rPr lang="en-US" altLang="en-US" sz="2000" dirty="0"/>
              <a:t> di </a:t>
            </a:r>
            <a:r>
              <a:rPr lang="en-US" altLang="en-US" sz="2000" dirty="0" err="1"/>
              <a:t>perusahaan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</a:t>
            </a:r>
            <a:r>
              <a:rPr lang="en-US" altLang="en-US" sz="2000" dirty="0" err="1">
                <a:sym typeface="Wingdings" panose="05000000000000000000" pitchFamily="2" charset="2"/>
              </a:rPr>
              <a:t>berdasarkan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sertifikasi</a:t>
            </a:r>
            <a:r>
              <a:rPr lang="en-US" altLang="en-US" sz="2000" dirty="0">
                <a:sym typeface="Wingdings" panose="05000000000000000000" pitchFamily="2" charset="2"/>
              </a:rPr>
              <a:t> ISO-9000</a:t>
            </a:r>
          </a:p>
          <a:p>
            <a:pPr marL="400050" indent="-400050" algn="just">
              <a:buFont typeface="Wingdings" panose="05000000000000000000" pitchFamily="2" charset="2"/>
              <a:buAutoNum type="arabicPeriod"/>
            </a:pPr>
            <a:r>
              <a:rPr lang="en-US" altLang="en-US" sz="2000" dirty="0" err="1">
                <a:sym typeface="Wingdings" panose="05000000000000000000" pitchFamily="2" charset="2"/>
              </a:rPr>
              <a:t>Memetakan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urutan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elemen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berikut</a:t>
            </a:r>
            <a:r>
              <a:rPr lang="en-US" altLang="en-US" sz="2000" dirty="0">
                <a:sym typeface="Wingdings" panose="05000000000000000000" pitchFamily="2" charset="2"/>
              </a:rPr>
              <a:t>:</a:t>
            </a:r>
          </a:p>
          <a:p>
            <a:pPr marL="685800" lvl="1" indent="-342900" algn="just">
              <a:buFont typeface="Wingdings" panose="05000000000000000000" pitchFamily="2" charset="2"/>
              <a:buChar char="p"/>
            </a:pPr>
            <a:r>
              <a:rPr lang="en-US" altLang="en-US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Strategi</a:t>
            </a:r>
            <a:r>
              <a:rPr lang="en-US" alt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organisasi</a:t>
            </a:r>
            <a:r>
              <a:rPr lang="en-US" altLang="en-US" sz="2000" dirty="0">
                <a:sym typeface="Wingdings" panose="05000000000000000000" pitchFamily="2" charset="2"/>
              </a:rPr>
              <a:t>, yang </a:t>
            </a:r>
            <a:r>
              <a:rPr lang="en-US" altLang="en-US" sz="2000" dirty="0" err="1">
                <a:sym typeface="Wingdings" panose="05000000000000000000" pitchFamily="2" charset="2"/>
              </a:rPr>
              <a:t>ditentukan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dibentuk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oleh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marL="685800" lvl="1" indent="-342900" algn="just">
              <a:buFont typeface="Wingdings" panose="05000000000000000000" pitchFamily="2" charset="2"/>
              <a:buChar char="p"/>
            </a:pPr>
            <a:r>
              <a:rPr lang="en-US" alt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Stakeholder</a:t>
            </a:r>
            <a:r>
              <a:rPr lang="en-US" altLang="en-US" sz="2000" dirty="0">
                <a:sym typeface="Wingdings" panose="05000000000000000000" pitchFamily="2" charset="2"/>
              </a:rPr>
              <a:t> (</a:t>
            </a:r>
            <a:r>
              <a:rPr lang="en-US" altLang="en-US" sz="2000" dirty="0" err="1">
                <a:sym typeface="Wingdings" panose="05000000000000000000" pitchFamily="2" charset="2"/>
              </a:rPr>
              <a:t>organisasi</a:t>
            </a:r>
            <a:r>
              <a:rPr lang="en-US" altLang="en-US" sz="2000" dirty="0">
                <a:sym typeface="Wingdings" panose="05000000000000000000" pitchFamily="2" charset="2"/>
              </a:rPr>
              <a:t>, </a:t>
            </a:r>
            <a:r>
              <a:rPr lang="en-US" altLang="en-US" sz="2000" dirty="0" err="1">
                <a:sym typeface="Wingdings" panose="05000000000000000000" pitchFamily="2" charset="2"/>
              </a:rPr>
              <a:t>institusi</a:t>
            </a:r>
            <a:r>
              <a:rPr lang="en-US" altLang="en-US" sz="2000" dirty="0">
                <a:sym typeface="Wingdings" panose="05000000000000000000" pitchFamily="2" charset="2"/>
              </a:rPr>
              <a:t>, </a:t>
            </a:r>
            <a:r>
              <a:rPr lang="en-US" altLang="en-US" sz="2000" dirty="0" err="1">
                <a:sym typeface="Wingdings" panose="05000000000000000000" pitchFamily="2" charset="2"/>
              </a:rPr>
              <a:t>atau</a:t>
            </a:r>
            <a:r>
              <a:rPr lang="en-US" altLang="en-US" sz="2000" dirty="0">
                <a:sym typeface="Wingdings" panose="05000000000000000000" pitchFamily="2" charset="2"/>
              </a:rPr>
              <a:t> orang yang </a:t>
            </a:r>
            <a:r>
              <a:rPr lang="en-US" altLang="en-US" sz="2000" dirty="0" err="1">
                <a:sym typeface="Wingdings" panose="05000000000000000000" pitchFamily="2" charset="2"/>
              </a:rPr>
              <a:t>dipengaruhi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oleh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atau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dengan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kepentingan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tertentu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terhadap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organisasi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dan</a:t>
            </a:r>
            <a:r>
              <a:rPr lang="en-US" altLang="en-US" sz="2000" dirty="0">
                <a:sym typeface="Wingdings" panose="05000000000000000000" pitchFamily="2" charset="2"/>
              </a:rPr>
              <a:t> proses </a:t>
            </a:r>
            <a:r>
              <a:rPr lang="en-US" altLang="en-US" sz="2000" dirty="0" err="1">
                <a:sym typeface="Wingdings" panose="05000000000000000000" pitchFamily="2" charset="2"/>
              </a:rPr>
              <a:t>bisnisnya</a:t>
            </a:r>
            <a:r>
              <a:rPr lang="en-US" altLang="en-US" sz="2000" dirty="0">
                <a:sym typeface="Wingdings" panose="05000000000000000000" pitchFamily="2" charset="2"/>
              </a:rPr>
              <a:t>) yang </a:t>
            </a:r>
            <a:r>
              <a:rPr lang="en-US" altLang="en-US" sz="2000" dirty="0" err="1">
                <a:sym typeface="Wingdings" panose="05000000000000000000" pitchFamily="2" charset="2"/>
              </a:rPr>
              <a:t>memiliki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marL="685800" lvl="1" indent="-342900" algn="just">
              <a:buFont typeface="Wingdings" panose="05000000000000000000" pitchFamily="2" charset="2"/>
              <a:buChar char="p"/>
            </a:pPr>
            <a:r>
              <a:rPr lang="en-US" altLang="en-US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Ekspektasi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terhadap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produk</a:t>
            </a:r>
            <a:r>
              <a:rPr lang="en-US" altLang="en-US" sz="2000" dirty="0">
                <a:sym typeface="Wingdings" panose="05000000000000000000" pitchFamily="2" charset="2"/>
              </a:rPr>
              <a:t>/</a:t>
            </a:r>
            <a:r>
              <a:rPr lang="en-US" altLang="en-US" sz="2000" dirty="0" err="1">
                <a:sym typeface="Wingdings" panose="05000000000000000000" pitchFamily="2" charset="2"/>
              </a:rPr>
              <a:t>servis</a:t>
            </a:r>
            <a:r>
              <a:rPr lang="en-US" altLang="en-US" sz="2000" dirty="0">
                <a:sym typeface="Wingdings" panose="05000000000000000000" pitchFamily="2" charset="2"/>
              </a:rPr>
              <a:t> yang </a:t>
            </a:r>
            <a:r>
              <a:rPr lang="en-US" altLang="en-US" sz="2000" dirty="0" err="1">
                <a:sym typeface="Wingdings" panose="05000000000000000000" pitchFamily="2" charset="2"/>
              </a:rPr>
              <a:t>diberikan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organisasi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melalui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marL="685800" lvl="1" indent="-342900" algn="just">
              <a:buFont typeface="Wingdings" panose="05000000000000000000" pitchFamily="2" charset="2"/>
              <a:buChar char="p"/>
            </a:pPr>
            <a:r>
              <a:rPr lang="en-US" alt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Proses </a:t>
            </a:r>
            <a:r>
              <a:rPr lang="en-US" altLang="en-US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bisnis</a:t>
            </a:r>
            <a:r>
              <a:rPr lang="en-US" altLang="en-US" sz="2000" dirty="0">
                <a:sym typeface="Wingdings" panose="05000000000000000000" pitchFamily="2" charset="2"/>
              </a:rPr>
              <a:t> yang </a:t>
            </a:r>
            <a:r>
              <a:rPr lang="en-US" altLang="en-US" sz="2000" dirty="0" err="1">
                <a:sym typeface="Wingdings" panose="05000000000000000000" pitchFamily="2" charset="2"/>
              </a:rPr>
              <a:t>membuat</a:t>
            </a:r>
            <a:r>
              <a:rPr lang="en-US" altLang="en-US" sz="2000" dirty="0">
                <a:sym typeface="Wingdings" panose="05000000000000000000" pitchFamily="2" charset="2"/>
              </a:rPr>
              <a:t>, </a:t>
            </a:r>
            <a:r>
              <a:rPr lang="en-US" altLang="en-US" sz="2000" dirty="0" err="1">
                <a:sym typeface="Wingdings" panose="05000000000000000000" pitchFamily="2" charset="2"/>
              </a:rPr>
              <a:t>mendukung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memungkinkan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produksi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produk</a:t>
            </a:r>
            <a:r>
              <a:rPr lang="en-US" altLang="en-US" sz="2000" dirty="0">
                <a:sym typeface="Wingdings" panose="05000000000000000000" pitchFamily="2" charset="2"/>
              </a:rPr>
              <a:t>/</a:t>
            </a:r>
            <a:r>
              <a:rPr lang="en-US" altLang="en-US" sz="2000" dirty="0" err="1">
                <a:sym typeface="Wingdings" panose="05000000000000000000" pitchFamily="2" charset="2"/>
              </a:rPr>
              <a:t>servis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ini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marL="685800" lvl="1" indent="-342900" algn="just"/>
            <a:endParaRPr lang="en-US" altLang="en-US" sz="2000" dirty="0"/>
          </a:p>
          <a:p>
            <a:pPr marL="685800" lvl="1" indent="-342900" algn="just"/>
            <a:endParaRPr lang="en-US" altLang="en-US" sz="2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159663"/>
            <a:ext cx="2137601" cy="202287"/>
          </a:xfrm>
        </p:spPr>
        <p:txBody>
          <a:bodyPr/>
          <a:lstStyle/>
          <a:p>
            <a:pPr eaLnBrk="1" hangingPunct="1"/>
            <a:r>
              <a:rPr lang="en-US" altLang="en-US" sz="1400" dirty="0" err="1"/>
              <a:t>Dokumentasi</a:t>
            </a:r>
            <a:r>
              <a:rPr lang="en-US" altLang="en-US" sz="1400" dirty="0"/>
              <a:t> Proses</a:t>
            </a:r>
          </a:p>
        </p:txBody>
      </p:sp>
      <p:sp>
        <p:nvSpPr>
          <p:cNvPr id="17411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857250"/>
            <a:ext cx="6786563" cy="3693319"/>
          </a:xfrm>
          <a:noFill/>
        </p:spPr>
        <p:txBody>
          <a:bodyPr/>
          <a:lstStyle/>
          <a:p>
            <a:pPr marL="267891" indent="-267891" algn="just">
              <a:buClr>
                <a:schemeClr val="tx1"/>
              </a:buClr>
            </a:pPr>
            <a:r>
              <a:rPr lang="en-US" altLang="en-US" sz="2400" dirty="0" err="1"/>
              <a:t>Tahapan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mendokumentasikan</a:t>
            </a:r>
            <a:r>
              <a:rPr lang="en-US" altLang="en-US" sz="2400" dirty="0"/>
              <a:t> proses</a:t>
            </a:r>
            <a:r>
              <a:rPr lang="en-US" altLang="en-US" sz="2400" dirty="0" smtClean="0"/>
              <a:t>:</a:t>
            </a:r>
          </a:p>
          <a:p>
            <a:pPr marL="267891" indent="-267891" algn="just">
              <a:buClr>
                <a:schemeClr val="tx1"/>
              </a:buClr>
            </a:pPr>
            <a:endParaRPr lang="en-US" altLang="en-US" sz="2400" dirty="0"/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400" dirty="0" err="1" smtClean="0"/>
              <a:t>Definisikan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dan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deskripsikan</a:t>
            </a:r>
            <a:r>
              <a:rPr lang="en-US" altLang="en-US" sz="2400" dirty="0"/>
              <a:t> proses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kualitatif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tepatnya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relationship mapping.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menjawab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pertanyaan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;</a:t>
            </a:r>
          </a:p>
          <a:p>
            <a:pPr marL="402431" lvl="1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 </a:t>
            </a:r>
            <a:r>
              <a:rPr lang="en-US" altLang="en-US" sz="2400" dirty="0" err="1"/>
              <a:t>Siapakah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konsumen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dan</a:t>
            </a:r>
            <a:r>
              <a:rPr lang="en-US" altLang="en-US" sz="2400" dirty="0"/>
              <a:t> output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proses?</a:t>
            </a:r>
          </a:p>
          <a:p>
            <a:pPr marL="402431" lvl="1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 </a:t>
            </a:r>
            <a:r>
              <a:rPr lang="en-US" altLang="en-US" sz="2400" dirty="0" err="1"/>
              <a:t>Siapakan</a:t>
            </a:r>
            <a:r>
              <a:rPr lang="en-US" altLang="en-US" sz="2400" dirty="0"/>
              <a:t> supplier </a:t>
            </a:r>
            <a:r>
              <a:rPr lang="en-US" altLang="en-US" sz="2400" dirty="0" err="1"/>
              <a:t>dan</a:t>
            </a:r>
            <a:r>
              <a:rPr lang="en-US" altLang="en-US" sz="2400" dirty="0"/>
              <a:t> input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proses?</a:t>
            </a:r>
          </a:p>
          <a:p>
            <a:pPr marL="402431" lvl="1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 </a:t>
            </a:r>
            <a:r>
              <a:rPr lang="en-US" altLang="en-US" sz="2400" dirty="0" err="1"/>
              <a:t>Bagaimana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aktivitas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aliran</a:t>
            </a:r>
            <a:r>
              <a:rPr lang="en-US" altLang="en-US" sz="2400" dirty="0"/>
              <a:t> internal proses</a:t>
            </a:r>
            <a:r>
              <a:rPr lang="en-US" altLang="en-US" sz="2400" dirty="0" smtClean="0"/>
              <a:t>?</a:t>
            </a:r>
          </a:p>
          <a:p>
            <a:pPr marL="402431" lvl="1" algn="just">
              <a:buClr>
                <a:schemeClr val="tx1"/>
              </a:buClr>
            </a:pPr>
            <a:endParaRPr lang="en-US" altLang="en-US" sz="2400" dirty="0"/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400" dirty="0" err="1" smtClean="0"/>
              <a:t>Konstruksikan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flowchart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451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8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/>
      <p:bldP spid="174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22207"/>
            <a:ext cx="3124199" cy="615553"/>
          </a:xfrm>
        </p:spPr>
        <p:txBody>
          <a:bodyPr/>
          <a:lstStyle/>
          <a:p>
            <a:pPr algn="ctr" eaLnBrk="1" hangingPunct="1"/>
            <a:r>
              <a:rPr lang="en-US" altLang="en-US" sz="2000" dirty="0" err="1"/>
              <a:t>Teknik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Pembuatan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Dokumentasi</a:t>
            </a:r>
            <a:r>
              <a:rPr lang="en-US" altLang="en-US" sz="2000" dirty="0"/>
              <a:t> Proses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047750"/>
            <a:ext cx="7162799" cy="3693319"/>
          </a:xfrm>
        </p:spPr>
        <p:txBody>
          <a:bodyPr/>
          <a:lstStyle/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dirty="0"/>
              <a:t>Relationship mapping: chart yang </a:t>
            </a:r>
            <a:r>
              <a:rPr lang="en-US" altLang="en-US" sz="2000" dirty="0" err="1"/>
              <a:t>menggambarkan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seluruh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hubungan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antar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bagian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bisnis</a:t>
            </a:r>
            <a:endParaRPr lang="en-US" altLang="en-US" sz="2000" dirty="0"/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dirty="0" smtClean="0"/>
              <a:t>Flowchart</a:t>
            </a:r>
            <a:r>
              <a:rPr lang="en-US" altLang="en-US" sz="2000" dirty="0"/>
              <a:t>: </a:t>
            </a:r>
            <a:r>
              <a:rPr lang="en-US" altLang="en-US" sz="2000" dirty="0" err="1"/>
              <a:t>gambaran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grafis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aliran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aktivitas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dalam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sebuah</a:t>
            </a:r>
            <a:r>
              <a:rPr lang="en-US" altLang="en-US" sz="2000" dirty="0"/>
              <a:t> proses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dirty="0" smtClean="0"/>
              <a:t>Cross-functional </a:t>
            </a:r>
            <a:r>
              <a:rPr lang="en-US" altLang="en-US" sz="2000" dirty="0"/>
              <a:t>flowchart: </a:t>
            </a:r>
            <a:r>
              <a:rPr lang="en-US" altLang="en-US" sz="2000" dirty="0" err="1"/>
              <a:t>menggambarkan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aktivitas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siapa</a:t>
            </a:r>
            <a:r>
              <a:rPr lang="en-US" altLang="en-US" sz="2000" dirty="0"/>
              <a:t> yang </a:t>
            </a:r>
            <a:r>
              <a:rPr lang="en-US" altLang="en-US" sz="2000" dirty="0" err="1"/>
              <a:t>melakukan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aktivitas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tersebut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dan</a:t>
            </a:r>
            <a:r>
              <a:rPr lang="en-US" altLang="en-US" sz="2000" dirty="0"/>
              <a:t> di </a:t>
            </a:r>
            <a:r>
              <a:rPr lang="en-US" altLang="en-US" sz="2000" dirty="0" err="1"/>
              <a:t>departemen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fungsional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mereka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berada</a:t>
            </a:r>
            <a:r>
              <a:rPr lang="en-US" altLang="en-US" sz="2000" dirty="0"/>
              <a:t>   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dirty="0" smtClean="0"/>
              <a:t>Several-leveled </a:t>
            </a:r>
            <a:r>
              <a:rPr lang="en-US" altLang="en-US" sz="2000" dirty="0"/>
              <a:t>flowchart: </a:t>
            </a:r>
            <a:r>
              <a:rPr lang="en-US" altLang="en-US" sz="2000" dirty="0" err="1"/>
              <a:t>pembagian</a:t>
            </a:r>
            <a:r>
              <a:rPr lang="en-US" altLang="en-US" sz="2000" dirty="0"/>
              <a:t> flowchart (</a:t>
            </a:r>
            <a:r>
              <a:rPr lang="en-US" altLang="en-US" sz="2000" dirty="0" err="1"/>
              <a:t>baik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flowchart </a:t>
            </a:r>
            <a:r>
              <a:rPr lang="en-US" altLang="en-US" sz="2000" dirty="0" err="1"/>
              <a:t>biasa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maupun</a:t>
            </a:r>
            <a:r>
              <a:rPr lang="en-US" altLang="en-US" sz="2000" dirty="0"/>
              <a:t> cross-functional) </a:t>
            </a:r>
            <a:r>
              <a:rPr lang="en-US" altLang="en-US" sz="2000" dirty="0" err="1"/>
              <a:t>menjadi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beberapa</a:t>
            </a:r>
            <a:r>
              <a:rPr lang="en-US" altLang="en-US" sz="2000" dirty="0"/>
              <a:t> level </a:t>
            </a:r>
            <a:r>
              <a:rPr lang="en-US" altLang="en-US" sz="2000" dirty="0" err="1"/>
              <a:t>hirarki</a:t>
            </a:r>
            <a:r>
              <a:rPr lang="en-US" altLang="en-US" sz="2000" dirty="0"/>
              <a:t> </a:t>
            </a:r>
          </a:p>
          <a:p>
            <a:pPr algn="just">
              <a:buClr>
                <a:schemeClr val="tx1"/>
              </a:buClr>
            </a:pPr>
            <a:endParaRPr lang="en-US" altLang="en-US" sz="2000" dirty="0"/>
          </a:p>
          <a:p>
            <a:pPr algn="just">
              <a:buClr>
                <a:schemeClr val="tx1"/>
              </a:buClr>
            </a:pPr>
            <a:r>
              <a:rPr lang="en-US" altLang="en-US" sz="2000" b="1" dirty="0" err="1">
                <a:solidFill>
                  <a:schemeClr val="tx2"/>
                </a:solidFill>
              </a:rPr>
              <a:t>Seluruh</a:t>
            </a:r>
            <a:r>
              <a:rPr lang="en-US" altLang="en-US" sz="2000" b="1" dirty="0">
                <a:solidFill>
                  <a:schemeClr val="tx2"/>
                </a:solidFill>
              </a:rPr>
              <a:t> proses </a:t>
            </a:r>
            <a:r>
              <a:rPr lang="en-US" altLang="en-US" sz="2000" b="1" dirty="0" err="1">
                <a:solidFill>
                  <a:schemeClr val="tx2"/>
                </a:solidFill>
              </a:rPr>
              <a:t>ini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dilakukan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dalam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sebuah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grup</a:t>
            </a:r>
            <a:r>
              <a:rPr lang="en-US" altLang="en-US" sz="2000" b="1" dirty="0">
                <a:solidFill>
                  <a:schemeClr val="tx2"/>
                </a:solidFill>
              </a:rPr>
              <a:t> yang </a:t>
            </a:r>
            <a:r>
              <a:rPr lang="en-US" altLang="en-US" sz="2000" b="1" dirty="0" err="1">
                <a:solidFill>
                  <a:schemeClr val="tx2"/>
                </a:solidFill>
              </a:rPr>
              <a:t>terdiri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dari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berbagai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partisipan</a:t>
            </a:r>
            <a:r>
              <a:rPr lang="en-US" altLang="en-US" sz="2000" b="1" dirty="0">
                <a:solidFill>
                  <a:schemeClr val="tx2"/>
                </a:solidFill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</a:rPr>
              <a:t>dalam</a:t>
            </a:r>
            <a:r>
              <a:rPr lang="en-US" altLang="en-US" sz="2000" b="1" dirty="0">
                <a:solidFill>
                  <a:schemeClr val="tx2"/>
                </a:solidFill>
              </a:rPr>
              <a:t> proses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90800" y="443626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6400" y="445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4" grpId="0"/>
      <p:bldP spid="184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22206"/>
            <a:ext cx="2971799" cy="615553"/>
          </a:xfrm>
        </p:spPr>
        <p:txBody>
          <a:bodyPr/>
          <a:lstStyle/>
          <a:p>
            <a:pPr algn="ctr" eaLnBrk="1" hangingPunct="1"/>
            <a:r>
              <a:rPr lang="en-US" altLang="en-US" sz="2000" dirty="0"/>
              <a:t>Relationship Mapping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95350"/>
            <a:ext cx="8305800" cy="30469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altLang="en-US" sz="2000" dirty="0" err="1" smtClean="0"/>
              <a:t>Prosedur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untuk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membangun</a:t>
            </a:r>
            <a:r>
              <a:rPr lang="en-US" altLang="en-US" sz="2000" dirty="0" smtClean="0"/>
              <a:t> Relationship Mapping </a:t>
            </a:r>
            <a:r>
              <a:rPr lang="en-US" altLang="en-US" sz="2000" dirty="0" err="1" smtClean="0"/>
              <a:t>adalah</a:t>
            </a:r>
            <a:r>
              <a:rPr lang="en-US" altLang="en-US" sz="2000" dirty="0" smtClean="0"/>
              <a:t>: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000" dirty="0" smtClean="0"/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000" dirty="0" err="1" smtClean="0"/>
              <a:t>Identifikasi</a:t>
            </a:r>
            <a:r>
              <a:rPr lang="en-US" altLang="en-US" sz="2000" dirty="0" smtClean="0"/>
              <a:t> unit </a:t>
            </a:r>
            <a:r>
              <a:rPr lang="en-US" altLang="en-US" sz="2000" dirty="0" err="1" smtClean="0"/>
              <a:t>organisasi</a:t>
            </a:r>
            <a:r>
              <a:rPr lang="en-US" altLang="en-US" sz="2000" dirty="0" smtClean="0"/>
              <a:t> internal </a:t>
            </a:r>
            <a:r>
              <a:rPr lang="en-US" altLang="en-US" sz="2000" dirty="0" err="1" smtClean="0"/>
              <a:t>dan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eksternal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berperan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proses </a:t>
            </a:r>
            <a:r>
              <a:rPr lang="en-US" altLang="en-US" sz="2000" dirty="0" err="1" smtClean="0"/>
              <a:t>bisnis</a:t>
            </a:r>
            <a:r>
              <a:rPr lang="en-US" altLang="en-US" sz="2000" dirty="0" smtClean="0"/>
              <a:t>.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000" dirty="0" err="1" smtClean="0"/>
              <a:t>Buat</a:t>
            </a:r>
            <a:r>
              <a:rPr lang="en-US" altLang="en-US" sz="2000" dirty="0" smtClean="0"/>
              <a:t> diagram </a:t>
            </a:r>
            <a:r>
              <a:rPr lang="en-US" altLang="en-US" sz="2000" dirty="0" err="1" smtClean="0"/>
              <a:t>berbagai</a:t>
            </a:r>
            <a:r>
              <a:rPr lang="en-US" altLang="en-US" sz="2000" dirty="0" smtClean="0"/>
              <a:t> unit-unit/ </a:t>
            </a:r>
            <a:r>
              <a:rPr lang="en-US" altLang="en-US" sz="2000" dirty="0" err="1" smtClean="0"/>
              <a:t>departemen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terlibat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dalam</a:t>
            </a:r>
            <a:r>
              <a:rPr lang="en-US" altLang="en-US" sz="2000" dirty="0" smtClean="0"/>
              <a:t> proses </a:t>
            </a:r>
            <a:r>
              <a:rPr lang="en-US" altLang="en-US" sz="2000" dirty="0" err="1" smtClean="0"/>
              <a:t>atau</a:t>
            </a:r>
            <a:r>
              <a:rPr lang="en-US" altLang="en-US" sz="2000" dirty="0" smtClean="0"/>
              <a:t> yang </a:t>
            </a:r>
            <a:r>
              <a:rPr lang="en-US" altLang="en-US" sz="2000" dirty="0" err="1" smtClean="0"/>
              <a:t>mempengaruhi</a:t>
            </a:r>
            <a:r>
              <a:rPr lang="en-US" altLang="en-US" sz="2000" dirty="0" smtClean="0"/>
              <a:t> proses</a:t>
            </a:r>
            <a:endParaRPr lang="en-US" altLang="en-US" sz="2000" dirty="0"/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000" dirty="0" err="1" smtClean="0"/>
              <a:t>Setiap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hubungan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antar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bagian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dianalisis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untuk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menentukan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tipe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hubungan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diwakili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dengan</a:t>
            </a:r>
            <a:r>
              <a:rPr lang="en-US" altLang="en-US" sz="2000" dirty="0"/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panah</a:t>
            </a:r>
            <a:r>
              <a:rPr lang="en-US" altLang="en-US" sz="2000" dirty="0">
                <a:sym typeface="Wingdings" panose="05000000000000000000" pitchFamily="2" charset="2"/>
              </a:rPr>
              <a:t> yang </a:t>
            </a:r>
            <a:r>
              <a:rPr lang="en-US" altLang="en-US" sz="2000" dirty="0" err="1" smtClean="0">
                <a:sym typeface="Wingdings" panose="05000000000000000000" pitchFamily="2" charset="2"/>
              </a:rPr>
              <a:t>berbeda</a:t>
            </a:r>
            <a:endParaRPr lang="en-US" altLang="en-US" sz="2000" dirty="0" smtClean="0">
              <a:sym typeface="Wingdings" panose="05000000000000000000" pitchFamily="2" charset="2"/>
            </a:endParaRP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000" dirty="0" err="1" smtClean="0">
                <a:sym typeface="Wingdings" panose="05000000000000000000" pitchFamily="2" charset="2"/>
              </a:rPr>
              <a:t>Elemen</a:t>
            </a:r>
            <a:r>
              <a:rPr lang="en-US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yang </a:t>
            </a:r>
            <a:r>
              <a:rPr lang="en-US" altLang="en-US" sz="2000" dirty="0" err="1">
                <a:sym typeface="Wingdings" panose="05000000000000000000" pitchFamily="2" charset="2"/>
              </a:rPr>
              <a:t>tidak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mempunyai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hubungan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dengan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elemen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lainnya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dihapus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dari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smtClean="0">
                <a:sym typeface="Wingdings" panose="05000000000000000000" pitchFamily="2" charset="2"/>
              </a:rPr>
              <a:t>map</a:t>
            </a:r>
          </a:p>
          <a:p>
            <a:pPr marL="514350" indent="-514350" algn="just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en-US" sz="2000" dirty="0" smtClean="0">
                <a:sym typeface="Wingdings" panose="05000000000000000000" pitchFamily="2" charset="2"/>
              </a:rPr>
              <a:t>Map </a:t>
            </a:r>
            <a:r>
              <a:rPr lang="en-US" altLang="en-US" sz="2000" dirty="0" err="1">
                <a:sym typeface="Wingdings" panose="05000000000000000000" pitchFamily="2" charset="2"/>
              </a:rPr>
              <a:t>digambar</a:t>
            </a:r>
            <a:r>
              <a:rPr lang="en-US" altLang="en-US" sz="2000" dirty="0">
                <a:sym typeface="Wingdings" panose="05000000000000000000" pitchFamily="2" charset="2"/>
              </a:rPr>
              <a:t> </a:t>
            </a:r>
            <a:r>
              <a:rPr lang="en-US" altLang="en-US" sz="2000" dirty="0" err="1">
                <a:sym typeface="Wingdings" panose="05000000000000000000" pitchFamily="2" charset="2"/>
              </a:rPr>
              <a:t>ulang</a:t>
            </a:r>
            <a:endParaRPr lang="en-US" altLang="en-US" sz="2000" dirty="0">
              <a:sym typeface="Wingdings" panose="05000000000000000000" pitchFamily="2" charset="2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424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1757</Words>
  <Application>Microsoft Office PowerPoint</Application>
  <PresentationFormat>On-screen Show (16:9)</PresentationFormat>
  <Paragraphs>217</Paragraphs>
  <Slides>22</Slides>
  <Notes>8</Notes>
  <HiddenSlides>0</HiddenSlides>
  <MMClips>37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Georgia</vt:lpstr>
      <vt:lpstr>Trebuchet MS</vt:lpstr>
      <vt:lpstr>Verdana</vt:lpstr>
      <vt:lpstr>Wingdings</vt:lpstr>
      <vt:lpstr>Office Theme</vt:lpstr>
      <vt:lpstr>Visio</vt:lpstr>
      <vt:lpstr>DOKUMENTASI PROSES</vt:lpstr>
      <vt:lpstr>Outline Materi 2</vt:lpstr>
      <vt:lpstr>Mengapa perlu peningkatan kinerja?</vt:lpstr>
      <vt:lpstr>PPROSES PENINGKATAN KINERJA</vt:lpstr>
      <vt:lpstr>Dokumentasi proses</vt:lpstr>
      <vt:lpstr>Identifikasi proses bisnis</vt:lpstr>
      <vt:lpstr>Dokumentasi Proses</vt:lpstr>
      <vt:lpstr>Teknik Pembuatan Dokumentasi Proses</vt:lpstr>
      <vt:lpstr>Relationship Mapping</vt:lpstr>
      <vt:lpstr>PowerPoint Presentation</vt:lpstr>
      <vt:lpstr>Contoh Kasus Relationship Mapping (1)</vt:lpstr>
      <vt:lpstr>PowerPoint Presentation</vt:lpstr>
      <vt:lpstr>PowerPoint Presentation</vt:lpstr>
      <vt:lpstr>PowerPoint Presentation</vt:lpstr>
      <vt:lpstr>Flowchart</vt:lpstr>
      <vt:lpstr>Contoh Flowchart</vt:lpstr>
      <vt:lpstr>Cross-Functional Flowchart</vt:lpstr>
      <vt:lpstr>Cross-Functional Flowchart untuk proses supply</vt:lpstr>
      <vt:lpstr>Informasi lain dalam Cross-functional flowchart</vt:lpstr>
      <vt:lpstr>Contoh Several-Leveled Flowchart</vt:lpstr>
      <vt:lpstr>TUGAS MANDIRI 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FanTaSia</dc:creator>
  <cp:lastModifiedBy>ThinkPad L440</cp:lastModifiedBy>
  <cp:revision>52</cp:revision>
  <dcterms:created xsi:type="dcterms:W3CDTF">2021-02-18T13:39:39Z</dcterms:created>
  <dcterms:modified xsi:type="dcterms:W3CDTF">2021-02-28T12:01:35Z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2021-02-18T00:00:00Z</vt:filetime>
  </property>
</Properties>
</file>