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2"/>
  </p:notesMasterIdLst>
  <p:sldIdLst>
    <p:sldId id="256" r:id="rId2"/>
    <p:sldId id="318" r:id="rId3"/>
    <p:sldId id="319" r:id="rId4"/>
    <p:sldId id="277" r:id="rId5"/>
    <p:sldId id="278" r:id="rId6"/>
    <p:sldId id="320" r:id="rId7"/>
    <p:sldId id="321" r:id="rId8"/>
    <p:sldId id="322" r:id="rId9"/>
    <p:sldId id="324" r:id="rId10"/>
    <p:sldId id="323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536" autoAdjust="0"/>
  </p:normalViewPr>
  <p:slideViewPr>
    <p:cSldViewPr>
      <p:cViewPr varScale="1">
        <p:scale>
          <a:sx n="64" d="100"/>
          <a:sy n="64" d="100"/>
        </p:scale>
        <p:origin x="148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0F8AF02-3E6D-43AE-8971-110B18B52AC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F8AF02-3E6D-43AE-8971-110B18B52ACB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42121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2C605BE-8694-453C-AC46-4063789D256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9014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 userDrawn="1"/>
        </p:nvGrpSpPr>
        <p:grpSpPr bwMode="auto">
          <a:xfrm>
            <a:off x="228600" y="2889250"/>
            <a:ext cx="8610600" cy="201613"/>
            <a:chOff x="144" y="1820"/>
            <a:chExt cx="5424" cy="127"/>
          </a:xfrm>
        </p:grpSpPr>
        <p:sp>
          <p:nvSpPr>
            <p:cNvPr id="5" name="Rectangle 8"/>
            <p:cNvSpPr>
              <a:spLocks noChangeArrowheads="1"/>
            </p:cNvSpPr>
            <p:nvPr userDrawn="1"/>
          </p:nvSpPr>
          <p:spPr bwMode="auto">
            <a:xfrm>
              <a:off x="144" y="1820"/>
              <a:ext cx="1808" cy="127"/>
            </a:xfrm>
            <a:prstGeom prst="rect">
              <a:avLst/>
            </a:prstGeom>
            <a:solidFill>
              <a:srgbClr val="FF99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" name="Rectangle 9"/>
            <p:cNvSpPr>
              <a:spLocks noChangeArrowheads="1"/>
            </p:cNvSpPr>
            <p:nvPr userDrawn="1"/>
          </p:nvSpPr>
          <p:spPr bwMode="auto">
            <a:xfrm>
              <a:off x="1952" y="1820"/>
              <a:ext cx="1808" cy="127"/>
            </a:xfrm>
            <a:prstGeom prst="rect">
              <a:avLst/>
            </a:prstGeom>
            <a:solidFill>
              <a:srgbClr val="CC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" name="Rectangle 10"/>
            <p:cNvSpPr>
              <a:spLocks noChangeArrowheads="1"/>
            </p:cNvSpPr>
            <p:nvPr userDrawn="1"/>
          </p:nvSpPr>
          <p:spPr bwMode="auto">
            <a:xfrm>
              <a:off x="3760" y="1820"/>
              <a:ext cx="1808" cy="127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127250"/>
          </a:xfrm>
        </p:spPr>
        <p:txBody>
          <a:bodyPr/>
          <a:lstStyle>
            <a:lvl1pPr algn="ctr">
              <a:defRPr sz="58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6400800" cy="2209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0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CE9DFD-E27E-4CF6-AF78-45EE7FCBDC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67024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E04235-CB20-4999-A461-C9D0A30918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7005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6200"/>
            <a:ext cx="2057400" cy="60547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6200"/>
            <a:ext cx="6019800" cy="60547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24E92B-C4A7-472D-87BD-65B261501C9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3455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C029D5-212D-4DFC-873F-9163612189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2373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9E6CA3-2BD4-406D-90DB-0C3FF0491FA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5465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838200"/>
            <a:ext cx="4038600" cy="5292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4038600" cy="5292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A208B6-9AD7-447E-99F6-4E2E70C73F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3711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BB8487-E033-499D-AB1E-C0A826A0C01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9619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485F71-628F-485E-B6C9-07B01307E44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9190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2FA1AA-54FF-40EF-9E3A-71CD8D4301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787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D7490C-84F1-4FF5-9CAB-C62ED941A4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3827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36D6BA-A5CD-40F4-BEF7-27605BA5BD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1013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BEF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76200"/>
            <a:ext cx="822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838200"/>
            <a:ext cx="8229600" cy="529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Verdana" panose="020B0604030504040204" pitchFamily="34" charset="0"/>
              </a:defRPr>
            </a:lvl1pPr>
          </a:lstStyle>
          <a:p>
            <a:fld id="{16F9E7E0-2A11-47C7-BFD9-37E12A00846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457200" y="609600"/>
            <a:ext cx="807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32" name="Group 8"/>
          <p:cNvGrpSpPr>
            <a:grpSpLocks/>
          </p:cNvGrpSpPr>
          <p:nvPr userDrawn="1"/>
        </p:nvGrpSpPr>
        <p:grpSpPr bwMode="auto">
          <a:xfrm rot="-5400000">
            <a:off x="-3314700" y="3314700"/>
            <a:ext cx="6858000" cy="228600"/>
            <a:chOff x="144" y="1820"/>
            <a:chExt cx="5424" cy="127"/>
          </a:xfrm>
        </p:grpSpPr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144" y="1820"/>
              <a:ext cx="1808" cy="127"/>
            </a:xfrm>
            <a:prstGeom prst="rect">
              <a:avLst/>
            </a:prstGeom>
            <a:solidFill>
              <a:srgbClr val="FF99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1952" y="1820"/>
              <a:ext cx="1808" cy="127"/>
            </a:xfrm>
            <a:prstGeom prst="rect">
              <a:avLst/>
            </a:prstGeom>
            <a:solidFill>
              <a:srgbClr val="CC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3760" y="1820"/>
              <a:ext cx="1808" cy="127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1" grpId="0" build="p">
        <p:tmplLst>
          <p:tmpl lvl="1">
            <p:tnLst>
              <p:par>
                <p:cTn presetID="9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29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2291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9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29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2291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9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29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2291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9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29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2291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9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29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2291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p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p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5200" dirty="0" smtClean="0"/>
              <a:t>5.5 Tools for Improvement Task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Mahendrawathi ER, Ph.D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4800" dirty="0" smtClean="0"/>
          </a:p>
          <a:p>
            <a:pPr marL="0" indent="0" algn="ctr">
              <a:buNone/>
            </a:pPr>
            <a:endParaRPr lang="en-US" sz="4800" dirty="0"/>
          </a:p>
          <a:p>
            <a:pPr marL="0" indent="0" algn="ctr">
              <a:buNone/>
            </a:pPr>
            <a:r>
              <a:rPr lang="en-US" sz="4800" dirty="0" err="1" smtClean="0"/>
              <a:t>Wassalam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579257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Tools for Improvement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Streamlining </a:t>
            </a:r>
            <a:r>
              <a:rPr lang="en-US" dirty="0"/>
              <a:t>: </a:t>
            </a:r>
            <a:r>
              <a:rPr lang="en-US" dirty="0" err="1"/>
              <a:t>alat-alat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menyederhanakan</a:t>
            </a:r>
            <a:r>
              <a:rPr lang="en-US" dirty="0"/>
              <a:t> proses </a:t>
            </a:r>
            <a:r>
              <a:rPr lang="en-US" dirty="0" err="1"/>
              <a:t>bisnis</a:t>
            </a:r>
            <a:r>
              <a:rPr lang="en-US" dirty="0"/>
              <a:t>, </a:t>
            </a:r>
            <a:r>
              <a:rPr lang="en-US" dirty="0" err="1"/>
              <a:t>menghilangkan</a:t>
            </a:r>
            <a:r>
              <a:rPr lang="en-US" dirty="0"/>
              <a:t> </a:t>
            </a:r>
            <a:r>
              <a:rPr lang="en-US" dirty="0" err="1"/>
              <a:t>limbah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efisiensi</a:t>
            </a:r>
            <a:r>
              <a:rPr lang="en-US" dirty="0"/>
              <a:t> </a:t>
            </a:r>
            <a:endParaRPr lang="en-US" dirty="0" smtClean="0"/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Idealizing </a:t>
            </a:r>
            <a:r>
              <a:rPr lang="en-US" dirty="0"/>
              <a:t>: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menemukan</a:t>
            </a:r>
            <a:r>
              <a:rPr lang="en-US" dirty="0"/>
              <a:t> proses yang ideal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mengabaikan</a:t>
            </a:r>
            <a:r>
              <a:rPr lang="en-US" dirty="0"/>
              <a:t> </a:t>
            </a:r>
            <a:r>
              <a:rPr lang="en-US" dirty="0" err="1"/>
              <a:t>keterbatasan</a:t>
            </a:r>
            <a:r>
              <a:rPr lang="en-US" dirty="0"/>
              <a:t> </a:t>
            </a:r>
            <a:r>
              <a:rPr lang="en-US" dirty="0" err="1"/>
              <a:t>praktis</a:t>
            </a: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QFD </a:t>
            </a:r>
            <a:r>
              <a:rPr lang="en-US" dirty="0"/>
              <a:t>: </a:t>
            </a:r>
            <a:r>
              <a:rPr lang="en-US" dirty="0" err="1"/>
              <a:t>dikombinasikan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diagram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merancang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proses </a:t>
            </a:r>
            <a:r>
              <a:rPr lang="en-US" dirty="0" err="1"/>
              <a:t>berbasis</a:t>
            </a:r>
            <a:r>
              <a:rPr lang="en-US" dirty="0"/>
              <a:t> di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 smtClean="0"/>
              <a:t>pelanggan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2311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Tools for Improvement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4"/>
            </a:pPr>
            <a:r>
              <a:rPr lang="en-US" dirty="0" smtClean="0"/>
              <a:t>Work </a:t>
            </a:r>
            <a:r>
              <a:rPr lang="en-US" dirty="0"/>
              <a:t>unit analysis :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menganalisis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/</a:t>
            </a:r>
            <a:r>
              <a:rPr lang="en-US" dirty="0" err="1"/>
              <a:t>pemasok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segmen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proses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antarmuka</a:t>
            </a: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4"/>
            </a:pPr>
            <a:r>
              <a:rPr lang="en-US" dirty="0" err="1" smtClean="0"/>
              <a:t>Statistik</a:t>
            </a:r>
            <a:r>
              <a:rPr lang="en-US" dirty="0" smtClean="0"/>
              <a:t> </a:t>
            </a:r>
            <a:r>
              <a:rPr lang="en-US" dirty="0" err="1"/>
              <a:t>pengendalian</a:t>
            </a:r>
            <a:r>
              <a:rPr lang="en-US" dirty="0"/>
              <a:t> proses </a:t>
            </a:r>
            <a:r>
              <a:rPr lang="en-US" dirty="0" err="1"/>
              <a:t>dan</a:t>
            </a:r>
            <a:r>
              <a:rPr lang="en-US" dirty="0"/>
              <a:t> control chart (7 traditional tools) </a:t>
            </a:r>
          </a:p>
          <a:p>
            <a:pPr marL="514350" indent="-514350">
              <a:buFont typeface="+mj-lt"/>
              <a:buAutoNum type="alphaLcPeriod" startAt="4"/>
            </a:pPr>
            <a:r>
              <a:rPr lang="en-US" dirty="0" smtClean="0"/>
              <a:t>Proses </a:t>
            </a:r>
            <a:r>
              <a:rPr lang="en-US" dirty="0" err="1"/>
              <a:t>bisnis</a:t>
            </a:r>
            <a:r>
              <a:rPr lang="en-US" dirty="0"/>
              <a:t> re-engineering </a:t>
            </a:r>
          </a:p>
          <a:p>
            <a:pPr marL="514350" indent="-514350">
              <a:buFont typeface="+mj-lt"/>
              <a:buAutoNum type="alphaLcPeriod" startAt="4"/>
            </a:pPr>
            <a:r>
              <a:rPr lang="en-US" dirty="0" smtClean="0"/>
              <a:t>Benchmarking </a:t>
            </a:r>
            <a:r>
              <a:rPr lang="en-US" dirty="0"/>
              <a:t>: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perbaikan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lain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333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dirty="0" smtClean="0"/>
              <a:t>Idealizing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Prinsip utama: bebas dari keterbatasan yang membebankan saat proses</a:t>
            </a:r>
          </a:p>
          <a:p>
            <a:pPr eaLnBrk="1" hangingPunct="1"/>
            <a:r>
              <a:rPr lang="en-US" altLang="en-US" smtClean="0"/>
              <a:t>Tujuan: bayangkan seberapa baik proses yang ideal   </a:t>
            </a:r>
          </a:p>
          <a:p>
            <a:pPr lvl="1" eaLnBrk="1" hangingPunct="1"/>
            <a:r>
              <a:rPr lang="en-US" altLang="en-US" smtClean="0"/>
              <a:t>Bahkan jika jelas bahwa proses yang ideal tidak dapat diimplementasikan dalam praktek, dapat memberikan wawasan tentang bagaimana harus dilaksanakan  </a:t>
            </a:r>
          </a:p>
          <a:p>
            <a:pPr lvl="1" eaLnBrk="1" hangingPunct="1"/>
            <a:r>
              <a:rPr lang="en-US" altLang="en-US" smtClean="0"/>
              <a:t>Perbedaan antara proses yang ideal dan situasi saat ini dengan demikian dapat digunakan sebagai titik awal untuk merumuskan solusi dan proyek-proyek perbaikan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smtClean="0"/>
              <a:t>Idealizing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Sebuah latihan kelompok</a:t>
            </a:r>
            <a:endParaRPr lang="en-US" altLang="en-US" sz="2400" smtClean="0"/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Banyak peserta memastikan bahwa ide sebanyak mungkin dapat ditangkap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Kelompok ini harus menjadi campuran 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Mereka melakukan proses </a:t>
            </a:r>
            <a:r>
              <a:rPr lang="en-US" altLang="en-US" sz="2000" smtClean="0">
                <a:sym typeface="Wingdings" panose="05000000000000000000" pitchFamily="2" charset="2"/>
              </a:rPr>
              <a:t> mereka adalah orang-orang yang memimpikan proses ideal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>
                <a:sym typeface="Wingdings" panose="05000000000000000000" pitchFamily="2" charset="2"/>
              </a:rPr>
              <a:t>Mereka yang tidak terbiasa dengan keterbatasan praktis   dapat mempresentasikan ide-ide yang menyegarkan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>
                <a:sym typeface="Wingdings" panose="05000000000000000000" pitchFamily="2" charset="2"/>
              </a:rPr>
              <a:t>Tidak ada panduan khusus tentang cara menggunakan dari melakukan idealisasi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>
                <a:sym typeface="Wingdings" panose="05000000000000000000" pitchFamily="2" charset="2"/>
              </a:rPr>
              <a:t>Flowchart yang dapat digunakan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>
                <a:sym typeface="Wingdings" panose="05000000000000000000" pitchFamily="2" charset="2"/>
              </a:rPr>
              <a:t>Setelah membangun flowchart untuk proses yang ideal   membandingkannya dengan proses saat ini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>
                <a:sym typeface="Wingdings" panose="05000000000000000000" pitchFamily="2" charset="2"/>
              </a:rPr>
              <a:t>Cari kesenjangan antara proses 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Idealizing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percetakan</a:t>
            </a:r>
            <a:r>
              <a:rPr lang="en-US" dirty="0"/>
              <a:t> </a:t>
            </a:r>
            <a:r>
              <a:rPr lang="en-US" dirty="0" err="1"/>
              <a:t>berukuran</a:t>
            </a:r>
            <a:r>
              <a:rPr lang="en-US" dirty="0"/>
              <a:t> </a:t>
            </a:r>
            <a:r>
              <a:rPr lang="en-US" dirty="0" err="1"/>
              <a:t>sedang</a:t>
            </a:r>
            <a:r>
              <a:rPr lang="en-US" dirty="0"/>
              <a:t> yang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sejumlah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/>
              <a:t>brosur</a:t>
            </a:r>
            <a:r>
              <a:rPr lang="en-US" dirty="0"/>
              <a:t> </a:t>
            </a:r>
            <a:r>
              <a:rPr lang="en-US" dirty="0" err="1"/>
              <a:t>iklan</a:t>
            </a:r>
            <a:r>
              <a:rPr lang="en-US" dirty="0"/>
              <a:t>, </a:t>
            </a:r>
            <a:r>
              <a:rPr lang="en-US" dirty="0" err="1"/>
              <a:t>katalog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materi</a:t>
            </a:r>
            <a:r>
              <a:rPr lang="en-US" dirty="0"/>
              <a:t> </a:t>
            </a:r>
            <a:r>
              <a:rPr lang="en-US" dirty="0" err="1"/>
              <a:t>serupa</a:t>
            </a:r>
            <a:r>
              <a:rPr lang="en-US" dirty="0"/>
              <a:t> —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yang lama </a:t>
            </a:r>
            <a:r>
              <a:rPr lang="en-US" dirty="0" err="1"/>
              <a:t>bermasalah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kesalahan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cetakan</a:t>
            </a:r>
            <a:r>
              <a:rPr lang="en-US" dirty="0"/>
              <a:t> yang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 smtClean="0"/>
              <a:t>jadi</a:t>
            </a:r>
            <a:r>
              <a:rPr lang="en-US" dirty="0" smtClean="0"/>
              <a:t>.</a:t>
            </a:r>
          </a:p>
          <a:p>
            <a:r>
              <a:rPr lang="en-US" dirty="0" smtClean="0"/>
              <a:t>Perusahaan </a:t>
            </a:r>
            <a:r>
              <a:rPr lang="en-US" dirty="0" err="1"/>
              <a:t>memutuskan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idealizing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menguraikan</a:t>
            </a:r>
            <a:r>
              <a:rPr lang="en-US" dirty="0"/>
              <a:t> proses ideal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memastikan</a:t>
            </a:r>
            <a:r>
              <a:rPr lang="en-US" dirty="0"/>
              <a:t> </a:t>
            </a:r>
            <a:r>
              <a:rPr lang="en-US" dirty="0" err="1"/>
              <a:t>penemuan</a:t>
            </a:r>
            <a:r>
              <a:rPr lang="en-US" dirty="0"/>
              <a:t> </a:t>
            </a:r>
            <a:r>
              <a:rPr lang="en-US" dirty="0" err="1"/>
              <a:t>kesalahan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pencetakan</a:t>
            </a:r>
            <a:r>
              <a:rPr lang="en-US" dirty="0"/>
              <a:t> </a:t>
            </a:r>
            <a:r>
              <a:rPr lang="en-US" dirty="0" err="1"/>
              <a:t>sebenarnya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031870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Idealizing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458200" cy="5292725"/>
          </a:xfrm>
        </p:spPr>
        <p:txBody>
          <a:bodyPr/>
          <a:lstStyle/>
          <a:p>
            <a:r>
              <a:rPr lang="en-US" sz="2400" dirty="0" err="1" smtClean="0"/>
              <a:t>Tujuh</a:t>
            </a:r>
            <a:r>
              <a:rPr lang="en-US" sz="2400" dirty="0" smtClean="0"/>
              <a:t> </a:t>
            </a:r>
            <a:r>
              <a:rPr lang="en-US" sz="2400" dirty="0"/>
              <a:t>orang </a:t>
            </a:r>
            <a:r>
              <a:rPr lang="en-US" sz="2400" dirty="0" err="1"/>
              <a:t>dari</a:t>
            </a:r>
            <a:r>
              <a:rPr lang="en-US" sz="2400" dirty="0"/>
              <a:t> area </a:t>
            </a:r>
            <a:r>
              <a:rPr lang="en-US" sz="2400" dirty="0" err="1"/>
              <a:t>fungsional</a:t>
            </a:r>
            <a:r>
              <a:rPr lang="en-US" sz="2400" dirty="0"/>
              <a:t> yang </a:t>
            </a:r>
            <a:r>
              <a:rPr lang="en-US" sz="2400" dirty="0" err="1"/>
              <a:t>berbeda</a:t>
            </a:r>
            <a:r>
              <a:rPr lang="en-US" sz="2400" dirty="0"/>
              <a:t> di </a:t>
            </a:r>
            <a:r>
              <a:rPr lang="en-US" sz="2400" dirty="0" err="1"/>
              <a:t>perusahaan</a:t>
            </a:r>
            <a:r>
              <a:rPr lang="en-US" sz="2400" dirty="0"/>
              <a:t> </a:t>
            </a:r>
            <a:r>
              <a:rPr lang="en-US" sz="2400" dirty="0" err="1"/>
              <a:t>mengambil</a:t>
            </a:r>
            <a:r>
              <a:rPr lang="en-US" sz="2400" dirty="0"/>
              <a:t> </a:t>
            </a:r>
            <a:r>
              <a:rPr lang="en-US" sz="2400" dirty="0" err="1"/>
              <a:t>pekerjaan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mengadakan</a:t>
            </a:r>
            <a:r>
              <a:rPr lang="en-US" sz="2400" dirty="0"/>
              <a:t> </a:t>
            </a:r>
            <a:r>
              <a:rPr lang="en-US" sz="2400" dirty="0" err="1"/>
              <a:t>banyak</a:t>
            </a:r>
            <a:r>
              <a:rPr lang="en-US" sz="2400" dirty="0"/>
              <a:t> </a:t>
            </a:r>
            <a:r>
              <a:rPr lang="en-US" sz="2400" dirty="0" err="1"/>
              <a:t>rapat</a:t>
            </a:r>
            <a:r>
              <a:rPr lang="en-US" sz="2400" dirty="0"/>
              <a:t> </a:t>
            </a:r>
            <a:r>
              <a:rPr lang="en-US" sz="2400" dirty="0" err="1"/>
              <a:t>singkat</a:t>
            </a:r>
            <a:r>
              <a:rPr lang="en-US" sz="2400" dirty="0"/>
              <a:t> </a:t>
            </a:r>
            <a:r>
              <a:rPr lang="en-US" sz="2400" dirty="0" err="1"/>
              <a:t>selama</a:t>
            </a:r>
            <a:r>
              <a:rPr lang="en-US" sz="2400" dirty="0"/>
              <a:t> </a:t>
            </a:r>
            <a:r>
              <a:rPr lang="en-US" sz="2400" dirty="0" err="1"/>
              <a:t>dua</a:t>
            </a:r>
            <a:r>
              <a:rPr lang="en-US" sz="2400" dirty="0"/>
              <a:t> </a:t>
            </a:r>
            <a:r>
              <a:rPr lang="en-US" sz="2400" dirty="0" err="1"/>
              <a:t>minggu</a:t>
            </a:r>
            <a:r>
              <a:rPr lang="en-US" sz="2400" dirty="0"/>
              <a:t>. </a:t>
            </a:r>
            <a:endParaRPr lang="en-US" sz="2400" dirty="0" smtClean="0"/>
          </a:p>
          <a:p>
            <a:r>
              <a:rPr lang="en-US" sz="2400" dirty="0" smtClean="0"/>
              <a:t>Proses </a:t>
            </a:r>
            <a:r>
              <a:rPr lang="en-US" sz="2400" dirty="0"/>
              <a:t>ideal yang </a:t>
            </a:r>
            <a:r>
              <a:rPr lang="en-US" sz="2400" dirty="0" err="1"/>
              <a:t>dihasilkan</a:t>
            </a:r>
            <a:r>
              <a:rPr lang="en-US" sz="2400" dirty="0"/>
              <a:t>, </a:t>
            </a:r>
            <a:r>
              <a:rPr lang="en-US" sz="2400" dirty="0" err="1"/>
              <a:t>serta</a:t>
            </a:r>
            <a:r>
              <a:rPr lang="en-US" sz="2400" dirty="0"/>
              <a:t> proses </a:t>
            </a:r>
            <a:r>
              <a:rPr lang="en-US" sz="2400" dirty="0" err="1"/>
              <a:t>saat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, </a:t>
            </a:r>
            <a:r>
              <a:rPr lang="en-US" sz="2400" dirty="0" err="1"/>
              <a:t>ditunjukkan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Gambar</a:t>
            </a:r>
            <a:r>
              <a:rPr lang="en-US" sz="2400" dirty="0"/>
              <a:t> </a:t>
            </a:r>
            <a:r>
              <a:rPr lang="en-US" sz="2400" dirty="0" err="1" smtClean="0"/>
              <a:t>berikut</a:t>
            </a:r>
            <a:r>
              <a:rPr lang="en-US" sz="2400" dirty="0" smtClean="0"/>
              <a:t>. </a:t>
            </a:r>
          </a:p>
          <a:p>
            <a:r>
              <a:rPr lang="en-US" sz="2400" dirty="0" smtClean="0"/>
              <a:t>Perusahaan </a:t>
            </a:r>
            <a:r>
              <a:rPr lang="en-US" sz="2400" dirty="0" err="1"/>
              <a:t>menghabiskan</a:t>
            </a:r>
            <a:r>
              <a:rPr lang="en-US" sz="2400" dirty="0"/>
              <a:t> </a:t>
            </a:r>
            <a:r>
              <a:rPr lang="en-US" sz="2400" dirty="0" err="1"/>
              <a:t>tiga</a:t>
            </a:r>
            <a:r>
              <a:rPr lang="en-US" sz="2400" dirty="0"/>
              <a:t> </a:t>
            </a:r>
            <a:r>
              <a:rPr lang="en-US" sz="2400" dirty="0" err="1"/>
              <a:t>bulan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depan</a:t>
            </a:r>
            <a:r>
              <a:rPr lang="en-US" sz="2400" dirty="0"/>
              <a:t> </a:t>
            </a:r>
            <a:r>
              <a:rPr lang="en-US" sz="2400" dirty="0" err="1"/>
              <a:t>bergerak</a:t>
            </a:r>
            <a:r>
              <a:rPr lang="en-US" sz="2400" dirty="0"/>
              <a:t> </a:t>
            </a:r>
            <a:r>
              <a:rPr lang="en-US" sz="2400" dirty="0" err="1"/>
              <a:t>menuju</a:t>
            </a:r>
            <a:r>
              <a:rPr lang="en-US" sz="2400" dirty="0"/>
              <a:t> proses ideal </a:t>
            </a:r>
            <a:r>
              <a:rPr lang="en-US" sz="2400" dirty="0" err="1" smtClean="0"/>
              <a:t>ini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Meskipun</a:t>
            </a:r>
            <a:r>
              <a:rPr lang="en-US" sz="2400" dirty="0" smtClean="0"/>
              <a:t> </a:t>
            </a:r>
            <a:r>
              <a:rPr lang="en-US" sz="2400" dirty="0" err="1"/>
              <a:t>masih</a:t>
            </a:r>
            <a:r>
              <a:rPr lang="en-US" sz="2400" dirty="0"/>
              <a:t> </a:t>
            </a:r>
            <a:r>
              <a:rPr lang="en-US" sz="2400" dirty="0" err="1"/>
              <a:t>banyak</a:t>
            </a:r>
            <a:r>
              <a:rPr lang="en-US" sz="2400" dirty="0"/>
              <a:t> yang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diselesaikan</a:t>
            </a:r>
            <a:r>
              <a:rPr lang="en-US" sz="2400" dirty="0"/>
              <a:t> </a:t>
            </a:r>
            <a:r>
              <a:rPr lang="en-US" sz="2400" dirty="0" err="1"/>
              <a:t>sebelum</a:t>
            </a:r>
            <a:r>
              <a:rPr lang="en-US" sz="2400" dirty="0"/>
              <a:t> proses ideal </a:t>
            </a:r>
            <a:r>
              <a:rPr lang="en-US" sz="2400" dirty="0" err="1"/>
              <a:t>tercapai</a:t>
            </a:r>
            <a:r>
              <a:rPr lang="en-US" sz="2400" dirty="0"/>
              <a:t>,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sedikit</a:t>
            </a:r>
            <a:r>
              <a:rPr lang="en-US" sz="2400" dirty="0"/>
              <a:t>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kebutuhan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investasi</a:t>
            </a:r>
            <a:r>
              <a:rPr lang="en-US" sz="2400" dirty="0"/>
              <a:t>,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kesalahan</a:t>
            </a:r>
            <a:r>
              <a:rPr lang="en-US" sz="2400" dirty="0"/>
              <a:t> yang </a:t>
            </a:r>
            <a:r>
              <a:rPr lang="en-US" sz="2400" dirty="0" err="1"/>
              <a:t>ditemukan</a:t>
            </a:r>
            <a:r>
              <a:rPr lang="en-US" sz="2400" dirty="0"/>
              <a:t> </a:t>
            </a:r>
            <a:r>
              <a:rPr lang="en-US" sz="2400" dirty="0" err="1"/>
              <a:t>setelah</a:t>
            </a:r>
            <a:r>
              <a:rPr lang="en-US" sz="2400" dirty="0"/>
              <a:t> </a:t>
            </a:r>
            <a:r>
              <a:rPr lang="en-US" sz="2400" dirty="0" err="1"/>
              <a:t>pencetakan</a:t>
            </a:r>
            <a:r>
              <a:rPr lang="en-US" sz="2400" dirty="0"/>
              <a:t> </a:t>
            </a:r>
            <a:r>
              <a:rPr lang="en-US" sz="2400" dirty="0" err="1"/>
              <a:t>dikurangi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rata-rata 18 per </a:t>
            </a:r>
            <a:r>
              <a:rPr lang="en-US" sz="2400" dirty="0" err="1"/>
              <a:t>bulan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1 </a:t>
            </a:r>
            <a:r>
              <a:rPr lang="en-US" sz="2400" dirty="0" err="1"/>
              <a:t>potensi</a:t>
            </a:r>
            <a:r>
              <a:rPr lang="en-US" sz="2400" dirty="0"/>
              <a:t> </a:t>
            </a:r>
            <a:r>
              <a:rPr lang="en-US" sz="2400" dirty="0" err="1"/>
              <a:t>kesalahan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933667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33016" t="25000" r="33602" b="7292"/>
          <a:stretch/>
        </p:blipFill>
        <p:spPr>
          <a:xfrm>
            <a:off x="1524000" y="2458"/>
            <a:ext cx="6019800" cy="6864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3174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000" dirty="0" err="1" smtClean="0">
                <a:solidFill>
                  <a:schemeClr val="tx1"/>
                </a:solidFill>
              </a:rPr>
              <a:t>Tugas</a:t>
            </a:r>
            <a:r>
              <a:rPr lang="en-US" altLang="en-US" sz="3000" dirty="0" smtClean="0">
                <a:solidFill>
                  <a:schemeClr val="tx1"/>
                </a:solidFill>
              </a:rPr>
              <a:t> </a:t>
            </a:r>
            <a:r>
              <a:rPr lang="en-US" altLang="en-US" sz="3000" dirty="0" err="1" smtClean="0">
                <a:solidFill>
                  <a:schemeClr val="tx1"/>
                </a:solidFill>
              </a:rPr>
              <a:t>Mandiri</a:t>
            </a:r>
            <a:r>
              <a:rPr lang="en-US" altLang="en-US" sz="3000" dirty="0" smtClean="0">
                <a:solidFill>
                  <a:schemeClr val="tx1"/>
                </a:solidFill>
              </a:rPr>
              <a:t> 7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09800"/>
            <a:ext cx="8229600" cy="3921125"/>
          </a:xfrm>
        </p:spPr>
        <p:txBody>
          <a:bodyPr/>
          <a:lstStyle/>
          <a:p>
            <a:pPr marL="514350" indent="-514350" eaLnBrk="1" hangingPunct="1">
              <a:buFont typeface="Wingdings" panose="05000000000000000000" pitchFamily="2" charset="2"/>
              <a:buAutoNum type="arabicPeriod"/>
            </a:pPr>
            <a:r>
              <a:rPr lang="en-US" altLang="en-US" dirty="0" err="1" smtClean="0"/>
              <a:t>Berdasarkan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Penelitian</a:t>
            </a:r>
            <a:r>
              <a:rPr lang="en-US" altLang="en-US" dirty="0" smtClean="0"/>
              <a:t> ‘</a:t>
            </a:r>
            <a:r>
              <a:rPr lang="en-US" altLang="en-US" i="1" dirty="0" err="1" smtClean="0"/>
              <a:t>Analisis</a:t>
            </a:r>
            <a:r>
              <a:rPr lang="en-US" altLang="en-US" i="1" dirty="0" smtClean="0"/>
              <a:t> Proses </a:t>
            </a:r>
            <a:r>
              <a:rPr lang="en-US" altLang="en-US" i="1" dirty="0" err="1" smtClean="0"/>
              <a:t>Bisnis</a:t>
            </a:r>
            <a:r>
              <a:rPr lang="en-US" altLang="en-US" i="1" dirty="0" smtClean="0"/>
              <a:t> </a:t>
            </a:r>
            <a:r>
              <a:rPr lang="en-US" altLang="en-US" i="1" dirty="0" err="1" smtClean="0"/>
              <a:t>Pada</a:t>
            </a:r>
            <a:r>
              <a:rPr lang="en-US" altLang="en-US" i="1" dirty="0" smtClean="0"/>
              <a:t> </a:t>
            </a:r>
            <a:r>
              <a:rPr lang="en-US" altLang="en-US" i="1" dirty="0" err="1" smtClean="0"/>
              <a:t>Percetakan</a:t>
            </a:r>
            <a:r>
              <a:rPr lang="en-US" altLang="en-US" i="1" dirty="0" smtClean="0"/>
              <a:t> </a:t>
            </a:r>
            <a:r>
              <a:rPr lang="en-US" altLang="en-US" i="1" dirty="0" err="1" smtClean="0"/>
              <a:t>Bhinneka</a:t>
            </a:r>
            <a:r>
              <a:rPr lang="en-US" altLang="en-US" i="1" dirty="0" smtClean="0"/>
              <a:t> </a:t>
            </a:r>
            <a:r>
              <a:rPr lang="en-US" altLang="en-US" i="1" dirty="0" err="1" smtClean="0"/>
              <a:t>Riyant</a:t>
            </a:r>
            <a:r>
              <a:rPr lang="en-US" altLang="en-US" i="1" dirty="0" smtClean="0"/>
              <a:t>’</a:t>
            </a:r>
            <a:r>
              <a:rPr lang="en-US" altLang="en-US" dirty="0" smtClean="0"/>
              <a:t> </a:t>
            </a:r>
          </a:p>
          <a:p>
            <a:pPr marL="514350" indent="-514350" eaLnBrk="1" hangingPunct="1">
              <a:buFont typeface="Wingdings" panose="05000000000000000000" pitchFamily="2" charset="2"/>
              <a:buAutoNum type="arabicPeriod"/>
            </a:pPr>
            <a:r>
              <a:rPr lang="en-US" altLang="en-US" dirty="0" err="1" smtClean="0"/>
              <a:t>Analisislah</a:t>
            </a:r>
            <a:r>
              <a:rPr lang="en-US" altLang="en-US" dirty="0" smtClean="0"/>
              <a:t> tools yang </a:t>
            </a:r>
            <a:r>
              <a:rPr lang="en-US" altLang="en-US" dirty="0" err="1" smtClean="0"/>
              <a:t>digunakan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pada</a:t>
            </a:r>
            <a:r>
              <a:rPr lang="en-US" altLang="en-US" dirty="0" smtClean="0"/>
              <a:t> Improvement Task </a:t>
            </a:r>
            <a:r>
              <a:rPr lang="en-US" altLang="en-US" dirty="0" err="1" smtClean="0"/>
              <a:t>pada</a:t>
            </a:r>
            <a:r>
              <a:rPr lang="en-US" altLang="en-US" dirty="0" smtClean="0"/>
              <a:t> </a:t>
            </a:r>
            <a:r>
              <a:rPr lang="en-US" altLang="en-US" dirty="0" err="1"/>
              <a:t>Percetakan</a:t>
            </a:r>
            <a:r>
              <a:rPr lang="en-US" altLang="en-US" dirty="0"/>
              <a:t> </a:t>
            </a:r>
            <a:r>
              <a:rPr lang="en-US" altLang="en-US" dirty="0" err="1"/>
              <a:t>Bhinneka</a:t>
            </a:r>
            <a:r>
              <a:rPr lang="en-US" altLang="en-US" dirty="0"/>
              <a:t> </a:t>
            </a:r>
            <a:r>
              <a:rPr lang="en-US" altLang="en-US" dirty="0" err="1" smtClean="0"/>
              <a:t>Riyant</a:t>
            </a:r>
            <a:r>
              <a:rPr lang="en-US" alt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31320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vel">
  <a:themeElements>
    <a:clrScheme name="Level 7">
      <a:dk1>
        <a:srgbClr val="000000"/>
      </a:dk1>
      <a:lt1>
        <a:srgbClr val="FFFFFF"/>
      </a:lt1>
      <a:dk2>
        <a:srgbClr val="CC3300"/>
      </a:dk2>
      <a:lt2>
        <a:srgbClr val="663300"/>
      </a:lt2>
      <a:accent1>
        <a:srgbClr val="FFCC00"/>
      </a:accent1>
      <a:accent2>
        <a:srgbClr val="CC6600"/>
      </a:accent2>
      <a:accent3>
        <a:srgbClr val="FFFFFF"/>
      </a:accent3>
      <a:accent4>
        <a:srgbClr val="000000"/>
      </a:accent4>
      <a:accent5>
        <a:srgbClr val="FFE2AA"/>
      </a:accent5>
      <a:accent6>
        <a:srgbClr val="B95C00"/>
      </a:accent6>
      <a:hlink>
        <a:srgbClr val="CC9900"/>
      </a:hlink>
      <a:folHlink>
        <a:srgbClr val="996633"/>
      </a:folHlink>
    </a:clrScheme>
    <a:fontScheme name="Level">
      <a:majorFont>
        <a:latin typeface="Garamond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256</TotalTime>
  <Words>404</Words>
  <Application>Microsoft Office PowerPoint</Application>
  <PresentationFormat>On-screen Show (4:3)</PresentationFormat>
  <Paragraphs>42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Garamond</vt:lpstr>
      <vt:lpstr>Verdana</vt:lpstr>
      <vt:lpstr>Wingdings</vt:lpstr>
      <vt:lpstr>Level</vt:lpstr>
      <vt:lpstr>5.5 Tools for Improvement Task</vt:lpstr>
      <vt:lpstr>Tools for Improvement</vt:lpstr>
      <vt:lpstr>Tools for Improvement</vt:lpstr>
      <vt:lpstr>Idealizing</vt:lpstr>
      <vt:lpstr>Idealizing</vt:lpstr>
      <vt:lpstr>Contoh Idealizing</vt:lpstr>
      <vt:lpstr>Contoh Idealizing</vt:lpstr>
      <vt:lpstr>PowerPoint Presentation</vt:lpstr>
      <vt:lpstr>Tugas Mandiri 7</vt:lpstr>
      <vt:lpstr>PowerPoint Presentation</vt:lpstr>
    </vt:vector>
  </TitlesOfParts>
  <Company>ITS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Tools for Improvement</dc:title>
  <dc:creator>Mahendrawathi</dc:creator>
  <cp:lastModifiedBy>ThinkPad L440</cp:lastModifiedBy>
  <cp:revision>68</cp:revision>
  <dcterms:created xsi:type="dcterms:W3CDTF">2007-04-20T07:09:33Z</dcterms:created>
  <dcterms:modified xsi:type="dcterms:W3CDTF">2021-05-25T02:50:38Z</dcterms:modified>
</cp:coreProperties>
</file>