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65" r:id="rId6"/>
    <p:sldId id="266" r:id="rId7"/>
    <p:sldId id="267" r:id="rId8"/>
    <p:sldId id="268" r:id="rId9"/>
    <p:sldId id="269" r:id="rId10"/>
    <p:sldId id="279" r:id="rId11"/>
    <p:sldId id="270" r:id="rId12"/>
    <p:sldId id="280" r:id="rId13"/>
    <p:sldId id="271" r:id="rId14"/>
    <p:sldId id="272" r:id="rId15"/>
    <p:sldId id="281" r:id="rId16"/>
    <p:sldId id="283" r:id="rId17"/>
    <p:sldId id="282" r:id="rId18"/>
    <p:sldId id="284" r:id="rId19"/>
    <p:sldId id="285" r:id="rId20"/>
    <p:sldId id="259" r:id="rId21"/>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400" b="0">
                <a:solidFill>
                  <a:schemeClr val="accent4"/>
                </a:solidFill>
                <a:effectLst>
                  <a:outerShdw blurRad="31750" dist="25400" dir="5400000" algn="tl" rotWithShape="0">
                    <a:srgbClr val="000000">
                      <a:alpha val="25000"/>
                    </a:srgbClr>
                  </a:outerShdw>
                </a:effectLst>
                <a:latin typeface="Impact" pitchFamily="34" charset="0"/>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1">
                    <a:lumMod val="65000"/>
                    <a:lumOff val="35000"/>
                  </a:schemeClr>
                </a:solidFill>
                <a:latin typeface="Arial Narrow"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sp>
        <p:nvSpPr>
          <p:cNvPr id="7" name="Freeform 6"/>
          <p:cNvSpPr>
            <a:spLocks/>
          </p:cNvSpPr>
          <p:nvPr/>
        </p:nvSpPr>
        <p:spPr bwMode="auto">
          <a:xfrm>
            <a:off x="1687513" y="4953000"/>
            <a:ext cx="7456487" cy="488154"/>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237744"/>
            <a:ext cx="9108557" cy="788662"/>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chemeClr val="accent4">
              <a:lumMod val="75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5000978"/>
            <a:ext cx="9144000" cy="186411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solidFill>
            <a:srgbClr val="FFFF00"/>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997671"/>
            <a:ext cx="9147765" cy="79030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2/18/2019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pic>
        <p:nvPicPr>
          <p:cNvPr id="13" name="Picture 12" descr="D:\data sharing\Logo UVERS res(standar asli 2016).jpg"/>
          <p:cNvPicPr/>
          <p:nvPr/>
        </p:nvPicPr>
        <p:blipFill>
          <a:blip r:embed="rId2"/>
          <a:srcRect/>
          <a:stretch>
            <a:fillRect/>
          </a:stretch>
        </p:blipFill>
        <p:spPr bwMode="auto">
          <a:xfrm>
            <a:off x="75527" y="76200"/>
            <a:ext cx="2134273" cy="9144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lvl1pPr>
              <a:defRPr b="0">
                <a:solidFill>
                  <a:schemeClr val="accent4"/>
                </a:solidFill>
              </a:defRPr>
            </a:lvl1pPr>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400" b="0" cap="none" baseline="0">
                <a:solidFill>
                  <a:schemeClr val="accent4"/>
                </a:solidFill>
                <a:effectLst>
                  <a:outerShdw blurRad="31750" dist="25400" dir="5400000" algn="tl" rotWithShape="0">
                    <a:srgbClr val="000000">
                      <a:alpha val="25000"/>
                    </a:srgbClr>
                  </a:outerShdw>
                </a:effectLst>
              </a:defRPr>
            </a:lvl1pPr>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r">
              <a:buNone/>
              <a:defRPr sz="2300">
                <a:solidFill>
                  <a:schemeClr val="tx1">
                    <a:lumMod val="50000"/>
                    <a:lumOff val="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2/18/2019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2/18/2019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2/18/2019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itle Placeholder 8"/>
          <p:cNvSpPr>
            <a:spLocks noGrp="1"/>
          </p:cNvSpPr>
          <p:nvPr userDrawn="1">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dirty="0" smtClean="0"/>
              <a:t>Click to edit Master title style</a:t>
            </a:r>
            <a:endParaRPr kumimoji="0" lang="en-US" dirty="0"/>
          </a:p>
        </p:txBody>
      </p:sp>
      <p:sp>
        <p:nvSpPr>
          <p:cNvPr id="30" name="Text Placeholder 29"/>
          <p:cNvSpPr>
            <a:spLocks noGrp="1"/>
          </p:cNvSpPr>
          <p:nvPr userDrawn="1">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userDrawn="1">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2/18/2019</a:t>
            </a:fld>
            <a:endParaRPr lang="en-US"/>
          </a:p>
        </p:txBody>
      </p:sp>
      <p:sp>
        <p:nvSpPr>
          <p:cNvPr id="22" name="Footer Placeholder 21"/>
          <p:cNvSpPr>
            <a:spLocks noGrp="1"/>
          </p:cNvSpPr>
          <p:nvPr userDrawn="1">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userDrawn="1">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grpSp>
        <p:nvGrpSpPr>
          <p:cNvPr id="19" name="Group 18"/>
          <p:cNvGrpSpPr/>
          <p:nvPr userDrawn="1"/>
        </p:nvGrpSpPr>
        <p:grpSpPr>
          <a:xfrm>
            <a:off x="4648200" y="0"/>
            <a:ext cx="4572000" cy="1870128"/>
            <a:chOff x="4648200" y="0"/>
            <a:chExt cx="4572000" cy="1870128"/>
          </a:xfrm>
        </p:grpSpPr>
        <p:sp>
          <p:nvSpPr>
            <p:cNvPr id="13" name="Freeform 12"/>
            <p:cNvSpPr>
              <a:spLocks/>
            </p:cNvSpPr>
            <p:nvPr/>
          </p:nvSpPr>
          <p:spPr bwMode="auto">
            <a:xfrm rot="10800000">
              <a:off x="4648200" y="427017"/>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rot="10800000">
              <a:off x="5418197" y="248898"/>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B050"/>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Right Triangle 16"/>
            <p:cNvSpPr/>
            <p:nvPr userDrawn="1"/>
          </p:nvSpPr>
          <p:spPr>
            <a:xfrm rot="10800000">
              <a:off x="5715000" y="0"/>
              <a:ext cx="3429000" cy="10668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6" name="Picture 15" descr="D:\data sharing\Logo UVERS res(standar asli 2016).jpg"/>
          <p:cNvPicPr/>
          <p:nvPr userDrawn="1"/>
        </p:nvPicPr>
        <p:blipFill>
          <a:blip r:embed="rId13"/>
          <a:srcRect/>
          <a:stretch>
            <a:fillRect/>
          </a:stretch>
        </p:blipFill>
        <p:spPr bwMode="auto">
          <a:xfrm>
            <a:off x="7695527" y="0"/>
            <a:ext cx="1448473" cy="62057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b="0" kern="1200">
          <a:solidFill>
            <a:schemeClr val="accent4"/>
          </a:solidFill>
          <a:effectLst>
            <a:outerShdw blurRad="31750" dist="25400" dir="5400000" algn="tl" rotWithShape="0">
              <a:srgbClr val="000000">
                <a:alpha val="25000"/>
              </a:srgbClr>
            </a:outerShdw>
          </a:effectLst>
          <a:latin typeface="Impact" pitchFamily="34" charset="0"/>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800" kern="1200">
          <a:solidFill>
            <a:schemeClr val="tx1"/>
          </a:solidFill>
          <a:latin typeface="Arial Narrow" pitchFamily="34" charset="0"/>
          <a:ea typeface="+mn-ea"/>
          <a:cs typeface="+mn-cs"/>
        </a:defRPr>
      </a:lvl1pPr>
      <a:lvl2pPr marL="621792" indent="-228600" algn="l" rtl="0" eaLnBrk="1" latinLnBrk="0" hangingPunct="1">
        <a:spcBef>
          <a:spcPts val="324"/>
        </a:spcBef>
        <a:buClr>
          <a:schemeClr val="accent1"/>
        </a:buClr>
        <a:buFont typeface="Verdana"/>
        <a:buChar char="◦"/>
        <a:defRPr kumimoji="0" sz="2400" kern="1200">
          <a:solidFill>
            <a:schemeClr val="tx1"/>
          </a:solidFill>
          <a:latin typeface="Arial Narrow"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400" kern="1200">
          <a:solidFill>
            <a:schemeClr val="tx1"/>
          </a:solidFill>
          <a:latin typeface="Arial Narrow"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2000" kern="1200">
          <a:solidFill>
            <a:schemeClr val="tx1"/>
          </a:solidFill>
          <a:latin typeface="Arial Narrow"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2000" kern="1200">
          <a:solidFill>
            <a:schemeClr val="tx1"/>
          </a:solidFill>
          <a:latin typeface="Arial Narrow"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err="1" smtClean="0"/>
              <a:t>Analisis</a:t>
            </a:r>
            <a:r>
              <a:rPr lang="en-US" dirty="0" smtClean="0"/>
              <a:t> </a:t>
            </a:r>
            <a:r>
              <a:rPr lang="en-US" dirty="0" err="1" smtClean="0"/>
              <a:t>Arsitektur</a:t>
            </a:r>
            <a:r>
              <a:rPr lang="en-US" dirty="0" smtClean="0"/>
              <a:t> Enterprise</a:t>
            </a:r>
            <a:endParaRPr lang="en-US" dirty="0"/>
          </a:p>
        </p:txBody>
      </p:sp>
      <p:sp>
        <p:nvSpPr>
          <p:cNvPr id="3" name="Subtitle 2"/>
          <p:cNvSpPr>
            <a:spLocks noGrp="1"/>
          </p:cNvSpPr>
          <p:nvPr>
            <p:ph type="subTitle" idx="1"/>
          </p:nvPr>
        </p:nvSpPr>
        <p:spPr/>
        <p:txBody>
          <a:bodyPr>
            <a:normAutofit fontScale="92500" lnSpcReduction="20000"/>
          </a:bodyPr>
          <a:lstStyle/>
          <a:p>
            <a:r>
              <a:rPr lang="en-US" dirty="0" err="1" smtClean="0"/>
              <a:t>SI402</a:t>
            </a:r>
            <a:r>
              <a:rPr lang="en-US" dirty="0" smtClean="0"/>
              <a:t> </a:t>
            </a:r>
            <a:r>
              <a:rPr lang="en-US" dirty="0" err="1" smtClean="0"/>
              <a:t>Arsitektur</a:t>
            </a:r>
            <a:r>
              <a:rPr lang="en-US" dirty="0" smtClean="0"/>
              <a:t> Enterprise</a:t>
            </a:r>
          </a:p>
          <a:p>
            <a:r>
              <a:rPr lang="en-US" dirty="0" err="1" smtClean="0"/>
              <a:t>Pertemuan</a:t>
            </a:r>
            <a:r>
              <a:rPr lang="en-US" dirty="0" smtClean="0"/>
              <a:t> #5</a:t>
            </a:r>
          </a:p>
          <a:p>
            <a:r>
              <a:rPr lang="en-US" dirty="0" smtClean="0"/>
              <a:t>Suryo Widiantoro, ST, </a:t>
            </a:r>
            <a:r>
              <a:rPr lang="en-US" dirty="0" err="1" smtClean="0"/>
              <a:t>MMSI</a:t>
            </a:r>
            <a:r>
              <a:rPr lang="en-US" dirty="0" smtClean="0"/>
              <a:t>, </a:t>
            </a:r>
            <a:r>
              <a:rPr lang="en-US" dirty="0" err="1" smtClean="0"/>
              <a:t>M.Com</a:t>
            </a:r>
            <a:r>
              <a:rPr lang="en-US" smtClean="0"/>
              <a:t>(IS)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1676400" y="2795789"/>
            <a:ext cx="5665237" cy="3909811"/>
          </a:xfrm>
          <a:prstGeom prst="rect">
            <a:avLst/>
          </a:prstGeom>
          <a:noFill/>
          <a:ln w="9525">
            <a:noFill/>
            <a:miter lim="800000"/>
            <a:headEnd/>
            <a:tailEnd/>
          </a:ln>
          <a:effectLst/>
        </p:spPr>
      </p:pic>
      <p:sp>
        <p:nvSpPr>
          <p:cNvPr id="3" name="Content Placeholder 1"/>
          <p:cNvSpPr txBox="1">
            <a:spLocks/>
          </p:cNvSpPr>
          <p:nvPr/>
        </p:nvSpPr>
        <p:spPr>
          <a:xfrm>
            <a:off x="457200" y="304800"/>
            <a:ext cx="8229600" cy="6248401"/>
          </a:xfrm>
          <a:prstGeom prst="rect">
            <a:avLst/>
          </a:prstGeom>
        </p:spPr>
        <p:txBody>
          <a:bodyPr>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800" b="1" i="1" u="none" strike="noStrike" kern="1200" cap="none" spc="0" normalizeH="0" baseline="0" noProof="0" smtClean="0">
                <a:ln>
                  <a:noFill/>
                </a:ln>
                <a:solidFill>
                  <a:schemeClr val="tx1"/>
                </a:solidFill>
                <a:effectLst/>
                <a:uLnTx/>
                <a:uFillTx/>
                <a:latin typeface="Arial Narrow" pitchFamily="34" charset="0"/>
                <a:ea typeface="+mn-ea"/>
                <a:cs typeface="+mn-cs"/>
              </a:rPr>
              <a:t>User/customer view</a:t>
            </a:r>
          </a:p>
          <a:p>
            <a:pPr marL="365760" lvl="0" indent="-256032">
              <a:spcBef>
                <a:spcPts val="400"/>
              </a:spcBef>
              <a:buClr>
                <a:schemeClr val="accent1"/>
              </a:buClr>
              <a:buSzPct val="68000"/>
            </a:pPr>
            <a:r>
              <a:rPr lang="en-US" sz="2400" smtClean="0">
                <a:sym typeface="Wingdings"/>
              </a:rPr>
              <a:t> s</a:t>
            </a:r>
            <a:r>
              <a:rPr kumimoji="0" lang="en-US" sz="2800" b="0" i="1" u="none" strike="noStrike" kern="1200" cap="none" spc="0" normalizeH="0" baseline="0" noProof="0" smtClean="0">
                <a:ln>
                  <a:noFill/>
                </a:ln>
                <a:solidFill>
                  <a:schemeClr val="tx1"/>
                </a:solidFill>
                <a:effectLst/>
                <a:uLnTx/>
                <a:uFillTx/>
                <a:latin typeface="Arial Narrow" pitchFamily="34" charset="0"/>
                <a:ea typeface="+mn-ea"/>
                <a:cs typeface="+mn-cs"/>
              </a:rPr>
              <a:t>takeholder </a:t>
            </a:r>
            <a:r>
              <a:rPr kumimoji="0" lang="en-US" sz="2800" b="0" i="0" u="none" strike="noStrike" kern="1200" cap="none" spc="0" normalizeH="0" baseline="0" noProof="0" smtClean="0">
                <a:ln>
                  <a:noFill/>
                </a:ln>
                <a:solidFill>
                  <a:schemeClr val="tx1"/>
                </a:solidFill>
                <a:effectLst/>
                <a:uLnTx/>
                <a:uFillTx/>
                <a:latin typeface="Arial Narrow" pitchFamily="34" charset="0"/>
                <a:ea typeface="+mn-ea"/>
                <a:cs typeface="+mn-cs"/>
              </a:rPr>
              <a:t>: pelanggan,</a:t>
            </a:r>
            <a:r>
              <a:rPr kumimoji="0" lang="en-US" sz="2800" b="0" i="0" u="none" strike="noStrike" kern="1200" cap="none" spc="0" normalizeH="0" noProof="0" smtClean="0">
                <a:ln>
                  <a:noFill/>
                </a:ln>
                <a:solidFill>
                  <a:schemeClr val="tx1"/>
                </a:solidFill>
                <a:effectLst/>
                <a:uLnTx/>
                <a:uFillTx/>
                <a:latin typeface="Arial Narrow" pitchFamily="34" charset="0"/>
                <a:ea typeface="+mn-ea"/>
                <a:cs typeface="+mn-cs"/>
              </a:rPr>
              <a:t> </a:t>
            </a:r>
            <a:r>
              <a:rPr kumimoji="0" lang="en-US" sz="2800" b="0" i="0" u="none" strike="noStrike" kern="1200" cap="none" spc="0" normalizeH="0" baseline="0" noProof="0" smtClean="0">
                <a:ln>
                  <a:noFill/>
                </a:ln>
                <a:solidFill>
                  <a:schemeClr val="tx1"/>
                </a:solidFill>
                <a:effectLst/>
                <a:uLnTx/>
                <a:uFillTx/>
                <a:latin typeface="Arial Narrow" pitchFamily="34" charset="0"/>
                <a:ea typeface="+mn-ea"/>
                <a:cs typeface="+mn-cs"/>
              </a:rPr>
              <a:t>pengguna aplikasi atau sistem</a:t>
            </a:r>
          </a:p>
          <a:p>
            <a:pPr marL="365760" lvl="0" indent="-256032">
              <a:spcBef>
                <a:spcPts val="400"/>
              </a:spcBef>
              <a:buClr>
                <a:schemeClr val="accent1"/>
              </a:buClr>
              <a:buSzPct val="68000"/>
            </a:pPr>
            <a:r>
              <a:rPr lang="en-US" sz="2400" smtClean="0">
                <a:sym typeface="Wingdings"/>
              </a:rPr>
              <a:t> </a:t>
            </a:r>
            <a:r>
              <a:rPr kumimoji="0" lang="en-US" sz="2800" b="0" i="0" u="none" strike="noStrike" kern="1200" cap="none" spc="0" normalizeH="0" baseline="0" noProof="0" smtClean="0">
                <a:ln>
                  <a:noFill/>
                </a:ln>
                <a:solidFill>
                  <a:schemeClr val="tx1"/>
                </a:solidFill>
                <a:effectLst/>
                <a:uLnTx/>
                <a:uFillTx/>
                <a:latin typeface="Arial Narrow" pitchFamily="34" charset="0"/>
                <a:ea typeface="+mn-ea"/>
                <a:cs typeface="+mn-cs"/>
              </a:rPr>
              <a:t>waktu respon (</a:t>
            </a:r>
            <a:r>
              <a:rPr kumimoji="0" lang="en-US" sz="2800" b="0" i="1" u="none" strike="noStrike" kern="1200" cap="none" spc="0" normalizeH="0" baseline="0" noProof="0" smtClean="0">
                <a:ln>
                  <a:noFill/>
                </a:ln>
                <a:solidFill>
                  <a:schemeClr val="tx1"/>
                </a:solidFill>
                <a:effectLst/>
                <a:uLnTx/>
                <a:uFillTx/>
                <a:latin typeface="Arial Narrow" pitchFamily="34" charset="0"/>
                <a:ea typeface="+mn-ea"/>
                <a:cs typeface="+mn-cs"/>
              </a:rPr>
              <a:t>response time</a:t>
            </a:r>
            <a:r>
              <a:rPr kumimoji="0" lang="en-US" sz="2800" b="0" i="0" u="none" strike="noStrike" kern="1200" cap="none" spc="0" normalizeH="0" baseline="0" noProof="0" smtClean="0">
                <a:ln>
                  <a:noFill/>
                </a:ln>
                <a:solidFill>
                  <a:schemeClr val="tx1"/>
                </a:solidFill>
                <a:effectLst/>
                <a:uLnTx/>
                <a:uFillTx/>
                <a:latin typeface="Arial Narrow" pitchFamily="34" charset="0"/>
                <a:ea typeface="+mn-ea"/>
                <a:cs typeface="+mn-cs"/>
              </a:rPr>
              <a:t>) : waktu antara dikeluarkannya sebuah permintaan (</a:t>
            </a:r>
            <a:r>
              <a:rPr kumimoji="0" lang="en-US" sz="2800" b="0" i="1" u="none" strike="noStrike" kern="1200" cap="none" spc="0" normalizeH="0" baseline="0" noProof="0" smtClean="0">
                <a:ln>
                  <a:noFill/>
                </a:ln>
                <a:solidFill>
                  <a:schemeClr val="tx1"/>
                </a:solidFill>
                <a:effectLst/>
                <a:uLnTx/>
                <a:uFillTx/>
                <a:latin typeface="Arial Narrow" pitchFamily="34" charset="0"/>
                <a:ea typeface="+mn-ea"/>
                <a:cs typeface="+mn-cs"/>
              </a:rPr>
              <a:t>request</a:t>
            </a:r>
            <a:r>
              <a:rPr kumimoji="0" lang="en-US" sz="2800" b="0" i="0" u="none" strike="noStrike" kern="1200" cap="none" spc="0" normalizeH="0" baseline="0" noProof="0" smtClean="0">
                <a:ln>
                  <a:noFill/>
                </a:ln>
                <a:solidFill>
                  <a:schemeClr val="tx1"/>
                </a:solidFill>
                <a:effectLst/>
                <a:uLnTx/>
                <a:uFillTx/>
                <a:latin typeface="Arial Narrow" pitchFamily="34" charset="0"/>
                <a:ea typeface="+mn-ea"/>
                <a:cs typeface="+mn-cs"/>
              </a:rPr>
              <a:t>) dan diterimanya hasil (</a:t>
            </a:r>
            <a:r>
              <a:rPr kumimoji="0" lang="en-US" sz="2800" b="0" i="1" u="none" strike="noStrike" kern="1200" cap="none" spc="0" normalizeH="0" baseline="0" noProof="0" smtClean="0">
                <a:ln>
                  <a:noFill/>
                </a:ln>
                <a:solidFill>
                  <a:schemeClr val="tx1"/>
                </a:solidFill>
                <a:effectLst/>
                <a:uLnTx/>
                <a:uFillTx/>
                <a:latin typeface="Arial Narrow" pitchFamily="34" charset="0"/>
                <a:ea typeface="+mn-ea"/>
                <a:cs typeface="+mn-cs"/>
              </a:rPr>
              <a:t>result</a:t>
            </a:r>
            <a:r>
              <a:rPr kumimoji="0" lang="en-US" sz="2800" b="0" i="0" u="none" strike="noStrike" kern="1200" cap="none" spc="0" normalizeH="0" baseline="0" noProof="0" smtClean="0">
                <a:ln>
                  <a:noFill/>
                </a:ln>
                <a:solidFill>
                  <a:schemeClr val="tx1"/>
                </a:solidFill>
                <a:effectLst/>
                <a:uLnTx/>
                <a:uFillTx/>
                <a:latin typeface="Arial Narrow" pitchFamily="34" charset="0"/>
                <a:ea typeface="+mn-ea"/>
                <a:cs typeface="+mn-cs"/>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a:bodyPr>
          <a:lstStyle/>
          <a:p>
            <a:pPr>
              <a:buNone/>
            </a:pPr>
            <a:r>
              <a:rPr lang="en-US" b="1" i="1" smtClean="0"/>
              <a:t>Process view</a:t>
            </a:r>
          </a:p>
          <a:p>
            <a:pPr>
              <a:buNone/>
            </a:pPr>
            <a:r>
              <a:rPr lang="en-US" smtClean="0">
                <a:sym typeface="Wingdings"/>
              </a:rPr>
              <a:t> </a:t>
            </a:r>
            <a:r>
              <a:rPr lang="en-US" i="1" smtClean="0"/>
              <a:t>stakeholder</a:t>
            </a:r>
            <a:r>
              <a:rPr lang="en-US" smtClean="0"/>
              <a:t> : pemilik proses manajer operasional</a:t>
            </a:r>
          </a:p>
          <a:p>
            <a:pPr>
              <a:buNone/>
            </a:pPr>
            <a:r>
              <a:rPr lang="en-US" smtClean="0">
                <a:sym typeface="Wingdings"/>
              </a:rPr>
              <a:t>  </a:t>
            </a:r>
            <a:r>
              <a:rPr lang="en-US" smtClean="0"/>
              <a:t>waktu penyelesaian (</a:t>
            </a:r>
            <a:r>
              <a:rPr lang="en-US" i="1" smtClean="0"/>
              <a:t>completion time</a:t>
            </a:r>
            <a:r>
              <a:rPr lang="en-US" smtClean="0"/>
              <a:t>) : waktu yang diperlukan untuk menyelesaikan 1 instan dari sebuah proses</a:t>
            </a:r>
          </a:p>
          <a:p>
            <a:pPr>
              <a:buNone/>
            </a:pPr>
            <a:endParaRPr lang="en-US" smtClean="0"/>
          </a:p>
          <a:p>
            <a:pPr>
              <a:buNone/>
            </a:pPr>
            <a:r>
              <a:rPr lang="en-US" b="1" i="1" smtClean="0"/>
              <a:t>Product view</a:t>
            </a:r>
          </a:p>
          <a:p>
            <a:pPr>
              <a:buNone/>
            </a:pPr>
            <a:r>
              <a:rPr lang="en-US" smtClean="0">
                <a:sym typeface="Wingdings"/>
              </a:rPr>
              <a:t> </a:t>
            </a:r>
            <a:r>
              <a:rPr lang="en-US" i="1" smtClean="0"/>
              <a:t>stakeholder </a:t>
            </a:r>
            <a:r>
              <a:rPr lang="en-US" smtClean="0"/>
              <a:t>: manajer produk; manajer operasional</a:t>
            </a:r>
          </a:p>
          <a:p>
            <a:pPr>
              <a:buNone/>
            </a:pPr>
            <a:r>
              <a:rPr lang="en-US" smtClean="0">
                <a:sym typeface="Wingdings"/>
              </a:rPr>
              <a:t>  </a:t>
            </a:r>
            <a:r>
              <a:rPr lang="en-US" smtClean="0"/>
              <a:t>waktu pemrosesan (</a:t>
            </a:r>
            <a:r>
              <a:rPr lang="en-US" i="1" smtClean="0"/>
              <a:t>processing time</a:t>
            </a:r>
            <a:r>
              <a:rPr lang="en-US" smtClean="0"/>
              <a:t>) : jumlah waktu untuk melakukan pekerjaan aktual                                untuk merealisasikan sebuah produk                              atau hasil tertentu</a:t>
            </a:r>
          </a:p>
        </p:txBody>
      </p:sp>
      <p:pic>
        <p:nvPicPr>
          <p:cNvPr id="1026" name="Picture 2" descr="C:\Program Files (x86)\Microsoft Office\MEDIA\CAGCAT10\j0234657.wmf"/>
          <p:cNvPicPr>
            <a:picLocks noChangeAspect="1" noChangeArrowheads="1"/>
          </p:cNvPicPr>
          <p:nvPr/>
        </p:nvPicPr>
        <p:blipFill>
          <a:blip r:embed="rId2"/>
          <a:srcRect/>
          <a:stretch>
            <a:fillRect/>
          </a:stretch>
        </p:blipFill>
        <p:spPr bwMode="auto">
          <a:xfrm>
            <a:off x="6781800" y="4584199"/>
            <a:ext cx="2170786" cy="2112867"/>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a:bodyPr>
          <a:lstStyle/>
          <a:p>
            <a:pPr>
              <a:buNone/>
            </a:pPr>
            <a:r>
              <a:rPr lang="en-US" b="1" i="1" smtClean="0"/>
              <a:t>System view</a:t>
            </a:r>
          </a:p>
          <a:p>
            <a:pPr>
              <a:buNone/>
            </a:pPr>
            <a:r>
              <a:rPr lang="en-US" smtClean="0">
                <a:sym typeface="Wingdings"/>
              </a:rPr>
              <a:t> </a:t>
            </a:r>
            <a:r>
              <a:rPr lang="en-US" i="1" smtClean="0">
                <a:sym typeface="Wingdings"/>
              </a:rPr>
              <a:t>s</a:t>
            </a:r>
            <a:r>
              <a:rPr lang="en-US" i="1" smtClean="0"/>
              <a:t>takeholder </a:t>
            </a:r>
            <a:r>
              <a:rPr lang="en-US" smtClean="0"/>
              <a:t>: pemilik/manajer sistem</a:t>
            </a:r>
          </a:p>
          <a:p>
            <a:pPr>
              <a:buNone/>
            </a:pPr>
            <a:r>
              <a:rPr lang="en-US" smtClean="0">
                <a:sym typeface="Wingdings"/>
              </a:rPr>
              <a:t> </a:t>
            </a:r>
            <a:r>
              <a:rPr lang="en-US" i="1" smtClean="0"/>
              <a:t>throughput </a:t>
            </a:r>
            <a:r>
              <a:rPr lang="en-US" smtClean="0"/>
              <a:t>: jumlah transaksi atau </a:t>
            </a:r>
            <a:r>
              <a:rPr lang="en-US" i="1" smtClean="0"/>
              <a:t>request </a:t>
            </a:r>
            <a:r>
              <a:rPr lang="en-US" smtClean="0"/>
              <a:t>yang diselesaikan oleh sistem per satuan waktu</a:t>
            </a:r>
          </a:p>
          <a:p>
            <a:pPr>
              <a:buNone/>
            </a:pPr>
            <a:endParaRPr lang="en-US" smtClean="0"/>
          </a:p>
          <a:p>
            <a:pPr>
              <a:buNone/>
            </a:pPr>
            <a:r>
              <a:rPr lang="en-US" b="1" i="1" smtClean="0"/>
              <a:t>Resource view</a:t>
            </a:r>
          </a:p>
          <a:p>
            <a:pPr>
              <a:buNone/>
            </a:pPr>
            <a:r>
              <a:rPr lang="en-US" smtClean="0">
                <a:sym typeface="Wingdings"/>
              </a:rPr>
              <a:t> </a:t>
            </a:r>
            <a:r>
              <a:rPr lang="en-US" i="1" smtClean="0"/>
              <a:t>stakeholder </a:t>
            </a:r>
            <a:r>
              <a:rPr lang="en-US" smtClean="0"/>
              <a:t>: manajer sumberdaya, perencana kapasitas</a:t>
            </a:r>
          </a:p>
          <a:p>
            <a:pPr>
              <a:buNone/>
            </a:pPr>
            <a:r>
              <a:rPr lang="en-US" smtClean="0">
                <a:sym typeface="Wingdings"/>
              </a:rPr>
              <a:t> </a:t>
            </a:r>
            <a:r>
              <a:rPr lang="en-US" i="1" smtClean="0"/>
              <a:t>utilisation </a:t>
            </a:r>
            <a:r>
              <a:rPr lang="en-US" smtClean="0"/>
              <a:t>: persentase waktu operasional sebuah sumberdaya yang digunakan</a:t>
            </a:r>
            <a:endParaRPr lang="en-US"/>
          </a:p>
        </p:txBody>
      </p:sp>
      <p:pic>
        <p:nvPicPr>
          <p:cNvPr id="3" name="Picture 2" descr="C:\Program Files (x86)\Microsoft Office\MEDIA\CAGCAT10\j0234657.wmf"/>
          <p:cNvPicPr>
            <a:picLocks noChangeAspect="1" noChangeArrowheads="1"/>
          </p:cNvPicPr>
          <p:nvPr/>
        </p:nvPicPr>
        <p:blipFill>
          <a:blip r:embed="rId2"/>
          <a:srcRect/>
          <a:stretch>
            <a:fillRect/>
          </a:stretch>
        </p:blipFill>
        <p:spPr bwMode="auto">
          <a:xfrm>
            <a:off x="6781800" y="4584199"/>
            <a:ext cx="2170786" cy="2112867"/>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mtClean="0"/>
              <a:t>Arsitektur </a:t>
            </a:r>
            <a:r>
              <a:rPr lang="en-US" i="1" smtClean="0"/>
              <a:t>enterprise </a:t>
            </a:r>
            <a:r>
              <a:rPr lang="en-US" smtClean="0"/>
              <a:t>mencakup aspek yang sangat luas:</a:t>
            </a:r>
          </a:p>
          <a:p>
            <a:pPr marL="688975" lvl="1" indent="-296863">
              <a:buFont typeface="+mj-lt"/>
              <a:buAutoNum type="arabicPeriod"/>
            </a:pPr>
            <a:r>
              <a:rPr lang="en-US" b="1" u="sng" smtClean="0"/>
              <a:t>Layer teknis infrastruktur (misal: </a:t>
            </a:r>
            <a:r>
              <a:rPr lang="en-US" b="1" i="1" u="sng" smtClean="0"/>
              <a:t>hardware </a:t>
            </a:r>
            <a:r>
              <a:rPr lang="en-US" b="1" u="sng" smtClean="0"/>
              <a:t>komputer dan </a:t>
            </a:r>
            <a:r>
              <a:rPr lang="en-US" b="1" i="1" u="sng" smtClean="0"/>
              <a:t>network</a:t>
            </a:r>
            <a:r>
              <a:rPr lang="en-US" b="1" u="sng" smtClean="0"/>
              <a:t>),</a:t>
            </a:r>
          </a:p>
          <a:p>
            <a:pPr marL="688975" lvl="1" indent="-296863">
              <a:buFont typeface="+mj-lt"/>
              <a:buAutoNum type="arabicPeriod"/>
            </a:pPr>
            <a:r>
              <a:rPr lang="en-US" b="1" u="sng" smtClean="0"/>
              <a:t>Aplikasi software yang berjalan di atas infrastruktur,</a:t>
            </a:r>
          </a:p>
          <a:p>
            <a:pPr marL="688975" lvl="1" indent="-296863">
              <a:buFont typeface="+mj-lt"/>
              <a:buAutoNum type="arabicPeriod"/>
            </a:pPr>
            <a:r>
              <a:rPr lang="en-US" b="1" u="sng" smtClean="0"/>
              <a:t>Proses bisnis yang didukung oleh aplikasi</a:t>
            </a:r>
          </a:p>
          <a:p>
            <a:endParaRPr lang="en-US" smtClean="0"/>
          </a:p>
          <a:p>
            <a:pPr>
              <a:buNone/>
            </a:pPr>
            <a:r>
              <a:rPr lang="en-US" smtClean="0"/>
              <a:t>Didalam setiap layer tersebut, teknik analisis kuantitatif dapat diterapkan yang biasanya memerlukan model detil sebagai input</a:t>
            </a:r>
            <a:endParaRPr lang="en-US"/>
          </a:p>
        </p:txBody>
      </p:sp>
      <p:sp>
        <p:nvSpPr>
          <p:cNvPr id="3" name="Title 2"/>
          <p:cNvSpPr>
            <a:spLocks noGrp="1"/>
          </p:cNvSpPr>
          <p:nvPr>
            <p:ph type="title"/>
          </p:nvPr>
        </p:nvSpPr>
        <p:spPr/>
        <p:txBody>
          <a:bodyPr>
            <a:normAutofit/>
          </a:bodyPr>
          <a:lstStyle/>
          <a:p>
            <a:r>
              <a:rPr lang="en-US" sz="3200" smtClean="0"/>
              <a:t>Teknik analisis kinerja untuk arsitektur</a:t>
            </a:r>
            <a:endParaRPr lang="en-US" sz="32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334000"/>
          </a:xfrm>
        </p:spPr>
        <p:txBody>
          <a:bodyPr>
            <a:normAutofit fontScale="92500" lnSpcReduction="20000"/>
          </a:bodyPr>
          <a:lstStyle/>
          <a:p>
            <a:pPr>
              <a:buNone/>
            </a:pPr>
            <a:r>
              <a:rPr lang="en-US" b="1" smtClean="0"/>
              <a:t>Layer Infrastruktur</a:t>
            </a:r>
          </a:p>
          <a:p>
            <a:pPr lvl="1"/>
            <a:r>
              <a:rPr lang="en-US" smtClean="0"/>
              <a:t>Pendekatan evaluasi kinerja untuk sistem komputer dan komunikasi fokus pada domain infrastruktur</a:t>
            </a:r>
          </a:p>
          <a:p>
            <a:pPr lvl="1"/>
            <a:r>
              <a:rPr lang="en-US" smtClean="0"/>
              <a:t>Pendekatan didasarkan pada model detil dan memerlukan data input yang detil</a:t>
            </a:r>
          </a:p>
          <a:p>
            <a:pPr>
              <a:buNone/>
            </a:pPr>
            <a:endParaRPr lang="en-US" b="1" smtClean="0"/>
          </a:p>
          <a:p>
            <a:pPr>
              <a:buNone/>
            </a:pPr>
            <a:r>
              <a:rPr lang="en-US" b="1" smtClean="0"/>
              <a:t>Layer Aplikasi</a:t>
            </a:r>
          </a:p>
          <a:p>
            <a:pPr lvl="1"/>
            <a:r>
              <a:rPr lang="en-US" smtClean="0"/>
              <a:t>Komposisi menjadi isu penting dalam arsitektur</a:t>
            </a:r>
          </a:p>
          <a:p>
            <a:pPr lvl="1"/>
            <a:r>
              <a:rPr lang="en-US" smtClean="0"/>
              <a:t>Dalam konteks analisis kinerja, komposisi hasil analisis bisa menjadi hal yang berguna</a:t>
            </a:r>
          </a:p>
          <a:p>
            <a:pPr lvl="1"/>
            <a:r>
              <a:rPr lang="en-US" smtClean="0"/>
              <a:t>Kinerja sistem secara keseluruhan dapat diekspresikan dalam bentuk kinerja komponen-komponen didalamnya</a:t>
            </a:r>
          </a:p>
          <a:p>
            <a:pPr>
              <a:buNone/>
            </a:pPr>
            <a:endParaRPr lang="en-US" b="1" smtClean="0"/>
          </a:p>
          <a:p>
            <a:pPr>
              <a:buNone/>
            </a:pPr>
            <a:r>
              <a:rPr lang="en-US" b="1" smtClean="0"/>
              <a:t>Layer Bisnis</a:t>
            </a:r>
          </a:p>
          <a:p>
            <a:pPr lvl="1"/>
            <a:r>
              <a:rPr lang="en-US" smtClean="0"/>
              <a:t>Beberapa </a:t>
            </a:r>
            <a:r>
              <a:rPr lang="en-US" i="1" smtClean="0"/>
              <a:t>tool </a:t>
            </a:r>
            <a:r>
              <a:rPr lang="en-US" smtClean="0"/>
              <a:t>pemodelan proses bisnis memberikan dukungan pada analisis kuantitatif melalui simulasi </a:t>
            </a:r>
            <a:r>
              <a:rPr lang="en-US" i="1" smtClean="0"/>
              <a:t>discrete-event</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LATIHAN</a:t>
            </a:r>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mtClean="0"/>
              <a:t>PT IklanQue adalah sebuah perusahaan yang bergerak di bidang periklanan.</a:t>
            </a:r>
          </a:p>
          <a:p>
            <a:pPr>
              <a:buNone/>
            </a:pPr>
            <a:endParaRPr lang="en-US" smtClean="0"/>
          </a:p>
          <a:p>
            <a:pPr>
              <a:buNone/>
            </a:pPr>
            <a:r>
              <a:rPr lang="en-US" smtClean="0"/>
              <a:t>Proses yang berjalan saat ini masih bersifat manual dimana pelanggan harus datang langsung ke kantor PT IklanQue apabila ingin mencetak iklan. Adapun PT IklanQue memiliki alur proses kerja seperti yang terlihat seperti diagram pada slide berikut ini.</a:t>
            </a:r>
            <a:endParaRPr lang="en-US"/>
          </a:p>
        </p:txBody>
      </p:sp>
      <p:sp>
        <p:nvSpPr>
          <p:cNvPr id="3" name="Title 2"/>
          <p:cNvSpPr>
            <a:spLocks noGrp="1"/>
          </p:cNvSpPr>
          <p:nvPr>
            <p:ph type="title"/>
          </p:nvPr>
        </p:nvSpPr>
        <p:spPr/>
        <p:txBody>
          <a:bodyPr/>
          <a:lstStyle/>
          <a:p>
            <a:r>
              <a:rPr lang="en-US" smtClean="0"/>
              <a:t>Kasus Perusahaan Iklan</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l="14142" r="13909"/>
          <a:stretch>
            <a:fillRect/>
          </a:stretch>
        </p:blipFill>
        <p:spPr bwMode="auto">
          <a:xfrm>
            <a:off x="228600" y="0"/>
            <a:ext cx="8776229"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mtClean="0"/>
              <a:t>Mr Adev sebagai pemilik PT IklanQue ingin membuat proses bisnis yang lebih modern dengan dukungan teknologi informasi agar bisnis iklannya dapat lebih berkembang.</a:t>
            </a:r>
          </a:p>
          <a:p>
            <a:pPr>
              <a:buNone/>
            </a:pPr>
            <a:endParaRPr lang="en-US" smtClean="0"/>
          </a:p>
          <a:p>
            <a:pPr>
              <a:buNone/>
            </a:pPr>
            <a:r>
              <a:rPr lang="en-US" smtClean="0"/>
              <a:t>Untuk itu Mr Adev meminta jasa anda sebagai seorang Arsitek Enterprise untuk membuatkan rancangan cetak biru arsitektur teknologi informasi yang dapat memenuhi kebutuhan proses bisnis secara online. Rancangan mengacu pada proses kerja yang telah ditampilkan sebelumnya.</a:t>
            </a:r>
            <a:endParaRPr lang="en-US"/>
          </a:p>
        </p:txBody>
      </p:sp>
      <p:sp>
        <p:nvSpPr>
          <p:cNvPr id="3" name="Title 2"/>
          <p:cNvSpPr>
            <a:spLocks noGrp="1"/>
          </p:cNvSpPr>
          <p:nvPr>
            <p:ph type="title"/>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624078" indent="-514350">
              <a:buNone/>
            </a:pPr>
            <a:r>
              <a:rPr lang="en-US" smtClean="0"/>
              <a:t>Buatlah rancangan cetak biru arsitektur teknologi informasi PT IklanQue yang mencakup:</a:t>
            </a:r>
          </a:p>
          <a:p>
            <a:pPr marL="624078" indent="-514350">
              <a:buNone/>
            </a:pPr>
            <a:endParaRPr lang="en-US" smtClean="0"/>
          </a:p>
          <a:p>
            <a:pPr marL="880110" lvl="1" indent="-514350">
              <a:buFont typeface="+mj-lt"/>
              <a:buAutoNum type="arabicPeriod"/>
            </a:pPr>
            <a:r>
              <a:rPr lang="en-US" smtClean="0"/>
              <a:t>Layer bisnis: apa saja layanan bisnis dan fungsi/proses bisnis yang dibutuhkan</a:t>
            </a:r>
          </a:p>
          <a:p>
            <a:pPr marL="880110" lvl="1" indent="-514350">
              <a:buFont typeface="+mj-lt"/>
              <a:buAutoNum type="arabicPeriod"/>
            </a:pPr>
            <a:r>
              <a:rPr lang="en-US" smtClean="0"/>
              <a:t>Layer aplikasi: apa saja layanan aplikasi dan modul/komponen yang dibutuhkan</a:t>
            </a:r>
          </a:p>
          <a:p>
            <a:pPr marL="880110" lvl="1" indent="-514350">
              <a:buFont typeface="+mj-lt"/>
              <a:buAutoNum type="arabicPeriod"/>
            </a:pPr>
            <a:r>
              <a:rPr lang="en-US" smtClean="0"/>
              <a:t>Layer teknologi: apa saja kebutuhan hardware dan network yang dibutuhkan</a:t>
            </a:r>
          </a:p>
          <a:p>
            <a:pPr marL="880110" lvl="1" indent="-514350">
              <a:buFont typeface="+mj-lt"/>
              <a:buAutoNum type="arabicPeriod"/>
            </a:pPr>
            <a:endParaRPr lang="en-US" smtClean="0"/>
          </a:p>
          <a:p>
            <a:pPr marL="624078" indent="-514350">
              <a:buNone/>
            </a:pPr>
            <a:r>
              <a:rPr lang="en-US" smtClean="0"/>
              <a:t>Rancangan dibuat dalam bentuk diagram arsitektur enterprise yang mencakup 3 layer tersebut di atas.</a:t>
            </a:r>
            <a:endParaRPr lang="en-US"/>
          </a:p>
        </p:txBody>
      </p:sp>
      <p:sp>
        <p:nvSpPr>
          <p:cNvPr id="3" name="Title 2"/>
          <p:cNvSpPr>
            <a:spLocks noGrp="1"/>
          </p:cNvSpPr>
          <p:nvPr>
            <p:ph type="title"/>
          </p:nvPr>
        </p:nvSpPr>
        <p:spPr/>
        <p:txBody>
          <a:bodyPr>
            <a:normAutofit/>
          </a:bodyPr>
          <a:lstStyle/>
          <a:p>
            <a:r>
              <a:rPr lang="en-US" smtClean="0">
                <a:solidFill>
                  <a:srgbClr val="FF0000"/>
                </a:solidFill>
              </a:rPr>
              <a:t>Tugas yang </a:t>
            </a:r>
            <a:r>
              <a:rPr lang="en-US" smtClean="0">
                <a:solidFill>
                  <a:srgbClr val="FF0000"/>
                </a:solidFill>
              </a:rPr>
              <a:t>harus </a:t>
            </a:r>
            <a:r>
              <a:rPr lang="en-US" smtClean="0">
                <a:solidFill>
                  <a:srgbClr val="FF0000"/>
                </a:solidFill>
              </a:rPr>
              <a:t>dikerjakan</a:t>
            </a:r>
            <a:endParaRPr lang="en-US">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43200" y="1481328"/>
            <a:ext cx="5943600" cy="4525963"/>
          </a:xfrm>
        </p:spPr>
        <p:txBody>
          <a:bodyPr/>
          <a:lstStyle/>
          <a:p>
            <a:pPr marL="114300" indent="-4763">
              <a:buNone/>
            </a:pPr>
            <a:r>
              <a:rPr lang="en-US" smtClean="0">
                <a:solidFill>
                  <a:schemeClr val="accent4"/>
                </a:solidFill>
              </a:rPr>
              <a:t>Mahasiswa mampu </a:t>
            </a:r>
            <a:r>
              <a:rPr lang="en-US" b="1" smtClean="0">
                <a:solidFill>
                  <a:schemeClr val="accent4"/>
                </a:solidFill>
              </a:rPr>
              <a:t>menjelaskan teknik analisis arsitektur </a:t>
            </a:r>
            <a:r>
              <a:rPr lang="en-US" b="1" i="1" smtClean="0">
                <a:solidFill>
                  <a:schemeClr val="accent4"/>
                </a:solidFill>
              </a:rPr>
              <a:t>enterprise</a:t>
            </a:r>
            <a:r>
              <a:rPr lang="en-US" b="1" smtClean="0">
                <a:solidFill>
                  <a:schemeClr val="accent4"/>
                </a:solidFill>
              </a:rPr>
              <a:t> </a:t>
            </a:r>
            <a:r>
              <a:rPr lang="en-US" smtClean="0">
                <a:solidFill>
                  <a:schemeClr val="accent4"/>
                </a:solidFill>
              </a:rPr>
              <a:t>yang digunakan untuk dapat mengoptimalkan efektivitas proses bisnis dalam organisasi</a:t>
            </a:r>
            <a:endParaRPr lang="en-US" dirty="0">
              <a:solidFill>
                <a:schemeClr val="accent4"/>
              </a:solidFill>
            </a:endParaRPr>
          </a:p>
        </p:txBody>
      </p:sp>
      <p:sp>
        <p:nvSpPr>
          <p:cNvPr id="3" name="Title 2"/>
          <p:cNvSpPr>
            <a:spLocks noGrp="1"/>
          </p:cNvSpPr>
          <p:nvPr>
            <p:ph type="title"/>
          </p:nvPr>
        </p:nvSpPr>
        <p:spPr/>
        <p:txBody>
          <a:bodyPr/>
          <a:lstStyle/>
          <a:p>
            <a:r>
              <a:rPr lang="en-US" dirty="0" err="1" smtClean="0"/>
              <a:t>Capaian</a:t>
            </a:r>
            <a:r>
              <a:rPr lang="en-US" dirty="0" smtClean="0"/>
              <a:t> </a:t>
            </a:r>
            <a:r>
              <a:rPr lang="en-US" dirty="0" err="1" smtClean="0"/>
              <a:t>pembelajaran</a:t>
            </a:r>
            <a:r>
              <a:rPr lang="en-US" dirty="0" smtClean="0"/>
              <a:t> #3</a:t>
            </a:r>
            <a:endParaRPr lang="en-US" dirty="0"/>
          </a:p>
        </p:txBody>
      </p:sp>
      <p:pic>
        <p:nvPicPr>
          <p:cNvPr id="4" name="Picture 2" descr="C:\Program Files (x86)\Microsoft Office\MEDIA\CAGCAT10\j0293844.wmf"/>
          <p:cNvPicPr>
            <a:picLocks noChangeAspect="1" noChangeArrowheads="1"/>
          </p:cNvPicPr>
          <p:nvPr/>
        </p:nvPicPr>
        <p:blipFill>
          <a:blip r:embed="rId2"/>
          <a:srcRect/>
          <a:stretch>
            <a:fillRect/>
          </a:stretch>
        </p:blipFill>
        <p:spPr bwMode="auto">
          <a:xfrm>
            <a:off x="685800" y="1524000"/>
            <a:ext cx="1738274" cy="1827886"/>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Terima</a:t>
            </a:r>
            <a:r>
              <a:rPr lang="en-US" dirty="0" smtClean="0"/>
              <a:t> </a:t>
            </a:r>
            <a:r>
              <a:rPr lang="en-US" dirty="0" err="1" smtClean="0"/>
              <a:t>kasih</a:t>
            </a:r>
            <a:endParaRPr lang="en-US" dirty="0"/>
          </a:p>
        </p:txBody>
      </p:sp>
      <p:sp>
        <p:nvSpPr>
          <p:cNvPr id="3" name="Text Placeholder 2"/>
          <p:cNvSpPr>
            <a:spLocks noGrp="1"/>
          </p:cNvSpPr>
          <p:nvPr>
            <p:ph type="body" idx="1"/>
          </p:nvPr>
        </p:nvSpPr>
        <p:spPr/>
        <p:txBody>
          <a:bodyPr/>
          <a:lstStyle/>
          <a:p>
            <a:r>
              <a:rPr lang="en-US" dirty="0" err="1" smtClean="0"/>
              <a:t>Selamat</a:t>
            </a:r>
            <a:r>
              <a:rPr lang="en-US" dirty="0" smtClean="0"/>
              <a:t> </a:t>
            </a:r>
            <a:r>
              <a:rPr lang="en-US" dirty="0" err="1" smtClean="0"/>
              <a:t>belajar</a:t>
            </a:r>
            <a:r>
              <a:rPr lang="en-US" dirty="0" smtClean="0"/>
              <a:t> dan </a:t>
            </a:r>
            <a:r>
              <a:rPr lang="en-US" dirty="0" err="1" smtClean="0"/>
              <a:t>semoga</a:t>
            </a:r>
            <a:r>
              <a:rPr lang="en-US" dirty="0" smtClean="0"/>
              <a:t> </a:t>
            </a:r>
            <a:r>
              <a:rPr lang="en-US" dirty="0" err="1" smtClean="0"/>
              <a:t>sukses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None/>
            </a:pPr>
            <a:r>
              <a:rPr lang="en-US" smtClean="0"/>
              <a:t>Teknik Analisis Arsitektur </a:t>
            </a:r>
            <a:r>
              <a:rPr lang="en-US" i="1" smtClean="0"/>
              <a:t>Enterprise</a:t>
            </a:r>
            <a:endParaRPr lang="en-US" i="1" dirty="0"/>
          </a:p>
        </p:txBody>
      </p:sp>
      <p:sp>
        <p:nvSpPr>
          <p:cNvPr id="3" name="Title 2"/>
          <p:cNvSpPr>
            <a:spLocks noGrp="1"/>
          </p:cNvSpPr>
          <p:nvPr>
            <p:ph type="title"/>
          </p:nvPr>
        </p:nvSpPr>
        <p:spPr/>
        <p:txBody>
          <a:bodyPr/>
          <a:lstStyle/>
          <a:p>
            <a:r>
              <a:rPr lang="en-US" dirty="0" err="1" smtClean="0"/>
              <a:t>Topik</a:t>
            </a:r>
            <a:r>
              <a:rPr lang="en-US" dirty="0" smtClean="0"/>
              <a:t> </a:t>
            </a:r>
            <a:r>
              <a:rPr lang="en-US" dirty="0" err="1" smtClean="0"/>
              <a:t>bahasan</a:t>
            </a:r>
            <a:endParaRPr lang="en-US" dirty="0"/>
          </a:p>
        </p:txBody>
      </p:sp>
      <p:pic>
        <p:nvPicPr>
          <p:cNvPr id="4" name="Picture 2" descr="C:\Program Files (x86)\Microsoft Office\MEDIA\CAGCAT10\j0293236.wmf"/>
          <p:cNvPicPr>
            <a:picLocks noChangeAspect="1" noChangeArrowheads="1"/>
          </p:cNvPicPr>
          <p:nvPr/>
        </p:nvPicPr>
        <p:blipFill>
          <a:blip r:embed="rId2"/>
          <a:srcRect/>
          <a:stretch>
            <a:fillRect/>
          </a:stretch>
        </p:blipFill>
        <p:spPr bwMode="auto">
          <a:xfrm>
            <a:off x="5791200" y="4343400"/>
            <a:ext cx="3200400" cy="236104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a:bodyPr>
          <a:lstStyle/>
          <a:p>
            <a:pPr marL="2971800" indent="-23813">
              <a:buNone/>
            </a:pPr>
            <a:r>
              <a:rPr lang="en-US" u="sng" smtClean="0"/>
              <a:t>Efektivitas organisasi </a:t>
            </a:r>
            <a:r>
              <a:rPr lang="en-US" smtClean="0"/>
              <a:t>tidak dapat tercapai melalui optimasi secara lokal, namun dapat </a:t>
            </a:r>
            <a:r>
              <a:rPr lang="en-US" u="sng" smtClean="0"/>
              <a:t>terwujud dengan interaksi yang teratur dari seluruh komponen organisasi secara global</a:t>
            </a:r>
          </a:p>
          <a:p>
            <a:endParaRPr lang="en-US" smtClean="0"/>
          </a:p>
          <a:p>
            <a:pPr>
              <a:buNone/>
            </a:pPr>
            <a:r>
              <a:rPr lang="en-US" smtClean="0"/>
              <a:t>Dalam menciptakan perspektif terintegrasi dari arsitektur </a:t>
            </a:r>
            <a:r>
              <a:rPr lang="en-US" i="1" smtClean="0"/>
              <a:t>enterprise</a:t>
            </a:r>
            <a:r>
              <a:rPr lang="en-US" smtClean="0"/>
              <a:t> untuk mewujudkan optimasi global diperlukan:</a:t>
            </a:r>
          </a:p>
          <a:p>
            <a:pPr marL="465138" indent="-355600">
              <a:buFont typeface="+mj-lt"/>
              <a:buAutoNum type="arabicPeriod"/>
            </a:pPr>
            <a:r>
              <a:rPr lang="en-US" smtClean="0"/>
              <a:t>teknik pendeskripsian untuk model arsitektur</a:t>
            </a:r>
          </a:p>
          <a:p>
            <a:pPr marL="465138" indent="-355600">
              <a:buFont typeface="+mj-lt"/>
              <a:buAutoNum type="arabicPeriod"/>
            </a:pPr>
            <a:r>
              <a:rPr lang="en-US" smtClean="0"/>
              <a:t>teknik analisis berbasis-model</a:t>
            </a:r>
            <a:endParaRPr lang="en-US"/>
          </a:p>
        </p:txBody>
      </p:sp>
      <p:pic>
        <p:nvPicPr>
          <p:cNvPr id="3" name="Picture 2" descr="C:\Program Files (x86)\Microsoft Office\MEDIA\CAGCAT10\j0195812.wmf"/>
          <p:cNvPicPr>
            <a:picLocks noChangeAspect="1" noChangeArrowheads="1"/>
          </p:cNvPicPr>
          <p:nvPr/>
        </p:nvPicPr>
        <p:blipFill>
          <a:blip r:embed="rId2"/>
          <a:srcRect/>
          <a:stretch>
            <a:fillRect/>
          </a:stretch>
        </p:blipFill>
        <p:spPr bwMode="auto">
          <a:xfrm>
            <a:off x="166201" y="156972"/>
            <a:ext cx="2957999" cy="304342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22509"/>
            <a:ext cx="8229600" cy="2806891"/>
          </a:xfrm>
        </p:spPr>
        <p:txBody>
          <a:bodyPr>
            <a:normAutofit/>
          </a:bodyPr>
          <a:lstStyle/>
          <a:p>
            <a:pPr>
              <a:buNone/>
            </a:pPr>
            <a:r>
              <a:rPr lang="en-US" smtClean="0"/>
              <a:t>Teknik analisis arsitektur dibedakan berdasar aspek:</a:t>
            </a:r>
          </a:p>
          <a:p>
            <a:pPr marL="688975" lvl="1" indent="-296863">
              <a:buFont typeface="+mj-lt"/>
              <a:buAutoNum type="arabicParenR"/>
            </a:pPr>
            <a:r>
              <a:rPr lang="en-US" smtClean="0"/>
              <a:t>jenis input dan hasil analisis, yaitu: </a:t>
            </a:r>
            <a:r>
              <a:rPr lang="en-US" b="1" u="sng" smtClean="0"/>
              <a:t>fungsional</a:t>
            </a:r>
            <a:r>
              <a:rPr lang="en-US" smtClean="0"/>
              <a:t> (misalnya properti struktural dan dinamis) dan </a:t>
            </a:r>
            <a:r>
              <a:rPr lang="en-US" b="1" u="sng" smtClean="0"/>
              <a:t>kuantitatif</a:t>
            </a:r>
            <a:r>
              <a:rPr lang="en-US" smtClean="0"/>
              <a:t> (misalnya kinerja dan biaya)</a:t>
            </a:r>
          </a:p>
          <a:p>
            <a:pPr marL="688975" lvl="1" indent="-296863">
              <a:buFont typeface="+mj-lt"/>
              <a:buAutoNum type="arabicParenR"/>
            </a:pPr>
            <a:r>
              <a:rPr lang="en-US" smtClean="0"/>
              <a:t>Untuk analisis fungsional dan kuantitatif dibedakan lagi 2 jenis teknik, yaitu: </a:t>
            </a:r>
            <a:r>
              <a:rPr lang="en-US" b="1" smtClean="0"/>
              <a:t>analitikal </a:t>
            </a:r>
            <a:r>
              <a:rPr lang="en-US" smtClean="0"/>
              <a:t>dan </a:t>
            </a:r>
            <a:r>
              <a:rPr lang="en-US" b="1" smtClean="0"/>
              <a:t>simulasi</a:t>
            </a:r>
            <a:endParaRPr lang="en-US"/>
          </a:p>
        </p:txBody>
      </p:sp>
      <p:pic>
        <p:nvPicPr>
          <p:cNvPr id="1026" name="Picture 2"/>
          <p:cNvPicPr>
            <a:picLocks noChangeAspect="1" noChangeArrowheads="1"/>
          </p:cNvPicPr>
          <p:nvPr/>
        </p:nvPicPr>
        <p:blipFill>
          <a:blip r:embed="rId2"/>
          <a:srcRect/>
          <a:stretch>
            <a:fillRect/>
          </a:stretch>
        </p:blipFill>
        <p:spPr bwMode="auto">
          <a:xfrm>
            <a:off x="0" y="381000"/>
            <a:ext cx="6068961" cy="335960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9091"/>
          </a:xfrm>
        </p:spPr>
        <p:txBody>
          <a:bodyPr>
            <a:normAutofit fontScale="85000" lnSpcReduction="20000"/>
          </a:bodyPr>
          <a:lstStyle/>
          <a:p>
            <a:pPr>
              <a:buNone/>
            </a:pPr>
            <a:r>
              <a:rPr lang="en-US" smtClean="0"/>
              <a:t>Analisis </a:t>
            </a:r>
            <a:r>
              <a:rPr lang="en-US" b="1" smtClean="0"/>
              <a:t>fungsional</a:t>
            </a:r>
            <a:r>
              <a:rPr lang="en-US" u="sng" smtClean="0"/>
              <a:t> </a:t>
            </a:r>
            <a:r>
              <a:rPr lang="en-US" smtClean="0">
                <a:sym typeface="Wingdings"/>
              </a:rPr>
              <a:t></a:t>
            </a:r>
            <a:r>
              <a:rPr lang="en-US" smtClean="0"/>
              <a:t> untuk </a:t>
            </a:r>
            <a:r>
              <a:rPr lang="en-US" u="sng" smtClean="0"/>
              <a:t>mendapat pandangan terhadap aspek fungsional dari arsitektur</a:t>
            </a:r>
          </a:p>
          <a:p>
            <a:pPr>
              <a:buNone/>
            </a:pPr>
            <a:endParaRPr lang="en-US" smtClean="0"/>
          </a:p>
          <a:p>
            <a:pPr>
              <a:buNone/>
            </a:pPr>
            <a:r>
              <a:rPr lang="en-US" smtClean="0"/>
              <a:t>Pertanyaan </a:t>
            </a:r>
            <a:r>
              <a:rPr lang="en-US" b="1" smtClean="0"/>
              <a:t>kuantitatif</a:t>
            </a:r>
            <a:r>
              <a:rPr lang="en-US" smtClean="0"/>
              <a:t>, seperti ‘seberapa cepat’ atau ‘seberapa murah’ biasanya dijawab melalui </a:t>
            </a:r>
            <a:r>
              <a:rPr lang="en-US" u="sng" smtClean="0"/>
              <a:t>teknik analisis kuantitatif</a:t>
            </a:r>
            <a:endParaRPr lang="en-US" smtClean="0"/>
          </a:p>
          <a:p>
            <a:pPr>
              <a:buNone/>
            </a:pPr>
            <a:endParaRPr lang="en-US" smtClean="0"/>
          </a:p>
          <a:p>
            <a:pPr>
              <a:buNone/>
            </a:pPr>
            <a:r>
              <a:rPr lang="en-US" b="1" smtClean="0"/>
              <a:t>Simulasi </a:t>
            </a:r>
            <a:r>
              <a:rPr lang="en-US" smtClean="0"/>
              <a:t>dianggap sebagai </a:t>
            </a:r>
            <a:r>
              <a:rPr lang="en-US" u="sng" smtClean="0"/>
              <a:t>‘eksekusi’ dari sebuah model</a:t>
            </a:r>
            <a:endParaRPr lang="en-US" smtClean="0"/>
          </a:p>
          <a:p>
            <a:pPr lvl="1">
              <a:buNone/>
            </a:pPr>
            <a:r>
              <a:rPr lang="en-US" smtClean="0"/>
              <a:t>Simulasi dan animasi fungsional berguna untuk mengilustrasikan perilaku dinamis sebuah sistem</a:t>
            </a:r>
          </a:p>
          <a:p>
            <a:pPr lvl="1">
              <a:buNone/>
            </a:pPr>
            <a:r>
              <a:rPr lang="en-US" smtClean="0"/>
              <a:t>Simulasi kuantitatif digunakan untuk membuat pernyataan statistikal mengenai pengukuran kuantitatif sistem berdasarkan beberapa hasil simulasi</a:t>
            </a:r>
          </a:p>
          <a:p>
            <a:pPr>
              <a:buNone/>
            </a:pPr>
            <a:endParaRPr lang="en-US" smtClean="0"/>
          </a:p>
          <a:p>
            <a:pPr>
              <a:buNone/>
            </a:pPr>
            <a:r>
              <a:rPr lang="en-US" b="1" smtClean="0"/>
              <a:t>Teknik analitikal </a:t>
            </a:r>
            <a:r>
              <a:rPr lang="en-US" smtClean="0"/>
              <a:t>untuk analisis kuantitatif biasanya </a:t>
            </a:r>
            <a:r>
              <a:rPr lang="en-US" u="sng" smtClean="0"/>
              <a:t>lebih efisien daripada simulasi kuantitatif </a:t>
            </a:r>
            <a:r>
              <a:rPr lang="en-US" smtClean="0">
                <a:sym typeface="Wingdings"/>
              </a:rPr>
              <a:t></a:t>
            </a:r>
            <a:r>
              <a:rPr lang="en-US" smtClean="0"/>
              <a:t> lebih cocok untuk memberi Arsitek indikasi awal pengukuran kinerja dan kebuntuan pada model arsitektur</a:t>
            </a:r>
          </a:p>
          <a:p>
            <a:pPr>
              <a:buNone/>
            </a:pP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562600"/>
          </a:xfrm>
        </p:spPr>
        <p:txBody>
          <a:bodyPr>
            <a:normAutofit/>
          </a:bodyPr>
          <a:lstStyle/>
          <a:p>
            <a:pPr marL="3203575" indent="-3175">
              <a:buNone/>
            </a:pPr>
            <a:r>
              <a:rPr lang="en-US" smtClean="0"/>
              <a:t>Analisis kuantitatif memiliki beberapa tujuan:</a:t>
            </a:r>
          </a:p>
          <a:p>
            <a:pPr marL="3203575" indent="-3175">
              <a:buNone/>
            </a:pPr>
            <a:endParaRPr lang="en-US" smtClean="0"/>
          </a:p>
          <a:p>
            <a:pPr marL="688975" lvl="1" indent="-323850">
              <a:buFont typeface="+mj-lt"/>
              <a:buAutoNum type="arabicParenR"/>
            </a:pPr>
            <a:r>
              <a:rPr lang="en-US" u="sng" smtClean="0"/>
              <a:t>untuk optimasi proses atau sistem </a:t>
            </a:r>
            <a:r>
              <a:rPr lang="en-US" smtClean="0"/>
              <a:t>dengan mengkuantifikasi efek dari pemilihan rancangan</a:t>
            </a:r>
          </a:p>
          <a:p>
            <a:pPr marL="688975" lvl="1" indent="-323850">
              <a:buFont typeface="+mj-lt"/>
              <a:buAutoNum type="arabicParenR"/>
            </a:pPr>
            <a:r>
              <a:rPr lang="en-US" u="sng" smtClean="0"/>
              <a:t>untuk memperoleh pengukuran </a:t>
            </a:r>
            <a:r>
              <a:rPr lang="en-US" smtClean="0"/>
              <a:t>untuk mendukung analisis dampak perubahan (</a:t>
            </a:r>
            <a:r>
              <a:rPr lang="en-US" i="1" smtClean="0"/>
              <a:t>impact-of-change analysis</a:t>
            </a:r>
            <a:r>
              <a:rPr lang="en-US" smtClean="0"/>
              <a:t>): apa dampak kuantitatif dari perubahan dalam rancangan?</a:t>
            </a:r>
          </a:p>
          <a:p>
            <a:pPr marL="688975" lvl="1" indent="-323850">
              <a:buFont typeface="+mj-lt"/>
              <a:buAutoNum type="arabicParenR"/>
            </a:pPr>
            <a:r>
              <a:rPr lang="en-US" u="sng" smtClean="0"/>
              <a:t>perencanaan kapasitas </a:t>
            </a:r>
            <a:r>
              <a:rPr lang="en-US" smtClean="0"/>
              <a:t>(</a:t>
            </a:r>
            <a:r>
              <a:rPr lang="en-US" i="1" smtClean="0"/>
              <a:t>capacity planning</a:t>
            </a:r>
            <a:r>
              <a:rPr lang="en-US" smtClean="0"/>
              <a:t>), misalnya: berapa jumlah orang untuk memenuhi peran tertentu untuk menyelesaikan proses tepat waktu, atau bagaimana infrastruktur diukur (kapasitas pemrosesan, penyimpanan, dan network) untuk beban kerja yang diharapkan?</a:t>
            </a:r>
            <a:endParaRPr lang="en-US"/>
          </a:p>
        </p:txBody>
      </p:sp>
      <p:pic>
        <p:nvPicPr>
          <p:cNvPr id="3" name="Picture 2" descr="C:\Program Files (x86)\Microsoft Office\MEDIA\CAGCAT10\j0234687.gif"/>
          <p:cNvPicPr>
            <a:picLocks noChangeAspect="1" noChangeArrowheads="1" noCrop="1"/>
          </p:cNvPicPr>
          <p:nvPr/>
        </p:nvPicPr>
        <p:blipFill>
          <a:blip r:embed="rId2"/>
          <a:srcRect/>
          <a:stretch>
            <a:fillRect/>
          </a:stretch>
        </p:blipFill>
        <p:spPr bwMode="auto">
          <a:xfrm>
            <a:off x="381000" y="381000"/>
            <a:ext cx="3048000" cy="179572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lnSpcReduction="10000"/>
          </a:bodyPr>
          <a:lstStyle/>
          <a:p>
            <a:pPr marL="2746375" indent="-255588">
              <a:buNone/>
            </a:pPr>
            <a:r>
              <a:rPr lang="en-US" smtClean="0"/>
              <a:t>Model organisasi dan sistem dapat dikuantifikasi dalam beberapa cara dengan pengukuran seperti:</a:t>
            </a:r>
          </a:p>
          <a:p>
            <a:pPr marL="2863850" lvl="1" indent="-373063">
              <a:buFont typeface="+mj-lt"/>
              <a:buAutoNum type="arabicParenR"/>
            </a:pPr>
            <a:r>
              <a:rPr lang="en-US" b="1" smtClean="0"/>
              <a:t>Pengukuran kinerja </a:t>
            </a:r>
            <a:r>
              <a:rPr lang="en-US" i="1" smtClean="0"/>
              <a:t>(performance),</a:t>
            </a:r>
            <a:r>
              <a:rPr lang="en-US" smtClean="0"/>
              <a:t> misalnya: pengukuran yang berhubungan dengan waktu seperti waktu penyelesaian dan respon</a:t>
            </a:r>
          </a:p>
          <a:p>
            <a:pPr marL="2863850" lvl="1" indent="-373063">
              <a:buFont typeface="+mj-lt"/>
              <a:buAutoNum type="arabicParenR"/>
            </a:pPr>
            <a:r>
              <a:rPr lang="en-US" b="1" smtClean="0"/>
              <a:t>Pengukuran kehandalan </a:t>
            </a:r>
            <a:r>
              <a:rPr lang="en-US" smtClean="0"/>
              <a:t>(</a:t>
            </a:r>
            <a:r>
              <a:rPr lang="en-US" i="1" smtClean="0"/>
              <a:t>reliability</a:t>
            </a:r>
            <a:r>
              <a:rPr lang="en-US" smtClean="0"/>
              <a:t>), misalnya: ketersediaan (</a:t>
            </a:r>
            <a:r>
              <a:rPr lang="en-US" i="1" smtClean="0"/>
              <a:t>availability</a:t>
            </a:r>
            <a:r>
              <a:rPr lang="en-US" smtClean="0"/>
              <a:t>) dan ketergantungan (</a:t>
            </a:r>
            <a:r>
              <a:rPr lang="en-US" i="1" smtClean="0"/>
              <a:t>dependability</a:t>
            </a:r>
            <a:r>
              <a:rPr lang="en-US" smtClean="0"/>
              <a:t>)</a:t>
            </a:r>
          </a:p>
          <a:p>
            <a:pPr marL="2863850" lvl="1" indent="-373063">
              <a:buFont typeface="+mj-lt"/>
              <a:buAutoNum type="arabicParenR"/>
            </a:pPr>
            <a:r>
              <a:rPr lang="en-US" b="1" smtClean="0"/>
              <a:t>Pengukuran biaya </a:t>
            </a:r>
            <a:r>
              <a:rPr lang="en-US" smtClean="0"/>
              <a:t>(</a:t>
            </a:r>
            <a:r>
              <a:rPr lang="en-US" i="1" smtClean="0"/>
              <a:t>cost</a:t>
            </a:r>
            <a:r>
              <a:rPr lang="en-US" smtClean="0"/>
              <a:t>)</a:t>
            </a:r>
          </a:p>
          <a:p>
            <a:pPr>
              <a:buNone/>
            </a:pPr>
            <a:endParaRPr lang="en-US" smtClean="0"/>
          </a:p>
          <a:p>
            <a:pPr>
              <a:buNone/>
            </a:pPr>
            <a:r>
              <a:rPr lang="en-US" smtClean="0"/>
              <a:t>Teknik dan contoh yang diberikan fokus pada pengukuran kinerja</a:t>
            </a:r>
          </a:p>
        </p:txBody>
      </p:sp>
      <p:pic>
        <p:nvPicPr>
          <p:cNvPr id="3" name="Picture 2" descr="C:\Program Files (x86)\Microsoft Office\MEDIA\CAGCAT10\j0299125.wmf"/>
          <p:cNvPicPr>
            <a:picLocks noChangeAspect="1" noChangeArrowheads="1"/>
          </p:cNvPicPr>
          <p:nvPr/>
        </p:nvPicPr>
        <p:blipFill>
          <a:blip r:embed="rId2"/>
          <a:srcRect/>
          <a:stretch>
            <a:fillRect/>
          </a:stretch>
        </p:blipFill>
        <p:spPr bwMode="auto">
          <a:xfrm>
            <a:off x="609600" y="1219200"/>
            <a:ext cx="1996833" cy="3276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u="sng" smtClean="0"/>
              <a:t>Perbedaan cara membuat struktur model arsitektur </a:t>
            </a:r>
            <a:r>
              <a:rPr lang="en-US" i="1" u="sng" smtClean="0"/>
              <a:t>enterprise </a:t>
            </a:r>
            <a:r>
              <a:rPr lang="en-US" u="sng" smtClean="0"/>
              <a:t>menyebabkan perbedaan </a:t>
            </a:r>
            <a:r>
              <a:rPr lang="en-US" i="1" u="sng" smtClean="0"/>
              <a:t>view </a:t>
            </a:r>
            <a:r>
              <a:rPr lang="en-US" u="sng" smtClean="0"/>
              <a:t>pada model yang sama</a:t>
            </a:r>
          </a:p>
          <a:p>
            <a:pPr>
              <a:buNone/>
            </a:pPr>
            <a:endParaRPr lang="en-US" smtClean="0"/>
          </a:p>
          <a:p>
            <a:pPr>
              <a:buNone/>
            </a:pPr>
            <a:r>
              <a:rPr lang="en-US" i="1" smtClean="0"/>
              <a:t>View </a:t>
            </a:r>
            <a:r>
              <a:rPr lang="en-US" smtClean="0"/>
              <a:t>ditujukan kepada </a:t>
            </a:r>
            <a:r>
              <a:rPr lang="en-US" i="1" smtClean="0"/>
              <a:t>stakeholder </a:t>
            </a:r>
            <a:r>
              <a:rPr lang="en-US" smtClean="0"/>
              <a:t>dengan pertimbangan yang berbeda-beda</a:t>
            </a:r>
          </a:p>
          <a:p>
            <a:pPr>
              <a:buNone/>
            </a:pPr>
            <a:endParaRPr lang="en-US" smtClean="0"/>
          </a:p>
          <a:p>
            <a:pPr>
              <a:buNone/>
            </a:pPr>
            <a:r>
              <a:rPr lang="en-US" smtClean="0"/>
              <a:t>Dalam konteks kinerja sebuah sistem maka beberapa </a:t>
            </a:r>
            <a:r>
              <a:rPr lang="en-US" i="1" smtClean="0"/>
              <a:t>view </a:t>
            </a:r>
            <a:r>
              <a:rPr lang="en-US" smtClean="0"/>
              <a:t>dapat dibedakan dengan pengukuran kinerja masing-masing</a:t>
            </a:r>
            <a:endParaRPr lang="en-US"/>
          </a:p>
        </p:txBody>
      </p:sp>
      <p:sp>
        <p:nvSpPr>
          <p:cNvPr id="3" name="Title 2"/>
          <p:cNvSpPr>
            <a:spLocks noGrp="1"/>
          </p:cNvSpPr>
          <p:nvPr>
            <p:ph type="title"/>
          </p:nvPr>
        </p:nvSpPr>
        <p:spPr/>
        <p:txBody>
          <a:bodyPr/>
          <a:lstStyle/>
          <a:p>
            <a:r>
              <a:rPr lang="en-US" smtClean="0"/>
              <a:t>View </a:t>
            </a:r>
            <a:r>
              <a:rPr lang="en-US" i="1" smtClean="0"/>
              <a:t>Performance</a:t>
            </a:r>
            <a:endParaRPr lang="en-US" i="1"/>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3502</TotalTime>
  <Words>849</Words>
  <Application>Microsoft Office PowerPoint</Application>
  <PresentationFormat>On-screen Show (4:3)</PresentationFormat>
  <Paragraphs>95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Analisis Arsitektur Enterprise</vt:lpstr>
      <vt:lpstr>Capaian pembelajaran #3</vt:lpstr>
      <vt:lpstr>Topik bahasan</vt:lpstr>
      <vt:lpstr>Slide 4</vt:lpstr>
      <vt:lpstr>Slide 5</vt:lpstr>
      <vt:lpstr>Slide 6</vt:lpstr>
      <vt:lpstr>Slide 7</vt:lpstr>
      <vt:lpstr>Slide 8</vt:lpstr>
      <vt:lpstr>View Performance</vt:lpstr>
      <vt:lpstr>Slide 10</vt:lpstr>
      <vt:lpstr>Slide 11</vt:lpstr>
      <vt:lpstr>Slide 12</vt:lpstr>
      <vt:lpstr>Teknik analisis kinerja untuk arsitektur</vt:lpstr>
      <vt:lpstr>Slide 14</vt:lpstr>
      <vt:lpstr>LATIHAN</vt:lpstr>
      <vt:lpstr>Kasus Perusahaan Iklan</vt:lpstr>
      <vt:lpstr>Slide 17</vt:lpstr>
      <vt:lpstr>Slide 18</vt:lpstr>
      <vt:lpstr>Tugas yang harus dikerjakan</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Arsitektur Enterprise</dc:title>
  <dc:creator>SWO</dc:creator>
  <cp:lastModifiedBy>SWO</cp:lastModifiedBy>
  <cp:revision>51</cp:revision>
  <dcterms:created xsi:type="dcterms:W3CDTF">2006-08-16T00:00:00Z</dcterms:created>
  <dcterms:modified xsi:type="dcterms:W3CDTF">2019-02-18T09:50:47Z</dcterms:modified>
</cp:coreProperties>
</file>