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2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464899F-5995-4947-A872-D5D74A0557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96FF361A-6BFE-8E4F-AF9A-A9A340296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AB921910-462B-5744-88C4-7AF5237FD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719BBB61-CABE-6949-8477-408838E95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1ACE252-989B-274A-AF1E-6A9107E21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804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1ABB8A7-B7BB-1F49-9AEC-AB8A70943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B95D1524-0949-FF45-A191-64B5E3475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0898C211-42E1-0B45-975A-DFCFE30E8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91474DC-E78D-5644-9EBB-F54F30D17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AB96479A-F64D-B541-A5E4-7615C009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9237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020D1DE2-A557-1C4A-97B0-C51A1A06FF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DA20C08A-33D8-D744-9874-2B38EB7A23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346B2C75-3EDE-BE43-9C1C-BA962713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A7D772C6-18F6-734C-A5EE-F703584C3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B4701940-E32E-A545-9E9E-9F78195CC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56600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400076A-6E04-734F-BB35-15EE2A986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AD32494F-21BC-204D-8C0E-541ECC220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B98B793E-599D-0B4E-8A48-AC269C79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74666ACD-BAAA-7F4B-94D4-100B847E4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6305D372-8FCF-6846-A3A2-01308416C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5825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78814C9-C71C-9B41-8F69-9CFC270B4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626FFCDB-2A66-2343-A2CA-D9AC712C7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0CB30CEF-E188-7B43-A540-9AED2ECC3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EB2E8FB6-D6E6-AA4E-818D-919BF683E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50E98961-B534-634B-8B3F-5CF197907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779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CDA7E6E-F945-BA44-9B32-CC84DF974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B1A29AA-05C2-0645-9DCC-2D8BC69441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EDF2EF70-BE3D-424B-BED4-3317DD6CA6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4CD3B2FA-589B-F14D-A834-B18ADA353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192B89C0-C703-8242-97F7-E5D23D28B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FB664BFE-F2FE-9A43-9B96-1F659E280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477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09841F0-65C0-B34B-A740-7F736D6C7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0CC0A7BF-6A09-4D46-9197-328DE3312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840937F7-8E63-F74C-AD81-33B98E954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5E6513D6-BBD2-654A-8D54-AA6BD35B57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17027BE3-1052-3948-9AE1-CB517DD900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B9789DA9-D111-4043-B973-1A114B0A3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DC752BFC-2522-8140-97C5-E6152ABF3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A01B8E12-ACB5-D143-9265-484D2FE16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8853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528C10A-FF27-BF48-8B9A-C156B86A5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C98926E5-EE03-0047-AF82-8C102770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DC36EA39-6C97-6742-A396-DDAB1394F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3F521081-FB86-8A4A-8D33-6D817CCEF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83630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5AA01661-A8AA-054E-9976-DFAA48923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5047D0DD-FC59-DB47-B06F-DFB379698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262620E1-1AA6-1442-911A-7BBD8C70C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27353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415AF26-0313-3247-B684-439384DDF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A7CC8B5D-5405-3B46-A6D1-71CC8C92C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2532116A-2CDD-C444-AA96-09C0CF422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D8A02ACE-81CA-B84C-87D2-0BDD26C99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684125A9-BE5F-1A46-A4DD-D3894E06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898FD862-A97A-3A45-A768-2DCBC50AB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26396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9AE74D1-25BE-5541-83A1-C61BE07D7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EE5EDD10-864D-3D45-9D7B-AB799731A5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B2CEC548-E212-934F-9B6F-FB2F5C0B08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F35DA4A3-F474-6544-A5D5-2569B5C63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D5F9B36A-8C50-AB4A-9A2E-7FC976289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2196A0A2-19C1-904F-A03D-D522E5269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62640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B3C0FEC5-3647-CD40-B3E0-F71E43F84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6B46CBD5-0732-984F-B935-262C3434D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417078C2-116F-744A-B50D-C7101B937E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6ED65-FE2C-3446-A240-7C6F49EE5270}" type="datetimeFigureOut">
              <a:rPr lang="id-ID" smtClean="0"/>
              <a:t>04/04/22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02F23F4E-67E6-7D4E-9F29-495BC59528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DFFE1FF4-E123-8946-ABBE-F5B437D1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5898D-E2AE-764C-96E0-E18640142D1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166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Konsep</a:t>
            </a:r>
            <a:r>
              <a:rPr lang="en-US" b="1" dirty="0"/>
              <a:t> </a:t>
            </a:r>
            <a:r>
              <a:rPr lang="en-US" b="1" i="1" dirty="0"/>
              <a:t>layer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pemodelan</a:t>
            </a:r>
            <a:r>
              <a:rPr lang="en-US" b="1" dirty="0"/>
              <a:t> enterprise</a:t>
            </a:r>
          </a:p>
        </p:txBody>
      </p:sp>
    </p:spTree>
    <p:extLst>
      <p:ext uri="{BB962C8B-B14F-4D97-AF65-F5344CB8AC3E}">
        <p14:creationId xmlns:p14="http://schemas.microsoft.com/office/powerpoint/2010/main" val="1735746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/>
              <a:t>Konsep Struktur Aplikasi</a:t>
            </a:r>
          </a:p>
          <a:p>
            <a:r>
              <a:rPr lang="en-US" b="1" i="1"/>
              <a:t>Application component</a:t>
            </a:r>
            <a:r>
              <a:rPr lang="en-US"/>
              <a:t>: sebuah bagian yang modular, dapat dijalankan, dan dapat tergantikan dari sebuah sistem yang mengenkapsulasi konten dan mengekspose fungsionalitasnya melalui kumpulan antarmuka.</a:t>
            </a:r>
          </a:p>
          <a:p>
            <a:pPr lvl="1"/>
            <a:r>
              <a:rPr lang="en-US"/>
              <a:t>Nama application component sebaiknya adalah noun.</a:t>
            </a:r>
          </a:p>
          <a:p>
            <a:r>
              <a:rPr lang="en-US" b="1" i="1"/>
              <a:t>Application collaboration</a:t>
            </a:r>
            <a:r>
              <a:rPr lang="en-US"/>
              <a:t>: agregasi dari dua atau lebih komponen aplikasi yang bekerja bersama untuk menjalankan perilaku kolektif.</a:t>
            </a:r>
          </a:p>
          <a:p>
            <a:pPr lvl="1"/>
            <a:r>
              <a:rPr lang="en-US"/>
              <a:t>Nama application collaboration sebaiknya adalah noun.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Konsep</a:t>
            </a:r>
            <a:r>
              <a:rPr lang="en-US" b="1" dirty="0"/>
              <a:t> Layer </a:t>
            </a:r>
            <a:r>
              <a:rPr lang="en-US" b="1" dirty="0" err="1"/>
              <a:t>Aplikasi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22146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/>
          <a:lstStyle/>
          <a:p>
            <a:r>
              <a:rPr lang="en-US" b="1" i="1"/>
              <a:t>Application interface</a:t>
            </a:r>
            <a:r>
              <a:rPr lang="en-US"/>
              <a:t>: sebuah titik akses dimana sebuah layanan aplikasi dibuat tersedia bagi seorang pengguna atau komponen aplikasi lainnya.</a:t>
            </a:r>
          </a:p>
          <a:p>
            <a:pPr lvl="1"/>
            <a:r>
              <a:rPr lang="en-US"/>
              <a:t>Sebuah application interface adalah lokasi (logical) dimana layanan sebuah komponen dapat diakses.</a:t>
            </a:r>
          </a:p>
          <a:p>
            <a:pPr lvl="1"/>
            <a:r>
              <a:rPr lang="en-US"/>
              <a:t>Nama application interface sebaiknya adalah noun.</a:t>
            </a:r>
          </a:p>
          <a:p>
            <a:r>
              <a:rPr lang="en-US" b="1" i="1"/>
              <a:t>Data object</a:t>
            </a:r>
            <a:r>
              <a:rPr lang="en-US"/>
              <a:t>: sebuah elemen pasif yang tepat untuk pemrosesan terotomasi.</a:t>
            </a:r>
          </a:p>
          <a:p>
            <a:pPr lvl="1"/>
            <a:r>
              <a:rPr lang="en-US"/>
              <a:t>Nama data object sebaiknya adalah noun.</a:t>
            </a:r>
          </a:p>
        </p:txBody>
      </p:sp>
    </p:spTree>
    <p:extLst>
      <p:ext uri="{BB962C8B-B14F-4D97-AF65-F5344CB8AC3E}">
        <p14:creationId xmlns:p14="http://schemas.microsoft.com/office/powerpoint/2010/main" val="3755905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/>
              <a:t>Konsep Perilaku Aplikasi</a:t>
            </a:r>
          </a:p>
          <a:p>
            <a:r>
              <a:rPr lang="en-US" b="1" i="1"/>
              <a:t>Application service</a:t>
            </a:r>
            <a:r>
              <a:rPr lang="en-US"/>
              <a:t>: sebuah layanan yang mengekspose perilaku terotomasi.</a:t>
            </a:r>
          </a:p>
          <a:p>
            <a:pPr lvl="1"/>
            <a:r>
              <a:rPr lang="en-US"/>
              <a:t>Nama application service sebaiknya adalah verb berakhiran ‘-ing’ atau mengandung kata ‘service’.</a:t>
            </a:r>
          </a:p>
          <a:p>
            <a:r>
              <a:rPr lang="en-US" b="1" i="1"/>
              <a:t>Application function</a:t>
            </a:r>
            <a:r>
              <a:rPr lang="en-US"/>
              <a:t>: sebuah elemen perilaku yang mengelompokkan perilaku terotomasi yang dapat dijalankan oleh sebuah komponen aplikasi.</a:t>
            </a:r>
          </a:p>
          <a:p>
            <a:pPr lvl="1"/>
            <a:r>
              <a:rPr lang="en-US"/>
              <a:t>Nama application function sebaiknya adalah verb berakhiran ‘-ing’.</a:t>
            </a:r>
          </a:p>
          <a:p>
            <a:r>
              <a:rPr lang="en-US" b="1" i="1"/>
              <a:t>Application interaction</a:t>
            </a:r>
            <a:r>
              <a:rPr lang="en-US"/>
              <a:t>: sebuah elemen perilaku yang mendeskripsikan perilaku dari sebuah kolaborasi aplikasi.</a:t>
            </a:r>
          </a:p>
          <a:p>
            <a:pPr lvl="1"/>
            <a:r>
              <a:rPr lang="en-US"/>
              <a:t>Nama application interaction sebaiknya adalah atau mengandung verb dalam bentuk present tense.</a:t>
            </a:r>
          </a:p>
        </p:txBody>
      </p:sp>
    </p:spTree>
    <p:extLst>
      <p:ext uri="{BB962C8B-B14F-4D97-AF65-F5344CB8AC3E}">
        <p14:creationId xmlns:p14="http://schemas.microsoft.com/office/powerpoint/2010/main" val="2349456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133600" y="1143000"/>
            <a:ext cx="7924800" cy="5422232"/>
            <a:chOff x="609600" y="1143000"/>
            <a:chExt cx="7924800" cy="5422232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09600" y="1143000"/>
              <a:ext cx="7924800" cy="5422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" name="Rectangle 2"/>
            <p:cNvSpPr/>
            <p:nvPr/>
          </p:nvSpPr>
          <p:spPr>
            <a:xfrm>
              <a:off x="609600" y="6019800"/>
              <a:ext cx="4572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80684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/>
              <a:t>Penyelarasan Bisnis – Aplikasi</a:t>
            </a:r>
          </a:p>
          <a:p>
            <a:r>
              <a:rPr lang="en-US"/>
              <a:t>Layer aplikasi dan layer bisnis dapat dengan mudah dihubungkan dalam ArchiMate.</a:t>
            </a:r>
          </a:p>
          <a:p>
            <a:r>
              <a:rPr lang="en-US"/>
              <a:t>Dua jenis hubungan menyediakan kaitan ini:</a:t>
            </a:r>
          </a:p>
          <a:p>
            <a:pPr marL="850392" lvl="1" indent="-457200">
              <a:buFont typeface="+mj-lt"/>
              <a:buAutoNum type="arabicParenR"/>
            </a:pPr>
            <a:r>
              <a:rPr lang="en-US"/>
              <a:t>Layanan aplikasi dapat digunakan oleh perilaku bisnis dan antarmuka aplikasi dapat digunakan oleh peran aktor bisnis, misalnya ada hubungan dukungan antara layer aplikasi dan bisnis.</a:t>
            </a:r>
          </a:p>
          <a:p>
            <a:pPr marL="850392" lvl="1" indent="-457200">
              <a:buFont typeface="+mj-lt"/>
              <a:buAutoNum type="arabicParenR"/>
            </a:pPr>
            <a:r>
              <a:rPr lang="en-US" i="1"/>
              <a:t>Data object </a:t>
            </a:r>
            <a:r>
              <a:rPr lang="en-US"/>
              <a:t>dapat mewujudkan </a:t>
            </a:r>
            <a:r>
              <a:rPr lang="en-US" i="1"/>
              <a:t>business object</a:t>
            </a:r>
            <a:r>
              <a:rPr lang="en-US"/>
              <a:t>; artinya bahwa sebuah </a:t>
            </a:r>
            <a:r>
              <a:rPr lang="en-US" i="1"/>
              <a:t>data object </a:t>
            </a:r>
            <a:r>
              <a:rPr lang="en-US"/>
              <a:t>adalah sebuah perwujudan elektronik dari </a:t>
            </a:r>
            <a:r>
              <a:rPr lang="en-US" i="1"/>
              <a:t>business object</a:t>
            </a:r>
            <a:r>
              <a:rPr lang="en-US"/>
              <a:t>, misalnya ada sebuah hubungan implementasi antara layer aplikasi dan bisnis.</a:t>
            </a:r>
          </a:p>
        </p:txBody>
      </p:sp>
    </p:spTree>
    <p:extLst>
      <p:ext uri="{BB962C8B-B14F-4D97-AF65-F5344CB8AC3E}">
        <p14:creationId xmlns:p14="http://schemas.microsoft.com/office/powerpoint/2010/main" val="2406970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808020" y="1066800"/>
            <a:ext cx="8631381" cy="4267200"/>
            <a:chOff x="284019" y="1066800"/>
            <a:chExt cx="8631381" cy="42672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284019" y="1066800"/>
              <a:ext cx="8631381" cy="426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" name="Rectangle 2"/>
            <p:cNvSpPr/>
            <p:nvPr/>
          </p:nvSpPr>
          <p:spPr>
            <a:xfrm>
              <a:off x="381000" y="4876800"/>
              <a:ext cx="914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0635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/>
              <a:t>Konsep Struktur Teknologi</a:t>
            </a:r>
          </a:p>
          <a:p>
            <a:r>
              <a:rPr lang="en-US" b="1" i="1"/>
              <a:t>Node</a:t>
            </a:r>
            <a:r>
              <a:rPr lang="en-US"/>
              <a:t>: sebuah sumberdaya komputasional dengan mana artefak dapat disimpan atau dijalankan untuk eksekusi.</a:t>
            </a:r>
          </a:p>
          <a:p>
            <a:r>
              <a:rPr lang="en-US" b="1" i="1"/>
              <a:t>Infrastructure interface</a:t>
            </a:r>
            <a:r>
              <a:rPr lang="en-US"/>
              <a:t>: sebuah titik akses dimana layanan infrastruktural yang ditawarkan oleh sebuah </a:t>
            </a:r>
            <a:r>
              <a:rPr lang="en-US" i="1"/>
              <a:t>node </a:t>
            </a:r>
            <a:r>
              <a:rPr lang="en-US"/>
              <a:t>dapat diakses oleh </a:t>
            </a:r>
            <a:r>
              <a:rPr lang="en-US" i="1"/>
              <a:t>node </a:t>
            </a:r>
            <a:r>
              <a:rPr lang="en-US"/>
              <a:t>lainnya atau oleh komponen aplikasi.</a:t>
            </a:r>
          </a:p>
          <a:p>
            <a:r>
              <a:rPr lang="en-US" b="1" i="1"/>
              <a:t>Device</a:t>
            </a:r>
            <a:r>
              <a:rPr lang="en-US"/>
              <a:t>: sebuah sumberdaya </a:t>
            </a:r>
            <a:r>
              <a:rPr lang="en-US" i="1"/>
              <a:t>hardware </a:t>
            </a:r>
            <a:r>
              <a:rPr lang="en-US"/>
              <a:t>dengan mana artefak dapat dijalankan untuk eksekusi.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Konsep</a:t>
            </a:r>
            <a:r>
              <a:rPr lang="en-US" b="1" dirty="0"/>
              <a:t> Layer </a:t>
            </a:r>
            <a:r>
              <a:rPr lang="en-US" b="1" dirty="0" err="1"/>
              <a:t>Teknologi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9760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>
            <a:normAutofit/>
          </a:bodyPr>
          <a:lstStyle/>
          <a:p>
            <a:r>
              <a:rPr lang="en-US" b="1" i="1"/>
              <a:t>System software</a:t>
            </a:r>
            <a:r>
              <a:rPr lang="en-US"/>
              <a:t>: sebuah lingkungan </a:t>
            </a:r>
            <a:r>
              <a:rPr lang="en-US" i="1"/>
              <a:t>software </a:t>
            </a:r>
            <a:r>
              <a:rPr lang="en-US"/>
              <a:t>untuk jenis komponen dan objek tertentu yang dijalankan padanya dalam bentuk artefak.</a:t>
            </a:r>
          </a:p>
          <a:p>
            <a:r>
              <a:rPr lang="en-US" b="1" i="1"/>
              <a:t>Communication path</a:t>
            </a:r>
            <a:r>
              <a:rPr lang="en-US"/>
              <a:t>: sebuah hubungan antara dua atau lebih </a:t>
            </a:r>
            <a:r>
              <a:rPr lang="en-US" i="1"/>
              <a:t>node</a:t>
            </a:r>
            <a:r>
              <a:rPr lang="en-US"/>
              <a:t>, dimana </a:t>
            </a:r>
            <a:r>
              <a:rPr lang="en-US" i="1"/>
              <a:t>node</a:t>
            </a:r>
            <a:r>
              <a:rPr lang="en-US"/>
              <a:t>2 tersebut dapat bertukar data.</a:t>
            </a:r>
          </a:p>
          <a:p>
            <a:r>
              <a:rPr lang="en-US" b="1" i="1"/>
              <a:t>Network</a:t>
            </a:r>
            <a:r>
              <a:rPr lang="en-US"/>
              <a:t>: sebuah media komunikasi antara dua atau lebih perangkat.</a:t>
            </a:r>
          </a:p>
          <a:p>
            <a:r>
              <a:rPr lang="en-US" b="1" i="1"/>
              <a:t>Artifact</a:t>
            </a:r>
            <a:r>
              <a:rPr lang="en-US"/>
              <a:t>: sebuah kepingan fisik data yang digunakan atau dihasilkan dalam proses pengembangan </a:t>
            </a:r>
            <a:r>
              <a:rPr lang="en-US" i="1"/>
              <a:t>software</a:t>
            </a:r>
            <a:r>
              <a:rPr lang="en-US"/>
              <a:t>, atau oleh pelaksanaan dan operasi sebuah sistem.</a:t>
            </a:r>
          </a:p>
        </p:txBody>
      </p:sp>
    </p:spTree>
    <p:extLst>
      <p:ext uri="{BB962C8B-B14F-4D97-AF65-F5344CB8AC3E}">
        <p14:creationId xmlns:p14="http://schemas.microsoft.com/office/powerpoint/2010/main" val="1624501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/>
          <a:lstStyle/>
          <a:p>
            <a:pPr>
              <a:buNone/>
            </a:pPr>
            <a:r>
              <a:rPr lang="en-US" b="1"/>
              <a:t>Konsep Perilaku Teknologi</a:t>
            </a:r>
          </a:p>
          <a:p>
            <a:r>
              <a:rPr lang="en-US" b="1" i="1"/>
              <a:t>Infrastructure service</a:t>
            </a:r>
            <a:r>
              <a:rPr lang="en-US"/>
              <a:t>: fungsionalitas unit yang terlihat secara eksternal, disediakan oleh satu atau lebih </a:t>
            </a:r>
            <a:r>
              <a:rPr lang="en-US" i="1"/>
              <a:t>node</a:t>
            </a:r>
            <a:r>
              <a:rPr lang="en-US"/>
              <a:t>, terekspose melalui antarmuka yang jelas, dan memiliki makna bagi lingkungannya.</a:t>
            </a:r>
          </a:p>
          <a:p>
            <a:r>
              <a:rPr lang="en-US" b="1" i="1"/>
              <a:t>Infrastructure function</a:t>
            </a:r>
            <a:r>
              <a:rPr lang="en-US"/>
              <a:t>: sebuah elemen perilaku yang mengelompokkan perilaku infrastruktural yang dapat dikerjakan oleh sebuah </a:t>
            </a:r>
            <a:r>
              <a:rPr lang="en-US" i="1"/>
              <a:t>node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9632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>
            <a:normAutofit fontScale="92500"/>
          </a:bodyPr>
          <a:lstStyle/>
          <a:p>
            <a:r>
              <a:rPr lang="en-US"/>
              <a:t>Sebuah bahasa/</a:t>
            </a:r>
            <a:r>
              <a:rPr lang="en-US" i="1"/>
              <a:t>language</a:t>
            </a:r>
            <a:r>
              <a:rPr lang="en-US"/>
              <a:t> untuk pemodelan arsitektur enterprise harus bisa fokus pada hubungan antar domain.</a:t>
            </a:r>
          </a:p>
          <a:p>
            <a:r>
              <a:rPr lang="en-US"/>
              <a:t>Dengan language seperti itu, dapat dibuat model:</a:t>
            </a:r>
          </a:p>
          <a:p>
            <a:pPr lvl="1"/>
            <a:r>
              <a:rPr lang="en-US"/>
              <a:t>Semua struktur global di dalam setiap domain, yang menunjukkan elemen utama dan ketergantungannya, dengan cara yang mudah untuk dipahami oleh orang awam.</a:t>
            </a:r>
          </a:p>
          <a:p>
            <a:pPr lvl="1"/>
            <a:r>
              <a:rPr lang="en-US"/>
              <a:t>Hubungan yang ada di antara domain.</a:t>
            </a:r>
          </a:p>
          <a:p>
            <a:endParaRPr lang="en-US"/>
          </a:p>
          <a:p>
            <a:r>
              <a:rPr lang="en-US"/>
              <a:t>Terdapat tiga layer utama:</a:t>
            </a:r>
          </a:p>
          <a:p>
            <a:pPr marL="850392" lvl="1" indent="-457200">
              <a:buFont typeface="+mj-lt"/>
              <a:buAutoNum type="arabicParenR"/>
            </a:pPr>
            <a:r>
              <a:rPr lang="en-US" i="1"/>
              <a:t>Business layer</a:t>
            </a:r>
          </a:p>
          <a:p>
            <a:pPr marL="850392" lvl="1" indent="-457200">
              <a:buFont typeface="+mj-lt"/>
              <a:buAutoNum type="arabicParenR"/>
            </a:pPr>
            <a:r>
              <a:rPr lang="en-US" i="1"/>
              <a:t>Application layer</a:t>
            </a:r>
          </a:p>
          <a:p>
            <a:pPr marL="850392" lvl="1" indent="-457200">
              <a:buFont typeface="+mj-lt"/>
              <a:buAutoNum type="arabicParenR"/>
            </a:pPr>
            <a:r>
              <a:rPr lang="en-US" i="1"/>
              <a:t>Technology layer</a:t>
            </a:r>
          </a:p>
        </p:txBody>
      </p:sp>
    </p:spTree>
    <p:extLst>
      <p:ext uri="{BB962C8B-B14F-4D97-AF65-F5344CB8AC3E}">
        <p14:creationId xmlns:p14="http://schemas.microsoft.com/office/powerpoint/2010/main" val="23525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>
            <a:normAutofit fontScale="92500" lnSpcReduction="10000"/>
          </a:bodyPr>
          <a:lstStyle/>
          <a:p>
            <a:r>
              <a:rPr lang="en-US" b="1"/>
              <a:t>Layer Bisnis </a:t>
            </a:r>
            <a:r>
              <a:rPr lang="en-US"/>
              <a:t>menawarkan produk dan jasa kepada pelanggan eksternal, yang direalisasikan di dalam organisasi melalui proses bisnis (yang dilakukan oleh business actor atau role).</a:t>
            </a:r>
          </a:p>
          <a:p>
            <a:endParaRPr lang="en-US"/>
          </a:p>
          <a:p>
            <a:r>
              <a:rPr lang="en-US" b="1"/>
              <a:t>Layer Aplikasi </a:t>
            </a:r>
            <a:r>
              <a:rPr lang="en-US"/>
              <a:t>mendukung layer bisnis dengan layanan aplikasi yang direalisasikan melalui komponen aplikasi (</a:t>
            </a:r>
            <a:r>
              <a:rPr lang="en-US" i="1"/>
              <a:t>software</a:t>
            </a:r>
            <a:r>
              <a:rPr lang="en-US"/>
              <a:t>).</a:t>
            </a:r>
          </a:p>
          <a:p>
            <a:endParaRPr lang="en-US"/>
          </a:p>
          <a:p>
            <a:r>
              <a:rPr lang="en-US" b="1"/>
              <a:t>Layer Teknologi </a:t>
            </a:r>
            <a:r>
              <a:rPr lang="en-US"/>
              <a:t>menawarkan layanan infrastruktural (misal layanan pemrosesan, penyimpanan/</a:t>
            </a:r>
            <a:r>
              <a:rPr lang="en-US" i="1"/>
              <a:t>storage</a:t>
            </a:r>
            <a:r>
              <a:rPr lang="en-US"/>
              <a:t>, dan komunikasi) yang diperlukan untuk menjalankan aplikasi, direalisasikan melalui perangkat komputer dan komunikasi serta </a:t>
            </a:r>
            <a:r>
              <a:rPr lang="en-US" i="1"/>
              <a:t>software </a:t>
            </a:r>
            <a:r>
              <a:rPr lang="en-US"/>
              <a:t>sistem.</a:t>
            </a:r>
          </a:p>
        </p:txBody>
      </p:sp>
    </p:spTree>
    <p:extLst>
      <p:ext uri="{BB962C8B-B14F-4D97-AF65-F5344CB8AC3E}">
        <p14:creationId xmlns:p14="http://schemas.microsoft.com/office/powerpoint/2010/main" val="69692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/>
              <a:t>Konsep Struktur Bisnis</a:t>
            </a:r>
          </a:p>
          <a:p>
            <a:r>
              <a:rPr lang="en-US" b="1" i="1"/>
              <a:t>Business actor</a:t>
            </a:r>
            <a:r>
              <a:rPr lang="en-US"/>
              <a:t>: sebuah entitas organisasi yang mampu untuk menjalankan perilaku.</a:t>
            </a:r>
          </a:p>
          <a:p>
            <a:pPr lvl="1"/>
            <a:r>
              <a:rPr lang="en-US"/>
              <a:t>Seorang business actor bisa saja seorang individu.</a:t>
            </a:r>
          </a:p>
          <a:p>
            <a:r>
              <a:rPr lang="en-US" b="1" i="1"/>
              <a:t>Business role</a:t>
            </a:r>
            <a:r>
              <a:rPr lang="en-US"/>
              <a:t>: tanggung jawab untuk menjalankan perilaku tertentu yang bisa ditugaskan kepada seorang aktor bisnis.</a:t>
            </a:r>
          </a:p>
          <a:p>
            <a:pPr lvl="1"/>
            <a:r>
              <a:rPr lang="en-US"/>
              <a:t>Sebuah business process atau function dapat diartikan sebagai perilaku internal yang ditugaskan kepada satu business role tunggal.</a:t>
            </a:r>
          </a:p>
          <a:p>
            <a:pPr lvl="1"/>
            <a:r>
              <a:rPr lang="en-US"/>
              <a:t>Nama business role sebaiknya berupa noun.</a:t>
            </a:r>
          </a:p>
          <a:p>
            <a:r>
              <a:rPr lang="en-US" b="1" i="1"/>
              <a:t>Business collaboration</a:t>
            </a:r>
            <a:r>
              <a:rPr lang="en-US"/>
              <a:t>: sebuah agregasi dari dua atau lebih business role yang bekerja bersama untuk menjalankan perilaku kolektif.</a:t>
            </a:r>
          </a:p>
          <a:p>
            <a:pPr lvl="1"/>
            <a:r>
              <a:rPr lang="en-US"/>
              <a:t>Nama business collaboration sebaiknya berupa noun.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Konsep</a:t>
            </a:r>
            <a:r>
              <a:rPr lang="en-US" b="1" dirty="0"/>
              <a:t> Layer </a:t>
            </a:r>
            <a:r>
              <a:rPr lang="en-US" b="1" dirty="0" err="1"/>
              <a:t>Bisnis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1447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>
            <a:normAutofit lnSpcReduction="10000"/>
          </a:bodyPr>
          <a:lstStyle/>
          <a:p>
            <a:r>
              <a:rPr lang="en-US" b="1" i="1"/>
              <a:t>Business interface</a:t>
            </a:r>
            <a:r>
              <a:rPr lang="en-US"/>
              <a:t>: sebuah titik akses dimana layanan bisnis dibat tersedia bagi lingkungannya.</a:t>
            </a:r>
          </a:p>
          <a:p>
            <a:pPr lvl="1"/>
            <a:r>
              <a:rPr lang="en-US"/>
              <a:t>Nama business interface sebaiknya berupa noun.</a:t>
            </a:r>
          </a:p>
          <a:p>
            <a:r>
              <a:rPr lang="en-US" b="1" i="1"/>
              <a:t>Location</a:t>
            </a:r>
            <a:r>
              <a:rPr lang="en-US"/>
              <a:t>: sebuah titik konseptual dalam ruang.</a:t>
            </a:r>
          </a:p>
          <a:p>
            <a:r>
              <a:rPr lang="en-US" b="1" i="1"/>
              <a:t>Business object</a:t>
            </a:r>
            <a:r>
              <a:rPr lang="en-US"/>
              <a:t>: sebuah elemen pasif yang memiliki relevansi dari sudut pandang bisnis.</a:t>
            </a:r>
          </a:p>
          <a:p>
            <a:pPr lvl="1"/>
            <a:r>
              <a:rPr lang="en-US"/>
              <a:t>Nama business object sebaiknya berupa noun.</a:t>
            </a:r>
          </a:p>
          <a:p>
            <a:r>
              <a:rPr lang="en-US" b="1" i="1"/>
              <a:t>Representation</a:t>
            </a:r>
            <a:r>
              <a:rPr lang="en-US"/>
              <a:t>: bentuk yang diketahui dari informasi yang dibawa oleh business object.</a:t>
            </a:r>
          </a:p>
          <a:p>
            <a:pPr lvl="1"/>
            <a:r>
              <a:rPr lang="en-US"/>
              <a:t>Sebuah business object tunggal dapat memiliki beberapa representation yang berbeda, namun sebuah representation selalu dimiliki oleh satu business object tertentu.</a:t>
            </a:r>
          </a:p>
        </p:txBody>
      </p:sp>
    </p:spTree>
    <p:extLst>
      <p:ext uri="{BB962C8B-B14F-4D97-AF65-F5344CB8AC3E}">
        <p14:creationId xmlns:p14="http://schemas.microsoft.com/office/powerpoint/2010/main" val="128735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/>
              <a:t>Konsep Perilaku Bisnis</a:t>
            </a:r>
          </a:p>
          <a:p>
            <a:r>
              <a:rPr lang="en-US" b="1" i="1"/>
              <a:t>Business service</a:t>
            </a:r>
            <a:r>
              <a:rPr lang="en-US"/>
              <a:t>: sebuah layanan yang memenuhi sebuah kebutuhan bisnis untuk seorang pelanggan (internal atau eksternal dari organisasi).</a:t>
            </a:r>
          </a:p>
          <a:p>
            <a:pPr lvl="1"/>
            <a:r>
              <a:rPr lang="en-US"/>
              <a:t>Nama business service sebaiknya adalah atau mengandung verb berakhiran ‘-ing’.</a:t>
            </a:r>
          </a:p>
          <a:p>
            <a:r>
              <a:rPr lang="en-US" b="1" i="1"/>
              <a:t>Business process</a:t>
            </a:r>
            <a:r>
              <a:rPr lang="en-US"/>
              <a:t>: sebuah perilaku yang mengelompokkan perilaku berdasarkan pada sebuah urutan aktivitas. Ini dimaksudkan untuk menghasilkan sebuah kumpulan produk dan jasa yang ditentukan.</a:t>
            </a:r>
          </a:p>
          <a:p>
            <a:pPr lvl="1"/>
            <a:r>
              <a:rPr lang="en-US"/>
              <a:t>Nama business process sebaiknya adalah atau mengandung verb dalam bentuk simple present tense.</a:t>
            </a:r>
          </a:p>
          <a:p>
            <a:r>
              <a:rPr lang="en-US" b="1" i="1"/>
              <a:t>Business function</a:t>
            </a:r>
            <a:r>
              <a:rPr lang="en-US"/>
              <a:t>: sebuah elemen perilaku yang mengelompokkan perilaku berdasarkan pada kumpulan kriteria yang terpilih (biasanya membutuhkan business resource dan/atau competence).</a:t>
            </a:r>
          </a:p>
          <a:p>
            <a:pPr lvl="1"/>
            <a:r>
              <a:rPr lang="en-US"/>
              <a:t>Nama business function sebaiknya adalah atau mengandung verb berakhiran dengan ‘-ing’.</a:t>
            </a:r>
          </a:p>
        </p:txBody>
      </p:sp>
    </p:spTree>
    <p:extLst>
      <p:ext uri="{BB962C8B-B14F-4D97-AF65-F5344CB8AC3E}">
        <p14:creationId xmlns:p14="http://schemas.microsoft.com/office/powerpoint/2010/main" val="2894020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>
            <a:normAutofit fontScale="92500"/>
          </a:bodyPr>
          <a:lstStyle/>
          <a:p>
            <a:r>
              <a:rPr lang="en-US" b="1" i="1"/>
              <a:t>Business interaction</a:t>
            </a:r>
            <a:r>
              <a:rPr lang="en-US"/>
              <a:t>: sebuah elemen perilaku yang menjelaskan perilaku dari sebuah business collaboration.</a:t>
            </a:r>
          </a:p>
          <a:p>
            <a:pPr lvl="1"/>
            <a:r>
              <a:rPr lang="en-US"/>
              <a:t>Sebuah business interaction adalah sebuah unit perilaku mirip dengan sebuah business process atau function, namun dilakukan oleh dua atau lebih collaborating role dalam organisasi.</a:t>
            </a:r>
          </a:p>
          <a:p>
            <a:pPr lvl="1"/>
            <a:r>
              <a:rPr lang="en-US"/>
              <a:t>Nama business interaction sebaiknya berupa verb dalam bentuk simple present tense.</a:t>
            </a:r>
          </a:p>
          <a:p>
            <a:r>
              <a:rPr lang="en-US" b="1" i="1"/>
              <a:t>Business event</a:t>
            </a:r>
            <a:r>
              <a:rPr lang="en-US"/>
              <a:t>: sesuatu yang terjadi (secara internal atau eksternal) dan mempengaruhi perilaku.</a:t>
            </a:r>
          </a:p>
          <a:p>
            <a:pPr lvl="1"/>
            <a:r>
              <a:rPr lang="en-US"/>
              <a:t>Sebuah business event paling banyak digunakan untuk memodelkan sesuatu yang memicu perilaku.</a:t>
            </a:r>
          </a:p>
          <a:p>
            <a:pPr lvl="1"/>
            <a:r>
              <a:rPr lang="en-US"/>
              <a:t>Sebuah business event sebaiknya memiliki nama yang mengandung verb dalam bentuk past atau present perfect tense.</a:t>
            </a:r>
          </a:p>
        </p:txBody>
      </p:sp>
    </p:spTree>
    <p:extLst>
      <p:ext uri="{BB962C8B-B14F-4D97-AF65-F5344CB8AC3E}">
        <p14:creationId xmlns:p14="http://schemas.microsoft.com/office/powerpoint/2010/main" val="617147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838201"/>
            <a:ext cx="8229600" cy="516909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/>
              <a:t>Konsep Bisnis Tingkat-tinggi</a:t>
            </a:r>
          </a:p>
          <a:p>
            <a:r>
              <a:rPr lang="en-US" b="1" i="1"/>
              <a:t>Product</a:t>
            </a:r>
            <a:r>
              <a:rPr lang="en-US"/>
              <a:t>: sebuah kumpulan koheren dari layanan beserta kontrak/persetujuannya, yang ditawarkan sebagai suatu keseluruhan kepada pelanggan (internal atau eksternal).</a:t>
            </a:r>
          </a:p>
          <a:p>
            <a:r>
              <a:rPr lang="en-US" b="1" i="1"/>
              <a:t>Contract</a:t>
            </a:r>
            <a:r>
              <a:rPr lang="en-US"/>
              <a:t>: sebuah spesifikasi persetujuan formal atau informal yang menjelaskan hak dan kewajiban yang berkaitan dengan sebuah produk.</a:t>
            </a:r>
          </a:p>
          <a:p>
            <a:r>
              <a:rPr lang="en-US" b="1" i="1"/>
              <a:t>Value</a:t>
            </a:r>
            <a:r>
              <a:rPr lang="en-US"/>
              <a:t>: harga, kegunaan, atau kepentingan relatif dari sebuah produk atau jasa bisnis.</a:t>
            </a:r>
          </a:p>
          <a:p>
            <a:r>
              <a:rPr lang="en-US" b="1" i="1"/>
              <a:t>Meaning</a:t>
            </a:r>
            <a:r>
              <a:rPr lang="en-US"/>
              <a:t>: pengetahuan atau kepakaran yang ada dalam dalam business object atau representation, dalam konteks tertentu.</a:t>
            </a:r>
          </a:p>
        </p:txBody>
      </p:sp>
    </p:spTree>
    <p:extLst>
      <p:ext uri="{BB962C8B-B14F-4D97-AF65-F5344CB8AC3E}">
        <p14:creationId xmlns:p14="http://schemas.microsoft.com/office/powerpoint/2010/main" val="416107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828800" y="1066801"/>
            <a:ext cx="8458200" cy="5417049"/>
            <a:chOff x="304800" y="1066800"/>
            <a:chExt cx="8458200" cy="5417049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304800" y="1066800"/>
              <a:ext cx="8458200" cy="54170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" name="Rectangle 2"/>
            <p:cNvSpPr/>
            <p:nvPr/>
          </p:nvSpPr>
          <p:spPr>
            <a:xfrm>
              <a:off x="533400" y="5943600"/>
              <a:ext cx="7620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4098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1088</Words>
  <Application>Microsoft Macintosh PowerPoint</Application>
  <PresentationFormat>Layar Lebar</PresentationFormat>
  <Paragraphs>84</Paragraphs>
  <Slides>18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Office</vt:lpstr>
      <vt:lpstr>Konsep layer dalam pemodelan enterprise</vt:lpstr>
      <vt:lpstr>Presentasi PowerPoint</vt:lpstr>
      <vt:lpstr>Presentasi PowerPoint</vt:lpstr>
      <vt:lpstr>Konsep Layer Bisnis</vt:lpstr>
      <vt:lpstr>Presentasi PowerPoint</vt:lpstr>
      <vt:lpstr>Presentasi PowerPoint</vt:lpstr>
      <vt:lpstr>Presentasi PowerPoint</vt:lpstr>
      <vt:lpstr>Presentasi PowerPoint</vt:lpstr>
      <vt:lpstr>Presentasi PowerPoint</vt:lpstr>
      <vt:lpstr>Konsep Layer Aplikasi</vt:lpstr>
      <vt:lpstr>Presentasi PowerPoint</vt:lpstr>
      <vt:lpstr>Presentasi PowerPoint</vt:lpstr>
      <vt:lpstr>Presentasi PowerPoint</vt:lpstr>
      <vt:lpstr>Presentasi PowerPoint</vt:lpstr>
      <vt:lpstr>Presentasi PowerPoint</vt:lpstr>
      <vt:lpstr>Konsep Layer Teknologi</vt:lpstr>
      <vt:lpstr>Presentasi PowerPoint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layer  dalam pemodelan enterprise</dc:title>
  <dc:creator>febins_22@yahoo.co.id</dc:creator>
  <cp:lastModifiedBy>febins_22@yahoo.co.id</cp:lastModifiedBy>
  <cp:revision>2</cp:revision>
  <dcterms:created xsi:type="dcterms:W3CDTF">2022-04-04T03:30:49Z</dcterms:created>
  <dcterms:modified xsi:type="dcterms:W3CDTF">2022-04-04T03:33:24Z</dcterms:modified>
</cp:coreProperties>
</file>