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  <p:sldId id="258" r:id="rId3"/>
    <p:sldId id="259" r:id="rId4"/>
    <p:sldId id="266" r:id="rId5"/>
    <p:sldId id="260" r:id="rId6"/>
    <p:sldId id="301" r:id="rId7"/>
    <p:sldId id="265" r:id="rId8"/>
    <p:sldId id="267" r:id="rId9"/>
    <p:sldId id="302" r:id="rId10"/>
    <p:sldId id="268" r:id="rId11"/>
    <p:sldId id="303" r:id="rId12"/>
    <p:sldId id="270" r:id="rId13"/>
    <p:sldId id="272" r:id="rId14"/>
    <p:sldId id="261" r:id="rId15"/>
    <p:sldId id="271" r:id="rId16"/>
    <p:sldId id="273" r:id="rId17"/>
    <p:sldId id="304" r:id="rId18"/>
    <p:sldId id="262" r:id="rId19"/>
    <p:sldId id="275" r:id="rId20"/>
    <p:sldId id="305" r:id="rId21"/>
    <p:sldId id="278" r:id="rId22"/>
    <p:sldId id="280" r:id="rId23"/>
    <p:sldId id="281" r:id="rId24"/>
    <p:sldId id="282" r:id="rId25"/>
  </p:sldIdLst>
  <p:sldSz cx="12192000" cy="6858000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145"/>
    <p:restoredTop sz="93602"/>
  </p:normalViewPr>
  <p:slideViewPr>
    <p:cSldViewPr snapToGrid="0" snapToObjects="1">
      <p:cViewPr varScale="1">
        <p:scale>
          <a:sx n="65" d="100"/>
          <a:sy n="65" d="100"/>
        </p:scale>
        <p:origin x="1336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Jud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>
            <a:extLst>
              <a:ext uri="{FF2B5EF4-FFF2-40B4-BE49-F238E27FC236}">
                <a16:creationId xmlns:a16="http://schemas.microsoft.com/office/drawing/2014/main" id="{BC43C12E-2E8D-F74F-B9A4-1CE1EC834ED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d-ID"/>
              <a:t>Klik untuk mengedit gaya judul Master</a:t>
            </a:r>
          </a:p>
        </p:txBody>
      </p:sp>
      <p:sp>
        <p:nvSpPr>
          <p:cNvPr id="3" name="Subjudul 2">
            <a:extLst>
              <a:ext uri="{FF2B5EF4-FFF2-40B4-BE49-F238E27FC236}">
                <a16:creationId xmlns:a16="http://schemas.microsoft.com/office/drawing/2014/main" id="{18A17A6A-8A83-BC42-A854-4A9CE3800B6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d-ID"/>
              <a:t>Klik untuk mengedit gaya subjudul Master</a:t>
            </a:r>
          </a:p>
        </p:txBody>
      </p:sp>
      <p:sp>
        <p:nvSpPr>
          <p:cNvPr id="4" name="Tampungan Tanggal 3">
            <a:extLst>
              <a:ext uri="{FF2B5EF4-FFF2-40B4-BE49-F238E27FC236}">
                <a16:creationId xmlns:a16="http://schemas.microsoft.com/office/drawing/2014/main" id="{AC3CD968-D1C6-A842-800E-8B9E7ADF8B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51F965-D4B1-7944-8F62-833A0C4F66C6}" type="datetimeFigureOut">
              <a:rPr lang="id-ID" smtClean="0"/>
              <a:t>21/09/22</a:t>
            </a:fld>
            <a:endParaRPr lang="id-ID"/>
          </a:p>
        </p:txBody>
      </p:sp>
      <p:sp>
        <p:nvSpPr>
          <p:cNvPr id="5" name="Tampungan Kaki 4">
            <a:extLst>
              <a:ext uri="{FF2B5EF4-FFF2-40B4-BE49-F238E27FC236}">
                <a16:creationId xmlns:a16="http://schemas.microsoft.com/office/drawing/2014/main" id="{062D8961-E8AC-FC4C-ABFF-ADCF4B8B40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Tampungan Nomor Slide 5">
            <a:extLst>
              <a:ext uri="{FF2B5EF4-FFF2-40B4-BE49-F238E27FC236}">
                <a16:creationId xmlns:a16="http://schemas.microsoft.com/office/drawing/2014/main" id="{83EAE8F4-60D8-7042-93B5-B5AF1FA417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F9A5C-60F5-8441-87F0-38F611F3ED80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9654661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Judul dan Teks Vertik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>
            <a:extLst>
              <a:ext uri="{FF2B5EF4-FFF2-40B4-BE49-F238E27FC236}">
                <a16:creationId xmlns:a16="http://schemas.microsoft.com/office/drawing/2014/main" id="{FA360699-5D47-AC4F-9114-022C183793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/>
              <a:t>Klik untuk mengedit gaya judul Master</a:t>
            </a:r>
          </a:p>
        </p:txBody>
      </p:sp>
      <p:sp>
        <p:nvSpPr>
          <p:cNvPr id="3" name="Tampungan Teks Vertikal 2">
            <a:extLst>
              <a:ext uri="{FF2B5EF4-FFF2-40B4-BE49-F238E27FC236}">
                <a16:creationId xmlns:a16="http://schemas.microsoft.com/office/drawing/2014/main" id="{3E5A26BA-3677-A44E-BAA2-17B3C6F08E5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d-ID"/>
              <a:t>Klik untuk edit gaya teks Master</a:t>
            </a:r>
          </a:p>
          <a:p>
            <a:pPr lvl="1"/>
            <a:r>
              <a:rPr lang="id-ID"/>
              <a:t>Tingkat kedua</a:t>
            </a:r>
          </a:p>
          <a:p>
            <a:pPr lvl="2"/>
            <a:r>
              <a:rPr lang="id-ID"/>
              <a:t>Tingkat ketiga</a:t>
            </a:r>
          </a:p>
          <a:p>
            <a:pPr lvl="3"/>
            <a:r>
              <a:rPr lang="id-ID"/>
              <a:t>Tingkat keempat</a:t>
            </a:r>
          </a:p>
          <a:p>
            <a:pPr lvl="4"/>
            <a:r>
              <a:rPr lang="id-ID"/>
              <a:t>Tingkat kelima</a:t>
            </a:r>
          </a:p>
        </p:txBody>
      </p:sp>
      <p:sp>
        <p:nvSpPr>
          <p:cNvPr id="4" name="Tampungan Tanggal 3">
            <a:extLst>
              <a:ext uri="{FF2B5EF4-FFF2-40B4-BE49-F238E27FC236}">
                <a16:creationId xmlns:a16="http://schemas.microsoft.com/office/drawing/2014/main" id="{20C8949F-5FB7-EF4D-8D2E-916F6B23F2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51F965-D4B1-7944-8F62-833A0C4F66C6}" type="datetimeFigureOut">
              <a:rPr lang="id-ID" smtClean="0"/>
              <a:t>21/09/22</a:t>
            </a:fld>
            <a:endParaRPr lang="id-ID"/>
          </a:p>
        </p:txBody>
      </p:sp>
      <p:sp>
        <p:nvSpPr>
          <p:cNvPr id="5" name="Tampungan Kaki 4">
            <a:extLst>
              <a:ext uri="{FF2B5EF4-FFF2-40B4-BE49-F238E27FC236}">
                <a16:creationId xmlns:a16="http://schemas.microsoft.com/office/drawing/2014/main" id="{A3AF0C2C-56C1-3542-AE2D-DEFDBCBB6E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Tampungan Nomor Slide 5">
            <a:extLst>
              <a:ext uri="{FF2B5EF4-FFF2-40B4-BE49-F238E27FC236}">
                <a16:creationId xmlns:a16="http://schemas.microsoft.com/office/drawing/2014/main" id="{42D3E7B9-C5B4-9744-9796-C2FD040604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F9A5C-60F5-8441-87F0-38F611F3ED80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2620309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Judul Vertikal dan Tek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Vertikal 1">
            <a:extLst>
              <a:ext uri="{FF2B5EF4-FFF2-40B4-BE49-F238E27FC236}">
                <a16:creationId xmlns:a16="http://schemas.microsoft.com/office/drawing/2014/main" id="{A2E6BE77-B065-2B4E-A035-D7DA6EBD341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d-ID"/>
              <a:t>Klik untuk mengedit gaya judul Master</a:t>
            </a:r>
          </a:p>
        </p:txBody>
      </p:sp>
      <p:sp>
        <p:nvSpPr>
          <p:cNvPr id="3" name="Tampungan Teks Vertikal 2">
            <a:extLst>
              <a:ext uri="{FF2B5EF4-FFF2-40B4-BE49-F238E27FC236}">
                <a16:creationId xmlns:a16="http://schemas.microsoft.com/office/drawing/2014/main" id="{AFA4B433-7796-CF4E-A186-AA8831840AD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d-ID"/>
              <a:t>Klik untuk edit gaya teks Master</a:t>
            </a:r>
          </a:p>
          <a:p>
            <a:pPr lvl="1"/>
            <a:r>
              <a:rPr lang="id-ID"/>
              <a:t>Tingkat kedua</a:t>
            </a:r>
          </a:p>
          <a:p>
            <a:pPr lvl="2"/>
            <a:r>
              <a:rPr lang="id-ID"/>
              <a:t>Tingkat ketiga</a:t>
            </a:r>
          </a:p>
          <a:p>
            <a:pPr lvl="3"/>
            <a:r>
              <a:rPr lang="id-ID"/>
              <a:t>Tingkat keempat</a:t>
            </a:r>
          </a:p>
          <a:p>
            <a:pPr lvl="4"/>
            <a:r>
              <a:rPr lang="id-ID"/>
              <a:t>Tingkat kelima</a:t>
            </a:r>
          </a:p>
        </p:txBody>
      </p:sp>
      <p:sp>
        <p:nvSpPr>
          <p:cNvPr id="4" name="Tampungan Tanggal 3">
            <a:extLst>
              <a:ext uri="{FF2B5EF4-FFF2-40B4-BE49-F238E27FC236}">
                <a16:creationId xmlns:a16="http://schemas.microsoft.com/office/drawing/2014/main" id="{412C437F-6674-EF4A-9905-7B0D436271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51F965-D4B1-7944-8F62-833A0C4F66C6}" type="datetimeFigureOut">
              <a:rPr lang="id-ID" smtClean="0"/>
              <a:t>21/09/22</a:t>
            </a:fld>
            <a:endParaRPr lang="id-ID"/>
          </a:p>
        </p:txBody>
      </p:sp>
      <p:sp>
        <p:nvSpPr>
          <p:cNvPr id="5" name="Tampungan Kaki 4">
            <a:extLst>
              <a:ext uri="{FF2B5EF4-FFF2-40B4-BE49-F238E27FC236}">
                <a16:creationId xmlns:a16="http://schemas.microsoft.com/office/drawing/2014/main" id="{B246EF95-BB3E-CF4D-97F5-C144912805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Tampungan Nomor Slide 5">
            <a:extLst>
              <a:ext uri="{FF2B5EF4-FFF2-40B4-BE49-F238E27FC236}">
                <a16:creationId xmlns:a16="http://schemas.microsoft.com/office/drawing/2014/main" id="{354153F4-44F9-1A4C-A2A6-81C0DD6118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F9A5C-60F5-8441-87F0-38F611F3ED80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4533393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Judul dan Kont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>
            <a:extLst>
              <a:ext uri="{FF2B5EF4-FFF2-40B4-BE49-F238E27FC236}">
                <a16:creationId xmlns:a16="http://schemas.microsoft.com/office/drawing/2014/main" id="{68186F4C-0BBB-684D-BCCF-A67E67B4C0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/>
              <a:t>Klik untuk mengedit gaya judul Master</a:t>
            </a:r>
          </a:p>
        </p:txBody>
      </p:sp>
      <p:sp>
        <p:nvSpPr>
          <p:cNvPr id="3" name="Tampungan Konten 2">
            <a:extLst>
              <a:ext uri="{FF2B5EF4-FFF2-40B4-BE49-F238E27FC236}">
                <a16:creationId xmlns:a16="http://schemas.microsoft.com/office/drawing/2014/main" id="{74308C5E-2B17-0D4F-969A-E328870CC6B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d-ID"/>
              <a:t>Klik untuk edit gaya teks Master</a:t>
            </a:r>
          </a:p>
          <a:p>
            <a:pPr lvl="1"/>
            <a:r>
              <a:rPr lang="id-ID"/>
              <a:t>Tingkat kedua</a:t>
            </a:r>
          </a:p>
          <a:p>
            <a:pPr lvl="2"/>
            <a:r>
              <a:rPr lang="id-ID"/>
              <a:t>Tingkat ketiga</a:t>
            </a:r>
          </a:p>
          <a:p>
            <a:pPr lvl="3"/>
            <a:r>
              <a:rPr lang="id-ID"/>
              <a:t>Tingkat keempat</a:t>
            </a:r>
          </a:p>
          <a:p>
            <a:pPr lvl="4"/>
            <a:r>
              <a:rPr lang="id-ID"/>
              <a:t>Tingkat kelima</a:t>
            </a:r>
          </a:p>
        </p:txBody>
      </p:sp>
      <p:sp>
        <p:nvSpPr>
          <p:cNvPr id="4" name="Tampungan Tanggal 3">
            <a:extLst>
              <a:ext uri="{FF2B5EF4-FFF2-40B4-BE49-F238E27FC236}">
                <a16:creationId xmlns:a16="http://schemas.microsoft.com/office/drawing/2014/main" id="{6F3C8935-E7A3-E145-A9EA-E59F6F8F5A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51F965-D4B1-7944-8F62-833A0C4F66C6}" type="datetimeFigureOut">
              <a:rPr lang="id-ID" smtClean="0"/>
              <a:t>21/09/22</a:t>
            </a:fld>
            <a:endParaRPr lang="id-ID"/>
          </a:p>
        </p:txBody>
      </p:sp>
      <p:sp>
        <p:nvSpPr>
          <p:cNvPr id="5" name="Tampungan Kaki 4">
            <a:extLst>
              <a:ext uri="{FF2B5EF4-FFF2-40B4-BE49-F238E27FC236}">
                <a16:creationId xmlns:a16="http://schemas.microsoft.com/office/drawing/2014/main" id="{47D5CAF2-CC4D-6846-9AA0-A84A8ADBF9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Tampungan Nomor Slide 5">
            <a:extLst>
              <a:ext uri="{FF2B5EF4-FFF2-40B4-BE49-F238E27FC236}">
                <a16:creationId xmlns:a16="http://schemas.microsoft.com/office/drawing/2014/main" id="{6778D35A-514C-A44D-A221-343E0B1E67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F9A5C-60F5-8441-87F0-38F611F3ED80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5697415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eader Bagia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>
            <a:extLst>
              <a:ext uri="{FF2B5EF4-FFF2-40B4-BE49-F238E27FC236}">
                <a16:creationId xmlns:a16="http://schemas.microsoft.com/office/drawing/2014/main" id="{825B3289-D252-5E45-8E52-B8CBD9D16B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d-ID"/>
              <a:t>Klik untuk mengedit gaya judul Master</a:t>
            </a:r>
          </a:p>
        </p:txBody>
      </p:sp>
      <p:sp>
        <p:nvSpPr>
          <p:cNvPr id="3" name="Tampungan Teks 2">
            <a:extLst>
              <a:ext uri="{FF2B5EF4-FFF2-40B4-BE49-F238E27FC236}">
                <a16:creationId xmlns:a16="http://schemas.microsoft.com/office/drawing/2014/main" id="{D9E15E5C-22D5-6E48-9B6E-4766DDFA73F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d-ID"/>
              <a:t>Klik untuk edit gaya teks Master</a:t>
            </a:r>
          </a:p>
        </p:txBody>
      </p:sp>
      <p:sp>
        <p:nvSpPr>
          <p:cNvPr id="4" name="Tampungan Tanggal 3">
            <a:extLst>
              <a:ext uri="{FF2B5EF4-FFF2-40B4-BE49-F238E27FC236}">
                <a16:creationId xmlns:a16="http://schemas.microsoft.com/office/drawing/2014/main" id="{BB11C888-660B-2245-8013-21875148CF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51F965-D4B1-7944-8F62-833A0C4F66C6}" type="datetimeFigureOut">
              <a:rPr lang="id-ID" smtClean="0"/>
              <a:t>21/09/22</a:t>
            </a:fld>
            <a:endParaRPr lang="id-ID"/>
          </a:p>
        </p:txBody>
      </p:sp>
      <p:sp>
        <p:nvSpPr>
          <p:cNvPr id="5" name="Tampungan Kaki 4">
            <a:extLst>
              <a:ext uri="{FF2B5EF4-FFF2-40B4-BE49-F238E27FC236}">
                <a16:creationId xmlns:a16="http://schemas.microsoft.com/office/drawing/2014/main" id="{B4A0C4FF-0E10-E04B-AC81-1926A60E70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Tampungan Nomor Slide 5">
            <a:extLst>
              <a:ext uri="{FF2B5EF4-FFF2-40B4-BE49-F238E27FC236}">
                <a16:creationId xmlns:a16="http://schemas.microsoft.com/office/drawing/2014/main" id="{FBC912E8-1B43-7945-8931-12A96A0754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F9A5C-60F5-8441-87F0-38F611F3ED80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8516074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 Kont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>
            <a:extLst>
              <a:ext uri="{FF2B5EF4-FFF2-40B4-BE49-F238E27FC236}">
                <a16:creationId xmlns:a16="http://schemas.microsoft.com/office/drawing/2014/main" id="{6F8B74C2-C53C-C848-B92C-D7BF6FD6C5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/>
              <a:t>Klik untuk mengedit gaya judul Master</a:t>
            </a:r>
          </a:p>
        </p:txBody>
      </p:sp>
      <p:sp>
        <p:nvSpPr>
          <p:cNvPr id="3" name="Tampungan Konten 2">
            <a:extLst>
              <a:ext uri="{FF2B5EF4-FFF2-40B4-BE49-F238E27FC236}">
                <a16:creationId xmlns:a16="http://schemas.microsoft.com/office/drawing/2014/main" id="{A173FC10-B575-2643-8F83-815997A719C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d-ID"/>
              <a:t>Klik untuk edit gaya teks Master</a:t>
            </a:r>
          </a:p>
          <a:p>
            <a:pPr lvl="1"/>
            <a:r>
              <a:rPr lang="id-ID"/>
              <a:t>Tingkat kedua</a:t>
            </a:r>
          </a:p>
          <a:p>
            <a:pPr lvl="2"/>
            <a:r>
              <a:rPr lang="id-ID"/>
              <a:t>Tingkat ketiga</a:t>
            </a:r>
          </a:p>
          <a:p>
            <a:pPr lvl="3"/>
            <a:r>
              <a:rPr lang="id-ID"/>
              <a:t>Tingkat keempat</a:t>
            </a:r>
          </a:p>
          <a:p>
            <a:pPr lvl="4"/>
            <a:r>
              <a:rPr lang="id-ID"/>
              <a:t>Tingkat kelima</a:t>
            </a:r>
          </a:p>
        </p:txBody>
      </p:sp>
      <p:sp>
        <p:nvSpPr>
          <p:cNvPr id="4" name="Tampungan Konten 3">
            <a:extLst>
              <a:ext uri="{FF2B5EF4-FFF2-40B4-BE49-F238E27FC236}">
                <a16:creationId xmlns:a16="http://schemas.microsoft.com/office/drawing/2014/main" id="{A2131E8A-91CD-9941-BF4A-60702E12DA7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d-ID"/>
              <a:t>Klik untuk edit gaya teks Master</a:t>
            </a:r>
          </a:p>
          <a:p>
            <a:pPr lvl="1"/>
            <a:r>
              <a:rPr lang="id-ID"/>
              <a:t>Tingkat kedua</a:t>
            </a:r>
          </a:p>
          <a:p>
            <a:pPr lvl="2"/>
            <a:r>
              <a:rPr lang="id-ID"/>
              <a:t>Tingkat ketiga</a:t>
            </a:r>
          </a:p>
          <a:p>
            <a:pPr lvl="3"/>
            <a:r>
              <a:rPr lang="id-ID"/>
              <a:t>Tingkat keempat</a:t>
            </a:r>
          </a:p>
          <a:p>
            <a:pPr lvl="4"/>
            <a:r>
              <a:rPr lang="id-ID"/>
              <a:t>Tingkat kelima</a:t>
            </a:r>
          </a:p>
        </p:txBody>
      </p:sp>
      <p:sp>
        <p:nvSpPr>
          <p:cNvPr id="5" name="Tampungan Tanggal 4">
            <a:extLst>
              <a:ext uri="{FF2B5EF4-FFF2-40B4-BE49-F238E27FC236}">
                <a16:creationId xmlns:a16="http://schemas.microsoft.com/office/drawing/2014/main" id="{74D7E039-0DC7-0041-9DAC-BDEF4E71BC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51F965-D4B1-7944-8F62-833A0C4F66C6}" type="datetimeFigureOut">
              <a:rPr lang="id-ID" smtClean="0"/>
              <a:t>21/09/22</a:t>
            </a:fld>
            <a:endParaRPr lang="id-ID"/>
          </a:p>
        </p:txBody>
      </p:sp>
      <p:sp>
        <p:nvSpPr>
          <p:cNvPr id="6" name="Tampungan Kaki 5">
            <a:extLst>
              <a:ext uri="{FF2B5EF4-FFF2-40B4-BE49-F238E27FC236}">
                <a16:creationId xmlns:a16="http://schemas.microsoft.com/office/drawing/2014/main" id="{8DFEA8DA-80FC-3944-A246-1ECC076843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Tampungan Nomor Slide 6">
            <a:extLst>
              <a:ext uri="{FF2B5EF4-FFF2-40B4-BE49-F238E27FC236}">
                <a16:creationId xmlns:a16="http://schemas.microsoft.com/office/drawing/2014/main" id="{944798BF-511F-844B-8AF6-B08164ACEB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F9A5C-60F5-8441-87F0-38F611F3ED80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6994213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erbandinga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>
            <a:extLst>
              <a:ext uri="{FF2B5EF4-FFF2-40B4-BE49-F238E27FC236}">
                <a16:creationId xmlns:a16="http://schemas.microsoft.com/office/drawing/2014/main" id="{AE8A488A-0354-C843-A224-EA53FDF488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d-ID"/>
              <a:t>Klik untuk mengedit gaya judul Master</a:t>
            </a:r>
          </a:p>
        </p:txBody>
      </p:sp>
      <p:sp>
        <p:nvSpPr>
          <p:cNvPr id="3" name="Tampungan Teks 2">
            <a:extLst>
              <a:ext uri="{FF2B5EF4-FFF2-40B4-BE49-F238E27FC236}">
                <a16:creationId xmlns:a16="http://schemas.microsoft.com/office/drawing/2014/main" id="{515DF69C-A7FF-7340-8CCC-00A776A170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d-ID"/>
              <a:t>Klik untuk edit gaya teks Master</a:t>
            </a:r>
          </a:p>
        </p:txBody>
      </p:sp>
      <p:sp>
        <p:nvSpPr>
          <p:cNvPr id="4" name="Tampungan Konten 3">
            <a:extLst>
              <a:ext uri="{FF2B5EF4-FFF2-40B4-BE49-F238E27FC236}">
                <a16:creationId xmlns:a16="http://schemas.microsoft.com/office/drawing/2014/main" id="{41A2398F-5FB4-0644-8B8B-852C51722E4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d-ID"/>
              <a:t>Klik untuk edit gaya teks Master</a:t>
            </a:r>
          </a:p>
          <a:p>
            <a:pPr lvl="1"/>
            <a:r>
              <a:rPr lang="id-ID"/>
              <a:t>Tingkat kedua</a:t>
            </a:r>
          </a:p>
          <a:p>
            <a:pPr lvl="2"/>
            <a:r>
              <a:rPr lang="id-ID"/>
              <a:t>Tingkat ketiga</a:t>
            </a:r>
          </a:p>
          <a:p>
            <a:pPr lvl="3"/>
            <a:r>
              <a:rPr lang="id-ID"/>
              <a:t>Tingkat keempat</a:t>
            </a:r>
          </a:p>
          <a:p>
            <a:pPr lvl="4"/>
            <a:r>
              <a:rPr lang="id-ID"/>
              <a:t>Tingkat kelima</a:t>
            </a:r>
          </a:p>
        </p:txBody>
      </p:sp>
      <p:sp>
        <p:nvSpPr>
          <p:cNvPr id="5" name="Tampungan Teks 4">
            <a:extLst>
              <a:ext uri="{FF2B5EF4-FFF2-40B4-BE49-F238E27FC236}">
                <a16:creationId xmlns:a16="http://schemas.microsoft.com/office/drawing/2014/main" id="{CB0A5F24-4598-644F-BC4E-C15FC06C48C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d-ID"/>
              <a:t>Klik untuk edit gaya teks Master</a:t>
            </a:r>
          </a:p>
        </p:txBody>
      </p:sp>
      <p:sp>
        <p:nvSpPr>
          <p:cNvPr id="6" name="Tampungan Konten 5">
            <a:extLst>
              <a:ext uri="{FF2B5EF4-FFF2-40B4-BE49-F238E27FC236}">
                <a16:creationId xmlns:a16="http://schemas.microsoft.com/office/drawing/2014/main" id="{5886EDB0-CA70-D942-8E3A-1937248D129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d-ID"/>
              <a:t>Klik untuk edit gaya teks Master</a:t>
            </a:r>
          </a:p>
          <a:p>
            <a:pPr lvl="1"/>
            <a:r>
              <a:rPr lang="id-ID"/>
              <a:t>Tingkat kedua</a:t>
            </a:r>
          </a:p>
          <a:p>
            <a:pPr lvl="2"/>
            <a:r>
              <a:rPr lang="id-ID"/>
              <a:t>Tingkat ketiga</a:t>
            </a:r>
          </a:p>
          <a:p>
            <a:pPr lvl="3"/>
            <a:r>
              <a:rPr lang="id-ID"/>
              <a:t>Tingkat keempat</a:t>
            </a:r>
          </a:p>
          <a:p>
            <a:pPr lvl="4"/>
            <a:r>
              <a:rPr lang="id-ID"/>
              <a:t>Tingkat kelima</a:t>
            </a:r>
          </a:p>
        </p:txBody>
      </p:sp>
      <p:sp>
        <p:nvSpPr>
          <p:cNvPr id="7" name="Tampungan Tanggal 6">
            <a:extLst>
              <a:ext uri="{FF2B5EF4-FFF2-40B4-BE49-F238E27FC236}">
                <a16:creationId xmlns:a16="http://schemas.microsoft.com/office/drawing/2014/main" id="{B2C31B96-73B1-A947-9AB2-8BBF5E8E48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51F965-D4B1-7944-8F62-833A0C4F66C6}" type="datetimeFigureOut">
              <a:rPr lang="id-ID" smtClean="0"/>
              <a:t>21/09/22</a:t>
            </a:fld>
            <a:endParaRPr lang="id-ID"/>
          </a:p>
        </p:txBody>
      </p:sp>
      <p:sp>
        <p:nvSpPr>
          <p:cNvPr id="8" name="Tampungan Kaki 7">
            <a:extLst>
              <a:ext uri="{FF2B5EF4-FFF2-40B4-BE49-F238E27FC236}">
                <a16:creationId xmlns:a16="http://schemas.microsoft.com/office/drawing/2014/main" id="{470F2138-564D-794C-905E-44DF8EE5D5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Tampungan Nomor Slide 8">
            <a:extLst>
              <a:ext uri="{FF2B5EF4-FFF2-40B4-BE49-F238E27FC236}">
                <a16:creationId xmlns:a16="http://schemas.microsoft.com/office/drawing/2014/main" id="{1996084C-8F45-894A-952D-31826DFD62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F9A5C-60F5-8441-87F0-38F611F3ED80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9579038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udul S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>
            <a:extLst>
              <a:ext uri="{FF2B5EF4-FFF2-40B4-BE49-F238E27FC236}">
                <a16:creationId xmlns:a16="http://schemas.microsoft.com/office/drawing/2014/main" id="{8F0AF542-12FE-5B46-92F9-6B479DE9D6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/>
              <a:t>Klik untuk mengedit gaya judul Master</a:t>
            </a:r>
          </a:p>
        </p:txBody>
      </p:sp>
      <p:sp>
        <p:nvSpPr>
          <p:cNvPr id="3" name="Tampungan Tanggal 2">
            <a:extLst>
              <a:ext uri="{FF2B5EF4-FFF2-40B4-BE49-F238E27FC236}">
                <a16:creationId xmlns:a16="http://schemas.microsoft.com/office/drawing/2014/main" id="{E233C4DF-EF92-644A-B1BE-F512571625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51F965-D4B1-7944-8F62-833A0C4F66C6}" type="datetimeFigureOut">
              <a:rPr lang="id-ID" smtClean="0"/>
              <a:t>21/09/22</a:t>
            </a:fld>
            <a:endParaRPr lang="id-ID"/>
          </a:p>
        </p:txBody>
      </p:sp>
      <p:sp>
        <p:nvSpPr>
          <p:cNvPr id="4" name="Tampungan Kaki 3">
            <a:extLst>
              <a:ext uri="{FF2B5EF4-FFF2-40B4-BE49-F238E27FC236}">
                <a16:creationId xmlns:a16="http://schemas.microsoft.com/office/drawing/2014/main" id="{12AEC699-EEDA-3C40-A13E-852F7224AE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Tampungan Nomor Slide 4">
            <a:extLst>
              <a:ext uri="{FF2B5EF4-FFF2-40B4-BE49-F238E27FC236}">
                <a16:creationId xmlns:a16="http://schemas.microsoft.com/office/drawing/2014/main" id="{5E058989-56C5-C84C-B26E-EDBF9C33B2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F9A5C-60F5-8441-87F0-38F611F3ED80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9254727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Koso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Tanggal 1">
            <a:extLst>
              <a:ext uri="{FF2B5EF4-FFF2-40B4-BE49-F238E27FC236}">
                <a16:creationId xmlns:a16="http://schemas.microsoft.com/office/drawing/2014/main" id="{D365F8D5-AF94-1248-964D-3E2D7B4951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51F965-D4B1-7944-8F62-833A0C4F66C6}" type="datetimeFigureOut">
              <a:rPr lang="id-ID" smtClean="0"/>
              <a:t>21/09/22</a:t>
            </a:fld>
            <a:endParaRPr lang="id-ID"/>
          </a:p>
        </p:txBody>
      </p:sp>
      <p:sp>
        <p:nvSpPr>
          <p:cNvPr id="3" name="Tampungan Kaki 2">
            <a:extLst>
              <a:ext uri="{FF2B5EF4-FFF2-40B4-BE49-F238E27FC236}">
                <a16:creationId xmlns:a16="http://schemas.microsoft.com/office/drawing/2014/main" id="{4457F0B9-670E-AF46-BCD7-B2DE8BF4D1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Tampungan Nomor Slide 3">
            <a:extLst>
              <a:ext uri="{FF2B5EF4-FFF2-40B4-BE49-F238E27FC236}">
                <a16:creationId xmlns:a16="http://schemas.microsoft.com/office/drawing/2014/main" id="{FA1077B0-8447-8142-A851-37F7BB9475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F9A5C-60F5-8441-87F0-38F611F3ED80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9433302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onten dengan Keteranga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>
            <a:extLst>
              <a:ext uri="{FF2B5EF4-FFF2-40B4-BE49-F238E27FC236}">
                <a16:creationId xmlns:a16="http://schemas.microsoft.com/office/drawing/2014/main" id="{5F86BD80-ED74-AD48-BAEA-361FFAB93D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d-ID"/>
              <a:t>Klik untuk mengedit gaya judul Master</a:t>
            </a:r>
          </a:p>
        </p:txBody>
      </p:sp>
      <p:sp>
        <p:nvSpPr>
          <p:cNvPr id="3" name="Tampungan Konten 2">
            <a:extLst>
              <a:ext uri="{FF2B5EF4-FFF2-40B4-BE49-F238E27FC236}">
                <a16:creationId xmlns:a16="http://schemas.microsoft.com/office/drawing/2014/main" id="{490D7E93-A4B9-6A4C-AB66-6B61F06D8F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d-ID"/>
              <a:t>Klik untuk edit gaya teks Master</a:t>
            </a:r>
          </a:p>
          <a:p>
            <a:pPr lvl="1"/>
            <a:r>
              <a:rPr lang="id-ID"/>
              <a:t>Tingkat kedua</a:t>
            </a:r>
          </a:p>
          <a:p>
            <a:pPr lvl="2"/>
            <a:r>
              <a:rPr lang="id-ID"/>
              <a:t>Tingkat ketiga</a:t>
            </a:r>
          </a:p>
          <a:p>
            <a:pPr lvl="3"/>
            <a:r>
              <a:rPr lang="id-ID"/>
              <a:t>Tingkat keempat</a:t>
            </a:r>
          </a:p>
          <a:p>
            <a:pPr lvl="4"/>
            <a:r>
              <a:rPr lang="id-ID"/>
              <a:t>Tingkat kelima</a:t>
            </a:r>
          </a:p>
        </p:txBody>
      </p:sp>
      <p:sp>
        <p:nvSpPr>
          <p:cNvPr id="4" name="Tampungan Teks 3">
            <a:extLst>
              <a:ext uri="{FF2B5EF4-FFF2-40B4-BE49-F238E27FC236}">
                <a16:creationId xmlns:a16="http://schemas.microsoft.com/office/drawing/2014/main" id="{9D88D819-032B-4D4B-A6EF-994A5D19AED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d-ID"/>
              <a:t>Klik untuk edit gaya teks Master</a:t>
            </a:r>
          </a:p>
        </p:txBody>
      </p:sp>
      <p:sp>
        <p:nvSpPr>
          <p:cNvPr id="5" name="Tampungan Tanggal 4">
            <a:extLst>
              <a:ext uri="{FF2B5EF4-FFF2-40B4-BE49-F238E27FC236}">
                <a16:creationId xmlns:a16="http://schemas.microsoft.com/office/drawing/2014/main" id="{2D0B8F8D-F85E-9840-849D-D21897D9E0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51F965-D4B1-7944-8F62-833A0C4F66C6}" type="datetimeFigureOut">
              <a:rPr lang="id-ID" smtClean="0"/>
              <a:t>21/09/22</a:t>
            </a:fld>
            <a:endParaRPr lang="id-ID"/>
          </a:p>
        </p:txBody>
      </p:sp>
      <p:sp>
        <p:nvSpPr>
          <p:cNvPr id="6" name="Tampungan Kaki 5">
            <a:extLst>
              <a:ext uri="{FF2B5EF4-FFF2-40B4-BE49-F238E27FC236}">
                <a16:creationId xmlns:a16="http://schemas.microsoft.com/office/drawing/2014/main" id="{A3467AFA-B0EF-2642-BC38-1A9AB8E5D9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Tampungan Nomor Slide 6">
            <a:extLst>
              <a:ext uri="{FF2B5EF4-FFF2-40B4-BE49-F238E27FC236}">
                <a16:creationId xmlns:a16="http://schemas.microsoft.com/office/drawing/2014/main" id="{11D48998-CFCB-5F41-B7E5-45F89CADC2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F9A5C-60F5-8441-87F0-38F611F3ED80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1454757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Gambar dengan Keteranga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>
            <a:extLst>
              <a:ext uri="{FF2B5EF4-FFF2-40B4-BE49-F238E27FC236}">
                <a16:creationId xmlns:a16="http://schemas.microsoft.com/office/drawing/2014/main" id="{A4E54145-6B58-EF4F-889F-259F011D35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d-ID"/>
              <a:t>Klik untuk mengedit gaya judul Master</a:t>
            </a:r>
          </a:p>
        </p:txBody>
      </p:sp>
      <p:sp>
        <p:nvSpPr>
          <p:cNvPr id="3" name="Tampungan Gambar 2">
            <a:extLst>
              <a:ext uri="{FF2B5EF4-FFF2-40B4-BE49-F238E27FC236}">
                <a16:creationId xmlns:a16="http://schemas.microsoft.com/office/drawing/2014/main" id="{257F9719-7B21-1840-8A20-51BDB250C11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d-ID"/>
          </a:p>
        </p:txBody>
      </p:sp>
      <p:sp>
        <p:nvSpPr>
          <p:cNvPr id="4" name="Tampungan Teks 3">
            <a:extLst>
              <a:ext uri="{FF2B5EF4-FFF2-40B4-BE49-F238E27FC236}">
                <a16:creationId xmlns:a16="http://schemas.microsoft.com/office/drawing/2014/main" id="{4F297F8A-B1ED-1642-9DF7-DEF73614862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d-ID"/>
              <a:t>Klik untuk edit gaya teks Master</a:t>
            </a:r>
          </a:p>
        </p:txBody>
      </p:sp>
      <p:sp>
        <p:nvSpPr>
          <p:cNvPr id="5" name="Tampungan Tanggal 4">
            <a:extLst>
              <a:ext uri="{FF2B5EF4-FFF2-40B4-BE49-F238E27FC236}">
                <a16:creationId xmlns:a16="http://schemas.microsoft.com/office/drawing/2014/main" id="{7316E480-3F63-2948-8D18-0FAFA9584F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51F965-D4B1-7944-8F62-833A0C4F66C6}" type="datetimeFigureOut">
              <a:rPr lang="id-ID" smtClean="0"/>
              <a:t>21/09/22</a:t>
            </a:fld>
            <a:endParaRPr lang="id-ID"/>
          </a:p>
        </p:txBody>
      </p:sp>
      <p:sp>
        <p:nvSpPr>
          <p:cNvPr id="6" name="Tampungan Kaki 5">
            <a:extLst>
              <a:ext uri="{FF2B5EF4-FFF2-40B4-BE49-F238E27FC236}">
                <a16:creationId xmlns:a16="http://schemas.microsoft.com/office/drawing/2014/main" id="{122E043D-E7D7-F449-AD32-4D472A20A9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Tampungan Nomor Slide 6">
            <a:extLst>
              <a:ext uri="{FF2B5EF4-FFF2-40B4-BE49-F238E27FC236}">
                <a16:creationId xmlns:a16="http://schemas.microsoft.com/office/drawing/2014/main" id="{8A2DE05D-240E-1A41-9A26-F86CBCB610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F9A5C-60F5-8441-87F0-38F611F3ED80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7598928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Judul 1">
            <a:extLst>
              <a:ext uri="{FF2B5EF4-FFF2-40B4-BE49-F238E27FC236}">
                <a16:creationId xmlns:a16="http://schemas.microsoft.com/office/drawing/2014/main" id="{BDE193D3-9E4C-9748-8649-FC0FABDCAF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d-ID"/>
              <a:t>Klik untuk mengedit gaya judul Master</a:t>
            </a:r>
          </a:p>
        </p:txBody>
      </p:sp>
      <p:sp>
        <p:nvSpPr>
          <p:cNvPr id="3" name="Tampungan Teks 2">
            <a:extLst>
              <a:ext uri="{FF2B5EF4-FFF2-40B4-BE49-F238E27FC236}">
                <a16:creationId xmlns:a16="http://schemas.microsoft.com/office/drawing/2014/main" id="{AAA5A384-8A19-CA47-A869-0738E481443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d-ID"/>
              <a:t>Klik untuk edit gaya teks Master</a:t>
            </a:r>
          </a:p>
          <a:p>
            <a:pPr lvl="1"/>
            <a:r>
              <a:rPr lang="id-ID"/>
              <a:t>Tingkat kedua</a:t>
            </a:r>
          </a:p>
          <a:p>
            <a:pPr lvl="2"/>
            <a:r>
              <a:rPr lang="id-ID"/>
              <a:t>Tingkat ketiga</a:t>
            </a:r>
          </a:p>
          <a:p>
            <a:pPr lvl="3"/>
            <a:r>
              <a:rPr lang="id-ID"/>
              <a:t>Tingkat keempat</a:t>
            </a:r>
          </a:p>
          <a:p>
            <a:pPr lvl="4"/>
            <a:r>
              <a:rPr lang="id-ID"/>
              <a:t>Tingkat kelima</a:t>
            </a:r>
          </a:p>
        </p:txBody>
      </p:sp>
      <p:sp>
        <p:nvSpPr>
          <p:cNvPr id="4" name="Tampungan Tanggal 3">
            <a:extLst>
              <a:ext uri="{FF2B5EF4-FFF2-40B4-BE49-F238E27FC236}">
                <a16:creationId xmlns:a16="http://schemas.microsoft.com/office/drawing/2014/main" id="{F6B0C951-A527-3A44-BBB6-EF632F42D15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51F965-D4B1-7944-8F62-833A0C4F66C6}" type="datetimeFigureOut">
              <a:rPr lang="id-ID" smtClean="0"/>
              <a:t>21/09/22</a:t>
            </a:fld>
            <a:endParaRPr lang="id-ID"/>
          </a:p>
        </p:txBody>
      </p:sp>
      <p:sp>
        <p:nvSpPr>
          <p:cNvPr id="5" name="Tampungan Kaki 4">
            <a:extLst>
              <a:ext uri="{FF2B5EF4-FFF2-40B4-BE49-F238E27FC236}">
                <a16:creationId xmlns:a16="http://schemas.microsoft.com/office/drawing/2014/main" id="{2F2921BC-C44F-7E45-9F26-3AC5BCC2119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d-ID"/>
          </a:p>
        </p:txBody>
      </p:sp>
      <p:sp>
        <p:nvSpPr>
          <p:cNvPr id="6" name="Tampungan Nomor Slide 5">
            <a:extLst>
              <a:ext uri="{FF2B5EF4-FFF2-40B4-BE49-F238E27FC236}">
                <a16:creationId xmlns:a16="http://schemas.microsoft.com/office/drawing/2014/main" id="{8020DC03-4ED3-1740-806D-9F5F73142C4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AF9A5C-60F5-8441-87F0-38F611F3ED80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3786384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gi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0" dirty="0" err="1"/>
              <a:t>Pengantar</a:t>
            </a:r>
            <a:r>
              <a:rPr lang="en-US" b="0" dirty="0"/>
              <a:t> </a:t>
            </a:r>
            <a:r>
              <a:rPr lang="en-US" b="0" dirty="0" err="1"/>
              <a:t>Arsitektur</a:t>
            </a:r>
            <a:r>
              <a:rPr lang="en-US" b="0" dirty="0"/>
              <a:t> Enterprise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Arsitektur</a:t>
            </a:r>
            <a:r>
              <a:rPr lang="en-US" dirty="0"/>
              <a:t> Enterprise</a:t>
            </a:r>
          </a:p>
          <a:p>
            <a:r>
              <a:rPr lang="en-US" dirty="0" err="1"/>
              <a:t>Febi</a:t>
            </a:r>
            <a:r>
              <a:rPr lang="en-US" dirty="0"/>
              <a:t> Nur </a:t>
            </a:r>
            <a:r>
              <a:rPr lang="en-US" dirty="0" err="1"/>
              <a:t>Salisah</a:t>
            </a:r>
            <a:r>
              <a:rPr lang="en-US" dirty="0"/>
              <a:t>, </a:t>
            </a:r>
            <a:r>
              <a:rPr lang="en-US" dirty="0" err="1"/>
              <a:t>S.Kom</a:t>
            </a:r>
            <a:r>
              <a:rPr lang="en-US" dirty="0"/>
              <a:t>, </a:t>
            </a:r>
            <a:r>
              <a:rPr lang="en-US" dirty="0" err="1"/>
              <a:t>M.Kom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981200" y="1481330"/>
            <a:ext cx="6019800" cy="4919471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/>
              <a:t>Disiplin ilmu </a:t>
            </a:r>
            <a:r>
              <a:rPr lang="en-US" i="1"/>
              <a:t>Enterprise Engineering</a:t>
            </a:r>
          </a:p>
          <a:p>
            <a:pPr marL="465138" indent="-11113">
              <a:buNone/>
            </a:pPr>
            <a:r>
              <a:rPr lang="en-US" b="1" i="1"/>
              <a:t>Enterprise</a:t>
            </a:r>
            <a:r>
              <a:rPr lang="en-US" i="1"/>
              <a:t> </a:t>
            </a:r>
            <a:r>
              <a:rPr lang="en-US">
                <a:sym typeface="Wingdings"/>
              </a:rPr>
              <a:t></a:t>
            </a:r>
            <a:r>
              <a:rPr lang="en-US"/>
              <a:t> </a:t>
            </a:r>
            <a:r>
              <a:rPr lang="en-US" u="sng"/>
              <a:t>satu kesatuan sistem yang dirancang dengan tujuan tertentu yang dapat diadaptasi dan dirancang-ulang secara sistematis dan terkendali</a:t>
            </a:r>
            <a:endParaRPr lang="en-US" u="sng" dirty="0"/>
          </a:p>
          <a:p>
            <a:pPr>
              <a:buNone/>
            </a:pPr>
            <a:endParaRPr lang="en-US"/>
          </a:p>
          <a:p>
            <a:pPr>
              <a:buNone/>
            </a:pPr>
            <a:r>
              <a:rPr lang="en-US"/>
              <a:t>Definisi menurut The </a:t>
            </a:r>
            <a:r>
              <a:rPr lang="en-US" dirty="0"/>
              <a:t>Open </a:t>
            </a:r>
            <a:r>
              <a:rPr lang="en-US"/>
              <a:t>Group (2011)</a:t>
            </a:r>
            <a:endParaRPr lang="en-US" dirty="0"/>
          </a:p>
          <a:p>
            <a:pPr marL="465138" indent="-11113">
              <a:buNone/>
            </a:pPr>
            <a:r>
              <a:rPr lang="en-US" b="1" i="1"/>
              <a:t>Enterprise </a:t>
            </a:r>
            <a:r>
              <a:rPr lang="en-US">
                <a:sym typeface="Wingdings"/>
              </a:rPr>
              <a:t> </a:t>
            </a:r>
            <a:r>
              <a:rPr lang="en-US" u="sng">
                <a:sym typeface="Wingdings"/>
              </a:rPr>
              <a:t>k</a:t>
            </a:r>
            <a:r>
              <a:rPr lang="en-US" u="sng"/>
              <a:t>umpulan organisasi yang memiliki tujuan yang sama dan/atau produk akhir yang sama</a:t>
            </a:r>
            <a:endParaRPr lang="en-US" u="sng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0" dirty="0" err="1"/>
              <a:t>Arsitektur</a:t>
            </a:r>
            <a:r>
              <a:rPr lang="en-US" b="0" dirty="0"/>
              <a:t> </a:t>
            </a:r>
            <a:r>
              <a:rPr lang="en-US" b="0" i="1" dirty="0"/>
              <a:t>enterprise</a:t>
            </a:r>
          </a:p>
        </p:txBody>
      </p:sp>
      <p:pic>
        <p:nvPicPr>
          <p:cNvPr id="7170" name="Picture 2" descr="C:\Program Files (x86)\Microsoft Office\MEDIA\CAGCAT10\j0199805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924801" y="4114800"/>
            <a:ext cx="2571093" cy="25908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0" dirty="0" err="1"/>
              <a:t>Arsitektur</a:t>
            </a:r>
            <a:r>
              <a:rPr lang="en-US" b="0" dirty="0"/>
              <a:t> </a:t>
            </a:r>
            <a:r>
              <a:rPr lang="en-US" b="0" i="1" dirty="0"/>
              <a:t>enterprise</a:t>
            </a:r>
          </a:p>
        </p:txBody>
      </p:sp>
      <p:pic>
        <p:nvPicPr>
          <p:cNvPr id="7170" name="Picture 2" descr="C:\Program Files (x86)\Microsoft Office\MEDIA\CAGCAT10\j0199805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924801" y="4114800"/>
            <a:ext cx="2571093" cy="2590800"/>
          </a:xfrm>
          <a:prstGeom prst="rect">
            <a:avLst/>
          </a:prstGeom>
          <a:noFill/>
        </p:spPr>
      </p:pic>
      <p:sp>
        <p:nvSpPr>
          <p:cNvPr id="5" name="Content Placeholder 1"/>
          <p:cNvSpPr txBox="1">
            <a:spLocks/>
          </p:cNvSpPr>
          <p:nvPr/>
        </p:nvSpPr>
        <p:spPr>
          <a:xfrm>
            <a:off x="1981200" y="1524000"/>
            <a:ext cx="6781800" cy="4648200"/>
          </a:xfrm>
          <a:prstGeom prst="rect">
            <a:avLst/>
          </a:prstGeom>
        </p:spPr>
        <p:txBody>
          <a:bodyPr vert="horz">
            <a:normAutofit lnSpcReduction="10000"/>
          </a:bodyPr>
          <a:lstStyle/>
          <a:p>
            <a:pPr marL="365760" indent="-256032">
              <a:spcBef>
                <a:spcPts val="400"/>
              </a:spcBef>
              <a:buClr>
                <a:schemeClr val="accent1"/>
              </a:buClr>
              <a:buSzPct val="68000"/>
              <a:defRPr/>
            </a:pPr>
            <a:r>
              <a:rPr lang="en-US" sz="2800">
                <a:latin typeface="Arial Narrow" pitchFamily="34" charset="0"/>
              </a:rPr>
              <a:t>Arsitektur pada level keseluruhan organisasi disebut ‘enterprise architecture’ yang dapat didefinisikan</a:t>
            </a:r>
          </a:p>
          <a:p>
            <a:pPr marL="365760" indent="-256032">
              <a:spcBef>
                <a:spcPts val="400"/>
              </a:spcBef>
              <a:buClr>
                <a:schemeClr val="accent1"/>
              </a:buClr>
              <a:buSzPct val="68000"/>
              <a:defRPr/>
            </a:pPr>
            <a:endParaRPr lang="en-US" sz="2800">
              <a:latin typeface="Arial Narrow" pitchFamily="34" charset="0"/>
            </a:endParaRPr>
          </a:p>
          <a:p>
            <a:pPr marL="365760" indent="-256032">
              <a:spcBef>
                <a:spcPts val="400"/>
              </a:spcBef>
              <a:buClr>
                <a:schemeClr val="accent1"/>
              </a:buClr>
              <a:buSzPct val="68000"/>
            </a:pPr>
            <a:r>
              <a:rPr lang="en-US" sz="2800" b="1" i="1">
                <a:latin typeface="Arial Narrow" pitchFamily="34" charset="0"/>
              </a:rPr>
              <a:t>Enterprise architecture </a:t>
            </a:r>
            <a:r>
              <a:rPr lang="en-US" sz="2800">
                <a:latin typeface="Arial Narrow" pitchFamily="34" charset="0"/>
                <a:sym typeface="Wingdings"/>
              </a:rPr>
              <a:t></a:t>
            </a:r>
            <a:r>
              <a:rPr lang="en-US" sz="2800" b="1" i="1">
                <a:latin typeface="Arial Narrow" pitchFamily="34" charset="0"/>
                <a:sym typeface="Wingdings"/>
              </a:rPr>
              <a:t> </a:t>
            </a:r>
            <a:r>
              <a:rPr lang="en-US" sz="2800" u="sng">
                <a:latin typeface="Arial Narrow" pitchFamily="34" charset="0"/>
                <a:sym typeface="Wingdings"/>
              </a:rPr>
              <a:t>s</a:t>
            </a:r>
            <a:r>
              <a:rPr lang="en-US" sz="2800" u="sng">
                <a:latin typeface="Arial Narrow" pitchFamily="34" charset="0"/>
              </a:rPr>
              <a:t>ebuah prinsip, metode, dan model yang koheren yang digunakan dalam perancangan dan realisasi</a:t>
            </a:r>
          </a:p>
          <a:p>
            <a:pPr marL="822960" lvl="1" indent="-256032">
              <a:spcBef>
                <a:spcPts val="400"/>
              </a:spcBef>
              <a:buClr>
                <a:schemeClr val="accent1"/>
              </a:buClr>
              <a:buSzPct val="68000"/>
              <a:buFont typeface="Arial" pitchFamily="34" charset="0"/>
              <a:buChar char="•"/>
            </a:pPr>
            <a:r>
              <a:rPr lang="en-US" sz="2800">
                <a:latin typeface="Arial Narrow" pitchFamily="34" charset="0"/>
              </a:rPr>
              <a:t>struktur organisasi,</a:t>
            </a:r>
          </a:p>
          <a:p>
            <a:pPr marL="822960" lvl="1" indent="-256032">
              <a:spcBef>
                <a:spcPts val="400"/>
              </a:spcBef>
              <a:buClr>
                <a:schemeClr val="accent1"/>
              </a:buClr>
              <a:buSzPct val="68000"/>
              <a:buFont typeface="Arial" pitchFamily="34" charset="0"/>
              <a:buChar char="•"/>
            </a:pPr>
            <a:r>
              <a:rPr lang="en-US" sz="2800">
                <a:latin typeface="Arial Narrow" pitchFamily="34" charset="0"/>
              </a:rPr>
              <a:t>proses bisnis,</a:t>
            </a:r>
          </a:p>
          <a:p>
            <a:pPr marL="822960" lvl="1" indent="-256032">
              <a:spcBef>
                <a:spcPts val="400"/>
              </a:spcBef>
              <a:buClr>
                <a:schemeClr val="accent1"/>
              </a:buClr>
              <a:buSzPct val="68000"/>
              <a:buFont typeface="Arial" pitchFamily="34" charset="0"/>
              <a:buChar char="•"/>
            </a:pPr>
            <a:r>
              <a:rPr lang="en-US" sz="2800">
                <a:latin typeface="Arial Narrow" pitchFamily="34" charset="0"/>
              </a:rPr>
              <a:t>sistem informasi, dan</a:t>
            </a:r>
          </a:p>
          <a:p>
            <a:pPr marL="822960" lvl="1" indent="-256032">
              <a:spcBef>
                <a:spcPts val="400"/>
              </a:spcBef>
              <a:buClr>
                <a:schemeClr val="accent1"/>
              </a:buClr>
              <a:buSzPct val="68000"/>
              <a:buFont typeface="Arial" pitchFamily="34" charset="0"/>
              <a:buChar char="•"/>
            </a:pPr>
            <a:r>
              <a:rPr lang="en-US" sz="2800">
                <a:latin typeface="Arial Narrow" pitchFamily="34" charset="0"/>
              </a:rPr>
              <a:t>infrastruktur dari sebuah </a:t>
            </a:r>
            <a:r>
              <a:rPr lang="en-US" sz="2800" i="1">
                <a:latin typeface="Arial Narrow" pitchFamily="34" charset="0"/>
              </a:rPr>
              <a:t>enterprise</a:t>
            </a:r>
            <a:r>
              <a:rPr lang="en-US" sz="2800">
                <a:latin typeface="Arial Narrow" pitchFamily="34" charset="0"/>
              </a:rPr>
              <a:t>.</a:t>
            </a:r>
            <a:endParaRPr lang="en-US" sz="2800" dirty="0">
              <a:latin typeface="Arial Narrow" pitchFamily="34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981200" y="990601"/>
            <a:ext cx="8229600" cy="5016691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b="1">
                <a:solidFill>
                  <a:srgbClr val="FF0000"/>
                </a:solidFill>
              </a:rPr>
              <a:t>CATATAN</a:t>
            </a:r>
          </a:p>
          <a:p>
            <a:pPr>
              <a:buNone/>
            </a:pPr>
            <a:r>
              <a:rPr lang="en-US" i="1"/>
              <a:t>Enterprise architecture </a:t>
            </a:r>
            <a:r>
              <a:rPr lang="en-US"/>
              <a:t>mencakup inti-inti dari bisnis, TI dan evolusinya </a:t>
            </a:r>
            <a:r>
              <a:rPr lang="en-US">
                <a:sym typeface="Wingdings"/>
              </a:rPr>
              <a:t> </a:t>
            </a:r>
            <a:r>
              <a:rPr lang="en-US" u="sng">
                <a:sym typeface="Wingdings"/>
              </a:rPr>
              <a:t>tanpa arsitektur yang bagus, akan sulit untuk mencapai kesuksesan bisnis</a:t>
            </a:r>
          </a:p>
          <a:p>
            <a:pPr>
              <a:buNone/>
            </a:pPr>
            <a:endParaRPr lang="en-US" u="sng" dirty="0"/>
          </a:p>
          <a:p>
            <a:pPr>
              <a:buNone/>
            </a:pPr>
            <a:r>
              <a:rPr lang="en-US"/>
              <a:t>Karakteristik paling penting dari sebuah </a:t>
            </a:r>
            <a:r>
              <a:rPr lang="en-US" i="1"/>
              <a:t>enterprise architecture </a:t>
            </a:r>
            <a:r>
              <a:rPr lang="en-US"/>
              <a:t>adalah </a:t>
            </a:r>
            <a:r>
              <a:rPr lang="en-US" u="sng"/>
              <a:t>menyediakan pandangan menyeluruh dari sebuah </a:t>
            </a:r>
            <a:r>
              <a:rPr lang="en-US" i="1" u="sng"/>
              <a:t>enterprise</a:t>
            </a:r>
            <a:endParaRPr lang="en-US" dirty="0"/>
          </a:p>
          <a:p>
            <a:pPr>
              <a:buNone/>
            </a:pPr>
            <a:endParaRPr lang="en-US"/>
          </a:p>
          <a:p>
            <a:pPr>
              <a:buNone/>
            </a:pPr>
            <a:r>
              <a:rPr lang="en-US"/>
              <a:t>Sebuah </a:t>
            </a:r>
            <a:r>
              <a:rPr lang="en-US" i="1"/>
              <a:t>enterprise architecture </a:t>
            </a:r>
            <a:r>
              <a:rPr lang="en-US"/>
              <a:t>yang baik menyediakan </a:t>
            </a:r>
            <a:r>
              <a:rPr lang="en-US" u="sng"/>
              <a:t>kebutuhan mendatang</a:t>
            </a:r>
            <a:r>
              <a:rPr lang="en-US"/>
              <a:t> untuk menyeimbangkan dan membantu translasi kebutuhan tersebut dari bentuk strategi perusahaan menjadi operasi sehari-hari</a:t>
            </a:r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981200" y="5117910"/>
            <a:ext cx="8229600" cy="1282891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u="sng"/>
              <a:t>Model, view, presentasi, dan analisis arsitektur membantu untuk menjembatani ‘communication </a:t>
            </a:r>
            <a:r>
              <a:rPr lang="en-US" u="sng" dirty="0"/>
              <a:t>gap</a:t>
            </a:r>
            <a:r>
              <a:rPr lang="en-US" u="sng"/>
              <a:t>’ antara Arsitek dan </a:t>
            </a:r>
            <a:r>
              <a:rPr lang="en-US" i="1" u="sng"/>
              <a:t>stakeholder</a:t>
            </a:r>
            <a:endParaRPr lang="en-US" u="sng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2209801" y="914400"/>
            <a:ext cx="7509753" cy="38786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68563" y="2146853"/>
            <a:ext cx="10515600" cy="924753"/>
          </a:xfrm>
        </p:spPr>
        <p:txBody>
          <a:bodyPr/>
          <a:lstStyle/>
          <a:p>
            <a:r>
              <a:rPr lang="en-US" b="0" dirty="0" err="1"/>
              <a:t>Proses</a:t>
            </a:r>
            <a:r>
              <a:rPr lang="en-US" b="0" dirty="0"/>
              <a:t> </a:t>
            </a:r>
            <a:r>
              <a:rPr lang="en-US" b="0" dirty="0" err="1"/>
              <a:t>arsitektur</a:t>
            </a:r>
            <a:r>
              <a:rPr lang="en-US" b="0" dirty="0"/>
              <a:t> enterprise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u="sng"/>
              <a:t>Arsitektur adalah sebuah proses sekaligus sebuah produk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b="1"/>
              <a:t>Produk </a:t>
            </a:r>
            <a:r>
              <a:rPr lang="en-US"/>
              <a:t>berfungsi </a:t>
            </a:r>
            <a:r>
              <a:rPr lang="en-US" u="sng"/>
              <a:t>memandu </a:t>
            </a:r>
            <a:r>
              <a:rPr lang="en-US" i="1" u="sng"/>
              <a:t>manager </a:t>
            </a:r>
            <a:r>
              <a:rPr lang="en-US" u="sng"/>
              <a:t>dalam merancang proses bisnis dan </a:t>
            </a:r>
            <a:r>
              <a:rPr lang="en-US" i="1" u="sng"/>
              <a:t>system developers </a:t>
            </a:r>
            <a:r>
              <a:rPr lang="en-US" u="sng"/>
              <a:t>dalam membangun aplikasi</a:t>
            </a:r>
            <a:r>
              <a:rPr lang="en-US"/>
              <a:t> agar tetap sejalan dengan tujuan dan kebijakan bisnis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/>
              <a:t>Dampak dari </a:t>
            </a:r>
            <a:r>
              <a:rPr lang="en-US" b="1"/>
              <a:t>proses </a:t>
            </a:r>
            <a:r>
              <a:rPr lang="en-US"/>
              <a:t>adalah </a:t>
            </a:r>
            <a:r>
              <a:rPr lang="en-US" u="sng"/>
              <a:t>kesadaran/kewaspadaan </a:t>
            </a:r>
            <a:r>
              <a:rPr lang="en-US" i="1" u="sng"/>
              <a:t>stakeholder </a:t>
            </a:r>
            <a:r>
              <a:rPr lang="en-US" u="sng"/>
              <a:t>yang berkaitan dengan tujuan dan aliran informasi bisnis</a:t>
            </a:r>
            <a:r>
              <a:rPr lang="en-US"/>
              <a:t> akan terlihat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0" dirty="0" err="1"/>
              <a:t>Proses</a:t>
            </a:r>
            <a:r>
              <a:rPr lang="en-US" b="0" dirty="0"/>
              <a:t> </a:t>
            </a:r>
            <a:r>
              <a:rPr lang="en-US" b="0" dirty="0" err="1"/>
              <a:t>arsitektur</a:t>
            </a:r>
            <a:endParaRPr lang="en-US" b="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98716" y="1143000"/>
            <a:ext cx="7859684" cy="464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5562600" y="1143000"/>
            <a:ext cx="4572000" cy="54102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b="1"/>
              <a:t>Proses arsitektur </a:t>
            </a:r>
            <a:r>
              <a:rPr lang="en-US"/>
              <a:t>terdiri dari </a:t>
            </a:r>
            <a:r>
              <a:rPr lang="en-US" u="sng"/>
              <a:t>langkah-langkah yang membawa ide awal melalui tahapan perancangan dan implementasi menjadi sebuah sistem yang operasional</a:t>
            </a:r>
          </a:p>
          <a:p>
            <a:pPr>
              <a:buNone/>
            </a:pPr>
            <a:endParaRPr lang="en-US"/>
          </a:p>
          <a:p>
            <a:pPr>
              <a:buNone/>
            </a:pPr>
            <a:r>
              <a:rPr lang="en-US"/>
              <a:t>Dalam semua tahapan proses arsitektur, </a:t>
            </a:r>
            <a:r>
              <a:rPr lang="en-US" u="sng"/>
              <a:t>komunikasi yang jelas dengan dan antara </a:t>
            </a:r>
            <a:r>
              <a:rPr lang="en-US" i="1" u="sng"/>
              <a:t>stakeholder </a:t>
            </a:r>
            <a:r>
              <a:rPr lang="en-US" u="sng"/>
              <a:t>menjadi penting</a:t>
            </a:r>
            <a:endParaRPr lang="en-US" u="sng" dirty="0"/>
          </a:p>
        </p:txBody>
      </p:sp>
      <p:pic>
        <p:nvPicPr>
          <p:cNvPr id="2050" name="Picture 2" descr="C:\Program Files (x86)\Microsoft Office\MEDIA\CAGCAT10\j0300520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33600" y="685801"/>
            <a:ext cx="3295650" cy="2834259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0" dirty="0" err="1"/>
              <a:t>Faktor</a:t>
            </a:r>
            <a:r>
              <a:rPr lang="en-US" b="0" dirty="0"/>
              <a:t> </a:t>
            </a:r>
            <a:r>
              <a:rPr lang="en-US" b="0" dirty="0" err="1"/>
              <a:t>pendorong</a:t>
            </a:r>
            <a:r>
              <a:rPr lang="en-US" b="0" dirty="0"/>
              <a:t> </a:t>
            </a:r>
            <a:r>
              <a:rPr lang="en-US" b="0" dirty="0" err="1"/>
              <a:t>arsitektur</a:t>
            </a:r>
            <a:r>
              <a:rPr lang="en-US" b="0" dirty="0"/>
              <a:t> enterprise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91200" y="2499538"/>
            <a:ext cx="4648200" cy="4053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828800" y="1481330"/>
            <a:ext cx="8229600" cy="728471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US" b="1"/>
              <a:t>1# Penyesuaian Bisnis-TI dianggap sebagai instrumen penting untuk mewujudkan efektifitas organisasi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0" dirty="0" err="1"/>
              <a:t>Faktor</a:t>
            </a:r>
            <a:r>
              <a:rPr lang="en-US" b="0" dirty="0"/>
              <a:t> internal</a:t>
            </a:r>
          </a:p>
        </p:txBody>
      </p:sp>
      <p:sp>
        <p:nvSpPr>
          <p:cNvPr id="5" name="Content Placeholder 1"/>
          <p:cNvSpPr txBox="1">
            <a:spLocks/>
          </p:cNvSpPr>
          <p:nvPr/>
        </p:nvSpPr>
        <p:spPr>
          <a:xfrm>
            <a:off x="1905000" y="2362201"/>
            <a:ext cx="4114800" cy="4221163"/>
          </a:xfrm>
          <a:prstGeom prst="rect">
            <a:avLst/>
          </a:prstGeom>
        </p:spPr>
        <p:txBody>
          <a:bodyPr vert="horz">
            <a:normAutofit fontScale="85000" lnSpcReduction="20000"/>
          </a:bodyPr>
          <a:lstStyle/>
          <a:p>
            <a:pPr marL="365760" indent="-256032">
              <a:spcBef>
                <a:spcPts val="400"/>
              </a:spcBef>
              <a:buClr>
                <a:schemeClr val="accent1"/>
              </a:buClr>
              <a:buSzPct val="68000"/>
              <a:defRPr/>
            </a:pPr>
            <a:r>
              <a:rPr lang="en-US" sz="2800">
                <a:latin typeface="Arial Narrow" pitchFamily="34" charset="0"/>
              </a:rPr>
              <a:t>Model penyesuaian strategis oleh Henderson dan Venkatraman (1993) membedakan antara </a:t>
            </a:r>
            <a:r>
              <a:rPr lang="en-US" sz="2800" u="sng">
                <a:latin typeface="Arial Narrow" pitchFamily="34" charset="0"/>
              </a:rPr>
              <a:t>aspek strategi bisnis dan infrastruktur organisasi di satu sisi</a:t>
            </a:r>
            <a:r>
              <a:rPr lang="en-US" sz="2800">
                <a:latin typeface="Arial Narrow" pitchFamily="34" charset="0"/>
              </a:rPr>
              <a:t>, dengan </a:t>
            </a:r>
            <a:r>
              <a:rPr lang="en-US" sz="2800" u="sng">
                <a:latin typeface="Arial Narrow" pitchFamily="34" charset="0"/>
              </a:rPr>
              <a:t>strategi dan infrastruktur TI di sisi lain</a:t>
            </a:r>
            <a:endParaRPr lang="en-US" sz="2800">
              <a:latin typeface="Arial Narrow" pitchFamily="34" charset="0"/>
            </a:endParaRPr>
          </a:p>
          <a:p>
            <a:pPr marL="365760" indent="-256032">
              <a:spcBef>
                <a:spcPts val="400"/>
              </a:spcBef>
              <a:buClr>
                <a:schemeClr val="accent1"/>
              </a:buClr>
              <a:buSzPct val="68000"/>
              <a:defRPr/>
            </a:pPr>
            <a:endParaRPr lang="en-US" sz="2800">
              <a:latin typeface="Arial Narrow" pitchFamily="34" charset="0"/>
            </a:endParaRPr>
          </a:p>
          <a:p>
            <a:pPr marL="365760" indent="-256032">
              <a:spcBef>
                <a:spcPts val="400"/>
              </a:spcBef>
              <a:buClr>
                <a:schemeClr val="accent1"/>
              </a:buClr>
              <a:buSzPct val="68000"/>
              <a:defRPr/>
            </a:pPr>
            <a:r>
              <a:rPr lang="en-US" sz="2800">
                <a:latin typeface="Arial Narrow" pitchFamily="34" charset="0"/>
              </a:rPr>
              <a:t>Model ini menyediakan 4 sudut pandang dominan yang digunakan untuk mengatasi penyesuaian antara aspek2 tersebut</a:t>
            </a:r>
            <a:endParaRPr lang="en-US" sz="2800" dirty="0">
              <a:latin typeface="Arial Narrow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293938" indent="-11113">
              <a:buNone/>
            </a:pPr>
            <a:r>
              <a:rPr lang="en-US">
                <a:solidFill>
                  <a:schemeClr val="accent4"/>
                </a:solidFill>
              </a:rPr>
              <a:t>Mahasiswa mampu </a:t>
            </a:r>
            <a:r>
              <a:rPr lang="en-US" b="1">
                <a:solidFill>
                  <a:schemeClr val="accent4"/>
                </a:solidFill>
              </a:rPr>
              <a:t>menjelaskan konsep dasar arsitektur </a:t>
            </a:r>
            <a:r>
              <a:rPr lang="en-US" b="1" i="1">
                <a:solidFill>
                  <a:schemeClr val="accent4"/>
                </a:solidFill>
              </a:rPr>
              <a:t>enterprise</a:t>
            </a:r>
            <a:r>
              <a:rPr lang="en-US" b="1">
                <a:solidFill>
                  <a:schemeClr val="accent4"/>
                </a:solidFill>
              </a:rPr>
              <a:t> </a:t>
            </a:r>
            <a:r>
              <a:rPr lang="en-US">
                <a:solidFill>
                  <a:schemeClr val="accent4"/>
                </a:solidFill>
              </a:rPr>
              <a:t>meliputi metode, framework, dan dasar pendekatan arsitektur </a:t>
            </a:r>
            <a:r>
              <a:rPr lang="en-US" i="1">
                <a:solidFill>
                  <a:schemeClr val="accent4"/>
                </a:solidFill>
              </a:rPr>
              <a:t>enterprise</a:t>
            </a:r>
            <a:endParaRPr lang="en-US" dirty="0">
              <a:solidFill>
                <a:schemeClr val="accent4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0" dirty="0" err="1"/>
              <a:t>Capaian</a:t>
            </a:r>
            <a:r>
              <a:rPr lang="en-US" b="0" dirty="0"/>
              <a:t> </a:t>
            </a:r>
            <a:r>
              <a:rPr lang="en-US" b="0" dirty="0" err="1"/>
              <a:t>pembelajaran</a:t>
            </a:r>
            <a:endParaRPr lang="en-US" b="0" dirty="0"/>
          </a:p>
        </p:txBody>
      </p:sp>
      <p:pic>
        <p:nvPicPr>
          <p:cNvPr id="3074" name="Picture 2" descr="C:\Program Files (x86)\Microsoft Office\MEDIA\CAGCAT10\j0293844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38200" y="1825625"/>
            <a:ext cx="1738274" cy="182788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343400" y="1143000"/>
            <a:ext cx="6096000" cy="541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Content Placeholder 1"/>
          <p:cNvSpPr>
            <a:spLocks noGrp="1"/>
          </p:cNvSpPr>
          <p:nvPr>
            <p:ph idx="1"/>
          </p:nvPr>
        </p:nvSpPr>
        <p:spPr>
          <a:xfrm>
            <a:off x="1752600" y="1524000"/>
            <a:ext cx="3124200" cy="5105400"/>
          </a:xfrm>
        </p:spPr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en-US" b="1" u="sng"/>
              <a:t>Misi </a:t>
            </a:r>
            <a:r>
              <a:rPr lang="en-US" i="1" u="sng"/>
              <a:t>enterprise</a:t>
            </a:r>
            <a:r>
              <a:rPr lang="en-US" u="sng"/>
              <a:t> </a:t>
            </a:r>
            <a:r>
              <a:rPr lang="en-US" u="sng">
                <a:sym typeface="Wingdings"/>
              </a:rPr>
              <a:t></a:t>
            </a:r>
            <a:r>
              <a:rPr lang="en-US" u="sng"/>
              <a:t> mengapa ada?</a:t>
            </a:r>
          </a:p>
          <a:p>
            <a:pPr>
              <a:buNone/>
            </a:pPr>
            <a:endParaRPr lang="en-US" b="1" u="sng"/>
          </a:p>
          <a:p>
            <a:pPr>
              <a:buNone/>
            </a:pPr>
            <a:r>
              <a:rPr lang="en-US" b="1" u="sng"/>
              <a:t>Visi </a:t>
            </a:r>
            <a:r>
              <a:rPr lang="en-US" u="sng">
                <a:sym typeface="Wingdings"/>
              </a:rPr>
              <a:t></a:t>
            </a:r>
            <a:r>
              <a:rPr lang="en-US" u="sng"/>
              <a:t> ‘gambaran masa depan’ dan nilai-nilai yang dipegang teguh</a:t>
            </a:r>
            <a:endParaRPr lang="en-US" u="sng" dirty="0"/>
          </a:p>
          <a:p>
            <a:pPr>
              <a:buNone/>
            </a:pPr>
            <a:endParaRPr lang="en-US"/>
          </a:p>
          <a:p>
            <a:pPr>
              <a:buNone/>
            </a:pPr>
            <a:r>
              <a:rPr lang="en-US" b="1" u="sng"/>
              <a:t>Strategi </a:t>
            </a:r>
            <a:r>
              <a:rPr lang="en-US">
                <a:sym typeface="Wingdings"/>
              </a:rPr>
              <a:t></a:t>
            </a:r>
            <a:r>
              <a:rPr lang="en-US" u="sng"/>
              <a:t> jalur yang ditempuh </a:t>
            </a:r>
            <a:r>
              <a:rPr lang="en-US" i="1" u="sng"/>
              <a:t>enterprise </a:t>
            </a:r>
            <a:r>
              <a:rPr lang="en-US" u="sng"/>
              <a:t>untuk mencapai misi dan visi </a:t>
            </a:r>
            <a:r>
              <a:rPr lang="en-US">
                <a:sym typeface="Wingdings"/>
              </a:rPr>
              <a:t></a:t>
            </a:r>
            <a:r>
              <a:rPr lang="en-US"/>
              <a:t> ditranslasikan menjadi tujuan konkrit yang memberi arah dan menjadi penanda dalam mengeksekusi strategi</a:t>
            </a:r>
          </a:p>
          <a:p>
            <a:pPr>
              <a:buNone/>
            </a:pPr>
            <a:endParaRPr lang="en-US"/>
          </a:p>
          <a:p>
            <a:pPr>
              <a:buNone/>
            </a:pPr>
            <a:r>
              <a:rPr lang="en-US" u="sng"/>
              <a:t>Tujuan ditranslasi menjadi perubahan konkrit hingga ke operasi sehari-hari perusahaan</a:t>
            </a:r>
          </a:p>
        </p:txBody>
      </p:sp>
      <p:sp>
        <p:nvSpPr>
          <p:cNvPr id="7" name="Content Placeholder 1"/>
          <p:cNvSpPr txBox="1">
            <a:spLocks/>
          </p:cNvSpPr>
          <p:nvPr/>
        </p:nvSpPr>
        <p:spPr>
          <a:xfrm>
            <a:off x="1905000" y="381000"/>
            <a:ext cx="6248400" cy="838200"/>
          </a:xfrm>
          <a:prstGeom prst="rect">
            <a:avLst/>
          </a:prstGeom>
        </p:spPr>
        <p:txBody>
          <a:bodyPr vert="horz">
            <a:normAutofit fontScale="92500" lnSpcReduction="10000"/>
          </a:bodyPr>
          <a:lstStyle/>
          <a:p>
            <a:pPr marL="365760" indent="-256032">
              <a:spcBef>
                <a:spcPts val="400"/>
              </a:spcBef>
              <a:buClr>
                <a:schemeClr val="accent1"/>
              </a:buClr>
              <a:buSzPct val="68000"/>
              <a:defRPr/>
            </a:pPr>
            <a:r>
              <a:rPr lang="en-US" sz="2800" b="1">
                <a:latin typeface="Arial Narrow" pitchFamily="34" charset="0"/>
              </a:rPr>
              <a:t>2# </a:t>
            </a:r>
            <a:r>
              <a:rPr lang="en-US" sz="2800" b="1" i="1">
                <a:latin typeface="Arial Narrow" pitchFamily="34" charset="0"/>
              </a:rPr>
              <a:t>Enterprise architecture </a:t>
            </a:r>
            <a:r>
              <a:rPr lang="en-US" sz="2800" b="1">
                <a:latin typeface="Arial Narrow" pitchFamily="34" charset="0"/>
              </a:rPr>
              <a:t>diposisikan dalam konteks pengelolaan </a:t>
            </a:r>
            <a:r>
              <a:rPr lang="en-US" sz="2800" b="1" i="1">
                <a:latin typeface="Arial Narrow" pitchFamily="34" charset="0"/>
              </a:rPr>
              <a:t>enterprise</a:t>
            </a:r>
            <a:endParaRPr lang="en-US" sz="2800">
              <a:latin typeface="Arial Narrow" pitchFamily="34" charset="0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33600" y="914401"/>
            <a:ext cx="7924800" cy="5092891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/>
              <a:t>Tugas </a:t>
            </a:r>
            <a:r>
              <a:rPr lang="en-US" i="1"/>
              <a:t>enterprise architecture </a:t>
            </a:r>
            <a:r>
              <a:rPr lang="en-US">
                <a:sym typeface="Wingdings"/>
              </a:rPr>
              <a:t></a:t>
            </a:r>
            <a:r>
              <a:rPr lang="en-US"/>
              <a:t> </a:t>
            </a:r>
            <a:r>
              <a:rPr lang="en-US" u="sng"/>
              <a:t>menyediakan sudut pandang holistik dari operasi saat ini dan saat nanti, serta aksi yang harus dilakukan untuk mencapai tujuan perusahaan</a:t>
            </a:r>
          </a:p>
          <a:p>
            <a:pPr>
              <a:buNone/>
            </a:pPr>
            <a:endParaRPr lang="en-US"/>
          </a:p>
          <a:p>
            <a:pPr>
              <a:buNone/>
            </a:pPr>
            <a:r>
              <a:rPr lang="en-US" u="sng"/>
              <a:t>Arsitektur dipandang sebagai bagian ‘hard’ dari perusahaan</a:t>
            </a:r>
            <a:r>
              <a:rPr lang="en-US"/>
              <a:t>, sementara </a:t>
            </a:r>
            <a:r>
              <a:rPr lang="en-US" u="sng"/>
              <a:t>bagian </a:t>
            </a:r>
            <a:r>
              <a:rPr lang="en-US" u="sng" dirty="0"/>
              <a:t>‘soft</a:t>
            </a:r>
            <a:r>
              <a:rPr lang="en-US" u="sng"/>
              <a:t>’ nya adalah </a:t>
            </a:r>
            <a:r>
              <a:rPr lang="en-US" i="1" u="sng"/>
              <a:t>culture</a:t>
            </a:r>
            <a:r>
              <a:rPr lang="en-US" u="sng"/>
              <a:t> </a:t>
            </a:r>
            <a:r>
              <a:rPr lang="en-US"/>
              <a:t>yang dibentuk oleh orang-orang dan kepemimpinan </a:t>
            </a:r>
            <a:r>
              <a:rPr lang="en-US">
                <a:sym typeface="Wingdings"/>
              </a:rPr>
              <a:t></a:t>
            </a:r>
            <a:r>
              <a:rPr lang="en-US"/>
              <a:t> penting (atau lebih penting) untuk mencapai tujuan perusahaan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981200" y="990601"/>
            <a:ext cx="8229600" cy="5016691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b="1"/>
              <a:t>3# Arsitektur adalah instrumen strategis dalam memandu organisasi menjalani arah pengembangan yang terencana</a:t>
            </a:r>
            <a:endParaRPr lang="en-US"/>
          </a:p>
          <a:p>
            <a:pPr>
              <a:buNone/>
            </a:pPr>
            <a:endParaRPr lang="en-US" i="1"/>
          </a:p>
          <a:p>
            <a:pPr>
              <a:buNone/>
            </a:pPr>
            <a:r>
              <a:rPr lang="en-US" i="1"/>
              <a:t>Enterprise </a:t>
            </a:r>
            <a:r>
              <a:rPr lang="en-US"/>
              <a:t>yang sukses menjalankan </a:t>
            </a:r>
            <a:r>
              <a:rPr lang="en-US" dirty="0"/>
              <a:t>‘operating model</a:t>
            </a:r>
            <a:r>
              <a:rPr lang="en-US"/>
              <a:t>’ dengan pemilihan yang jelas pada level integrasi dan standarisasi proses bisnis di seluruh </a:t>
            </a:r>
            <a:r>
              <a:rPr lang="en-US" i="1"/>
              <a:t>enterprise</a:t>
            </a:r>
            <a:endParaRPr lang="en-US" i="1" dirty="0"/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/>
              <a:t>Peran </a:t>
            </a:r>
            <a:r>
              <a:rPr lang="en-US" i="1"/>
              <a:t>enterprise architecture </a:t>
            </a:r>
            <a:r>
              <a:rPr lang="en-US"/>
              <a:t>sebagai pengorganisasian logis dari proses bisnis dan infrastruktur TI, harus mencerminkan kebutuhan integrasi dan standarisasi dari </a:t>
            </a:r>
            <a:r>
              <a:rPr lang="en-US" i="1"/>
              <a:t>operating model</a:t>
            </a:r>
            <a:endParaRPr lang="en-US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/>
              <a:t>Framework pengaturan menuntut agar perusahaan dan institusi pemerintah dapat membuktikan bahwa mereka memiliki pandangan yang jelas terhadap operasi mereka dan bahwa mereka telah mematuhi hukum yang berlaku</a:t>
            </a:r>
            <a:endParaRPr lang="en-US" dirty="0"/>
          </a:p>
          <a:p>
            <a:endParaRPr lang="en-US"/>
          </a:p>
          <a:p>
            <a:r>
              <a:rPr lang="en-US"/>
              <a:t>Di USA, Clinger–Cohen </a:t>
            </a:r>
            <a:r>
              <a:rPr lang="en-US" dirty="0"/>
              <a:t>Act (</a:t>
            </a:r>
            <a:r>
              <a:rPr lang="en-US"/>
              <a:t>1996) atau </a:t>
            </a:r>
            <a:r>
              <a:rPr lang="en-US" i="1"/>
              <a:t>Information </a:t>
            </a:r>
            <a:r>
              <a:rPr lang="en-US" i="1" dirty="0"/>
              <a:t>Technology Management </a:t>
            </a:r>
            <a:r>
              <a:rPr lang="en-US" i="1"/>
              <a:t>Reform Act </a:t>
            </a:r>
            <a:r>
              <a:rPr lang="en-US">
                <a:sym typeface="Wingdings"/>
              </a:rPr>
              <a:t> </a:t>
            </a:r>
            <a:r>
              <a:rPr lang="en-US" u="sng"/>
              <a:t>semua biro pemerintah harus memiliki sebuah IT </a:t>
            </a:r>
            <a:r>
              <a:rPr lang="en-US" i="1" u="sng"/>
              <a:t>architecture</a:t>
            </a:r>
            <a:endParaRPr lang="en-US" u="sng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Faktor</a:t>
            </a:r>
            <a:r>
              <a:rPr lang="en-US" dirty="0"/>
              <a:t> </a:t>
            </a:r>
            <a:r>
              <a:rPr lang="en-US" dirty="0" err="1"/>
              <a:t>eksternal</a:t>
            </a:r>
            <a:endParaRPr lang="en-US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981200" y="838201"/>
            <a:ext cx="8229600" cy="5169091"/>
          </a:xfrm>
        </p:spPr>
        <p:txBody>
          <a:bodyPr>
            <a:normAutofit/>
          </a:bodyPr>
          <a:lstStyle/>
          <a:p>
            <a:r>
              <a:rPr lang="en-US"/>
              <a:t>Framework Basel </a:t>
            </a:r>
            <a:r>
              <a:rPr lang="en-US" dirty="0"/>
              <a:t>II (</a:t>
            </a:r>
            <a:r>
              <a:rPr lang="en-US"/>
              <a:t>2004) </a:t>
            </a:r>
            <a:r>
              <a:rPr lang="en-US">
                <a:sym typeface="Wingdings"/>
              </a:rPr>
              <a:t></a:t>
            </a:r>
            <a:r>
              <a:rPr lang="en-US"/>
              <a:t> menempatkan </a:t>
            </a:r>
            <a:r>
              <a:rPr lang="en-US" u="sng"/>
              <a:t>kebutuhan pada organisasi perbankan untuk memperhatikan </a:t>
            </a:r>
            <a:r>
              <a:rPr lang="en-US" i="1" u="sng"/>
              <a:t>financial </a:t>
            </a:r>
            <a:r>
              <a:rPr lang="en-US" i="1" u="sng" dirty="0"/>
              <a:t>risk management</a:t>
            </a:r>
            <a:r>
              <a:rPr lang="en-US" u="sng"/>
              <a:t>, untuk mendorong stabilitas di dunia keuangan</a:t>
            </a:r>
          </a:p>
          <a:p>
            <a:endParaRPr lang="en-US" dirty="0"/>
          </a:p>
          <a:p>
            <a:r>
              <a:rPr lang="en-US"/>
              <a:t>US act </a:t>
            </a:r>
            <a:r>
              <a:rPr lang="en-US" dirty="0"/>
              <a:t>Sarbanes–Oxley Act (</a:t>
            </a:r>
            <a:r>
              <a:rPr lang="en-US"/>
              <a:t>2002) atau </a:t>
            </a:r>
            <a:r>
              <a:rPr lang="en-US" i="1"/>
              <a:t>Public Company Accounting Reform and Investor Protection Act </a:t>
            </a:r>
            <a:r>
              <a:rPr lang="en-US">
                <a:sym typeface="Wingdings"/>
              </a:rPr>
              <a:t></a:t>
            </a:r>
            <a:r>
              <a:rPr lang="en-US"/>
              <a:t> </a:t>
            </a:r>
            <a:r>
              <a:rPr lang="en-US" u="sng"/>
              <a:t>mendorong perusahaan mengadopsi praktek </a:t>
            </a:r>
            <a:r>
              <a:rPr lang="en-US" i="1" u="sng"/>
              <a:t>good </a:t>
            </a:r>
            <a:r>
              <a:rPr lang="en-US" i="1" u="sng" dirty="0"/>
              <a:t>corporate </a:t>
            </a:r>
            <a:r>
              <a:rPr lang="en-US" i="1" u="sng"/>
              <a:t>governance </a:t>
            </a:r>
            <a:r>
              <a:rPr lang="en-US" u="sng"/>
              <a:t>dan untuk membuat </a:t>
            </a:r>
            <a:r>
              <a:rPr lang="en-US" i="1" u="sng"/>
              <a:t>executive</a:t>
            </a:r>
            <a:r>
              <a:rPr lang="en-US" u="sng"/>
              <a:t> perusahaan bertanggung jawab secara personal</a:t>
            </a:r>
            <a:endParaRPr lang="en-US" u="sng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24078" indent="-514350">
              <a:buFont typeface="+mj-lt"/>
              <a:buAutoNum type="arabicPeriod"/>
            </a:pPr>
            <a:r>
              <a:rPr lang="en-US" dirty="0" err="1"/>
              <a:t>Konsep</a:t>
            </a:r>
            <a:r>
              <a:rPr lang="en-US" dirty="0"/>
              <a:t> </a:t>
            </a:r>
            <a:r>
              <a:rPr lang="en-US" dirty="0" err="1"/>
              <a:t>arsitektur</a:t>
            </a:r>
            <a:r>
              <a:rPr lang="en-US" dirty="0"/>
              <a:t> enterprise</a:t>
            </a:r>
          </a:p>
          <a:p>
            <a:pPr marL="624078" indent="-514350">
              <a:buFont typeface="+mj-lt"/>
              <a:buAutoNum type="arabicPeriod"/>
            </a:pPr>
            <a:r>
              <a:rPr lang="en-US" dirty="0" err="1"/>
              <a:t>Proses</a:t>
            </a:r>
            <a:r>
              <a:rPr lang="en-US" dirty="0"/>
              <a:t> </a:t>
            </a:r>
            <a:r>
              <a:rPr lang="en-US" dirty="0" err="1"/>
              <a:t>arsitektur</a:t>
            </a:r>
            <a:endParaRPr lang="en-US" dirty="0"/>
          </a:p>
          <a:p>
            <a:pPr marL="624078" indent="-514350">
              <a:buFont typeface="+mj-lt"/>
              <a:buAutoNum type="arabicPeriod"/>
            </a:pPr>
            <a:r>
              <a:rPr lang="en-US" dirty="0" err="1"/>
              <a:t>Faktor</a:t>
            </a:r>
            <a:r>
              <a:rPr lang="en-US" dirty="0"/>
              <a:t> </a:t>
            </a:r>
            <a:r>
              <a:rPr lang="en-US" dirty="0" err="1"/>
              <a:t>pendorong</a:t>
            </a:r>
            <a:r>
              <a:rPr lang="en-US" dirty="0"/>
              <a:t> </a:t>
            </a:r>
            <a:r>
              <a:rPr lang="en-US" dirty="0" err="1"/>
              <a:t>arsitektur</a:t>
            </a:r>
            <a:r>
              <a:rPr lang="en-US" dirty="0"/>
              <a:t> enterprise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0" dirty="0" err="1"/>
              <a:t>Topik</a:t>
            </a:r>
            <a:r>
              <a:rPr lang="en-US" b="0" dirty="0"/>
              <a:t> </a:t>
            </a:r>
            <a:r>
              <a:rPr lang="en-US" b="0" dirty="0" err="1"/>
              <a:t>bahasan</a:t>
            </a:r>
            <a:endParaRPr lang="en-US" b="0" dirty="0"/>
          </a:p>
        </p:txBody>
      </p:sp>
      <p:pic>
        <p:nvPicPr>
          <p:cNvPr id="8194" name="Picture 2" descr="C:\Program Files (x86)\Microsoft Office\MEDIA\CAGCAT10\j0293236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267074" y="3332747"/>
            <a:ext cx="3200400" cy="236104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5486400" y="914401"/>
            <a:ext cx="4724400" cy="5092891"/>
          </a:xfrm>
        </p:spPr>
        <p:txBody>
          <a:bodyPr/>
          <a:lstStyle/>
          <a:p>
            <a:pPr>
              <a:buNone/>
            </a:pPr>
            <a:r>
              <a:rPr lang="en-US"/>
              <a:t>Dalam praktek bisnis, </a:t>
            </a:r>
            <a:r>
              <a:rPr lang="en-US" u="sng"/>
              <a:t>pendekatan terintegrasi antara bisnis dan TI </a:t>
            </a:r>
            <a:r>
              <a:rPr lang="en-US"/>
              <a:t>menjadi penting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/>
              <a:t>Hal ini berdampak pada perancangan ulang:</a:t>
            </a:r>
          </a:p>
          <a:p>
            <a:pPr lvl="1"/>
            <a:r>
              <a:rPr lang="en-US"/>
              <a:t>struktur organisasi,</a:t>
            </a:r>
          </a:p>
          <a:p>
            <a:pPr lvl="1"/>
            <a:r>
              <a:rPr lang="en-US"/>
              <a:t>proses bisnis,</a:t>
            </a:r>
          </a:p>
          <a:p>
            <a:pPr lvl="1"/>
            <a:r>
              <a:rPr lang="en-US"/>
              <a:t>aplikasi TI, dan</a:t>
            </a:r>
          </a:p>
          <a:p>
            <a:pPr lvl="1"/>
            <a:r>
              <a:rPr lang="en-US"/>
              <a:t>infrastruktur teknis</a:t>
            </a:r>
            <a:endParaRPr lang="en-US" dirty="0"/>
          </a:p>
        </p:txBody>
      </p:sp>
      <p:pic>
        <p:nvPicPr>
          <p:cNvPr id="4098" name="Picture 2" descr="C:\Program Files (x86)\Microsoft Office\MEDIA\CAGCAT10\j0287005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89980" y="183334"/>
            <a:ext cx="3888157" cy="667466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0" dirty="0" err="1"/>
              <a:t>Konsep</a:t>
            </a:r>
            <a:r>
              <a:rPr lang="en-US" b="0" dirty="0"/>
              <a:t> </a:t>
            </a:r>
            <a:r>
              <a:rPr lang="en-US" b="0" dirty="0" err="1"/>
              <a:t>arsitektur</a:t>
            </a:r>
            <a:r>
              <a:rPr lang="en-US" b="0" dirty="0"/>
              <a:t> enterprise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114800" y="1219201"/>
            <a:ext cx="6019800" cy="4788091"/>
          </a:xfrm>
        </p:spPr>
        <p:txBody>
          <a:bodyPr>
            <a:normAutofit/>
          </a:bodyPr>
          <a:lstStyle/>
          <a:p>
            <a:pPr marL="2298700" indent="-255588">
              <a:buNone/>
            </a:pPr>
            <a:r>
              <a:rPr lang="en-US" b="1" dirty="0" err="1"/>
              <a:t>Arsitektur</a:t>
            </a:r>
            <a:endParaRPr lang="en-US" dirty="0"/>
          </a:p>
          <a:p>
            <a:pPr marL="2398713" indent="-355600">
              <a:buFont typeface="Wingdings" pitchFamily="2" charset="2"/>
              <a:buChar char="à"/>
            </a:pPr>
            <a:r>
              <a:rPr lang="en-US" u="sng" dirty="0" err="1"/>
              <a:t>Konsep</a:t>
            </a:r>
            <a:r>
              <a:rPr lang="en-US" u="sng" dirty="0"/>
              <a:t> </a:t>
            </a:r>
            <a:r>
              <a:rPr lang="en-US" u="sng" dirty="0" err="1"/>
              <a:t>dasar</a:t>
            </a:r>
            <a:r>
              <a:rPr lang="en-US" u="sng" dirty="0"/>
              <a:t> </a:t>
            </a:r>
            <a:r>
              <a:rPr lang="en-US" u="sng" dirty="0" err="1"/>
              <a:t>sebuah</a:t>
            </a:r>
            <a:r>
              <a:rPr lang="en-US" u="sng" dirty="0"/>
              <a:t> </a:t>
            </a:r>
            <a:r>
              <a:rPr lang="en-US" u="sng" dirty="0" err="1"/>
              <a:t>sistem</a:t>
            </a:r>
            <a:r>
              <a:rPr lang="en-US" u="sng" dirty="0"/>
              <a:t> </a:t>
            </a:r>
            <a:r>
              <a:rPr lang="en-US" u="sng" dirty="0" err="1"/>
              <a:t>dalam</a:t>
            </a:r>
            <a:r>
              <a:rPr lang="en-US" u="sng" dirty="0"/>
              <a:t> </a:t>
            </a:r>
            <a:r>
              <a:rPr lang="en-US" u="sng" dirty="0" err="1"/>
              <a:t>lingkungannya</a:t>
            </a:r>
            <a:r>
              <a:rPr lang="en-US" u="sng" dirty="0"/>
              <a:t> </a:t>
            </a:r>
            <a:r>
              <a:rPr lang="en-US" u="sng" dirty="0" err="1"/>
              <a:t>terletak</a:t>
            </a:r>
            <a:r>
              <a:rPr lang="en-US" u="sng" dirty="0"/>
              <a:t> pada </a:t>
            </a:r>
            <a:r>
              <a:rPr lang="en-US" u="sng" dirty="0" err="1"/>
              <a:t>elemen-elemennya</a:t>
            </a:r>
            <a:r>
              <a:rPr lang="en-US" u="sng" dirty="0"/>
              <a:t>, </a:t>
            </a:r>
            <a:r>
              <a:rPr lang="en-US" u="sng" dirty="0" err="1"/>
              <a:t>hubungannya</a:t>
            </a:r>
            <a:r>
              <a:rPr lang="en-US" u="sng" dirty="0"/>
              <a:t>, </a:t>
            </a:r>
            <a:r>
              <a:rPr lang="en-US" u="sng" dirty="0" err="1"/>
              <a:t>serta</a:t>
            </a:r>
            <a:r>
              <a:rPr lang="en-US" u="sng" dirty="0"/>
              <a:t> </a:t>
            </a:r>
            <a:r>
              <a:rPr lang="en-US" u="sng" dirty="0" err="1"/>
              <a:t>prinsip</a:t>
            </a:r>
            <a:r>
              <a:rPr lang="en-US" u="sng" dirty="0"/>
              <a:t> </a:t>
            </a:r>
            <a:r>
              <a:rPr lang="en-US" u="sng" dirty="0" err="1"/>
              <a:t>dari</a:t>
            </a:r>
            <a:r>
              <a:rPr lang="en-US" u="sng" dirty="0"/>
              <a:t> </a:t>
            </a:r>
            <a:r>
              <a:rPr lang="en-US" u="sng" dirty="0" err="1"/>
              <a:t>rancangan</a:t>
            </a:r>
            <a:r>
              <a:rPr lang="en-US" u="sng" dirty="0"/>
              <a:t> dan </a:t>
            </a:r>
            <a:r>
              <a:rPr lang="en-US" u="sng" dirty="0" err="1"/>
              <a:t>evolusinya</a:t>
            </a:r>
            <a:endParaRPr lang="en-US" u="sng" dirty="0"/>
          </a:p>
        </p:txBody>
      </p:sp>
      <p:pic>
        <p:nvPicPr>
          <p:cNvPr id="5122" name="Picture 2" descr="C:\Program Files (x86)\Microsoft Office\MEDIA\CAGCAT10\j0205462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62658" y="870812"/>
            <a:ext cx="4485742" cy="4463189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981200" y="914401"/>
            <a:ext cx="8153400" cy="5092891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/>
              <a:t>Arsitektur diperlukan untuk mengelola kompleksitas organisasi atau sistem yang sangat besar:</a:t>
            </a:r>
            <a:endParaRPr lang="en-US" dirty="0"/>
          </a:p>
          <a:p>
            <a:pPr marL="914400" lvl="1" indent="-225425"/>
            <a:r>
              <a:rPr lang="en-US"/>
              <a:t>gambaran struktur organisasi,</a:t>
            </a:r>
          </a:p>
          <a:p>
            <a:pPr marL="914400" lvl="1" indent="-225425"/>
            <a:r>
              <a:rPr lang="en-US"/>
              <a:t>proses bisnis didalamnya,</a:t>
            </a:r>
          </a:p>
          <a:p>
            <a:pPr marL="914400" lvl="1" indent="-225425"/>
            <a:r>
              <a:rPr lang="en-US"/>
              <a:t>dukungan aplikasi, dan</a:t>
            </a:r>
          </a:p>
          <a:p>
            <a:pPr marL="914400" lvl="1" indent="-225425"/>
            <a:r>
              <a:rPr lang="en-US"/>
              <a:t>infrastruktur teknis</a:t>
            </a:r>
          </a:p>
          <a:p>
            <a:pPr>
              <a:buNone/>
            </a:pPr>
            <a:endParaRPr lang="en-US"/>
          </a:p>
          <a:p>
            <a:pPr>
              <a:buNone/>
            </a:pPr>
            <a:endParaRPr lang="en-US"/>
          </a:p>
          <a:p>
            <a:pPr>
              <a:buNone/>
            </a:pPr>
            <a:endParaRPr lang="en-US"/>
          </a:p>
          <a:p>
            <a:pPr>
              <a:buNone/>
            </a:pPr>
            <a:r>
              <a:rPr lang="en-US"/>
              <a:t>Perlu menjelaskan aspek dan domain yang berbeda serta hubungannya</a:t>
            </a:r>
            <a:endParaRPr lang="en-US" dirty="0"/>
          </a:p>
        </p:txBody>
      </p:sp>
      <p:sp>
        <p:nvSpPr>
          <p:cNvPr id="4" name="Down Arrow 3"/>
          <p:cNvSpPr/>
          <p:nvPr/>
        </p:nvSpPr>
        <p:spPr>
          <a:xfrm>
            <a:off x="4419600" y="3581400"/>
            <a:ext cx="3429000" cy="1219200"/>
          </a:xfrm>
          <a:prstGeom prst="downArrow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886200" y="914401"/>
            <a:ext cx="6324600" cy="5092891"/>
          </a:xfrm>
        </p:spPr>
        <p:txBody>
          <a:bodyPr>
            <a:normAutofit/>
          </a:bodyPr>
          <a:lstStyle/>
          <a:p>
            <a:pPr marL="2119313" indent="-255588">
              <a:buNone/>
            </a:pPr>
            <a:r>
              <a:rPr lang="en-US" b="1" i="1" dirty="0"/>
              <a:t>Stakeholder</a:t>
            </a:r>
          </a:p>
          <a:p>
            <a:pPr marL="2293938" indent="-430213">
              <a:buFont typeface="Wingdings" pitchFamily="2" charset="2"/>
              <a:buChar char="à"/>
            </a:pPr>
            <a:r>
              <a:rPr lang="en-US" u="sng" dirty="0" err="1"/>
              <a:t>Seorang</a:t>
            </a:r>
            <a:r>
              <a:rPr lang="en-US" u="sng" dirty="0"/>
              <a:t> </a:t>
            </a:r>
            <a:r>
              <a:rPr lang="en-US" u="sng" dirty="0" err="1"/>
              <a:t>individu</a:t>
            </a:r>
            <a:r>
              <a:rPr lang="en-US" u="sng" dirty="0"/>
              <a:t>, </a:t>
            </a:r>
            <a:r>
              <a:rPr lang="en-US" u="sng" dirty="0" err="1"/>
              <a:t>kelompok</a:t>
            </a:r>
            <a:r>
              <a:rPr lang="en-US" u="sng" dirty="0"/>
              <a:t>, </a:t>
            </a:r>
            <a:r>
              <a:rPr lang="en-US" u="sng" dirty="0" err="1"/>
              <a:t>atau</a:t>
            </a:r>
            <a:r>
              <a:rPr lang="en-US" u="sng" dirty="0"/>
              <a:t> </a:t>
            </a:r>
            <a:r>
              <a:rPr lang="en-US" u="sng" dirty="0" err="1"/>
              <a:t>organisasi</a:t>
            </a:r>
            <a:r>
              <a:rPr lang="en-US" u="sng" dirty="0"/>
              <a:t> yang </a:t>
            </a:r>
            <a:r>
              <a:rPr lang="en-US" u="sng" dirty="0" err="1"/>
              <a:t>memiliki</a:t>
            </a:r>
            <a:r>
              <a:rPr lang="en-US" u="sng" dirty="0"/>
              <a:t> </a:t>
            </a:r>
            <a:r>
              <a:rPr lang="en-US" u="sng" dirty="0" err="1"/>
              <a:t>kepentingan</a:t>
            </a:r>
            <a:r>
              <a:rPr lang="en-US" u="sng" dirty="0"/>
              <a:t>/</a:t>
            </a:r>
            <a:r>
              <a:rPr lang="en-US" u="sng" dirty="0" err="1"/>
              <a:t>ketertarikan</a:t>
            </a:r>
            <a:r>
              <a:rPr lang="en-US" u="sng" dirty="0"/>
              <a:t> </a:t>
            </a:r>
            <a:r>
              <a:rPr lang="en-US" u="sng" dirty="0" err="1"/>
              <a:t>dalam</a:t>
            </a:r>
            <a:r>
              <a:rPr lang="en-US" u="sng" dirty="0"/>
              <a:t>, </a:t>
            </a:r>
            <a:r>
              <a:rPr lang="en-US" u="sng" dirty="0" err="1"/>
              <a:t>atau</a:t>
            </a:r>
            <a:r>
              <a:rPr lang="en-US" u="sng" dirty="0"/>
              <a:t> </a:t>
            </a:r>
            <a:r>
              <a:rPr lang="en-US" u="sng" dirty="0" err="1"/>
              <a:t>pertimbangan</a:t>
            </a:r>
            <a:r>
              <a:rPr lang="en-US" u="sng" dirty="0"/>
              <a:t> </a:t>
            </a:r>
            <a:r>
              <a:rPr lang="en-US" u="sng" dirty="0" err="1"/>
              <a:t>terhadap</a:t>
            </a:r>
            <a:r>
              <a:rPr lang="en-US" u="sng" dirty="0"/>
              <a:t>, </a:t>
            </a:r>
            <a:r>
              <a:rPr lang="en-US" u="sng" dirty="0" err="1"/>
              <a:t>sebuah</a:t>
            </a:r>
            <a:r>
              <a:rPr lang="en-US" u="sng" dirty="0"/>
              <a:t> </a:t>
            </a:r>
            <a:r>
              <a:rPr lang="en-US" u="sng" dirty="0" err="1"/>
              <a:t>sistem</a:t>
            </a:r>
            <a:endParaRPr lang="en-US" dirty="0"/>
          </a:p>
          <a:p>
            <a:pPr marL="2293938" indent="-430213">
              <a:buFont typeface="Wingdings" pitchFamily="2" charset="2"/>
              <a:buChar char="à"/>
            </a:pPr>
            <a:endParaRPr lang="en-US" dirty="0"/>
          </a:p>
          <a:p>
            <a:pPr marL="2293938" indent="-430213">
              <a:buFont typeface="Wingdings" pitchFamily="2" charset="2"/>
              <a:buChar char="à"/>
            </a:pPr>
            <a:r>
              <a:rPr lang="en-US" dirty="0" err="1"/>
              <a:t>Biasanya</a:t>
            </a:r>
            <a:r>
              <a:rPr lang="en-US" dirty="0"/>
              <a:t> </a:t>
            </a:r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dirty="0" err="1"/>
              <a:t>latar</a:t>
            </a:r>
            <a:r>
              <a:rPr lang="en-US" dirty="0"/>
              <a:t> </a:t>
            </a:r>
            <a:r>
              <a:rPr lang="en-US" dirty="0" err="1"/>
              <a:t>belakang</a:t>
            </a:r>
            <a:r>
              <a:rPr lang="en-US" dirty="0"/>
              <a:t> yang </a:t>
            </a:r>
            <a:r>
              <a:rPr lang="en-US" dirty="0" err="1"/>
              <a:t>berbeda-beda</a:t>
            </a:r>
            <a:endParaRPr lang="en-US" dirty="0"/>
          </a:p>
          <a:p>
            <a:pPr marL="2293938" indent="-430213">
              <a:buFont typeface="Wingdings" pitchFamily="2" charset="2"/>
              <a:buChar char="à"/>
            </a:pPr>
            <a:endParaRPr lang="en-US" u="sng" dirty="0"/>
          </a:p>
        </p:txBody>
      </p:sp>
      <p:pic>
        <p:nvPicPr>
          <p:cNvPr id="6146" name="Picture 2" descr="C:\Program Files (x86)\Microsoft Office\MEDIA\CAGCAT10\j0186348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66778" y="704088"/>
            <a:ext cx="3948223" cy="554431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981200" y="1143001"/>
            <a:ext cx="3962400" cy="4864291"/>
          </a:xfrm>
        </p:spPr>
        <p:txBody>
          <a:bodyPr>
            <a:normAutofit lnSpcReduction="10000"/>
          </a:bodyPr>
          <a:lstStyle/>
          <a:p>
            <a:pPr algn="r">
              <a:buNone/>
            </a:pPr>
            <a:r>
              <a:rPr lang="en-US"/>
              <a:t>Seorang Arsitek perlu untuk:</a:t>
            </a:r>
          </a:p>
          <a:p>
            <a:pPr algn="r"/>
            <a:endParaRPr lang="en-US"/>
          </a:p>
          <a:p>
            <a:pPr algn="r"/>
            <a:r>
              <a:rPr lang="en-US"/>
              <a:t>mendiskusikan arsitektur dengan para </a:t>
            </a:r>
            <a:r>
              <a:rPr lang="en-US" i="1"/>
              <a:t>stakeholder</a:t>
            </a:r>
            <a:r>
              <a:rPr lang="en-US"/>
              <a:t> </a:t>
            </a:r>
          </a:p>
          <a:p>
            <a:pPr algn="r"/>
            <a:endParaRPr lang="en-US"/>
          </a:p>
          <a:p>
            <a:pPr algn="r"/>
            <a:r>
              <a:rPr lang="en-US"/>
              <a:t>kemudian menjelaskan arsitektur serta dampaknya kepada semua </a:t>
            </a:r>
            <a:r>
              <a:rPr lang="en-US" i="1"/>
              <a:t>stakeholder </a:t>
            </a:r>
            <a:r>
              <a:rPr lang="en-US"/>
              <a:t>yang terlibat</a:t>
            </a:r>
            <a:endParaRPr lang="en-US" dirty="0"/>
          </a:p>
        </p:txBody>
      </p:sp>
      <p:pic>
        <p:nvPicPr>
          <p:cNvPr id="1026" name="Picture 2" descr="C:\Program Files (x86)\Microsoft Office\MEDIA\CAGCAT10\j0233018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96000" y="2209800"/>
            <a:ext cx="4125704" cy="4191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em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69</TotalTime>
  <Words>799</Words>
  <Application>Microsoft Macintosh PowerPoint</Application>
  <PresentationFormat>Layar Lebar</PresentationFormat>
  <Paragraphs>97</Paragraphs>
  <Slides>24</Slides>
  <Notes>0</Notes>
  <HiddenSlides>0</HiddenSlides>
  <MMClips>0</MMClips>
  <ScaleCrop>false</ScaleCrop>
  <HeadingPairs>
    <vt:vector size="6" baseType="variant">
      <vt:variant>
        <vt:lpstr>Font Dipakai</vt:lpstr>
      </vt:variant>
      <vt:variant>
        <vt:i4>5</vt:i4>
      </vt:variant>
      <vt:variant>
        <vt:lpstr>Tema</vt:lpstr>
      </vt:variant>
      <vt:variant>
        <vt:i4>1</vt:i4>
      </vt:variant>
      <vt:variant>
        <vt:lpstr>Judul Slide</vt:lpstr>
      </vt:variant>
      <vt:variant>
        <vt:i4>24</vt:i4>
      </vt:variant>
    </vt:vector>
  </HeadingPairs>
  <TitlesOfParts>
    <vt:vector size="30" baseType="lpstr">
      <vt:lpstr>Arial</vt:lpstr>
      <vt:lpstr>Arial Narrow</vt:lpstr>
      <vt:lpstr>Calibri</vt:lpstr>
      <vt:lpstr>Calibri Light</vt:lpstr>
      <vt:lpstr>Wingdings</vt:lpstr>
      <vt:lpstr>Tema Office</vt:lpstr>
      <vt:lpstr>Pengantar Arsitektur Enterprise</vt:lpstr>
      <vt:lpstr>Capaian pembelajaran</vt:lpstr>
      <vt:lpstr>Topik bahasan</vt:lpstr>
      <vt:lpstr>Presentasi PowerPoint</vt:lpstr>
      <vt:lpstr>Konsep arsitektur enterprise</vt:lpstr>
      <vt:lpstr>Presentasi PowerPoint</vt:lpstr>
      <vt:lpstr>Presentasi PowerPoint</vt:lpstr>
      <vt:lpstr>Presentasi PowerPoint</vt:lpstr>
      <vt:lpstr>Presentasi PowerPoint</vt:lpstr>
      <vt:lpstr>Arsitektur enterprise</vt:lpstr>
      <vt:lpstr>Arsitektur enterprise</vt:lpstr>
      <vt:lpstr>Presentasi PowerPoint</vt:lpstr>
      <vt:lpstr>Presentasi PowerPoint</vt:lpstr>
      <vt:lpstr>Proses arsitektur enterprise</vt:lpstr>
      <vt:lpstr>Proses arsitektur</vt:lpstr>
      <vt:lpstr>Presentasi PowerPoint</vt:lpstr>
      <vt:lpstr>Presentasi PowerPoint</vt:lpstr>
      <vt:lpstr>Faktor pendorong arsitektur enterprise</vt:lpstr>
      <vt:lpstr>Faktor internal</vt:lpstr>
      <vt:lpstr>Presentasi PowerPoint</vt:lpstr>
      <vt:lpstr>Presentasi PowerPoint</vt:lpstr>
      <vt:lpstr>Presentasi PowerPoint</vt:lpstr>
      <vt:lpstr>Faktor eksternal</vt:lpstr>
      <vt:lpstr>Presentasi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Pengantar Arsitektur Enterprise</dc:title>
  <dc:creator>febins_22@yahoo.co.id</dc:creator>
  <cp:lastModifiedBy>febins_22@yahoo.co.id</cp:lastModifiedBy>
  <cp:revision>3</cp:revision>
  <dcterms:created xsi:type="dcterms:W3CDTF">2022-03-07T02:56:41Z</dcterms:created>
  <dcterms:modified xsi:type="dcterms:W3CDTF">2022-09-21T04:20:20Z</dcterms:modified>
</cp:coreProperties>
</file>