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57" r:id="rId6"/>
    <p:sldId id="262" r:id="rId7"/>
    <p:sldId id="261" r:id="rId8"/>
    <p:sldId id="263" r:id="rId9"/>
    <p:sldId id="264" r:id="rId10"/>
    <p:sldId id="286" r:id="rId11"/>
    <p:sldId id="265" r:id="rId12"/>
    <p:sldId id="266" r:id="rId13"/>
    <p:sldId id="267" r:id="rId14"/>
    <p:sldId id="268" r:id="rId15"/>
    <p:sldId id="269" r:id="rId16"/>
    <p:sldId id="270" r:id="rId17"/>
    <p:sldId id="287" r:id="rId18"/>
    <p:sldId id="271" r:id="rId19"/>
    <p:sldId id="272" r:id="rId20"/>
    <p:sldId id="273" r:id="rId21"/>
    <p:sldId id="274" r:id="rId22"/>
    <p:sldId id="275" r:id="rId23"/>
    <p:sldId id="276" r:id="rId24"/>
    <p:sldId id="277" r:id="rId25"/>
    <p:sldId id="278" r:id="rId26"/>
    <p:sldId id="279" r:id="rId27"/>
    <p:sldId id="288" r:id="rId28"/>
    <p:sldId id="289" r:id="rId29"/>
    <p:sldId id="280" r:id="rId30"/>
    <p:sldId id="281" r:id="rId31"/>
    <p:sldId id="282" r:id="rId32"/>
    <p:sldId id="285" r:id="rId3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9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6"/>
    <p:restoredTop sz="95859"/>
  </p:normalViewPr>
  <p:slideViewPr>
    <p:cSldViewPr>
      <p:cViewPr varScale="1">
        <p:scale>
          <a:sx n="113" d="100"/>
          <a:sy n="113" d="100"/>
        </p:scale>
        <p:origin x="136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8E1EA6C4-AB71-A289-0980-788DEA1FE647}"/>
              </a:ext>
            </a:extLst>
          </p:cNvPr>
          <p:cNvSpPr>
            <a:spLocks noGrp="1"/>
          </p:cNvSpPr>
          <p:nvPr>
            <p:ph type="ctrTitle"/>
          </p:nvPr>
        </p:nvSpPr>
        <p:spPr>
          <a:xfrm>
            <a:off x="1143000" y="1122363"/>
            <a:ext cx="6858000" cy="2387600"/>
          </a:xfrm>
        </p:spPr>
        <p:txBody>
          <a:bodyPr anchor="b"/>
          <a:lstStyle>
            <a:lvl1pPr algn="ctr">
              <a:defRPr sz="4500"/>
            </a:lvl1pPr>
          </a:lstStyle>
          <a:p>
            <a:r>
              <a:rPr lang="id-ID"/>
              <a:t>Klik untuk mengedit gaya judul Master</a:t>
            </a:r>
          </a:p>
        </p:txBody>
      </p:sp>
      <p:sp>
        <p:nvSpPr>
          <p:cNvPr id="3" name="Subjudul 2">
            <a:extLst>
              <a:ext uri="{FF2B5EF4-FFF2-40B4-BE49-F238E27FC236}">
                <a16:creationId xmlns:a16="http://schemas.microsoft.com/office/drawing/2014/main" id="{F71041DD-B2D8-2C01-56E4-D624692489D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d-ID"/>
              <a:t>Klik untuk mengedit gaya subjudul Master</a:t>
            </a:r>
          </a:p>
        </p:txBody>
      </p:sp>
      <p:sp>
        <p:nvSpPr>
          <p:cNvPr id="4" name="Tampungan Tanggal 3">
            <a:extLst>
              <a:ext uri="{FF2B5EF4-FFF2-40B4-BE49-F238E27FC236}">
                <a16:creationId xmlns:a16="http://schemas.microsoft.com/office/drawing/2014/main" id="{F16A73D1-E86D-CE3D-487F-B4D7D03E7F5C}"/>
              </a:ext>
            </a:extLst>
          </p:cNvPr>
          <p:cNvSpPr>
            <a:spLocks noGrp="1"/>
          </p:cNvSpPr>
          <p:nvPr>
            <p:ph type="dt" sz="half" idx="10"/>
          </p:nvPr>
        </p:nvSpPr>
        <p:spPr/>
        <p:txBody>
          <a:bodyPr/>
          <a:lstStyle/>
          <a:p>
            <a:fld id="{17859EAE-7208-45E2-9CD7-E9384C12BD40}" type="datetimeFigureOut">
              <a:rPr lang="en-US" smtClean="0"/>
              <a:pPr/>
              <a:t>5/11/22</a:t>
            </a:fld>
            <a:endParaRPr lang="en-US"/>
          </a:p>
        </p:txBody>
      </p:sp>
      <p:sp>
        <p:nvSpPr>
          <p:cNvPr id="5" name="Tampungan Kaki 4">
            <a:extLst>
              <a:ext uri="{FF2B5EF4-FFF2-40B4-BE49-F238E27FC236}">
                <a16:creationId xmlns:a16="http://schemas.microsoft.com/office/drawing/2014/main" id="{DA814471-93A4-B61D-410F-EBC0A543A3B7}"/>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D87A2327-FDA2-186E-99F7-D18F4D1700D1}"/>
              </a:ext>
            </a:extLst>
          </p:cNvPr>
          <p:cNvSpPr>
            <a:spLocks noGrp="1"/>
          </p:cNvSpPr>
          <p:nvPr>
            <p:ph type="sldNum" sz="quarter" idx="12"/>
          </p:nvPr>
        </p:nvSpPr>
        <p:spPr/>
        <p:txBody>
          <a:bodyPr/>
          <a:lstStyle/>
          <a:p>
            <a:fld id="{04BEC5F3-BB6F-4FCC-9499-CE775B7CFB13}" type="slidenum">
              <a:rPr lang="en-US" smtClean="0"/>
              <a:pPr/>
              <a:t>‹#›</a:t>
            </a:fld>
            <a:endParaRPr lang="en-US"/>
          </a:p>
        </p:txBody>
      </p:sp>
    </p:spTree>
    <p:extLst>
      <p:ext uri="{BB962C8B-B14F-4D97-AF65-F5344CB8AC3E}">
        <p14:creationId xmlns:p14="http://schemas.microsoft.com/office/powerpoint/2010/main" val="62742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87FA24A-FC75-1214-F625-4CF4B1916189}"/>
              </a:ext>
            </a:extLst>
          </p:cNvPr>
          <p:cNvSpPr>
            <a:spLocks noGrp="1"/>
          </p:cNvSpPr>
          <p:nvPr>
            <p:ph type="title"/>
          </p:nvPr>
        </p:nvSpPr>
        <p:spPr/>
        <p:txBody>
          <a:bodyPr/>
          <a:lstStyle/>
          <a:p>
            <a:r>
              <a:rPr lang="id-ID"/>
              <a:t>Klik untuk mengedit gaya judul Master</a:t>
            </a:r>
          </a:p>
        </p:txBody>
      </p:sp>
      <p:sp>
        <p:nvSpPr>
          <p:cNvPr id="3" name="Tampungan Teks Vertikal 2">
            <a:extLst>
              <a:ext uri="{FF2B5EF4-FFF2-40B4-BE49-F238E27FC236}">
                <a16:creationId xmlns:a16="http://schemas.microsoft.com/office/drawing/2014/main" id="{EE4C99B6-22AE-86AF-E639-9022255B97A2}"/>
              </a:ext>
            </a:extLst>
          </p:cNvPr>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A8F82AED-AABC-C54B-D9FF-C16381F64549}"/>
              </a:ext>
            </a:extLst>
          </p:cNvPr>
          <p:cNvSpPr>
            <a:spLocks noGrp="1"/>
          </p:cNvSpPr>
          <p:nvPr>
            <p:ph type="dt" sz="half" idx="10"/>
          </p:nvPr>
        </p:nvSpPr>
        <p:spPr/>
        <p:txBody>
          <a:bodyPr/>
          <a:lstStyle/>
          <a:p>
            <a:fld id="{17859EAE-7208-45E2-9CD7-E9384C12BD40}" type="datetimeFigureOut">
              <a:rPr lang="en-US" smtClean="0"/>
              <a:pPr/>
              <a:t>5/11/22</a:t>
            </a:fld>
            <a:endParaRPr lang="en-US"/>
          </a:p>
        </p:txBody>
      </p:sp>
      <p:sp>
        <p:nvSpPr>
          <p:cNvPr id="5" name="Tampungan Kaki 4">
            <a:extLst>
              <a:ext uri="{FF2B5EF4-FFF2-40B4-BE49-F238E27FC236}">
                <a16:creationId xmlns:a16="http://schemas.microsoft.com/office/drawing/2014/main" id="{B923310C-CE5E-4DF3-08F3-C45A84BA0D7F}"/>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96FF570C-4CD0-89C6-FCBA-E83287DED7D8}"/>
              </a:ext>
            </a:extLst>
          </p:cNvPr>
          <p:cNvSpPr>
            <a:spLocks noGrp="1"/>
          </p:cNvSpPr>
          <p:nvPr>
            <p:ph type="sldNum" sz="quarter" idx="12"/>
          </p:nvPr>
        </p:nvSpPr>
        <p:spPr/>
        <p:txBody>
          <a:bodyPr/>
          <a:lstStyle/>
          <a:p>
            <a:fld id="{04BEC5F3-BB6F-4FCC-9499-CE775B7CFB13}" type="slidenum">
              <a:rPr lang="en-US" smtClean="0"/>
              <a:pPr/>
              <a:t>‹#›</a:t>
            </a:fld>
            <a:endParaRPr lang="en-US"/>
          </a:p>
        </p:txBody>
      </p:sp>
    </p:spTree>
    <p:extLst>
      <p:ext uri="{BB962C8B-B14F-4D97-AF65-F5344CB8AC3E}">
        <p14:creationId xmlns:p14="http://schemas.microsoft.com/office/powerpoint/2010/main" val="370753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a:extLst>
              <a:ext uri="{FF2B5EF4-FFF2-40B4-BE49-F238E27FC236}">
                <a16:creationId xmlns:a16="http://schemas.microsoft.com/office/drawing/2014/main" id="{4CF20ABD-C02B-B8BA-4D0E-06F50E836979}"/>
              </a:ext>
            </a:extLst>
          </p:cNvPr>
          <p:cNvSpPr>
            <a:spLocks noGrp="1"/>
          </p:cNvSpPr>
          <p:nvPr>
            <p:ph type="title" orient="vert"/>
          </p:nvPr>
        </p:nvSpPr>
        <p:spPr>
          <a:xfrm>
            <a:off x="6543675" y="365125"/>
            <a:ext cx="1971675" cy="5811838"/>
          </a:xfrm>
        </p:spPr>
        <p:txBody>
          <a:bodyPr vert="eaVert"/>
          <a:lstStyle/>
          <a:p>
            <a:r>
              <a:rPr lang="id-ID"/>
              <a:t>Klik untuk mengedit gaya judul Master</a:t>
            </a:r>
          </a:p>
        </p:txBody>
      </p:sp>
      <p:sp>
        <p:nvSpPr>
          <p:cNvPr id="3" name="Tampungan Teks Vertikal 2">
            <a:extLst>
              <a:ext uri="{FF2B5EF4-FFF2-40B4-BE49-F238E27FC236}">
                <a16:creationId xmlns:a16="http://schemas.microsoft.com/office/drawing/2014/main" id="{BF5B69D8-2645-BA45-D9A3-0C1F2AE8EE51}"/>
              </a:ext>
            </a:extLst>
          </p:cNvPr>
          <p:cNvSpPr>
            <a:spLocks noGrp="1"/>
          </p:cNvSpPr>
          <p:nvPr>
            <p:ph type="body" orient="vert" idx="1"/>
          </p:nvPr>
        </p:nvSpPr>
        <p:spPr>
          <a:xfrm>
            <a:off x="628650" y="365125"/>
            <a:ext cx="5800725" cy="5811838"/>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176DDE11-4E4B-295C-F209-167D6FA70563}"/>
              </a:ext>
            </a:extLst>
          </p:cNvPr>
          <p:cNvSpPr>
            <a:spLocks noGrp="1"/>
          </p:cNvSpPr>
          <p:nvPr>
            <p:ph type="dt" sz="half" idx="10"/>
          </p:nvPr>
        </p:nvSpPr>
        <p:spPr/>
        <p:txBody>
          <a:bodyPr/>
          <a:lstStyle/>
          <a:p>
            <a:fld id="{17859EAE-7208-45E2-9CD7-E9384C12BD40}" type="datetimeFigureOut">
              <a:rPr lang="en-US" smtClean="0"/>
              <a:pPr/>
              <a:t>5/11/22</a:t>
            </a:fld>
            <a:endParaRPr lang="en-US"/>
          </a:p>
        </p:txBody>
      </p:sp>
      <p:sp>
        <p:nvSpPr>
          <p:cNvPr id="5" name="Tampungan Kaki 4">
            <a:extLst>
              <a:ext uri="{FF2B5EF4-FFF2-40B4-BE49-F238E27FC236}">
                <a16:creationId xmlns:a16="http://schemas.microsoft.com/office/drawing/2014/main" id="{C82AFC5C-35FF-0635-85F3-BC0478A83377}"/>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E839512B-3073-F079-5084-1968E3015A10}"/>
              </a:ext>
            </a:extLst>
          </p:cNvPr>
          <p:cNvSpPr>
            <a:spLocks noGrp="1"/>
          </p:cNvSpPr>
          <p:nvPr>
            <p:ph type="sldNum" sz="quarter" idx="12"/>
          </p:nvPr>
        </p:nvSpPr>
        <p:spPr/>
        <p:txBody>
          <a:bodyPr/>
          <a:lstStyle/>
          <a:p>
            <a:fld id="{04BEC5F3-BB6F-4FCC-9499-CE775B7CFB13}" type="slidenum">
              <a:rPr lang="en-US" smtClean="0"/>
              <a:pPr/>
              <a:t>‹#›</a:t>
            </a:fld>
            <a:endParaRPr lang="en-US"/>
          </a:p>
        </p:txBody>
      </p:sp>
    </p:spTree>
    <p:extLst>
      <p:ext uri="{BB962C8B-B14F-4D97-AF65-F5344CB8AC3E}">
        <p14:creationId xmlns:p14="http://schemas.microsoft.com/office/powerpoint/2010/main" val="338394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C5A21F4E-BC5C-0559-B962-D5F1BDA7F5E0}"/>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17D840CB-10D9-A1EB-39F7-AA3BD08EB1EE}"/>
              </a:ext>
            </a:extLst>
          </p:cNvPr>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635CC8D1-A638-8246-523A-B8CF5D10EB6E}"/>
              </a:ext>
            </a:extLst>
          </p:cNvPr>
          <p:cNvSpPr>
            <a:spLocks noGrp="1"/>
          </p:cNvSpPr>
          <p:nvPr>
            <p:ph type="dt" sz="half" idx="10"/>
          </p:nvPr>
        </p:nvSpPr>
        <p:spPr/>
        <p:txBody>
          <a:bodyPr/>
          <a:lstStyle/>
          <a:p>
            <a:fld id="{17859EAE-7208-45E2-9CD7-E9384C12BD40}" type="datetimeFigureOut">
              <a:rPr lang="en-US" smtClean="0"/>
              <a:pPr/>
              <a:t>5/11/22</a:t>
            </a:fld>
            <a:endParaRPr lang="en-US"/>
          </a:p>
        </p:txBody>
      </p:sp>
      <p:sp>
        <p:nvSpPr>
          <p:cNvPr id="5" name="Tampungan Kaki 4">
            <a:extLst>
              <a:ext uri="{FF2B5EF4-FFF2-40B4-BE49-F238E27FC236}">
                <a16:creationId xmlns:a16="http://schemas.microsoft.com/office/drawing/2014/main" id="{083234A7-BF2A-53DA-CCCE-47A780CB4530}"/>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9DFD86F1-810B-B220-7D18-4967048A4D85}"/>
              </a:ext>
            </a:extLst>
          </p:cNvPr>
          <p:cNvSpPr>
            <a:spLocks noGrp="1"/>
          </p:cNvSpPr>
          <p:nvPr>
            <p:ph type="sldNum" sz="quarter" idx="12"/>
          </p:nvPr>
        </p:nvSpPr>
        <p:spPr/>
        <p:txBody>
          <a:bodyPr/>
          <a:lstStyle/>
          <a:p>
            <a:fld id="{04BEC5F3-BB6F-4FCC-9499-CE775B7CFB13}" type="slidenum">
              <a:rPr lang="en-US" smtClean="0"/>
              <a:pPr/>
              <a:t>‹#›</a:t>
            </a:fld>
            <a:endParaRPr lang="en-US"/>
          </a:p>
        </p:txBody>
      </p:sp>
    </p:spTree>
    <p:extLst>
      <p:ext uri="{BB962C8B-B14F-4D97-AF65-F5344CB8AC3E}">
        <p14:creationId xmlns:p14="http://schemas.microsoft.com/office/powerpoint/2010/main" val="399115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006DB964-ACF5-D7F8-35F9-A373AECAFE8E}"/>
              </a:ext>
            </a:extLst>
          </p:cNvPr>
          <p:cNvSpPr>
            <a:spLocks noGrp="1"/>
          </p:cNvSpPr>
          <p:nvPr>
            <p:ph type="title"/>
          </p:nvPr>
        </p:nvSpPr>
        <p:spPr>
          <a:xfrm>
            <a:off x="623888" y="1709739"/>
            <a:ext cx="7886700" cy="2852737"/>
          </a:xfrm>
        </p:spPr>
        <p:txBody>
          <a:bodyPr anchor="b"/>
          <a:lstStyle>
            <a:lvl1pPr>
              <a:defRPr sz="4500"/>
            </a:lvl1pPr>
          </a:lstStyle>
          <a:p>
            <a:r>
              <a:rPr lang="id-ID"/>
              <a:t>Klik untuk mengedit gaya judul Master</a:t>
            </a:r>
          </a:p>
        </p:txBody>
      </p:sp>
      <p:sp>
        <p:nvSpPr>
          <p:cNvPr id="3" name="Tampungan Teks 2">
            <a:extLst>
              <a:ext uri="{FF2B5EF4-FFF2-40B4-BE49-F238E27FC236}">
                <a16:creationId xmlns:a16="http://schemas.microsoft.com/office/drawing/2014/main" id="{A6246FAC-0346-A2FE-AFF2-D869F09DA5C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d-ID"/>
              <a:t>Klik untuk edit gaya teks Master</a:t>
            </a:r>
          </a:p>
        </p:txBody>
      </p:sp>
      <p:sp>
        <p:nvSpPr>
          <p:cNvPr id="4" name="Tampungan Tanggal 3">
            <a:extLst>
              <a:ext uri="{FF2B5EF4-FFF2-40B4-BE49-F238E27FC236}">
                <a16:creationId xmlns:a16="http://schemas.microsoft.com/office/drawing/2014/main" id="{23B14361-8CB2-B8CE-2FC6-1460FA6FEF77}"/>
              </a:ext>
            </a:extLst>
          </p:cNvPr>
          <p:cNvSpPr>
            <a:spLocks noGrp="1"/>
          </p:cNvSpPr>
          <p:nvPr>
            <p:ph type="dt" sz="half" idx="10"/>
          </p:nvPr>
        </p:nvSpPr>
        <p:spPr/>
        <p:txBody>
          <a:bodyPr/>
          <a:lstStyle/>
          <a:p>
            <a:fld id="{17859EAE-7208-45E2-9CD7-E9384C12BD40}" type="datetimeFigureOut">
              <a:rPr lang="en-US" smtClean="0"/>
              <a:pPr/>
              <a:t>5/11/22</a:t>
            </a:fld>
            <a:endParaRPr lang="en-US"/>
          </a:p>
        </p:txBody>
      </p:sp>
      <p:sp>
        <p:nvSpPr>
          <p:cNvPr id="5" name="Tampungan Kaki 4">
            <a:extLst>
              <a:ext uri="{FF2B5EF4-FFF2-40B4-BE49-F238E27FC236}">
                <a16:creationId xmlns:a16="http://schemas.microsoft.com/office/drawing/2014/main" id="{25CF6559-6870-B243-EBF3-02FA38660BD3}"/>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CA701E14-F9D2-B6F7-3E49-685606351C42}"/>
              </a:ext>
            </a:extLst>
          </p:cNvPr>
          <p:cNvSpPr>
            <a:spLocks noGrp="1"/>
          </p:cNvSpPr>
          <p:nvPr>
            <p:ph type="sldNum" sz="quarter" idx="12"/>
          </p:nvPr>
        </p:nvSpPr>
        <p:spPr/>
        <p:txBody>
          <a:bodyPr/>
          <a:lstStyle/>
          <a:p>
            <a:fld id="{04BEC5F3-BB6F-4FCC-9499-CE775B7CFB13}" type="slidenum">
              <a:rPr lang="en-US" smtClean="0"/>
              <a:pPr/>
              <a:t>‹#›</a:t>
            </a:fld>
            <a:endParaRPr lang="en-US"/>
          </a:p>
        </p:txBody>
      </p:sp>
    </p:spTree>
    <p:extLst>
      <p:ext uri="{BB962C8B-B14F-4D97-AF65-F5344CB8AC3E}">
        <p14:creationId xmlns:p14="http://schemas.microsoft.com/office/powerpoint/2010/main" val="165801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3ED774B4-9130-302E-ABB3-F401A23BB98F}"/>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733A3DDC-DD9D-5317-09DD-74C4EBB954C6}"/>
              </a:ext>
            </a:extLst>
          </p:cNvPr>
          <p:cNvSpPr>
            <a:spLocks noGrp="1"/>
          </p:cNvSpPr>
          <p:nvPr>
            <p:ph sz="half" idx="1"/>
          </p:nvPr>
        </p:nvSpPr>
        <p:spPr>
          <a:xfrm>
            <a:off x="628650" y="1825625"/>
            <a:ext cx="38862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Konten 3">
            <a:extLst>
              <a:ext uri="{FF2B5EF4-FFF2-40B4-BE49-F238E27FC236}">
                <a16:creationId xmlns:a16="http://schemas.microsoft.com/office/drawing/2014/main" id="{DC79F6AD-DEE6-90AE-939D-989320126F5F}"/>
              </a:ext>
            </a:extLst>
          </p:cNvPr>
          <p:cNvSpPr>
            <a:spLocks noGrp="1"/>
          </p:cNvSpPr>
          <p:nvPr>
            <p:ph sz="half" idx="2"/>
          </p:nvPr>
        </p:nvSpPr>
        <p:spPr>
          <a:xfrm>
            <a:off x="4629150" y="1825625"/>
            <a:ext cx="38862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anggal 4">
            <a:extLst>
              <a:ext uri="{FF2B5EF4-FFF2-40B4-BE49-F238E27FC236}">
                <a16:creationId xmlns:a16="http://schemas.microsoft.com/office/drawing/2014/main" id="{DE4ABC1D-7811-C9F0-78D2-E57BE5843EA9}"/>
              </a:ext>
            </a:extLst>
          </p:cNvPr>
          <p:cNvSpPr>
            <a:spLocks noGrp="1"/>
          </p:cNvSpPr>
          <p:nvPr>
            <p:ph type="dt" sz="half" idx="10"/>
          </p:nvPr>
        </p:nvSpPr>
        <p:spPr/>
        <p:txBody>
          <a:bodyPr/>
          <a:lstStyle/>
          <a:p>
            <a:fld id="{17859EAE-7208-45E2-9CD7-E9384C12BD40}" type="datetimeFigureOut">
              <a:rPr lang="en-US" smtClean="0"/>
              <a:pPr/>
              <a:t>5/11/22</a:t>
            </a:fld>
            <a:endParaRPr lang="en-US"/>
          </a:p>
        </p:txBody>
      </p:sp>
      <p:sp>
        <p:nvSpPr>
          <p:cNvPr id="6" name="Tampungan Kaki 5">
            <a:extLst>
              <a:ext uri="{FF2B5EF4-FFF2-40B4-BE49-F238E27FC236}">
                <a16:creationId xmlns:a16="http://schemas.microsoft.com/office/drawing/2014/main" id="{BA704D50-68ED-9086-F33D-D6E81CE75957}"/>
              </a:ext>
            </a:extLst>
          </p:cNvPr>
          <p:cNvSpPr>
            <a:spLocks noGrp="1"/>
          </p:cNvSpPr>
          <p:nvPr>
            <p:ph type="ftr" sz="quarter" idx="11"/>
          </p:nvPr>
        </p:nvSpPr>
        <p:spPr/>
        <p:txBody>
          <a:bodyPr/>
          <a:lstStyle/>
          <a:p>
            <a:endParaRPr lang="en-US"/>
          </a:p>
        </p:txBody>
      </p:sp>
      <p:sp>
        <p:nvSpPr>
          <p:cNvPr id="7" name="Tampungan Nomor Slide 6">
            <a:extLst>
              <a:ext uri="{FF2B5EF4-FFF2-40B4-BE49-F238E27FC236}">
                <a16:creationId xmlns:a16="http://schemas.microsoft.com/office/drawing/2014/main" id="{4B246640-2EF9-5C6F-E051-EEDE940754B2}"/>
              </a:ext>
            </a:extLst>
          </p:cNvPr>
          <p:cNvSpPr>
            <a:spLocks noGrp="1"/>
          </p:cNvSpPr>
          <p:nvPr>
            <p:ph type="sldNum" sz="quarter" idx="12"/>
          </p:nvPr>
        </p:nvSpPr>
        <p:spPr/>
        <p:txBody>
          <a:bodyPr/>
          <a:lstStyle/>
          <a:p>
            <a:fld id="{04BEC5F3-BB6F-4FCC-9499-CE775B7CFB13}" type="slidenum">
              <a:rPr lang="en-US" smtClean="0"/>
              <a:pPr/>
              <a:t>‹#›</a:t>
            </a:fld>
            <a:endParaRPr lang="en-US"/>
          </a:p>
        </p:txBody>
      </p:sp>
    </p:spTree>
    <p:extLst>
      <p:ext uri="{BB962C8B-B14F-4D97-AF65-F5344CB8AC3E}">
        <p14:creationId xmlns:p14="http://schemas.microsoft.com/office/powerpoint/2010/main" val="216123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C7EE1DAB-0C55-E957-DDFB-8B020AA11B6D}"/>
              </a:ext>
            </a:extLst>
          </p:cNvPr>
          <p:cNvSpPr>
            <a:spLocks noGrp="1"/>
          </p:cNvSpPr>
          <p:nvPr>
            <p:ph type="title"/>
          </p:nvPr>
        </p:nvSpPr>
        <p:spPr>
          <a:xfrm>
            <a:off x="629841" y="365126"/>
            <a:ext cx="7886700" cy="1325563"/>
          </a:xfrm>
        </p:spPr>
        <p:txBody>
          <a:bodyPr/>
          <a:lstStyle/>
          <a:p>
            <a:r>
              <a:rPr lang="id-ID"/>
              <a:t>Klik untuk mengedit gaya judul Master</a:t>
            </a:r>
          </a:p>
        </p:txBody>
      </p:sp>
      <p:sp>
        <p:nvSpPr>
          <p:cNvPr id="3" name="Tampungan Teks 2">
            <a:extLst>
              <a:ext uri="{FF2B5EF4-FFF2-40B4-BE49-F238E27FC236}">
                <a16:creationId xmlns:a16="http://schemas.microsoft.com/office/drawing/2014/main" id="{E8014D0A-B6E6-B3AB-9974-40CCCFB90D4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d-ID"/>
              <a:t>Klik untuk edit gaya teks Master</a:t>
            </a:r>
          </a:p>
        </p:txBody>
      </p:sp>
      <p:sp>
        <p:nvSpPr>
          <p:cNvPr id="4" name="Tampungan Konten 3">
            <a:extLst>
              <a:ext uri="{FF2B5EF4-FFF2-40B4-BE49-F238E27FC236}">
                <a16:creationId xmlns:a16="http://schemas.microsoft.com/office/drawing/2014/main" id="{C62AD739-FECC-609A-C1CA-3EF05116FB23}"/>
              </a:ext>
            </a:extLst>
          </p:cNvPr>
          <p:cNvSpPr>
            <a:spLocks noGrp="1"/>
          </p:cNvSpPr>
          <p:nvPr>
            <p:ph sz="half" idx="2"/>
          </p:nvPr>
        </p:nvSpPr>
        <p:spPr>
          <a:xfrm>
            <a:off x="629842" y="2505075"/>
            <a:ext cx="3868340"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eks 4">
            <a:extLst>
              <a:ext uri="{FF2B5EF4-FFF2-40B4-BE49-F238E27FC236}">
                <a16:creationId xmlns:a16="http://schemas.microsoft.com/office/drawing/2014/main" id="{695636D1-5EEB-1890-8383-7DA682815C6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d-ID"/>
              <a:t>Klik untuk edit gaya teks Master</a:t>
            </a:r>
          </a:p>
        </p:txBody>
      </p:sp>
      <p:sp>
        <p:nvSpPr>
          <p:cNvPr id="6" name="Tampungan Konten 5">
            <a:extLst>
              <a:ext uri="{FF2B5EF4-FFF2-40B4-BE49-F238E27FC236}">
                <a16:creationId xmlns:a16="http://schemas.microsoft.com/office/drawing/2014/main" id="{3C6B01AB-AC2D-BE8B-AEDD-B86E3A6FB37A}"/>
              </a:ext>
            </a:extLst>
          </p:cNvPr>
          <p:cNvSpPr>
            <a:spLocks noGrp="1"/>
          </p:cNvSpPr>
          <p:nvPr>
            <p:ph sz="quarter" idx="4"/>
          </p:nvPr>
        </p:nvSpPr>
        <p:spPr>
          <a:xfrm>
            <a:off x="4629150" y="2505075"/>
            <a:ext cx="3887391"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7" name="Tampungan Tanggal 6">
            <a:extLst>
              <a:ext uri="{FF2B5EF4-FFF2-40B4-BE49-F238E27FC236}">
                <a16:creationId xmlns:a16="http://schemas.microsoft.com/office/drawing/2014/main" id="{6F008754-1B55-741A-5850-CC50F601D266}"/>
              </a:ext>
            </a:extLst>
          </p:cNvPr>
          <p:cNvSpPr>
            <a:spLocks noGrp="1"/>
          </p:cNvSpPr>
          <p:nvPr>
            <p:ph type="dt" sz="half" idx="10"/>
          </p:nvPr>
        </p:nvSpPr>
        <p:spPr/>
        <p:txBody>
          <a:bodyPr/>
          <a:lstStyle/>
          <a:p>
            <a:fld id="{17859EAE-7208-45E2-9CD7-E9384C12BD40}" type="datetimeFigureOut">
              <a:rPr lang="en-US" smtClean="0"/>
              <a:pPr/>
              <a:t>5/11/22</a:t>
            </a:fld>
            <a:endParaRPr lang="en-US"/>
          </a:p>
        </p:txBody>
      </p:sp>
      <p:sp>
        <p:nvSpPr>
          <p:cNvPr id="8" name="Tampungan Kaki 7">
            <a:extLst>
              <a:ext uri="{FF2B5EF4-FFF2-40B4-BE49-F238E27FC236}">
                <a16:creationId xmlns:a16="http://schemas.microsoft.com/office/drawing/2014/main" id="{ACD75675-9608-CE9D-6BD8-EA48AE56BAF5}"/>
              </a:ext>
            </a:extLst>
          </p:cNvPr>
          <p:cNvSpPr>
            <a:spLocks noGrp="1"/>
          </p:cNvSpPr>
          <p:nvPr>
            <p:ph type="ftr" sz="quarter" idx="11"/>
          </p:nvPr>
        </p:nvSpPr>
        <p:spPr/>
        <p:txBody>
          <a:bodyPr/>
          <a:lstStyle/>
          <a:p>
            <a:endParaRPr lang="en-US"/>
          </a:p>
        </p:txBody>
      </p:sp>
      <p:sp>
        <p:nvSpPr>
          <p:cNvPr id="9" name="Tampungan Nomor Slide 8">
            <a:extLst>
              <a:ext uri="{FF2B5EF4-FFF2-40B4-BE49-F238E27FC236}">
                <a16:creationId xmlns:a16="http://schemas.microsoft.com/office/drawing/2014/main" id="{09C6DF26-A374-A227-ACEA-C0190E82C11C}"/>
              </a:ext>
            </a:extLst>
          </p:cNvPr>
          <p:cNvSpPr>
            <a:spLocks noGrp="1"/>
          </p:cNvSpPr>
          <p:nvPr>
            <p:ph type="sldNum" sz="quarter" idx="12"/>
          </p:nvPr>
        </p:nvSpPr>
        <p:spPr/>
        <p:txBody>
          <a:bodyPr/>
          <a:lstStyle/>
          <a:p>
            <a:fld id="{04BEC5F3-BB6F-4FCC-9499-CE775B7CFB13}" type="slidenum">
              <a:rPr lang="en-US" smtClean="0"/>
              <a:pPr/>
              <a:t>‹#›</a:t>
            </a:fld>
            <a:endParaRPr lang="en-US"/>
          </a:p>
        </p:txBody>
      </p:sp>
    </p:spTree>
    <p:extLst>
      <p:ext uri="{BB962C8B-B14F-4D97-AF65-F5344CB8AC3E}">
        <p14:creationId xmlns:p14="http://schemas.microsoft.com/office/powerpoint/2010/main" val="15660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22455D6-C65A-9545-8C92-27BDCF31487B}"/>
              </a:ext>
            </a:extLst>
          </p:cNvPr>
          <p:cNvSpPr>
            <a:spLocks noGrp="1"/>
          </p:cNvSpPr>
          <p:nvPr>
            <p:ph type="title"/>
          </p:nvPr>
        </p:nvSpPr>
        <p:spPr/>
        <p:txBody>
          <a:bodyPr/>
          <a:lstStyle/>
          <a:p>
            <a:r>
              <a:rPr lang="id-ID"/>
              <a:t>Klik untuk mengedit gaya judul Master</a:t>
            </a:r>
          </a:p>
        </p:txBody>
      </p:sp>
      <p:sp>
        <p:nvSpPr>
          <p:cNvPr id="3" name="Tampungan Tanggal 2">
            <a:extLst>
              <a:ext uri="{FF2B5EF4-FFF2-40B4-BE49-F238E27FC236}">
                <a16:creationId xmlns:a16="http://schemas.microsoft.com/office/drawing/2014/main" id="{F088F16A-6CBE-196D-E727-193EAD68EACB}"/>
              </a:ext>
            </a:extLst>
          </p:cNvPr>
          <p:cNvSpPr>
            <a:spLocks noGrp="1"/>
          </p:cNvSpPr>
          <p:nvPr>
            <p:ph type="dt" sz="half" idx="10"/>
          </p:nvPr>
        </p:nvSpPr>
        <p:spPr/>
        <p:txBody>
          <a:bodyPr/>
          <a:lstStyle/>
          <a:p>
            <a:fld id="{17859EAE-7208-45E2-9CD7-E9384C12BD40}" type="datetimeFigureOut">
              <a:rPr lang="en-US" smtClean="0"/>
              <a:pPr/>
              <a:t>5/11/22</a:t>
            </a:fld>
            <a:endParaRPr lang="en-US"/>
          </a:p>
        </p:txBody>
      </p:sp>
      <p:sp>
        <p:nvSpPr>
          <p:cNvPr id="4" name="Tampungan Kaki 3">
            <a:extLst>
              <a:ext uri="{FF2B5EF4-FFF2-40B4-BE49-F238E27FC236}">
                <a16:creationId xmlns:a16="http://schemas.microsoft.com/office/drawing/2014/main" id="{830D577F-B309-9144-A7DC-52C0A557E6AB}"/>
              </a:ext>
            </a:extLst>
          </p:cNvPr>
          <p:cNvSpPr>
            <a:spLocks noGrp="1"/>
          </p:cNvSpPr>
          <p:nvPr>
            <p:ph type="ftr" sz="quarter" idx="11"/>
          </p:nvPr>
        </p:nvSpPr>
        <p:spPr/>
        <p:txBody>
          <a:bodyPr/>
          <a:lstStyle/>
          <a:p>
            <a:endParaRPr lang="en-US"/>
          </a:p>
        </p:txBody>
      </p:sp>
      <p:sp>
        <p:nvSpPr>
          <p:cNvPr id="5" name="Tampungan Nomor Slide 4">
            <a:extLst>
              <a:ext uri="{FF2B5EF4-FFF2-40B4-BE49-F238E27FC236}">
                <a16:creationId xmlns:a16="http://schemas.microsoft.com/office/drawing/2014/main" id="{C3A06B8B-A087-989A-9703-6F406567DA79}"/>
              </a:ext>
            </a:extLst>
          </p:cNvPr>
          <p:cNvSpPr>
            <a:spLocks noGrp="1"/>
          </p:cNvSpPr>
          <p:nvPr>
            <p:ph type="sldNum" sz="quarter" idx="12"/>
          </p:nvPr>
        </p:nvSpPr>
        <p:spPr/>
        <p:txBody>
          <a:bodyPr/>
          <a:lstStyle/>
          <a:p>
            <a:fld id="{04BEC5F3-BB6F-4FCC-9499-CE775B7CFB13}" type="slidenum">
              <a:rPr lang="en-US" smtClean="0"/>
              <a:pPr/>
              <a:t>‹#›</a:t>
            </a:fld>
            <a:endParaRPr lang="en-US"/>
          </a:p>
        </p:txBody>
      </p:sp>
    </p:spTree>
    <p:extLst>
      <p:ext uri="{BB962C8B-B14F-4D97-AF65-F5344CB8AC3E}">
        <p14:creationId xmlns:p14="http://schemas.microsoft.com/office/powerpoint/2010/main" val="196067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ampungan Tanggal 1">
            <a:extLst>
              <a:ext uri="{FF2B5EF4-FFF2-40B4-BE49-F238E27FC236}">
                <a16:creationId xmlns:a16="http://schemas.microsoft.com/office/drawing/2014/main" id="{55EBB42D-D4E9-5418-A639-4B7158179614}"/>
              </a:ext>
            </a:extLst>
          </p:cNvPr>
          <p:cNvSpPr>
            <a:spLocks noGrp="1"/>
          </p:cNvSpPr>
          <p:nvPr>
            <p:ph type="dt" sz="half" idx="10"/>
          </p:nvPr>
        </p:nvSpPr>
        <p:spPr/>
        <p:txBody>
          <a:bodyPr/>
          <a:lstStyle/>
          <a:p>
            <a:fld id="{17859EAE-7208-45E2-9CD7-E9384C12BD40}" type="datetimeFigureOut">
              <a:rPr lang="en-US" smtClean="0"/>
              <a:pPr/>
              <a:t>5/11/22</a:t>
            </a:fld>
            <a:endParaRPr lang="en-US"/>
          </a:p>
        </p:txBody>
      </p:sp>
      <p:sp>
        <p:nvSpPr>
          <p:cNvPr id="3" name="Tampungan Kaki 2">
            <a:extLst>
              <a:ext uri="{FF2B5EF4-FFF2-40B4-BE49-F238E27FC236}">
                <a16:creationId xmlns:a16="http://schemas.microsoft.com/office/drawing/2014/main" id="{CD836B99-F19A-30BB-7685-2CAD6BBD81D7}"/>
              </a:ext>
            </a:extLst>
          </p:cNvPr>
          <p:cNvSpPr>
            <a:spLocks noGrp="1"/>
          </p:cNvSpPr>
          <p:nvPr>
            <p:ph type="ftr" sz="quarter" idx="11"/>
          </p:nvPr>
        </p:nvSpPr>
        <p:spPr/>
        <p:txBody>
          <a:bodyPr/>
          <a:lstStyle/>
          <a:p>
            <a:endParaRPr lang="en-US"/>
          </a:p>
        </p:txBody>
      </p:sp>
      <p:sp>
        <p:nvSpPr>
          <p:cNvPr id="4" name="Tampungan Nomor Slide 3">
            <a:extLst>
              <a:ext uri="{FF2B5EF4-FFF2-40B4-BE49-F238E27FC236}">
                <a16:creationId xmlns:a16="http://schemas.microsoft.com/office/drawing/2014/main" id="{F970F152-4C48-BCD9-EE05-09622026FD97}"/>
              </a:ext>
            </a:extLst>
          </p:cNvPr>
          <p:cNvSpPr>
            <a:spLocks noGrp="1"/>
          </p:cNvSpPr>
          <p:nvPr>
            <p:ph type="sldNum" sz="quarter" idx="12"/>
          </p:nvPr>
        </p:nvSpPr>
        <p:spPr/>
        <p:txBody>
          <a:bodyPr/>
          <a:lstStyle/>
          <a:p>
            <a:fld id="{04BEC5F3-BB6F-4FCC-9499-CE775B7CFB13}" type="slidenum">
              <a:rPr lang="en-US" smtClean="0"/>
              <a:pPr/>
              <a:t>‹#›</a:t>
            </a:fld>
            <a:endParaRPr lang="en-US"/>
          </a:p>
        </p:txBody>
      </p:sp>
    </p:spTree>
    <p:extLst>
      <p:ext uri="{BB962C8B-B14F-4D97-AF65-F5344CB8AC3E}">
        <p14:creationId xmlns:p14="http://schemas.microsoft.com/office/powerpoint/2010/main" val="269563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D474817-C948-2F53-361E-90DA8A3D05C8}"/>
              </a:ext>
            </a:extLst>
          </p:cNvPr>
          <p:cNvSpPr>
            <a:spLocks noGrp="1"/>
          </p:cNvSpPr>
          <p:nvPr>
            <p:ph type="title"/>
          </p:nvPr>
        </p:nvSpPr>
        <p:spPr>
          <a:xfrm>
            <a:off x="629841" y="457200"/>
            <a:ext cx="2949178" cy="1600200"/>
          </a:xfrm>
        </p:spPr>
        <p:txBody>
          <a:bodyPr anchor="b"/>
          <a:lstStyle>
            <a:lvl1pPr>
              <a:defRPr sz="2400"/>
            </a:lvl1pPr>
          </a:lstStyle>
          <a:p>
            <a:r>
              <a:rPr lang="id-ID"/>
              <a:t>Klik untuk mengedit gaya judul Master</a:t>
            </a:r>
          </a:p>
        </p:txBody>
      </p:sp>
      <p:sp>
        <p:nvSpPr>
          <p:cNvPr id="3" name="Tampungan Konten 2">
            <a:extLst>
              <a:ext uri="{FF2B5EF4-FFF2-40B4-BE49-F238E27FC236}">
                <a16:creationId xmlns:a16="http://schemas.microsoft.com/office/drawing/2014/main" id="{1E2913FB-387B-5CB7-2360-642856B3C60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eks 3">
            <a:extLst>
              <a:ext uri="{FF2B5EF4-FFF2-40B4-BE49-F238E27FC236}">
                <a16:creationId xmlns:a16="http://schemas.microsoft.com/office/drawing/2014/main" id="{0A8E25CC-6B39-812C-D291-1A0DC64C6E4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d-ID"/>
              <a:t>Klik untuk edit gaya teks Master</a:t>
            </a:r>
          </a:p>
        </p:txBody>
      </p:sp>
      <p:sp>
        <p:nvSpPr>
          <p:cNvPr id="5" name="Tampungan Tanggal 4">
            <a:extLst>
              <a:ext uri="{FF2B5EF4-FFF2-40B4-BE49-F238E27FC236}">
                <a16:creationId xmlns:a16="http://schemas.microsoft.com/office/drawing/2014/main" id="{72E112F3-7E6A-0F6D-97B6-8679A0D477F1}"/>
              </a:ext>
            </a:extLst>
          </p:cNvPr>
          <p:cNvSpPr>
            <a:spLocks noGrp="1"/>
          </p:cNvSpPr>
          <p:nvPr>
            <p:ph type="dt" sz="half" idx="10"/>
          </p:nvPr>
        </p:nvSpPr>
        <p:spPr/>
        <p:txBody>
          <a:bodyPr/>
          <a:lstStyle/>
          <a:p>
            <a:fld id="{17859EAE-7208-45E2-9CD7-E9384C12BD40}" type="datetimeFigureOut">
              <a:rPr lang="en-US" smtClean="0"/>
              <a:pPr/>
              <a:t>5/11/22</a:t>
            </a:fld>
            <a:endParaRPr lang="en-US"/>
          </a:p>
        </p:txBody>
      </p:sp>
      <p:sp>
        <p:nvSpPr>
          <p:cNvPr id="6" name="Tampungan Kaki 5">
            <a:extLst>
              <a:ext uri="{FF2B5EF4-FFF2-40B4-BE49-F238E27FC236}">
                <a16:creationId xmlns:a16="http://schemas.microsoft.com/office/drawing/2014/main" id="{FA8E61FF-490C-8F82-FD2B-6C603F8ECD26}"/>
              </a:ext>
            </a:extLst>
          </p:cNvPr>
          <p:cNvSpPr>
            <a:spLocks noGrp="1"/>
          </p:cNvSpPr>
          <p:nvPr>
            <p:ph type="ftr" sz="quarter" idx="11"/>
          </p:nvPr>
        </p:nvSpPr>
        <p:spPr/>
        <p:txBody>
          <a:bodyPr/>
          <a:lstStyle/>
          <a:p>
            <a:endParaRPr lang="en-US"/>
          </a:p>
        </p:txBody>
      </p:sp>
      <p:sp>
        <p:nvSpPr>
          <p:cNvPr id="7" name="Tampungan Nomor Slide 6">
            <a:extLst>
              <a:ext uri="{FF2B5EF4-FFF2-40B4-BE49-F238E27FC236}">
                <a16:creationId xmlns:a16="http://schemas.microsoft.com/office/drawing/2014/main" id="{4DA9B626-B9F7-7EFC-2738-3D27ECD70A85}"/>
              </a:ext>
            </a:extLst>
          </p:cNvPr>
          <p:cNvSpPr>
            <a:spLocks noGrp="1"/>
          </p:cNvSpPr>
          <p:nvPr>
            <p:ph type="sldNum" sz="quarter" idx="12"/>
          </p:nvPr>
        </p:nvSpPr>
        <p:spPr/>
        <p:txBody>
          <a:bodyPr/>
          <a:lstStyle/>
          <a:p>
            <a:fld id="{04BEC5F3-BB6F-4FCC-9499-CE775B7CFB13}" type="slidenum">
              <a:rPr lang="en-US" smtClean="0"/>
              <a:pPr/>
              <a:t>‹#›</a:t>
            </a:fld>
            <a:endParaRPr lang="en-US"/>
          </a:p>
        </p:txBody>
      </p:sp>
    </p:spTree>
    <p:extLst>
      <p:ext uri="{BB962C8B-B14F-4D97-AF65-F5344CB8AC3E}">
        <p14:creationId xmlns:p14="http://schemas.microsoft.com/office/powerpoint/2010/main" val="237152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82D89167-FBAC-130D-72D6-B39440E29CC4}"/>
              </a:ext>
            </a:extLst>
          </p:cNvPr>
          <p:cNvSpPr>
            <a:spLocks noGrp="1"/>
          </p:cNvSpPr>
          <p:nvPr>
            <p:ph type="title"/>
          </p:nvPr>
        </p:nvSpPr>
        <p:spPr>
          <a:xfrm>
            <a:off x="629841" y="457200"/>
            <a:ext cx="2949178" cy="1600200"/>
          </a:xfrm>
        </p:spPr>
        <p:txBody>
          <a:bodyPr anchor="b"/>
          <a:lstStyle>
            <a:lvl1pPr>
              <a:defRPr sz="2400"/>
            </a:lvl1pPr>
          </a:lstStyle>
          <a:p>
            <a:r>
              <a:rPr lang="id-ID"/>
              <a:t>Klik untuk mengedit gaya judul Master</a:t>
            </a:r>
          </a:p>
        </p:txBody>
      </p:sp>
      <p:sp>
        <p:nvSpPr>
          <p:cNvPr id="3" name="Tampungan Gambar 2">
            <a:extLst>
              <a:ext uri="{FF2B5EF4-FFF2-40B4-BE49-F238E27FC236}">
                <a16:creationId xmlns:a16="http://schemas.microsoft.com/office/drawing/2014/main" id="{4713EA1A-A476-B7E7-5B5D-B7AF02FB91A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d-ID"/>
          </a:p>
        </p:txBody>
      </p:sp>
      <p:sp>
        <p:nvSpPr>
          <p:cNvPr id="4" name="Tampungan Teks 3">
            <a:extLst>
              <a:ext uri="{FF2B5EF4-FFF2-40B4-BE49-F238E27FC236}">
                <a16:creationId xmlns:a16="http://schemas.microsoft.com/office/drawing/2014/main" id="{56FB7277-04E6-D54D-620F-2B3323ED941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d-ID"/>
              <a:t>Klik untuk edit gaya teks Master</a:t>
            </a:r>
          </a:p>
        </p:txBody>
      </p:sp>
      <p:sp>
        <p:nvSpPr>
          <p:cNvPr id="5" name="Tampungan Tanggal 4">
            <a:extLst>
              <a:ext uri="{FF2B5EF4-FFF2-40B4-BE49-F238E27FC236}">
                <a16:creationId xmlns:a16="http://schemas.microsoft.com/office/drawing/2014/main" id="{69103B21-F5AF-F5C5-90B4-D082D15B0B72}"/>
              </a:ext>
            </a:extLst>
          </p:cNvPr>
          <p:cNvSpPr>
            <a:spLocks noGrp="1"/>
          </p:cNvSpPr>
          <p:nvPr>
            <p:ph type="dt" sz="half" idx="10"/>
          </p:nvPr>
        </p:nvSpPr>
        <p:spPr/>
        <p:txBody>
          <a:bodyPr/>
          <a:lstStyle/>
          <a:p>
            <a:fld id="{17859EAE-7208-45E2-9CD7-E9384C12BD40}" type="datetimeFigureOut">
              <a:rPr lang="en-US" smtClean="0"/>
              <a:pPr/>
              <a:t>5/11/22</a:t>
            </a:fld>
            <a:endParaRPr lang="en-US"/>
          </a:p>
        </p:txBody>
      </p:sp>
      <p:sp>
        <p:nvSpPr>
          <p:cNvPr id="6" name="Tampungan Kaki 5">
            <a:extLst>
              <a:ext uri="{FF2B5EF4-FFF2-40B4-BE49-F238E27FC236}">
                <a16:creationId xmlns:a16="http://schemas.microsoft.com/office/drawing/2014/main" id="{C35B8D36-9F34-67BF-AE53-95CC9A327FA1}"/>
              </a:ext>
            </a:extLst>
          </p:cNvPr>
          <p:cNvSpPr>
            <a:spLocks noGrp="1"/>
          </p:cNvSpPr>
          <p:nvPr>
            <p:ph type="ftr" sz="quarter" idx="11"/>
          </p:nvPr>
        </p:nvSpPr>
        <p:spPr/>
        <p:txBody>
          <a:bodyPr/>
          <a:lstStyle/>
          <a:p>
            <a:endParaRPr lang="en-US"/>
          </a:p>
        </p:txBody>
      </p:sp>
      <p:sp>
        <p:nvSpPr>
          <p:cNvPr id="7" name="Tampungan Nomor Slide 6">
            <a:extLst>
              <a:ext uri="{FF2B5EF4-FFF2-40B4-BE49-F238E27FC236}">
                <a16:creationId xmlns:a16="http://schemas.microsoft.com/office/drawing/2014/main" id="{382CC4A6-8A20-B744-1FEC-2911AAB5082E}"/>
              </a:ext>
            </a:extLst>
          </p:cNvPr>
          <p:cNvSpPr>
            <a:spLocks noGrp="1"/>
          </p:cNvSpPr>
          <p:nvPr>
            <p:ph type="sldNum" sz="quarter" idx="12"/>
          </p:nvPr>
        </p:nvSpPr>
        <p:spPr/>
        <p:txBody>
          <a:bodyPr/>
          <a:lstStyle/>
          <a:p>
            <a:fld id="{04BEC5F3-BB6F-4FCC-9499-CE775B7CFB13}" type="slidenum">
              <a:rPr lang="en-US" smtClean="0"/>
              <a:pPr/>
              <a:t>‹#›</a:t>
            </a:fld>
            <a:endParaRPr lang="en-US"/>
          </a:p>
        </p:txBody>
      </p:sp>
    </p:spTree>
    <p:extLst>
      <p:ext uri="{BB962C8B-B14F-4D97-AF65-F5344CB8AC3E}">
        <p14:creationId xmlns:p14="http://schemas.microsoft.com/office/powerpoint/2010/main" val="416681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Judul 1">
            <a:extLst>
              <a:ext uri="{FF2B5EF4-FFF2-40B4-BE49-F238E27FC236}">
                <a16:creationId xmlns:a16="http://schemas.microsoft.com/office/drawing/2014/main" id="{F1B455AB-115C-4D43-7BD7-AF7B6B9FE43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d-ID"/>
              <a:t>Klik untuk mengedit gaya judul Master</a:t>
            </a:r>
          </a:p>
        </p:txBody>
      </p:sp>
      <p:sp>
        <p:nvSpPr>
          <p:cNvPr id="3" name="Tampungan Teks 2">
            <a:extLst>
              <a:ext uri="{FF2B5EF4-FFF2-40B4-BE49-F238E27FC236}">
                <a16:creationId xmlns:a16="http://schemas.microsoft.com/office/drawing/2014/main" id="{BCB0DE32-4107-24F2-6717-ACCB65AD74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5F152923-1D85-12E3-3A59-EED516C9503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7859EAE-7208-45E2-9CD7-E9384C12BD40}" type="datetimeFigureOut">
              <a:rPr lang="en-US" smtClean="0"/>
              <a:pPr/>
              <a:t>5/11/22</a:t>
            </a:fld>
            <a:endParaRPr lang="en-US"/>
          </a:p>
        </p:txBody>
      </p:sp>
      <p:sp>
        <p:nvSpPr>
          <p:cNvPr id="5" name="Tampungan Kaki 4">
            <a:extLst>
              <a:ext uri="{FF2B5EF4-FFF2-40B4-BE49-F238E27FC236}">
                <a16:creationId xmlns:a16="http://schemas.microsoft.com/office/drawing/2014/main" id="{9F07F7A5-B38E-3A31-D221-2D163D7ABC6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Tampungan Nomor Slide 5">
            <a:extLst>
              <a:ext uri="{FF2B5EF4-FFF2-40B4-BE49-F238E27FC236}">
                <a16:creationId xmlns:a16="http://schemas.microsoft.com/office/drawing/2014/main" id="{82D38D2F-2246-667D-3158-33AE2C864E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BEC5F3-BB6F-4FCC-9499-CE775B7CFB13}" type="slidenum">
              <a:rPr lang="en-US" smtClean="0"/>
              <a:pPr/>
              <a:t>‹#›</a:t>
            </a:fld>
            <a:endParaRPr lang="en-US"/>
          </a:p>
        </p:txBody>
      </p:sp>
    </p:spTree>
    <p:extLst>
      <p:ext uri="{BB962C8B-B14F-4D97-AF65-F5344CB8AC3E}">
        <p14:creationId xmlns:p14="http://schemas.microsoft.com/office/powerpoint/2010/main" val="3074543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effectLst>
                  <a:outerShdw blurRad="38100" dist="38100" dir="2700000" algn="tl">
                    <a:srgbClr val="000000">
                      <a:alpha val="43137"/>
                    </a:srgbClr>
                  </a:outerShdw>
                </a:effectLst>
              </a:rPr>
              <a:t>Strategi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Penyelarasan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Arsitektur</a:t>
            </a:r>
            <a:r>
              <a:rPr lang="en-US" dirty="0">
                <a:effectLst>
                  <a:outerShdw blurRad="38100" dist="38100" dir="2700000" algn="tl">
                    <a:srgbClr val="000000">
                      <a:alpha val="43137"/>
                    </a:srgbClr>
                  </a:outerShdw>
                </a:effectLst>
              </a:rPr>
              <a:t> TI </a:t>
            </a:r>
            <a:r>
              <a:rPr lang="en-US" dirty="0" err="1">
                <a:effectLst>
                  <a:outerShdw blurRad="38100" dist="38100" dir="2700000" algn="tl">
                    <a:srgbClr val="000000">
                      <a:alpha val="43137"/>
                    </a:srgbClr>
                  </a:outerShdw>
                </a:effectLst>
              </a:rPr>
              <a:t>dengan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Kebutuhan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Organisasi</a:t>
            </a:r>
            <a:endParaRPr lang="en-US" dirty="0">
              <a:effectLst>
                <a:outerShdw blurRad="38100" dist="38100" dir="2700000" algn="tl">
                  <a:srgbClr val="000000">
                    <a:alpha val="43137"/>
                  </a:srgbClr>
                </a:outerShdw>
              </a:effectLst>
            </a:endParaRPr>
          </a:p>
        </p:txBody>
      </p:sp>
      <p:sp>
        <p:nvSpPr>
          <p:cNvPr id="5" name="Rectangle 4"/>
          <p:cNvSpPr/>
          <p:nvPr/>
        </p:nvSpPr>
        <p:spPr>
          <a:xfrm>
            <a:off x="0" y="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Value Chain TI </a:t>
            </a:r>
            <a:r>
              <a:rPr lang="en-US" sz="2800" b="1" dirty="0" err="1">
                <a:effectLst>
                  <a:outerShdw blurRad="38100" dist="38100" dir="2700000" algn="tl">
                    <a:srgbClr val="000000">
                      <a:alpha val="43137"/>
                    </a:srgbClr>
                  </a:outerShdw>
                </a:effectLst>
              </a:rPr>
              <a:t>Untuk</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Pergururan</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Tinggi</a:t>
            </a:r>
            <a:endParaRPr lang="en-US" sz="2800" b="1" dirty="0">
              <a:effectLst>
                <a:outerShdw blurRad="38100" dist="38100" dir="2700000" algn="tl">
                  <a:srgbClr val="000000">
                    <a:alpha val="43137"/>
                  </a:srgbClr>
                </a:outerShdw>
              </a:effectLst>
            </a:endParaRP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pic>
        <p:nvPicPr>
          <p:cNvPr id="44034" name="Picture 2"/>
          <p:cNvPicPr>
            <a:picLocks noChangeAspect="1" noChangeArrowheads="1"/>
          </p:cNvPicPr>
          <p:nvPr/>
        </p:nvPicPr>
        <p:blipFill>
          <a:blip r:embed="rId3" cstate="print"/>
          <a:srcRect/>
          <a:stretch>
            <a:fillRect/>
          </a:stretch>
        </p:blipFill>
        <p:spPr bwMode="auto">
          <a:xfrm>
            <a:off x="690563" y="762001"/>
            <a:ext cx="7762875" cy="5105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VALUE CHAIN PERUSAHAAN</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8" name="Rectangle 7"/>
          <p:cNvSpPr/>
          <p:nvPr/>
        </p:nvSpPr>
        <p:spPr>
          <a:xfrm>
            <a:off x="762000" y="914400"/>
            <a:ext cx="8001000" cy="3785652"/>
          </a:xfrm>
          <a:prstGeom prst="rect">
            <a:avLst/>
          </a:prstGeom>
        </p:spPr>
        <p:txBody>
          <a:bodyPr wrap="square">
            <a:spAutoFit/>
          </a:bodyPr>
          <a:lstStyle/>
          <a:p>
            <a:r>
              <a:rPr lang="en-US" sz="2000" dirty="0" err="1"/>
              <a:t>Bagi</a:t>
            </a:r>
            <a:r>
              <a:rPr lang="en-US" sz="2000" dirty="0"/>
              <a:t> </a:t>
            </a:r>
            <a:r>
              <a:rPr lang="en-US" sz="2000" dirty="0" err="1"/>
              <a:t>perusahaan</a:t>
            </a:r>
            <a:r>
              <a:rPr lang="en-US" sz="2000" dirty="0"/>
              <a:t> </a:t>
            </a:r>
            <a:r>
              <a:rPr lang="en-US" sz="2000" dirty="0" err="1"/>
              <a:t>untuk</a:t>
            </a:r>
            <a:r>
              <a:rPr lang="en-US" sz="2000" dirty="0"/>
              <a:t> </a:t>
            </a:r>
            <a:r>
              <a:rPr lang="en-US" sz="2000" dirty="0" err="1"/>
              <a:t>bertahan</a:t>
            </a:r>
            <a:r>
              <a:rPr lang="en-US" sz="2000" dirty="0"/>
              <a:t> </a:t>
            </a:r>
            <a:r>
              <a:rPr lang="en-US" sz="2000" dirty="0" err="1"/>
              <a:t>dalam</a:t>
            </a:r>
            <a:r>
              <a:rPr lang="en-US" sz="2000" dirty="0"/>
              <a:t> </a:t>
            </a:r>
            <a:r>
              <a:rPr lang="en-US" sz="2000" dirty="0" err="1"/>
              <a:t>Derasnya</a:t>
            </a:r>
            <a:r>
              <a:rPr lang="en-US" sz="2000" dirty="0"/>
              <a:t> </a:t>
            </a:r>
            <a:r>
              <a:rPr lang="en-US" sz="2000" dirty="0" err="1"/>
              <a:t>Pasar</a:t>
            </a:r>
            <a:r>
              <a:rPr lang="en-US" sz="2000" dirty="0"/>
              <a:t> global </a:t>
            </a:r>
            <a:r>
              <a:rPr lang="en-US" sz="2000" dirty="0" err="1"/>
              <a:t>saat</a:t>
            </a:r>
            <a:r>
              <a:rPr lang="en-US" sz="2000" dirty="0"/>
              <a:t> </a:t>
            </a:r>
            <a:r>
              <a:rPr lang="en-US" sz="2000" dirty="0" err="1"/>
              <a:t>ini</a:t>
            </a:r>
            <a:r>
              <a:rPr lang="en-US" sz="2000" dirty="0"/>
              <a:t> </a:t>
            </a:r>
            <a:r>
              <a:rPr lang="en-US" sz="2000" dirty="0" err="1"/>
              <a:t>setidaknya</a:t>
            </a:r>
            <a:r>
              <a:rPr lang="en-US" sz="2000" dirty="0"/>
              <a:t> </a:t>
            </a:r>
            <a:r>
              <a:rPr lang="en-US" sz="2000" dirty="0" err="1"/>
              <a:t>harus</a:t>
            </a:r>
            <a:r>
              <a:rPr lang="en-US" sz="2000" dirty="0"/>
              <a:t> </a:t>
            </a:r>
            <a:r>
              <a:rPr lang="en-US" sz="2000" dirty="0" err="1"/>
              <a:t>memiliki</a:t>
            </a:r>
            <a:r>
              <a:rPr lang="en-US" sz="2000" dirty="0"/>
              <a:t> </a:t>
            </a:r>
            <a:r>
              <a:rPr lang="en-US" sz="2000" dirty="0" err="1"/>
              <a:t>Keunggulan</a:t>
            </a:r>
            <a:r>
              <a:rPr lang="en-US" sz="2000" dirty="0"/>
              <a:t> </a:t>
            </a:r>
            <a:r>
              <a:rPr lang="en-US" sz="2000" dirty="0" err="1"/>
              <a:t>kompetitif</a:t>
            </a:r>
            <a:r>
              <a:rPr lang="en-US" sz="2000" dirty="0"/>
              <a:t>.</a:t>
            </a:r>
            <a:br>
              <a:rPr lang="en-US" sz="2000" dirty="0"/>
            </a:br>
            <a:r>
              <a:rPr lang="en-US" sz="2000" dirty="0"/>
              <a:t> </a:t>
            </a:r>
            <a:br>
              <a:rPr lang="en-US" sz="2000" dirty="0"/>
            </a:br>
            <a:r>
              <a:rPr lang="en-US" sz="2000" i="1" dirty="0" err="1">
                <a:solidFill>
                  <a:srgbClr val="FF0000"/>
                </a:solidFill>
                <a:effectLst>
                  <a:outerShdw blurRad="38100" dist="38100" dir="2700000" algn="tl">
                    <a:srgbClr val="000000">
                      <a:alpha val="43137"/>
                    </a:srgbClr>
                  </a:outerShdw>
                </a:effectLst>
              </a:rPr>
              <a:t>Ada</a:t>
            </a:r>
            <a:r>
              <a:rPr lang="en-US" sz="2000" i="1" dirty="0">
                <a:solidFill>
                  <a:srgbClr val="FF0000"/>
                </a:solidFill>
                <a:effectLst>
                  <a:outerShdw blurRad="38100" dist="38100" dir="2700000" algn="tl">
                    <a:srgbClr val="000000">
                      <a:alpha val="43137"/>
                    </a:srgbClr>
                  </a:outerShdw>
                </a:effectLst>
              </a:rPr>
              <a:t> </a:t>
            </a:r>
            <a:r>
              <a:rPr lang="en-US" sz="2000" i="1" dirty="0" err="1">
                <a:solidFill>
                  <a:srgbClr val="FF0000"/>
                </a:solidFill>
                <a:effectLst>
                  <a:outerShdw blurRad="38100" dist="38100" dir="2700000" algn="tl">
                    <a:srgbClr val="000000">
                      <a:alpha val="43137"/>
                    </a:srgbClr>
                  </a:outerShdw>
                </a:effectLst>
              </a:rPr>
              <a:t>banyak</a:t>
            </a:r>
            <a:r>
              <a:rPr lang="en-US" sz="2000" i="1" dirty="0">
                <a:solidFill>
                  <a:srgbClr val="FF0000"/>
                </a:solidFill>
                <a:effectLst>
                  <a:outerShdw blurRad="38100" dist="38100" dir="2700000" algn="tl">
                    <a:srgbClr val="000000">
                      <a:alpha val="43137"/>
                    </a:srgbClr>
                  </a:outerShdw>
                </a:effectLst>
              </a:rPr>
              <a:t> </a:t>
            </a:r>
            <a:r>
              <a:rPr lang="en-US" sz="2000" i="1" dirty="0" err="1">
                <a:solidFill>
                  <a:srgbClr val="FF0000"/>
                </a:solidFill>
                <a:effectLst>
                  <a:outerShdw blurRad="38100" dist="38100" dir="2700000" algn="tl">
                    <a:srgbClr val="000000">
                      <a:alpha val="43137"/>
                    </a:srgbClr>
                  </a:outerShdw>
                </a:effectLst>
              </a:rPr>
              <a:t>cara</a:t>
            </a:r>
            <a:r>
              <a:rPr lang="en-US" sz="2000" i="1" dirty="0">
                <a:solidFill>
                  <a:srgbClr val="FF0000"/>
                </a:solidFill>
                <a:effectLst>
                  <a:outerShdw blurRad="38100" dist="38100" dir="2700000" algn="tl">
                    <a:srgbClr val="000000">
                      <a:alpha val="43137"/>
                    </a:srgbClr>
                  </a:outerShdw>
                </a:effectLst>
              </a:rPr>
              <a:t> </a:t>
            </a:r>
            <a:r>
              <a:rPr lang="en-US" sz="2000" i="1" dirty="0" err="1">
                <a:solidFill>
                  <a:srgbClr val="FF0000"/>
                </a:solidFill>
                <a:effectLst>
                  <a:outerShdw blurRad="38100" dist="38100" dir="2700000" algn="tl">
                    <a:srgbClr val="000000">
                      <a:alpha val="43137"/>
                    </a:srgbClr>
                  </a:outerShdw>
                </a:effectLst>
              </a:rPr>
              <a:t>bagi</a:t>
            </a:r>
            <a:r>
              <a:rPr lang="en-US" sz="2000" i="1" dirty="0">
                <a:solidFill>
                  <a:srgbClr val="FF0000"/>
                </a:solidFill>
                <a:effectLst>
                  <a:outerShdw blurRad="38100" dist="38100" dir="2700000" algn="tl">
                    <a:srgbClr val="000000">
                      <a:alpha val="43137"/>
                    </a:srgbClr>
                  </a:outerShdw>
                </a:effectLst>
              </a:rPr>
              <a:t> </a:t>
            </a:r>
            <a:r>
              <a:rPr lang="en-US" sz="2000" i="1" dirty="0" err="1">
                <a:solidFill>
                  <a:srgbClr val="FF0000"/>
                </a:solidFill>
                <a:effectLst>
                  <a:outerShdw blurRad="38100" dist="38100" dir="2700000" algn="tl">
                    <a:srgbClr val="000000">
                      <a:alpha val="43137"/>
                    </a:srgbClr>
                  </a:outerShdw>
                </a:effectLst>
              </a:rPr>
              <a:t>perusahaan</a:t>
            </a:r>
            <a:r>
              <a:rPr lang="en-US" sz="2000" i="1" dirty="0">
                <a:solidFill>
                  <a:srgbClr val="FF0000"/>
                </a:solidFill>
                <a:effectLst>
                  <a:outerShdw blurRad="38100" dist="38100" dir="2700000" algn="tl">
                    <a:srgbClr val="000000">
                      <a:alpha val="43137"/>
                    </a:srgbClr>
                  </a:outerShdw>
                </a:effectLst>
              </a:rPr>
              <a:t> </a:t>
            </a:r>
            <a:r>
              <a:rPr lang="en-US" sz="2000" i="1" dirty="0" err="1">
                <a:solidFill>
                  <a:srgbClr val="FF0000"/>
                </a:solidFill>
                <a:effectLst>
                  <a:outerShdw blurRad="38100" dist="38100" dir="2700000" algn="tl">
                    <a:srgbClr val="000000">
                      <a:alpha val="43137"/>
                    </a:srgbClr>
                  </a:outerShdw>
                </a:effectLst>
              </a:rPr>
              <a:t>untuk</a:t>
            </a:r>
            <a:r>
              <a:rPr lang="en-US" sz="2000" i="1" dirty="0">
                <a:solidFill>
                  <a:srgbClr val="FF0000"/>
                </a:solidFill>
                <a:effectLst>
                  <a:outerShdw blurRad="38100" dist="38100" dir="2700000" algn="tl">
                    <a:srgbClr val="000000">
                      <a:alpha val="43137"/>
                    </a:srgbClr>
                  </a:outerShdw>
                </a:effectLst>
              </a:rPr>
              <a:t> </a:t>
            </a:r>
            <a:r>
              <a:rPr lang="en-US" sz="2000" i="1" dirty="0" err="1">
                <a:solidFill>
                  <a:srgbClr val="FF0000"/>
                </a:solidFill>
                <a:effectLst>
                  <a:outerShdw blurRad="38100" dist="38100" dir="2700000" algn="tl">
                    <a:srgbClr val="000000">
                      <a:alpha val="43137"/>
                    </a:srgbClr>
                  </a:outerShdw>
                </a:effectLst>
              </a:rPr>
              <a:t>mencapai</a:t>
            </a:r>
            <a:r>
              <a:rPr lang="en-US" sz="2000" i="1" dirty="0">
                <a:solidFill>
                  <a:srgbClr val="FF0000"/>
                </a:solidFill>
                <a:effectLst>
                  <a:outerShdw blurRad="38100" dist="38100" dir="2700000" algn="tl">
                    <a:srgbClr val="000000">
                      <a:alpha val="43137"/>
                    </a:srgbClr>
                  </a:outerShdw>
                </a:effectLst>
              </a:rPr>
              <a:t> </a:t>
            </a:r>
            <a:r>
              <a:rPr lang="en-US" sz="2000" i="1" dirty="0" err="1">
                <a:solidFill>
                  <a:srgbClr val="FF0000"/>
                </a:solidFill>
                <a:effectLst>
                  <a:outerShdw blurRad="38100" dist="38100" dir="2700000" algn="tl">
                    <a:srgbClr val="000000">
                      <a:alpha val="43137"/>
                    </a:srgbClr>
                  </a:outerShdw>
                </a:effectLst>
              </a:rPr>
              <a:t>keunggulan</a:t>
            </a:r>
            <a:r>
              <a:rPr lang="en-US" sz="2000" i="1" dirty="0">
                <a:solidFill>
                  <a:srgbClr val="FF0000"/>
                </a:solidFill>
                <a:effectLst>
                  <a:outerShdw blurRad="38100" dist="38100" dir="2700000" algn="tl">
                    <a:srgbClr val="000000">
                      <a:alpha val="43137"/>
                    </a:srgbClr>
                  </a:outerShdw>
                </a:effectLst>
              </a:rPr>
              <a:t> </a:t>
            </a:r>
            <a:r>
              <a:rPr lang="en-US" sz="2000" i="1" dirty="0" err="1">
                <a:solidFill>
                  <a:srgbClr val="FF0000"/>
                </a:solidFill>
                <a:effectLst>
                  <a:outerShdw blurRad="38100" dist="38100" dir="2700000" algn="tl">
                    <a:srgbClr val="000000">
                      <a:alpha val="43137"/>
                    </a:srgbClr>
                  </a:outerShdw>
                </a:effectLst>
              </a:rPr>
              <a:t>tersebut</a:t>
            </a:r>
            <a:r>
              <a:rPr lang="en-US" sz="2000" i="1" dirty="0">
                <a:solidFill>
                  <a:srgbClr val="FF0000"/>
                </a:solidFill>
                <a:effectLst>
                  <a:outerShdw blurRad="38100" dist="38100" dir="2700000" algn="tl">
                    <a:srgbClr val="000000">
                      <a:alpha val="43137"/>
                    </a:srgbClr>
                  </a:outerShdw>
                </a:effectLst>
              </a:rPr>
              <a:t>:</a:t>
            </a:r>
            <a:br>
              <a:rPr lang="en-US" sz="2000" i="1" dirty="0">
                <a:solidFill>
                  <a:srgbClr val="FF0000"/>
                </a:solidFill>
                <a:effectLst>
                  <a:outerShdw blurRad="38100" dist="38100" dir="2700000" algn="tl">
                    <a:srgbClr val="000000">
                      <a:alpha val="43137"/>
                    </a:srgbClr>
                  </a:outerShdw>
                </a:effectLst>
              </a:rPr>
            </a:br>
            <a:r>
              <a:rPr lang="en-US" sz="2000" i="1" dirty="0">
                <a:solidFill>
                  <a:srgbClr val="FF0000"/>
                </a:solidFill>
                <a:effectLst>
                  <a:outerShdw blurRad="38100" dist="38100" dir="2700000" algn="tl">
                    <a:srgbClr val="000000">
                      <a:alpha val="43137"/>
                    </a:srgbClr>
                  </a:outerShdw>
                </a:effectLst>
              </a:rPr>
              <a:t>1. </a:t>
            </a:r>
            <a:r>
              <a:rPr lang="en-US" sz="2000" i="1" dirty="0" err="1">
                <a:solidFill>
                  <a:srgbClr val="FF0000"/>
                </a:solidFill>
                <a:effectLst>
                  <a:outerShdw blurRad="38100" dist="38100" dir="2700000" algn="tl">
                    <a:srgbClr val="000000">
                      <a:alpha val="43137"/>
                    </a:srgbClr>
                  </a:outerShdw>
                </a:effectLst>
              </a:rPr>
              <a:t>Memegang</a:t>
            </a:r>
            <a:r>
              <a:rPr lang="en-US" sz="2000" i="1" dirty="0">
                <a:solidFill>
                  <a:srgbClr val="FF0000"/>
                </a:solidFill>
                <a:effectLst>
                  <a:outerShdw blurRad="38100" dist="38100" dir="2700000" algn="tl">
                    <a:srgbClr val="000000">
                      <a:alpha val="43137"/>
                    </a:srgbClr>
                  </a:outerShdw>
                </a:effectLst>
              </a:rPr>
              <a:t>/</a:t>
            </a:r>
            <a:r>
              <a:rPr lang="en-US" sz="2000" i="1" dirty="0" err="1">
                <a:solidFill>
                  <a:srgbClr val="FF0000"/>
                </a:solidFill>
                <a:effectLst>
                  <a:outerShdw blurRad="38100" dist="38100" dir="2700000" algn="tl">
                    <a:srgbClr val="000000">
                      <a:alpha val="43137"/>
                    </a:srgbClr>
                  </a:outerShdw>
                </a:effectLst>
              </a:rPr>
              <a:t>menguasai</a:t>
            </a:r>
            <a:r>
              <a:rPr lang="en-US" sz="2000" i="1" dirty="0">
                <a:solidFill>
                  <a:srgbClr val="FF0000"/>
                </a:solidFill>
                <a:effectLst>
                  <a:outerShdw blurRad="38100" dist="38100" dir="2700000" algn="tl">
                    <a:srgbClr val="000000">
                      <a:alpha val="43137"/>
                    </a:srgbClr>
                  </a:outerShdw>
                </a:effectLst>
              </a:rPr>
              <a:t> </a:t>
            </a:r>
            <a:r>
              <a:rPr lang="en-US" sz="2000" i="1" dirty="0" err="1">
                <a:solidFill>
                  <a:srgbClr val="FF0000"/>
                </a:solidFill>
                <a:effectLst>
                  <a:outerShdw blurRad="38100" dist="38100" dir="2700000" algn="tl">
                    <a:srgbClr val="000000">
                      <a:alpha val="43137"/>
                    </a:srgbClr>
                  </a:outerShdw>
                </a:effectLst>
              </a:rPr>
              <a:t>Harga</a:t>
            </a:r>
            <a:br>
              <a:rPr lang="en-US" sz="2000" i="1" dirty="0">
                <a:solidFill>
                  <a:srgbClr val="FF0000"/>
                </a:solidFill>
                <a:effectLst>
                  <a:outerShdw blurRad="38100" dist="38100" dir="2700000" algn="tl">
                    <a:srgbClr val="000000">
                      <a:alpha val="43137"/>
                    </a:srgbClr>
                  </a:outerShdw>
                </a:effectLst>
              </a:rPr>
            </a:br>
            <a:r>
              <a:rPr lang="en-US" sz="2000" i="1" dirty="0">
                <a:solidFill>
                  <a:srgbClr val="FF0000"/>
                </a:solidFill>
                <a:effectLst>
                  <a:outerShdw blurRad="38100" dist="38100" dir="2700000" algn="tl">
                    <a:srgbClr val="000000">
                      <a:alpha val="43137"/>
                    </a:srgbClr>
                  </a:outerShdw>
                </a:effectLst>
              </a:rPr>
              <a:t>2. </a:t>
            </a:r>
            <a:r>
              <a:rPr lang="en-US" sz="2000" i="1" dirty="0" err="1">
                <a:solidFill>
                  <a:srgbClr val="FF0000"/>
                </a:solidFill>
                <a:effectLst>
                  <a:outerShdw blurRad="38100" dist="38100" dir="2700000" algn="tl">
                    <a:srgbClr val="000000">
                      <a:alpha val="43137"/>
                    </a:srgbClr>
                  </a:outerShdw>
                </a:effectLst>
              </a:rPr>
              <a:t>Diferensiasi</a:t>
            </a:r>
            <a:br>
              <a:rPr lang="en-US" sz="2000" dirty="0"/>
            </a:br>
            <a:br>
              <a:rPr lang="en-US" sz="2000" dirty="0"/>
            </a:br>
            <a:r>
              <a:rPr lang="en-US" sz="2000" b="1" dirty="0" err="1">
                <a:effectLst>
                  <a:outerShdw blurRad="38100" dist="38100" dir="2700000" algn="tl">
                    <a:srgbClr val="000000">
                      <a:alpha val="43137"/>
                    </a:srgbClr>
                  </a:outerShdw>
                </a:effectLst>
              </a:rPr>
              <a:t>Memegang</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menguasai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harga</a:t>
            </a:r>
            <a:r>
              <a:rPr lang="en-US" sz="2000" b="1" dirty="0">
                <a:effectLst>
                  <a:outerShdw blurRad="38100" dist="38100" dir="2700000" algn="tl">
                    <a:srgbClr val="000000">
                      <a:alpha val="43137"/>
                    </a:srgbClr>
                  </a:outerShdw>
                </a:effectLst>
              </a:rPr>
              <a:t> </a:t>
            </a:r>
            <a:r>
              <a:rPr lang="en-US" sz="2000" dirty="0" err="1"/>
              <a:t>adalah</a:t>
            </a:r>
            <a:r>
              <a:rPr lang="en-US" sz="2000" dirty="0"/>
              <a:t> </a:t>
            </a:r>
            <a:r>
              <a:rPr lang="en-US" sz="2000" dirty="0" err="1"/>
              <a:t>ketika</a:t>
            </a:r>
            <a:r>
              <a:rPr lang="en-US" sz="2000" dirty="0"/>
              <a:t> </a:t>
            </a:r>
            <a:r>
              <a:rPr lang="en-US" sz="2000" dirty="0" err="1"/>
              <a:t>sebuah</a:t>
            </a:r>
            <a:r>
              <a:rPr lang="en-US" sz="2000" dirty="0"/>
              <a:t> </a:t>
            </a:r>
            <a:r>
              <a:rPr lang="en-US" sz="2000" dirty="0" err="1"/>
              <a:t>perusahaan</a:t>
            </a:r>
            <a:r>
              <a:rPr lang="en-US" sz="2000" dirty="0"/>
              <a:t> </a:t>
            </a:r>
            <a:r>
              <a:rPr lang="en-US" sz="2000" dirty="0" err="1"/>
              <a:t>menjual</a:t>
            </a:r>
            <a:r>
              <a:rPr lang="en-US" sz="2000" dirty="0"/>
              <a:t> </a:t>
            </a:r>
            <a:r>
              <a:rPr lang="en-US" sz="2000" dirty="0" err="1"/>
              <a:t>produk</a:t>
            </a:r>
            <a:r>
              <a:rPr lang="en-US" sz="2000" dirty="0"/>
              <a:t> </a:t>
            </a:r>
            <a:r>
              <a:rPr lang="en-US" sz="2000" dirty="0" err="1"/>
              <a:t>dengan</a:t>
            </a:r>
            <a:r>
              <a:rPr lang="en-US" sz="2000" dirty="0"/>
              <a:t> </a:t>
            </a:r>
            <a:r>
              <a:rPr lang="en-US" sz="2000" dirty="0" err="1"/>
              <a:t>harga</a:t>
            </a:r>
            <a:r>
              <a:rPr lang="en-US" sz="2000" dirty="0"/>
              <a:t> </a:t>
            </a:r>
            <a:r>
              <a:rPr lang="en-US" sz="2000" dirty="0" err="1"/>
              <a:t>di</a:t>
            </a:r>
            <a:r>
              <a:rPr lang="en-US" sz="2000" dirty="0"/>
              <a:t> </a:t>
            </a:r>
            <a:r>
              <a:rPr lang="en-US" sz="2000" dirty="0" err="1"/>
              <a:t>bawah</a:t>
            </a:r>
            <a:r>
              <a:rPr lang="en-US" sz="2000" dirty="0"/>
              <a:t> </a:t>
            </a:r>
            <a:r>
              <a:rPr lang="en-US" sz="2000" dirty="0" err="1"/>
              <a:t>para</a:t>
            </a:r>
            <a:r>
              <a:rPr lang="en-US" sz="2000" dirty="0"/>
              <a:t> </a:t>
            </a:r>
            <a:r>
              <a:rPr lang="en-US" sz="2000" dirty="0" err="1"/>
              <a:t>pesaingnya</a:t>
            </a:r>
            <a:r>
              <a:rPr lang="en-US" sz="2000" dirty="0"/>
              <a:t>.   </a:t>
            </a:r>
          </a:p>
          <a:p>
            <a:br>
              <a:rPr lang="en-US" sz="2000" dirty="0"/>
            </a:br>
            <a:r>
              <a:rPr lang="en-US" sz="2000" b="1" dirty="0" err="1"/>
              <a:t>Diferensiasi</a:t>
            </a:r>
            <a:r>
              <a:rPr lang="en-US" sz="2000" dirty="0"/>
              <a:t> </a:t>
            </a:r>
            <a:r>
              <a:rPr lang="en-US" sz="2000" dirty="0" err="1"/>
              <a:t>terjadi</a:t>
            </a:r>
            <a:r>
              <a:rPr lang="en-US" sz="2000" dirty="0"/>
              <a:t> </a:t>
            </a:r>
            <a:r>
              <a:rPr lang="en-US" sz="2000" dirty="0" err="1"/>
              <a:t>ketika</a:t>
            </a:r>
            <a:r>
              <a:rPr lang="en-US" sz="2000" dirty="0"/>
              <a:t> </a:t>
            </a:r>
            <a:r>
              <a:rPr lang="en-US" sz="2000" dirty="0" err="1"/>
              <a:t>suatu</a:t>
            </a:r>
            <a:r>
              <a:rPr lang="en-US" sz="2000" dirty="0"/>
              <a:t> </a:t>
            </a:r>
            <a:r>
              <a:rPr lang="en-US" sz="2000" dirty="0" err="1"/>
              <a:t>perusahaan</a:t>
            </a:r>
            <a:r>
              <a:rPr lang="en-US" sz="2000" dirty="0"/>
              <a:t> </a:t>
            </a:r>
            <a:r>
              <a:rPr lang="en-US" sz="2000" dirty="0" err="1"/>
              <a:t>menciptakan</a:t>
            </a:r>
            <a:r>
              <a:rPr lang="en-US" sz="2000" dirty="0"/>
              <a:t> </a:t>
            </a:r>
            <a:r>
              <a:rPr lang="en-US" sz="2000" dirty="0" err="1"/>
              <a:t>posisi</a:t>
            </a:r>
            <a:r>
              <a:rPr lang="en-US" sz="2000" dirty="0"/>
              <a:t> </a:t>
            </a:r>
            <a:r>
              <a:rPr lang="en-US" sz="2000" dirty="0" err="1"/>
              <a:t>unik</a:t>
            </a:r>
            <a:r>
              <a:rPr lang="en-US" sz="2000" dirty="0"/>
              <a:t> </a:t>
            </a:r>
            <a:r>
              <a:rPr lang="en-US" sz="2000" dirty="0" err="1"/>
              <a:t>di</a:t>
            </a:r>
            <a:r>
              <a:rPr lang="en-US" sz="2000" dirty="0"/>
              <a:t> </a:t>
            </a:r>
            <a:r>
              <a:rPr lang="en-US" sz="2000" dirty="0" err="1"/>
              <a:t>pasar</a:t>
            </a:r>
            <a:r>
              <a:rPr lang="en-US" sz="2000" dirty="0"/>
              <a:t> </a:t>
            </a:r>
            <a:r>
              <a:rPr lang="en-US" sz="2000" dirty="0" err="1"/>
              <a:t>melalui</a:t>
            </a:r>
            <a:r>
              <a:rPr lang="en-US" sz="2000" dirty="0"/>
              <a:t> </a:t>
            </a:r>
            <a:r>
              <a:rPr lang="en-US" sz="2000" dirty="0" err="1"/>
              <a:t>fungsionalitas</a:t>
            </a:r>
            <a:r>
              <a:rPr lang="en-US" sz="2000" dirty="0"/>
              <a:t> </a:t>
            </a:r>
            <a:r>
              <a:rPr lang="en-US" sz="2000" dirty="0" err="1"/>
              <a:t>produk</a:t>
            </a:r>
            <a:r>
              <a:rPr lang="en-US" sz="2000" dirty="0"/>
              <a:t>, </a:t>
            </a:r>
            <a:r>
              <a:rPr lang="en-US" sz="2000" dirty="0" err="1"/>
              <a:t>layanan</a:t>
            </a:r>
            <a:r>
              <a:rPr lang="en-US" sz="2000" dirty="0"/>
              <a:t>, </a:t>
            </a:r>
            <a:r>
              <a:rPr lang="en-US" sz="2000" dirty="0" err="1"/>
              <a:t>atau</a:t>
            </a:r>
            <a:r>
              <a:rPr lang="en-US" sz="2000" dirty="0"/>
              <a:t> </a:t>
            </a:r>
            <a:r>
              <a:rPr lang="en-US" sz="2000" dirty="0" err="1"/>
              <a:t>kualitas</a:t>
            </a:r>
            <a:r>
              <a:rPr lang="en-US" sz="2000" dirty="0"/>
              <a:t>.  </a:t>
            </a:r>
          </a:p>
        </p:txBody>
      </p:sp>
      <p:cxnSp>
        <p:nvCxnSpPr>
          <p:cNvPr id="10" name="Straight Connector 9"/>
          <p:cNvCxnSpPr/>
          <p:nvPr/>
        </p:nvCxnSpPr>
        <p:spPr>
          <a:xfrm>
            <a:off x="838200" y="1752600"/>
            <a:ext cx="777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2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PERAN TI DALAM PERUSAHAAN</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7" name="Rectangle 6"/>
          <p:cNvSpPr/>
          <p:nvPr/>
        </p:nvSpPr>
        <p:spPr>
          <a:xfrm>
            <a:off x="228600" y="838200"/>
            <a:ext cx="6248400" cy="5170646"/>
          </a:xfrm>
          <a:prstGeom prst="rect">
            <a:avLst/>
          </a:prstGeom>
        </p:spPr>
        <p:txBody>
          <a:bodyPr wrap="square">
            <a:spAutoFit/>
          </a:bodyPr>
          <a:lstStyle/>
          <a:p>
            <a:r>
              <a:rPr lang="en-US" sz="2400" dirty="0" err="1"/>
              <a:t>Peran</a:t>
            </a:r>
            <a:r>
              <a:rPr lang="en-US" sz="2400" dirty="0"/>
              <a:t> </a:t>
            </a:r>
            <a:r>
              <a:rPr lang="en-US" sz="2400" dirty="0" err="1"/>
              <a:t>dari</a:t>
            </a:r>
            <a:r>
              <a:rPr lang="en-US" sz="2400" dirty="0"/>
              <a:t> TI </a:t>
            </a:r>
            <a:r>
              <a:rPr lang="en-US" sz="2400" dirty="0" err="1"/>
              <a:t>akan</a:t>
            </a:r>
            <a:r>
              <a:rPr lang="en-US" sz="2400" dirty="0"/>
              <a:t> </a:t>
            </a:r>
            <a:r>
              <a:rPr lang="en-US" sz="2400" dirty="0" err="1"/>
              <a:t>terus</a:t>
            </a:r>
            <a:r>
              <a:rPr lang="en-US" sz="2400" dirty="0"/>
              <a:t> </a:t>
            </a:r>
            <a:r>
              <a:rPr lang="en-US" sz="2400" dirty="0" err="1"/>
              <a:t>bergeser</a:t>
            </a:r>
            <a:r>
              <a:rPr lang="en-US" sz="2400" dirty="0"/>
              <a:t> </a:t>
            </a:r>
            <a:r>
              <a:rPr lang="en-US" sz="2400" dirty="0" err="1"/>
              <a:t>dari</a:t>
            </a:r>
            <a:r>
              <a:rPr lang="en-US" sz="2400" dirty="0"/>
              <a:t> </a:t>
            </a:r>
            <a:r>
              <a:rPr lang="en-US" sz="2400" dirty="0" err="1"/>
              <a:t>hanya</a:t>
            </a:r>
            <a:r>
              <a:rPr lang="en-US" sz="2400" dirty="0"/>
              <a:t> </a:t>
            </a:r>
            <a:r>
              <a:rPr lang="en-US" sz="2400" dirty="0" err="1"/>
              <a:t>sekedar</a:t>
            </a:r>
            <a:r>
              <a:rPr lang="en-US" sz="2400" dirty="0"/>
              <a:t> </a:t>
            </a:r>
            <a:r>
              <a:rPr lang="en-US" sz="2400" dirty="0" err="1"/>
              <a:t>dukungan</a:t>
            </a:r>
            <a:r>
              <a:rPr lang="en-US" sz="2400" dirty="0"/>
              <a:t> </a:t>
            </a:r>
            <a:r>
              <a:rPr lang="en-US" sz="2400" b="1" dirty="0"/>
              <a:t>(support) </a:t>
            </a:r>
            <a:r>
              <a:rPr lang="en-US" sz="2400" dirty="0" err="1"/>
              <a:t>dalam</a:t>
            </a:r>
            <a:r>
              <a:rPr lang="en-US" sz="2400" dirty="0"/>
              <a:t>  </a:t>
            </a:r>
            <a:r>
              <a:rPr lang="en-US" sz="2400" dirty="0" err="1"/>
              <a:t>memperoleh</a:t>
            </a:r>
            <a:r>
              <a:rPr lang="en-US" sz="2400" dirty="0"/>
              <a:t> </a:t>
            </a:r>
            <a:r>
              <a:rPr lang="en-US" sz="2400" dirty="0" err="1"/>
              <a:t>kesehatan</a:t>
            </a:r>
            <a:r>
              <a:rPr lang="en-US" sz="2400" dirty="0"/>
              <a:t> </a:t>
            </a:r>
            <a:r>
              <a:rPr lang="en-US" sz="2400" dirty="0" err="1"/>
              <a:t>ekonomi</a:t>
            </a:r>
            <a:r>
              <a:rPr lang="en-US" sz="2400" dirty="0"/>
              <a:t> </a:t>
            </a:r>
            <a:r>
              <a:rPr lang="en-US" sz="2400" dirty="0" err="1"/>
              <a:t>organisasi</a:t>
            </a:r>
            <a:r>
              <a:rPr lang="en-US" sz="2400" dirty="0"/>
              <a:t>, </a:t>
            </a:r>
            <a:r>
              <a:rPr lang="en-US" sz="2400" dirty="0" err="1"/>
              <a:t>menjadi</a:t>
            </a:r>
            <a:r>
              <a:rPr lang="en-US" sz="2400" dirty="0"/>
              <a:t> </a:t>
            </a:r>
            <a:r>
              <a:rPr lang="en-US" sz="2400" dirty="0" err="1"/>
              <a:t>sebagai</a:t>
            </a:r>
            <a:r>
              <a:rPr lang="en-US" sz="2400" dirty="0"/>
              <a:t> </a:t>
            </a:r>
            <a:r>
              <a:rPr lang="en-US" sz="2400" dirty="0" err="1"/>
              <a:t>alat</a:t>
            </a:r>
            <a:r>
              <a:rPr lang="en-US" sz="2400" dirty="0"/>
              <a:t> </a:t>
            </a:r>
            <a:r>
              <a:rPr lang="en-US" sz="2400" dirty="0" err="1"/>
              <a:t>atau</a:t>
            </a:r>
            <a:r>
              <a:rPr lang="en-US" sz="2400" dirty="0"/>
              <a:t> </a:t>
            </a:r>
            <a:r>
              <a:rPr lang="en-US" sz="2400" b="1" dirty="0" err="1"/>
              <a:t>solusi</a:t>
            </a:r>
            <a:r>
              <a:rPr lang="en-US" sz="2400" b="1" dirty="0"/>
              <a:t> </a:t>
            </a:r>
            <a:r>
              <a:rPr lang="en-US" sz="2400" dirty="0" err="1"/>
              <a:t>untuk</a:t>
            </a:r>
            <a:r>
              <a:rPr lang="en-US" sz="2400" dirty="0"/>
              <a:t> </a:t>
            </a:r>
            <a:r>
              <a:rPr lang="en-US" sz="2400" dirty="0" err="1"/>
              <a:t>mendapatkan</a:t>
            </a:r>
            <a:r>
              <a:rPr lang="en-US" sz="2400" dirty="0"/>
              <a:t> </a:t>
            </a:r>
            <a:r>
              <a:rPr lang="en-US" sz="2400" dirty="0" err="1"/>
              <a:t>kesehatan</a:t>
            </a:r>
            <a:r>
              <a:rPr lang="en-US" sz="2400" dirty="0"/>
              <a:t> </a:t>
            </a:r>
            <a:r>
              <a:rPr lang="en-US" sz="2400" dirty="0" err="1"/>
              <a:t>ekonomi</a:t>
            </a:r>
            <a:r>
              <a:rPr lang="en-US" sz="2400" dirty="0"/>
              <a:t>. Perusahaan </a:t>
            </a:r>
            <a:r>
              <a:rPr lang="en-US" sz="2400" dirty="0" err="1"/>
              <a:t>secara</a:t>
            </a:r>
            <a:r>
              <a:rPr lang="en-US" sz="2400" dirty="0"/>
              <a:t> global</a:t>
            </a:r>
          </a:p>
          <a:p>
            <a:endParaRPr lang="en-US" sz="2400" dirty="0"/>
          </a:p>
          <a:p>
            <a:r>
              <a:rPr lang="en-US" sz="2400" dirty="0" err="1"/>
              <a:t>Kesehatan</a:t>
            </a:r>
            <a:r>
              <a:rPr lang="en-US" sz="2400" dirty="0"/>
              <a:t> </a:t>
            </a:r>
            <a:r>
              <a:rPr lang="en-US" sz="2400" dirty="0" err="1"/>
              <a:t>organisasi</a:t>
            </a:r>
            <a:r>
              <a:rPr lang="en-US" sz="2400" dirty="0"/>
              <a:t> yang </a:t>
            </a:r>
            <a:r>
              <a:rPr lang="en-US" sz="2400" dirty="0" err="1"/>
              <a:t>baik</a:t>
            </a:r>
            <a:r>
              <a:rPr lang="en-US" sz="2400" dirty="0"/>
              <a:t> </a:t>
            </a:r>
            <a:r>
              <a:rPr lang="en-US" sz="2400" dirty="0" err="1"/>
              <a:t>penting</a:t>
            </a:r>
            <a:r>
              <a:rPr lang="en-US" sz="2400" dirty="0"/>
              <a:t> </a:t>
            </a:r>
            <a:r>
              <a:rPr lang="en-US" sz="2400" dirty="0" err="1"/>
              <a:t>untuk</a:t>
            </a:r>
            <a:r>
              <a:rPr lang="en-US" sz="2400" dirty="0"/>
              <a:t> </a:t>
            </a:r>
            <a:r>
              <a:rPr lang="en-US" sz="2400" dirty="0" err="1"/>
              <a:t>menjamin</a:t>
            </a:r>
            <a:r>
              <a:rPr lang="en-US" sz="2400" dirty="0"/>
              <a:t> </a:t>
            </a:r>
            <a:r>
              <a:rPr lang="en-US" sz="2400" dirty="0" err="1"/>
              <a:t>organisasi</a:t>
            </a:r>
            <a:r>
              <a:rPr lang="en-US" sz="2400" dirty="0"/>
              <a:t> </a:t>
            </a:r>
            <a:r>
              <a:rPr lang="en-US" sz="2400" dirty="0" err="1"/>
              <a:t>lebih</a:t>
            </a:r>
            <a:r>
              <a:rPr lang="en-US" sz="2400" dirty="0"/>
              <a:t> adaptive, </a:t>
            </a:r>
            <a:r>
              <a:rPr lang="en-US" sz="2400" dirty="0" err="1"/>
              <a:t>fleksibel</a:t>
            </a:r>
            <a:r>
              <a:rPr lang="en-US" sz="2400" dirty="0"/>
              <a:t> </a:t>
            </a:r>
            <a:r>
              <a:rPr lang="en-US" sz="2400" dirty="0" err="1"/>
              <a:t>dan</a:t>
            </a:r>
            <a:r>
              <a:rPr lang="en-US" sz="2400" dirty="0"/>
              <a:t> responsive </a:t>
            </a:r>
            <a:r>
              <a:rPr lang="en-US" sz="2400" dirty="0" err="1"/>
              <a:t>di</a:t>
            </a:r>
            <a:r>
              <a:rPr lang="en-US" sz="2400" dirty="0"/>
              <a:t> </a:t>
            </a:r>
            <a:r>
              <a:rPr lang="en-US" sz="2400" dirty="0" err="1"/>
              <a:t>dalam</a:t>
            </a:r>
            <a:r>
              <a:rPr lang="en-US" sz="2400" dirty="0"/>
              <a:t> </a:t>
            </a:r>
            <a:r>
              <a:rPr lang="en-US" sz="2400" dirty="0" err="1"/>
              <a:t>menghadapi</a:t>
            </a:r>
            <a:r>
              <a:rPr lang="en-US" sz="2400" dirty="0"/>
              <a:t> </a:t>
            </a:r>
            <a:r>
              <a:rPr lang="en-US" sz="2400" dirty="0" err="1"/>
              <a:t>lingkungan</a:t>
            </a:r>
            <a:r>
              <a:rPr lang="en-US" sz="2400" dirty="0"/>
              <a:t> yang </a:t>
            </a:r>
            <a:r>
              <a:rPr lang="en-US" sz="2400" dirty="0" err="1"/>
              <a:t>semakin</a:t>
            </a:r>
            <a:r>
              <a:rPr lang="en-US" sz="2400" dirty="0"/>
              <a:t> </a:t>
            </a:r>
            <a:r>
              <a:rPr lang="en-US" sz="2400" dirty="0" err="1"/>
              <a:t>kompleks</a:t>
            </a:r>
            <a:r>
              <a:rPr lang="en-US" sz="2400" dirty="0"/>
              <a:t> </a:t>
            </a:r>
            <a:r>
              <a:rPr lang="en-US" sz="2400" dirty="0" err="1"/>
              <a:t>dan</a:t>
            </a:r>
            <a:r>
              <a:rPr lang="en-US" sz="2400" dirty="0"/>
              <a:t> </a:t>
            </a:r>
            <a:r>
              <a:rPr lang="en-US" sz="2400" dirty="0" err="1"/>
              <a:t>turbulen</a:t>
            </a:r>
            <a:r>
              <a:rPr lang="en-US" sz="2400" dirty="0"/>
              <a:t>, yang </a:t>
            </a:r>
            <a:r>
              <a:rPr lang="en-US" sz="2400" dirty="0" err="1"/>
              <a:t>diakibatkan</a:t>
            </a:r>
            <a:r>
              <a:rPr lang="en-US" sz="2400" dirty="0"/>
              <a:t> </a:t>
            </a:r>
            <a:r>
              <a:rPr lang="en-US" sz="2400" dirty="0" err="1"/>
              <a:t>globalisasi</a:t>
            </a:r>
            <a:r>
              <a:rPr lang="en-US" sz="2400" dirty="0"/>
              <a:t>, </a:t>
            </a:r>
            <a:r>
              <a:rPr lang="en-US" sz="2400" dirty="0" err="1"/>
              <a:t>deregulasi</a:t>
            </a:r>
            <a:r>
              <a:rPr lang="en-US" sz="2400" dirty="0"/>
              <a:t>, </a:t>
            </a:r>
            <a:r>
              <a:rPr lang="en-US" sz="2400" dirty="0" err="1"/>
              <a:t>dan</a:t>
            </a:r>
            <a:r>
              <a:rPr lang="en-US" sz="2400" dirty="0"/>
              <a:t> </a:t>
            </a:r>
            <a:r>
              <a:rPr lang="en-US" sz="2400" dirty="0" err="1"/>
              <a:t>peningkatan</a:t>
            </a:r>
            <a:r>
              <a:rPr lang="en-US" sz="2400" dirty="0"/>
              <a:t> </a:t>
            </a:r>
            <a:r>
              <a:rPr lang="en-US" sz="2400" dirty="0" err="1"/>
              <a:t>kompetisi</a:t>
            </a:r>
            <a:endParaRPr lang="en-US" sz="2400" dirty="0"/>
          </a:p>
          <a:p>
            <a:endParaRPr lang="en-US" dirty="0"/>
          </a:p>
        </p:txBody>
      </p:sp>
      <p:pic>
        <p:nvPicPr>
          <p:cNvPr id="21505" name="Picture 1"/>
          <p:cNvPicPr>
            <a:picLocks noChangeAspect="1" noChangeArrowheads="1"/>
          </p:cNvPicPr>
          <p:nvPr/>
        </p:nvPicPr>
        <p:blipFill>
          <a:blip r:embed="rId3" cstate="print"/>
          <a:srcRect/>
          <a:stretch>
            <a:fillRect/>
          </a:stretch>
        </p:blipFill>
        <p:spPr bwMode="auto">
          <a:xfrm>
            <a:off x="6529978" y="838200"/>
            <a:ext cx="2286726" cy="1752600"/>
          </a:xfrm>
          <a:prstGeom prst="rect">
            <a:avLst/>
          </a:prstGeom>
          <a:noFill/>
          <a:ln w="9525">
            <a:noFill/>
            <a:miter lim="800000"/>
            <a:headEnd/>
            <a:tailEnd/>
          </a:ln>
        </p:spPr>
      </p:pic>
      <p:pic>
        <p:nvPicPr>
          <p:cNvPr id="21506" name="Picture 2"/>
          <p:cNvPicPr>
            <a:picLocks noChangeAspect="1" noChangeArrowheads="1"/>
          </p:cNvPicPr>
          <p:nvPr/>
        </p:nvPicPr>
        <p:blipFill>
          <a:blip r:embed="rId4" cstate="print"/>
          <a:srcRect/>
          <a:stretch>
            <a:fillRect/>
          </a:stretch>
        </p:blipFill>
        <p:spPr bwMode="auto">
          <a:xfrm>
            <a:off x="6477000" y="2819400"/>
            <a:ext cx="2362200" cy="236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KEUNTUNGAN PENERAPAN IT PERUSAHAAN</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8" name="TextBox 7"/>
          <p:cNvSpPr txBox="1"/>
          <p:nvPr/>
        </p:nvSpPr>
        <p:spPr>
          <a:xfrm>
            <a:off x="304800" y="762000"/>
            <a:ext cx="8382000" cy="5355312"/>
          </a:xfrm>
          <a:prstGeom prst="rect">
            <a:avLst/>
          </a:prstGeom>
          <a:noFill/>
        </p:spPr>
        <p:txBody>
          <a:bodyPr wrap="square" rtlCol="0">
            <a:spAutoFit/>
          </a:bodyPr>
          <a:lstStyle/>
          <a:p>
            <a:pPr marL="342900" indent="-342900">
              <a:buFont typeface="+mj-lt"/>
              <a:buAutoNum type="arabicPeriod"/>
            </a:pPr>
            <a:r>
              <a:rPr lang="fi-FI" dirty="0"/>
              <a:t>Yang tadinya manual menjadi otomatis, dan hal ini mengurangi biaya untuk tenaga kerjanya, biaya untuk kertas, alat tulis, dll.</a:t>
            </a:r>
            <a:endParaRPr lang="en-US" dirty="0"/>
          </a:p>
          <a:p>
            <a:pPr marL="342900" indent="-342900">
              <a:buFont typeface="+mj-lt"/>
              <a:buAutoNum type="arabicPeriod"/>
            </a:pPr>
            <a:r>
              <a:rPr lang="fi-FI" dirty="0"/>
              <a:t>Waktu mengerjakan yang lebih cepat dengan adanya IT. </a:t>
            </a:r>
            <a:r>
              <a:rPr lang="en-US" dirty="0" err="1"/>
              <a:t>Sebab</a:t>
            </a:r>
            <a:r>
              <a:rPr lang="en-US" dirty="0"/>
              <a:t> </a:t>
            </a:r>
            <a:r>
              <a:rPr lang="en-US" dirty="0" err="1"/>
              <a:t>dengan</a:t>
            </a:r>
            <a:r>
              <a:rPr lang="en-US" dirty="0"/>
              <a:t> IT </a:t>
            </a:r>
            <a:r>
              <a:rPr lang="en-US" dirty="0" err="1"/>
              <a:t>ini</a:t>
            </a:r>
            <a:r>
              <a:rPr lang="en-US" dirty="0"/>
              <a:t> </a:t>
            </a:r>
            <a:r>
              <a:rPr lang="en-US" dirty="0" err="1"/>
              <a:t>akan</a:t>
            </a:r>
            <a:r>
              <a:rPr lang="en-US" dirty="0"/>
              <a:t> </a:t>
            </a:r>
            <a:r>
              <a:rPr lang="en-US" dirty="0" err="1"/>
              <a:t>memperpendek</a:t>
            </a:r>
            <a:r>
              <a:rPr lang="en-US" dirty="0"/>
              <a:t> </a:t>
            </a:r>
            <a:r>
              <a:rPr lang="en-US" dirty="0" err="1"/>
              <a:t>rantai</a:t>
            </a:r>
            <a:r>
              <a:rPr lang="en-US" dirty="0"/>
              <a:t> </a:t>
            </a:r>
            <a:r>
              <a:rPr lang="en-US" dirty="0" err="1"/>
              <a:t>birokrasi</a:t>
            </a:r>
            <a:r>
              <a:rPr lang="en-US" dirty="0"/>
              <a:t>, yang </a:t>
            </a:r>
            <a:r>
              <a:rPr lang="en-US" dirty="0" err="1"/>
              <a:t>tadinya</a:t>
            </a:r>
            <a:r>
              <a:rPr lang="en-US" dirty="0"/>
              <a:t> </a:t>
            </a:r>
            <a:r>
              <a:rPr lang="en-US" dirty="0" err="1"/>
              <a:t>selesai</a:t>
            </a:r>
            <a:r>
              <a:rPr lang="en-US" dirty="0"/>
              <a:t> </a:t>
            </a:r>
            <a:r>
              <a:rPr lang="en-US" dirty="0" err="1"/>
              <a:t>dalam</a:t>
            </a:r>
            <a:r>
              <a:rPr lang="en-US" dirty="0"/>
              <a:t> 1 </a:t>
            </a:r>
            <a:r>
              <a:rPr lang="en-US" dirty="0" err="1"/>
              <a:t>minggu</a:t>
            </a:r>
            <a:r>
              <a:rPr lang="en-US" dirty="0"/>
              <a:t> </a:t>
            </a:r>
            <a:r>
              <a:rPr lang="en-US" dirty="0" err="1"/>
              <a:t>dengan</a:t>
            </a:r>
            <a:r>
              <a:rPr lang="en-US" dirty="0"/>
              <a:t> IT </a:t>
            </a:r>
            <a:r>
              <a:rPr lang="en-US" dirty="0" err="1"/>
              <a:t>hanya</a:t>
            </a:r>
            <a:r>
              <a:rPr lang="en-US" dirty="0"/>
              <a:t> </a:t>
            </a:r>
            <a:r>
              <a:rPr lang="en-US" dirty="0" err="1"/>
              <a:t>butuh</a:t>
            </a:r>
            <a:r>
              <a:rPr lang="en-US" dirty="0"/>
              <a:t> </a:t>
            </a:r>
            <a:r>
              <a:rPr lang="en-US" dirty="0" err="1"/>
              <a:t>waktu</a:t>
            </a:r>
            <a:r>
              <a:rPr lang="en-US" dirty="0"/>
              <a:t> 1 </a:t>
            </a:r>
            <a:r>
              <a:rPr lang="en-US" dirty="0" err="1"/>
              <a:t>hari</a:t>
            </a:r>
            <a:r>
              <a:rPr lang="en-US" dirty="0"/>
              <a:t>. </a:t>
            </a:r>
            <a:r>
              <a:rPr lang="fi-FI" dirty="0"/>
              <a:t>Apabila waktu tadi kita konversikan ke biaya maka akan mendapatkan penghematan sekian rupiah.</a:t>
            </a:r>
            <a:endParaRPr lang="en-US" dirty="0"/>
          </a:p>
          <a:p>
            <a:pPr marL="342900" indent="-342900">
              <a:buFont typeface="+mj-lt"/>
              <a:buAutoNum type="arabicPeriod"/>
            </a:pPr>
            <a:r>
              <a:rPr lang="fi-FI" dirty="0"/>
              <a:t>Pengambilan keputusan yang lebih cepat, karena dengan IT maka data yang dibutuhkan dapat diperoleh dengan cepat. Hal ini tentu saja akan menjadikan perusahaan menjadi lebih kompetitif. Sebab dampaknya akan sangat besar bisa jadi karena pengambilan keputusan yang lambat sebuah perusahaan akan kehilangan banyak order atau peluang-peluang.</a:t>
            </a:r>
            <a:endParaRPr lang="en-US" dirty="0"/>
          </a:p>
          <a:p>
            <a:pPr marL="342900" indent="-342900">
              <a:buFont typeface="+mj-lt"/>
              <a:buAutoNum type="arabicPeriod"/>
            </a:pPr>
            <a:r>
              <a:rPr lang="fi-FI" dirty="0"/>
              <a:t>Dengan penerapan teknologi IT kita akan dapat menghemat biaya promosi dan pemasaran, karena promosi lewat media IT (website) akan sangat murah dan konsumen dapat melihat profil perusahaan dari mana saja diseluruh dunia.</a:t>
            </a:r>
            <a:endParaRPr lang="en-US" dirty="0"/>
          </a:p>
          <a:p>
            <a:pPr marL="342900" indent="-342900">
              <a:buFont typeface="+mj-lt"/>
              <a:buAutoNum type="arabicPeriod"/>
            </a:pPr>
            <a:r>
              <a:rPr lang="fi-FI" dirty="0"/>
              <a:t>Dengan IT maka sistem akan dapat terintegrasi disemua kantor atau perusahaan sehingga hal ini akan dapat meningkatkan kecepatan dalam merespon sesuatu dan pihak manajemen akan dengan cepat mengetahui kondisi perusahaannya tanpa harus berkunjung ke kantor cabang yang jauh dan memakan biaya transportasi.</a:t>
            </a: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PERANAN IT DALAM PERUSAHAAN</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8" name="TextBox 7"/>
          <p:cNvSpPr txBox="1"/>
          <p:nvPr/>
        </p:nvSpPr>
        <p:spPr>
          <a:xfrm>
            <a:off x="457200" y="1219200"/>
            <a:ext cx="4800600" cy="3539430"/>
          </a:xfrm>
          <a:prstGeom prst="rect">
            <a:avLst/>
          </a:prstGeom>
          <a:noFill/>
        </p:spPr>
        <p:txBody>
          <a:bodyPr wrap="square" rtlCol="0">
            <a:spAutoFit/>
          </a:bodyPr>
          <a:lstStyle/>
          <a:p>
            <a:pPr marL="342900" indent="-342900">
              <a:buFont typeface="+mj-lt"/>
              <a:buAutoNum type="arabicPeriod"/>
            </a:pPr>
            <a:r>
              <a:rPr lang="en-US" sz="2800" i="1" dirty="0"/>
              <a:t>Minimize risk</a:t>
            </a:r>
            <a:endParaRPr lang="en-US" sz="2800" dirty="0"/>
          </a:p>
          <a:p>
            <a:pPr marL="342900" indent="-342900">
              <a:buFont typeface="+mj-lt"/>
              <a:buAutoNum type="arabicPeriod"/>
            </a:pPr>
            <a:r>
              <a:rPr lang="en-US" sz="2800" i="1" dirty="0"/>
              <a:t>Reduce costs</a:t>
            </a:r>
          </a:p>
          <a:p>
            <a:pPr marL="800100" lvl="1" indent="-342900">
              <a:buFont typeface="Arial" pitchFamily="34" charset="0"/>
              <a:buChar char="•"/>
            </a:pPr>
            <a:r>
              <a:rPr lang="fi-FI" sz="2800" i="1" dirty="0"/>
              <a:t>Eleminasi proses</a:t>
            </a:r>
            <a:r>
              <a:rPr lang="fi-FI" sz="2800" dirty="0"/>
              <a:t> </a:t>
            </a:r>
          </a:p>
          <a:p>
            <a:pPr marL="800100" lvl="1" indent="-342900">
              <a:buFont typeface="Arial" pitchFamily="34" charset="0"/>
              <a:buChar char="•"/>
            </a:pPr>
            <a:r>
              <a:rPr lang="fi-FI" sz="2800" i="1" dirty="0"/>
              <a:t>Simplifikasi</a:t>
            </a:r>
            <a:r>
              <a:rPr lang="nb-NO" sz="2800" i="1" dirty="0"/>
              <a:t> proses</a:t>
            </a:r>
          </a:p>
          <a:p>
            <a:pPr marL="800100" lvl="1" indent="-342900">
              <a:buFont typeface="Arial" pitchFamily="34" charset="0"/>
              <a:buChar char="•"/>
            </a:pPr>
            <a:r>
              <a:rPr lang="fi-FI" sz="2800" i="1" dirty="0"/>
              <a:t>Integrasi</a:t>
            </a:r>
            <a:r>
              <a:rPr lang="en-US" sz="2800" i="1" dirty="0"/>
              <a:t> </a:t>
            </a:r>
            <a:r>
              <a:rPr lang="en-US" sz="2800" i="1" dirty="0" err="1"/>
              <a:t>proses</a:t>
            </a:r>
            <a:endParaRPr lang="en-US" sz="2800" dirty="0"/>
          </a:p>
          <a:p>
            <a:pPr marL="800100" lvl="1" indent="-342900">
              <a:buFont typeface="Arial" pitchFamily="34" charset="0"/>
              <a:buChar char="•"/>
            </a:pPr>
            <a:r>
              <a:rPr lang="fi-FI" sz="2800" i="1" dirty="0"/>
              <a:t>Otomatisasi proses</a:t>
            </a:r>
            <a:endParaRPr lang="en-US" sz="2800" dirty="0"/>
          </a:p>
          <a:p>
            <a:pPr marL="342900" indent="-342900">
              <a:buFont typeface="+mj-lt"/>
              <a:buAutoNum type="arabicPeriod"/>
            </a:pPr>
            <a:r>
              <a:rPr lang="fi-FI" sz="2800" i="1" dirty="0"/>
              <a:t>Add Value</a:t>
            </a:r>
            <a:endParaRPr lang="en-US" sz="2800" dirty="0"/>
          </a:p>
          <a:p>
            <a:pPr marL="342900" indent="-342900">
              <a:buFont typeface="+mj-lt"/>
              <a:buAutoNum type="arabicPeriod"/>
            </a:pPr>
            <a:r>
              <a:rPr lang="en-US" sz="2800" i="1" dirty="0"/>
              <a:t>Create</a:t>
            </a:r>
            <a:r>
              <a:rPr lang="es-ES" sz="2800" i="1" dirty="0"/>
              <a:t> new </a:t>
            </a:r>
            <a:r>
              <a:rPr lang="es-ES" sz="2800" i="1" dirty="0" err="1"/>
              <a:t>realities</a:t>
            </a:r>
            <a:endParaRPr lang="en-US" sz="2800" dirty="0"/>
          </a:p>
        </p:txBody>
      </p:sp>
      <p:pic>
        <p:nvPicPr>
          <p:cNvPr id="19457" name="Picture 1"/>
          <p:cNvPicPr>
            <a:picLocks noChangeAspect="1" noChangeArrowheads="1"/>
          </p:cNvPicPr>
          <p:nvPr/>
        </p:nvPicPr>
        <p:blipFill>
          <a:blip r:embed="rId3" cstate="print"/>
          <a:srcRect/>
          <a:stretch>
            <a:fillRect/>
          </a:stretch>
        </p:blipFill>
        <p:spPr bwMode="auto">
          <a:xfrm>
            <a:off x="5181600" y="1066800"/>
            <a:ext cx="3632731" cy="4114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Minimize Risk</a:t>
            </a:r>
            <a:endParaRPr lang="en-US" b="1" dirty="0">
              <a:effectLst>
                <a:outerShdw blurRad="38100" dist="38100" dir="2700000" algn="tl">
                  <a:srgbClr val="000000">
                    <a:alpha val="43137"/>
                  </a:srgbClr>
                </a:outerShdw>
              </a:effectLst>
            </a:endParaRP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8" name="TextBox 7"/>
          <p:cNvSpPr txBox="1"/>
          <p:nvPr/>
        </p:nvSpPr>
        <p:spPr>
          <a:xfrm>
            <a:off x="381000" y="1143000"/>
            <a:ext cx="5943600" cy="4247317"/>
          </a:xfrm>
          <a:prstGeom prst="rect">
            <a:avLst/>
          </a:prstGeom>
          <a:noFill/>
        </p:spPr>
        <p:txBody>
          <a:bodyPr wrap="square" rtlCol="0">
            <a:spAutoFit/>
          </a:bodyPr>
          <a:lstStyle/>
          <a:p>
            <a:r>
              <a:rPr lang="en-US" dirty="0" err="1"/>
              <a:t>Setiap</a:t>
            </a:r>
            <a:r>
              <a:rPr lang="en-US" dirty="0"/>
              <a:t> </a:t>
            </a:r>
            <a:r>
              <a:rPr lang="en-US" dirty="0" err="1"/>
              <a:t>bisnis</a:t>
            </a:r>
            <a:r>
              <a:rPr lang="en-US" dirty="0"/>
              <a:t> </a:t>
            </a:r>
            <a:r>
              <a:rPr lang="en-US" dirty="0" err="1"/>
              <a:t>memiliki</a:t>
            </a:r>
            <a:r>
              <a:rPr lang="en-US" dirty="0"/>
              <a:t> </a:t>
            </a:r>
            <a:r>
              <a:rPr lang="en-US" dirty="0" err="1"/>
              <a:t>risiko</a:t>
            </a:r>
            <a:r>
              <a:rPr lang="en-US" dirty="0"/>
              <a:t>, </a:t>
            </a:r>
            <a:r>
              <a:rPr lang="en-US" dirty="0" err="1"/>
              <a:t>terutama</a:t>
            </a:r>
            <a:r>
              <a:rPr lang="en-US" dirty="0"/>
              <a:t> </a:t>
            </a:r>
            <a:r>
              <a:rPr lang="en-US" dirty="0" err="1"/>
              <a:t>berkaitan</a:t>
            </a:r>
            <a:r>
              <a:rPr lang="en-US" dirty="0"/>
              <a:t> </a:t>
            </a:r>
            <a:r>
              <a:rPr lang="en-US" dirty="0" err="1"/>
              <a:t>dengan</a:t>
            </a:r>
            <a:r>
              <a:rPr lang="en-US" dirty="0"/>
              <a:t> factor-</a:t>
            </a:r>
            <a:r>
              <a:rPr lang="en-US" dirty="0" err="1"/>
              <a:t>faktor</a:t>
            </a:r>
            <a:r>
              <a:rPr lang="en-US" dirty="0"/>
              <a:t> </a:t>
            </a:r>
            <a:r>
              <a:rPr lang="en-US" dirty="0" err="1"/>
              <a:t>keuangan</a:t>
            </a:r>
            <a:r>
              <a:rPr lang="en-US" dirty="0"/>
              <a:t>. </a:t>
            </a:r>
            <a:r>
              <a:rPr lang="en-US" dirty="0" err="1"/>
              <a:t>Pada</a:t>
            </a:r>
            <a:r>
              <a:rPr lang="en-US" dirty="0"/>
              <a:t> </a:t>
            </a:r>
            <a:r>
              <a:rPr lang="en-US" dirty="0" err="1"/>
              <a:t>umumnya</a:t>
            </a:r>
            <a:r>
              <a:rPr lang="en-US" dirty="0"/>
              <a:t> </a:t>
            </a:r>
            <a:r>
              <a:rPr lang="en-US" dirty="0" err="1"/>
              <a:t>risiko</a:t>
            </a:r>
            <a:r>
              <a:rPr lang="en-US" dirty="0"/>
              <a:t> </a:t>
            </a:r>
            <a:r>
              <a:rPr lang="en-US" dirty="0" err="1"/>
              <a:t>berasal</a:t>
            </a:r>
            <a:r>
              <a:rPr lang="en-US" dirty="0"/>
              <a:t> </a:t>
            </a:r>
            <a:r>
              <a:rPr lang="en-US" dirty="0" err="1"/>
              <a:t>dari</a:t>
            </a:r>
            <a:r>
              <a:rPr lang="en-US" dirty="0"/>
              <a:t> </a:t>
            </a:r>
            <a:r>
              <a:rPr lang="en-US" dirty="0" err="1"/>
              <a:t>ketidak</a:t>
            </a:r>
            <a:r>
              <a:rPr lang="en-US" dirty="0"/>
              <a:t> </a:t>
            </a:r>
            <a:r>
              <a:rPr lang="en-US" dirty="0" err="1"/>
              <a:t>pastian</a:t>
            </a:r>
            <a:r>
              <a:rPr lang="en-US" dirty="0"/>
              <a:t> </a:t>
            </a:r>
            <a:r>
              <a:rPr lang="en-US" dirty="0" err="1"/>
              <a:t>dalam</a:t>
            </a:r>
            <a:r>
              <a:rPr lang="en-US" dirty="0"/>
              <a:t> </a:t>
            </a:r>
            <a:r>
              <a:rPr lang="en-US" dirty="0" err="1"/>
              <a:t>berbagai</a:t>
            </a:r>
            <a:r>
              <a:rPr lang="en-US" dirty="0"/>
              <a:t> </a:t>
            </a:r>
            <a:r>
              <a:rPr lang="en-US" dirty="0" err="1"/>
              <a:t>hal</a:t>
            </a:r>
            <a:r>
              <a:rPr lang="en-US" dirty="0"/>
              <a:t> </a:t>
            </a:r>
            <a:r>
              <a:rPr lang="en-US" dirty="0" err="1"/>
              <a:t>dan</a:t>
            </a:r>
            <a:r>
              <a:rPr lang="en-US" dirty="0"/>
              <a:t> </a:t>
            </a:r>
            <a:r>
              <a:rPr lang="en-US" dirty="0" err="1"/>
              <a:t>aspek-aspek</a:t>
            </a:r>
            <a:r>
              <a:rPr lang="en-US" dirty="0"/>
              <a:t> </a:t>
            </a:r>
            <a:r>
              <a:rPr lang="en-US" dirty="0" err="1"/>
              <a:t>eksternal</a:t>
            </a:r>
            <a:r>
              <a:rPr lang="en-US" dirty="0"/>
              <a:t> lain yang </a:t>
            </a:r>
            <a:r>
              <a:rPr lang="en-US" dirty="0" err="1"/>
              <a:t>berada</a:t>
            </a:r>
            <a:r>
              <a:rPr lang="en-US" dirty="0"/>
              <a:t> </a:t>
            </a:r>
            <a:r>
              <a:rPr lang="en-US" dirty="0" err="1"/>
              <a:t>diluar</a:t>
            </a:r>
            <a:r>
              <a:rPr lang="en-US" dirty="0"/>
              <a:t> control </a:t>
            </a:r>
            <a:r>
              <a:rPr lang="en-US" dirty="0" err="1"/>
              <a:t>perusahaan</a:t>
            </a:r>
            <a:r>
              <a:rPr lang="en-US" dirty="0"/>
              <a:t>.</a:t>
            </a:r>
          </a:p>
          <a:p>
            <a:endParaRPr lang="en-US" dirty="0"/>
          </a:p>
          <a:p>
            <a:r>
              <a:rPr lang="en-US" dirty="0" err="1"/>
              <a:t>Saat</a:t>
            </a:r>
            <a:r>
              <a:rPr lang="en-US" dirty="0"/>
              <a:t> </a:t>
            </a:r>
            <a:r>
              <a:rPr lang="en-US" dirty="0" err="1"/>
              <a:t>ini</a:t>
            </a:r>
            <a:r>
              <a:rPr lang="en-US" dirty="0"/>
              <a:t> </a:t>
            </a:r>
            <a:r>
              <a:rPr lang="en-US" dirty="0" err="1"/>
              <a:t>berbagai</a:t>
            </a:r>
            <a:r>
              <a:rPr lang="en-US" dirty="0"/>
              <a:t> </a:t>
            </a:r>
            <a:r>
              <a:rPr lang="en-US" dirty="0" err="1"/>
              <a:t>jenis</a:t>
            </a:r>
            <a:r>
              <a:rPr lang="en-US" dirty="0"/>
              <a:t> </a:t>
            </a:r>
            <a:r>
              <a:rPr lang="en-US" dirty="0" err="1"/>
              <a:t>aplikasi</a:t>
            </a:r>
            <a:r>
              <a:rPr lang="en-US" dirty="0"/>
              <a:t> </a:t>
            </a:r>
            <a:r>
              <a:rPr lang="en-US" dirty="0" err="1"/>
              <a:t>telah</a:t>
            </a:r>
            <a:r>
              <a:rPr lang="en-US" dirty="0"/>
              <a:t> </a:t>
            </a:r>
            <a:r>
              <a:rPr lang="en-US" dirty="0" err="1"/>
              <a:t>tersedia</a:t>
            </a:r>
            <a:r>
              <a:rPr lang="en-US" dirty="0"/>
              <a:t> </a:t>
            </a:r>
            <a:r>
              <a:rPr lang="en-US" dirty="0" err="1"/>
              <a:t>untuk</a:t>
            </a:r>
            <a:r>
              <a:rPr lang="en-US" dirty="0"/>
              <a:t> </a:t>
            </a:r>
            <a:r>
              <a:rPr lang="en-US" dirty="0" err="1"/>
              <a:t>mengurangi</a:t>
            </a:r>
            <a:r>
              <a:rPr lang="en-US" dirty="0"/>
              <a:t> </a:t>
            </a:r>
            <a:r>
              <a:rPr lang="en-US" dirty="0" err="1"/>
              <a:t>risiko-risiko</a:t>
            </a:r>
            <a:r>
              <a:rPr lang="en-US" dirty="0"/>
              <a:t> yang </a:t>
            </a:r>
            <a:r>
              <a:rPr lang="en-US" dirty="0" err="1"/>
              <a:t>kerap</a:t>
            </a:r>
            <a:r>
              <a:rPr lang="en-US" dirty="0"/>
              <a:t> </a:t>
            </a:r>
            <a:r>
              <a:rPr lang="en-US" dirty="0" err="1"/>
              <a:t>dihadapi</a:t>
            </a:r>
            <a:r>
              <a:rPr lang="en-US" dirty="0"/>
              <a:t> </a:t>
            </a:r>
            <a:r>
              <a:rPr lang="en-US" dirty="0" err="1"/>
              <a:t>oleh</a:t>
            </a:r>
            <a:r>
              <a:rPr lang="en-US" dirty="0"/>
              <a:t> </a:t>
            </a:r>
            <a:r>
              <a:rPr lang="en-US" dirty="0" err="1"/>
              <a:t>bisnis</a:t>
            </a:r>
            <a:r>
              <a:rPr lang="en-US" dirty="0"/>
              <a:t> </a:t>
            </a:r>
            <a:r>
              <a:rPr lang="en-US" dirty="0" err="1"/>
              <a:t>seperti</a:t>
            </a:r>
            <a:r>
              <a:rPr lang="en-US" dirty="0"/>
              <a:t> </a:t>
            </a:r>
            <a:r>
              <a:rPr lang="en-US" i="1" dirty="0"/>
              <a:t>forecasting</a:t>
            </a:r>
            <a:r>
              <a:rPr lang="en-US" dirty="0"/>
              <a:t>, </a:t>
            </a:r>
            <a:r>
              <a:rPr lang="en-US" i="1" dirty="0"/>
              <a:t>financial</a:t>
            </a:r>
            <a:r>
              <a:rPr lang="en-US" dirty="0"/>
              <a:t> </a:t>
            </a:r>
            <a:r>
              <a:rPr lang="en-US" i="1" dirty="0"/>
              <a:t>advisory</a:t>
            </a:r>
            <a:r>
              <a:rPr lang="en-US" dirty="0"/>
              <a:t>, </a:t>
            </a:r>
            <a:r>
              <a:rPr lang="en-US" i="1" dirty="0"/>
              <a:t>planning</a:t>
            </a:r>
            <a:r>
              <a:rPr lang="en-US" dirty="0"/>
              <a:t> </a:t>
            </a:r>
            <a:r>
              <a:rPr lang="en-US" i="1" dirty="0"/>
              <a:t>expert</a:t>
            </a:r>
            <a:r>
              <a:rPr lang="en-US" dirty="0"/>
              <a:t> </a:t>
            </a:r>
            <a:r>
              <a:rPr lang="en-US" dirty="0" err="1"/>
              <a:t>dan</a:t>
            </a:r>
            <a:r>
              <a:rPr lang="en-US" dirty="0"/>
              <a:t> lain-lain. </a:t>
            </a:r>
          </a:p>
          <a:p>
            <a:endParaRPr lang="en-US" dirty="0"/>
          </a:p>
          <a:p>
            <a:r>
              <a:rPr lang="en-US" dirty="0" err="1"/>
              <a:t>Kehadiran</a:t>
            </a:r>
            <a:r>
              <a:rPr lang="en-US" dirty="0"/>
              <a:t> </a:t>
            </a:r>
            <a:r>
              <a:rPr lang="en-US" dirty="0" err="1"/>
              <a:t>teknologi</a:t>
            </a:r>
            <a:r>
              <a:rPr lang="en-US" dirty="0"/>
              <a:t> </a:t>
            </a:r>
            <a:r>
              <a:rPr lang="en-US" dirty="0" err="1"/>
              <a:t>informasi</a:t>
            </a:r>
            <a:r>
              <a:rPr lang="en-US" dirty="0"/>
              <a:t> </a:t>
            </a:r>
            <a:r>
              <a:rPr lang="en-US" dirty="0" err="1"/>
              <a:t>selain</a:t>
            </a:r>
            <a:r>
              <a:rPr lang="en-US" dirty="0"/>
              <a:t> </a:t>
            </a:r>
            <a:r>
              <a:rPr lang="en-US" dirty="0" err="1"/>
              <a:t>harus</a:t>
            </a:r>
            <a:r>
              <a:rPr lang="en-US" dirty="0"/>
              <a:t> </a:t>
            </a:r>
            <a:r>
              <a:rPr lang="en-US" dirty="0" err="1"/>
              <a:t>mampu</a:t>
            </a:r>
            <a:r>
              <a:rPr lang="en-US" dirty="0"/>
              <a:t> </a:t>
            </a:r>
            <a:r>
              <a:rPr lang="en-US" dirty="0" err="1"/>
              <a:t>membantu</a:t>
            </a:r>
            <a:r>
              <a:rPr lang="en-US" dirty="0"/>
              <a:t> </a:t>
            </a:r>
            <a:r>
              <a:rPr lang="en-US" dirty="0" err="1"/>
              <a:t>perusahaan</a:t>
            </a:r>
            <a:r>
              <a:rPr lang="en-US" dirty="0"/>
              <a:t> </a:t>
            </a:r>
            <a:r>
              <a:rPr lang="en-US" dirty="0" err="1"/>
              <a:t>mengurangi</a:t>
            </a:r>
            <a:r>
              <a:rPr lang="en-US" dirty="0"/>
              <a:t> </a:t>
            </a:r>
            <a:r>
              <a:rPr lang="en-US" dirty="0" err="1"/>
              <a:t>risiko</a:t>
            </a:r>
            <a:r>
              <a:rPr lang="en-US" dirty="0"/>
              <a:t> </a:t>
            </a:r>
            <a:r>
              <a:rPr lang="en-US" dirty="0" err="1"/>
              <a:t>bisnis</a:t>
            </a:r>
            <a:r>
              <a:rPr lang="en-US" dirty="0"/>
              <a:t> yang </a:t>
            </a:r>
            <a:r>
              <a:rPr lang="en-US" dirty="0" err="1"/>
              <a:t>ada</a:t>
            </a:r>
            <a:r>
              <a:rPr lang="en-US" dirty="0"/>
              <a:t>, </a:t>
            </a:r>
            <a:r>
              <a:rPr lang="en-US" dirty="0" err="1"/>
              <a:t>perlu</a:t>
            </a:r>
            <a:r>
              <a:rPr lang="en-US" dirty="0"/>
              <a:t> pula </a:t>
            </a:r>
            <a:r>
              <a:rPr lang="en-US" dirty="0" err="1"/>
              <a:t>menjadi</a:t>
            </a:r>
            <a:r>
              <a:rPr lang="en-US" dirty="0"/>
              <a:t> </a:t>
            </a:r>
            <a:r>
              <a:rPr lang="en-US" dirty="0" err="1"/>
              <a:t>sarana</a:t>
            </a:r>
            <a:r>
              <a:rPr lang="en-US" dirty="0"/>
              <a:t> </a:t>
            </a:r>
            <a:r>
              <a:rPr lang="en-US" dirty="0" err="1"/>
              <a:t>untuk</a:t>
            </a:r>
            <a:r>
              <a:rPr lang="en-US" dirty="0"/>
              <a:t> </a:t>
            </a:r>
            <a:r>
              <a:rPr lang="en-US" dirty="0" err="1"/>
              <a:t>membantu</a:t>
            </a:r>
            <a:r>
              <a:rPr lang="en-US" dirty="0"/>
              <a:t> </a:t>
            </a:r>
            <a:r>
              <a:rPr lang="en-US" dirty="0" err="1"/>
              <a:t>manajemen</a:t>
            </a:r>
            <a:r>
              <a:rPr lang="en-US" dirty="0"/>
              <a:t> </a:t>
            </a:r>
            <a:r>
              <a:rPr lang="en-US" dirty="0" err="1"/>
              <a:t>dalam</a:t>
            </a:r>
            <a:r>
              <a:rPr lang="en-US" dirty="0"/>
              <a:t> </a:t>
            </a:r>
            <a:r>
              <a:rPr lang="en-US" dirty="0" err="1"/>
              <a:t>mengelola</a:t>
            </a:r>
            <a:r>
              <a:rPr lang="en-US" dirty="0"/>
              <a:t> </a:t>
            </a:r>
            <a:r>
              <a:rPr lang="en-US" dirty="0" err="1"/>
              <a:t>risiko</a:t>
            </a:r>
            <a:r>
              <a:rPr lang="en-US" dirty="0"/>
              <a:t> yang </a:t>
            </a:r>
            <a:r>
              <a:rPr lang="en-US" dirty="0" err="1"/>
              <a:t>dihadapi</a:t>
            </a:r>
            <a:r>
              <a:rPr lang="en-US" dirty="0"/>
              <a:t>.</a:t>
            </a:r>
          </a:p>
          <a:p>
            <a:endParaRPr lang="en-US" dirty="0"/>
          </a:p>
        </p:txBody>
      </p:sp>
      <p:pic>
        <p:nvPicPr>
          <p:cNvPr id="18433" name="Picture 1"/>
          <p:cNvPicPr>
            <a:picLocks noChangeAspect="1" noChangeArrowheads="1"/>
          </p:cNvPicPr>
          <p:nvPr/>
        </p:nvPicPr>
        <p:blipFill>
          <a:blip r:embed="rId3" cstate="print"/>
          <a:srcRect/>
          <a:stretch>
            <a:fillRect/>
          </a:stretch>
        </p:blipFill>
        <p:spPr bwMode="auto">
          <a:xfrm>
            <a:off x="6248400" y="990600"/>
            <a:ext cx="2362200" cy="2438400"/>
          </a:xfrm>
          <a:prstGeom prst="rect">
            <a:avLst/>
          </a:prstGeom>
          <a:noFill/>
          <a:ln w="9525">
            <a:noFill/>
            <a:miter lim="800000"/>
            <a:headEnd/>
            <a:tailEnd/>
          </a:ln>
        </p:spPr>
      </p:pic>
      <p:pic>
        <p:nvPicPr>
          <p:cNvPr id="18434" name="Picture 2"/>
          <p:cNvPicPr>
            <a:picLocks noChangeAspect="1" noChangeArrowheads="1"/>
          </p:cNvPicPr>
          <p:nvPr/>
        </p:nvPicPr>
        <p:blipFill>
          <a:blip r:embed="rId4" cstate="print"/>
          <a:srcRect/>
          <a:stretch>
            <a:fillRect/>
          </a:stretch>
        </p:blipFill>
        <p:spPr bwMode="auto">
          <a:xfrm>
            <a:off x="6172200" y="3733800"/>
            <a:ext cx="2514600" cy="20955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Reduce Cost</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9" name="TextBox 8"/>
          <p:cNvSpPr txBox="1"/>
          <p:nvPr/>
        </p:nvSpPr>
        <p:spPr>
          <a:xfrm>
            <a:off x="228600" y="762000"/>
            <a:ext cx="8458200" cy="3139321"/>
          </a:xfrm>
          <a:prstGeom prst="rect">
            <a:avLst/>
          </a:prstGeom>
          <a:noFill/>
        </p:spPr>
        <p:txBody>
          <a:bodyPr wrap="square" rtlCol="0">
            <a:spAutoFit/>
          </a:bodyPr>
          <a:lstStyle/>
          <a:p>
            <a:r>
              <a:rPr lang="en-US" dirty="0" err="1"/>
              <a:t>Peranan</a:t>
            </a:r>
            <a:r>
              <a:rPr lang="en-US" dirty="0"/>
              <a:t> </a:t>
            </a:r>
            <a:r>
              <a:rPr lang="en-US" dirty="0" err="1"/>
              <a:t>teknologi</a:t>
            </a:r>
            <a:r>
              <a:rPr lang="en-US" dirty="0"/>
              <a:t> </a:t>
            </a:r>
            <a:r>
              <a:rPr lang="en-US" dirty="0" err="1"/>
              <a:t>informasi</a:t>
            </a:r>
            <a:r>
              <a:rPr lang="en-US" dirty="0"/>
              <a:t> </a:t>
            </a:r>
            <a:r>
              <a:rPr lang="en-US" dirty="0" err="1"/>
              <a:t>sebagai</a:t>
            </a:r>
            <a:r>
              <a:rPr lang="en-US" dirty="0"/>
              <a:t> </a:t>
            </a:r>
            <a:r>
              <a:rPr lang="en-US" dirty="0" err="1"/>
              <a:t>katalisator</a:t>
            </a:r>
            <a:r>
              <a:rPr lang="en-US" dirty="0"/>
              <a:t> </a:t>
            </a:r>
            <a:r>
              <a:rPr lang="en-US" dirty="0" err="1"/>
              <a:t>dalam</a:t>
            </a:r>
            <a:r>
              <a:rPr lang="en-US" dirty="0"/>
              <a:t> </a:t>
            </a:r>
            <a:r>
              <a:rPr lang="en-US" dirty="0" err="1"/>
              <a:t>berbagai</a:t>
            </a:r>
            <a:r>
              <a:rPr lang="en-US" dirty="0"/>
              <a:t> </a:t>
            </a:r>
            <a:r>
              <a:rPr lang="en-US" dirty="0" err="1"/>
              <a:t>usaha</a:t>
            </a:r>
            <a:r>
              <a:rPr lang="en-US" dirty="0"/>
              <a:t> </a:t>
            </a:r>
            <a:r>
              <a:rPr lang="en-US" dirty="0" err="1"/>
              <a:t>pengurangan</a:t>
            </a:r>
            <a:r>
              <a:rPr lang="en-US" dirty="0"/>
              <a:t> </a:t>
            </a:r>
            <a:r>
              <a:rPr lang="en-US" dirty="0" err="1"/>
              <a:t>biaya-biaya</a:t>
            </a:r>
            <a:r>
              <a:rPr lang="en-US" dirty="0"/>
              <a:t> </a:t>
            </a:r>
            <a:r>
              <a:rPr lang="en-US" dirty="0" err="1"/>
              <a:t>operasional</a:t>
            </a:r>
            <a:r>
              <a:rPr lang="en-US" dirty="0"/>
              <a:t> </a:t>
            </a:r>
            <a:r>
              <a:rPr lang="en-US" dirty="0" err="1"/>
              <a:t>perusahaan</a:t>
            </a:r>
            <a:r>
              <a:rPr lang="en-US" dirty="0"/>
              <a:t> </a:t>
            </a:r>
            <a:r>
              <a:rPr lang="en-US" dirty="0" err="1"/>
              <a:t>pada</a:t>
            </a:r>
            <a:r>
              <a:rPr lang="en-US" dirty="0"/>
              <a:t> </a:t>
            </a:r>
            <a:r>
              <a:rPr lang="en-US" dirty="0" err="1"/>
              <a:t>akhirnya</a:t>
            </a:r>
            <a:r>
              <a:rPr lang="en-US" dirty="0"/>
              <a:t> </a:t>
            </a:r>
            <a:r>
              <a:rPr lang="en-US" dirty="0" err="1"/>
              <a:t>akan</a:t>
            </a:r>
            <a:r>
              <a:rPr lang="en-US" dirty="0"/>
              <a:t> </a:t>
            </a:r>
            <a:r>
              <a:rPr lang="en-US" dirty="0" err="1"/>
              <a:t>berpengaruh</a:t>
            </a:r>
            <a:r>
              <a:rPr lang="en-US" dirty="0"/>
              <a:t> </a:t>
            </a:r>
            <a:r>
              <a:rPr lang="en-US" dirty="0" err="1"/>
              <a:t>terhadap</a:t>
            </a:r>
            <a:r>
              <a:rPr lang="en-US" dirty="0"/>
              <a:t> </a:t>
            </a:r>
            <a:r>
              <a:rPr lang="en-US" dirty="0" err="1"/>
              <a:t>profitabilitas</a:t>
            </a:r>
            <a:r>
              <a:rPr lang="en-US" dirty="0"/>
              <a:t> </a:t>
            </a:r>
            <a:r>
              <a:rPr lang="en-US" dirty="0" err="1"/>
              <a:t>perusahaan</a:t>
            </a:r>
            <a:r>
              <a:rPr lang="en-US" dirty="0"/>
              <a:t>. </a:t>
            </a:r>
            <a:r>
              <a:rPr lang="en-US" dirty="0" err="1"/>
              <a:t>Sehubungan</a:t>
            </a:r>
            <a:r>
              <a:rPr lang="en-US" dirty="0"/>
              <a:t> </a:t>
            </a:r>
            <a:r>
              <a:rPr lang="en-US" dirty="0" err="1"/>
              <a:t>dengan</a:t>
            </a:r>
            <a:r>
              <a:rPr lang="en-US" dirty="0"/>
              <a:t> </a:t>
            </a:r>
            <a:r>
              <a:rPr lang="en-US" dirty="0" err="1"/>
              <a:t>hal</a:t>
            </a:r>
            <a:r>
              <a:rPr lang="en-US" dirty="0"/>
              <a:t> </a:t>
            </a:r>
            <a:r>
              <a:rPr lang="en-US" dirty="0" err="1"/>
              <a:t>tersebut</a:t>
            </a:r>
            <a:r>
              <a:rPr lang="en-US" dirty="0"/>
              <a:t> </a:t>
            </a:r>
            <a:r>
              <a:rPr lang="en-US" dirty="0" err="1"/>
              <a:t>biasanya</a:t>
            </a:r>
            <a:r>
              <a:rPr lang="en-US" dirty="0"/>
              <a:t> </a:t>
            </a:r>
            <a:r>
              <a:rPr lang="en-US" dirty="0" err="1"/>
              <a:t>ada</a:t>
            </a:r>
            <a:r>
              <a:rPr lang="en-US" dirty="0"/>
              <a:t> </a:t>
            </a:r>
            <a:r>
              <a:rPr lang="en-US" dirty="0" err="1"/>
              <a:t>empat</a:t>
            </a:r>
            <a:r>
              <a:rPr lang="en-US" dirty="0"/>
              <a:t> </a:t>
            </a:r>
            <a:r>
              <a:rPr lang="en-US" dirty="0" err="1"/>
              <a:t>cara</a:t>
            </a:r>
            <a:r>
              <a:rPr lang="en-US" dirty="0"/>
              <a:t> yang </a:t>
            </a:r>
            <a:r>
              <a:rPr lang="en-US" dirty="0" err="1"/>
              <a:t>ditawarkan</a:t>
            </a:r>
            <a:r>
              <a:rPr lang="en-US" dirty="0"/>
              <a:t> </a:t>
            </a:r>
            <a:r>
              <a:rPr lang="en-US" dirty="0" err="1"/>
              <a:t>teknologi</a:t>
            </a:r>
            <a:r>
              <a:rPr lang="en-US" dirty="0"/>
              <a:t> </a:t>
            </a:r>
            <a:r>
              <a:rPr lang="en-US" dirty="0" err="1"/>
              <a:t>informasi</a:t>
            </a:r>
            <a:r>
              <a:rPr lang="en-US" dirty="0"/>
              <a:t> </a:t>
            </a:r>
            <a:r>
              <a:rPr lang="en-US" dirty="0" err="1"/>
              <a:t>untuk</a:t>
            </a:r>
            <a:r>
              <a:rPr lang="en-US" dirty="0"/>
              <a:t> </a:t>
            </a:r>
            <a:r>
              <a:rPr lang="en-US" dirty="0" err="1"/>
              <a:t>mengurangi</a:t>
            </a:r>
            <a:r>
              <a:rPr lang="en-US" dirty="0"/>
              <a:t> </a:t>
            </a:r>
            <a:r>
              <a:rPr lang="en-US" dirty="0" err="1"/>
              <a:t>biaya-biaya</a:t>
            </a:r>
            <a:r>
              <a:rPr lang="en-US" dirty="0"/>
              <a:t> </a:t>
            </a:r>
            <a:r>
              <a:rPr lang="en-US" dirty="0" err="1"/>
              <a:t>kegiatan</a:t>
            </a:r>
            <a:r>
              <a:rPr lang="en-US" dirty="0"/>
              <a:t> </a:t>
            </a:r>
            <a:r>
              <a:rPr lang="en-US" dirty="0" err="1"/>
              <a:t>operasional</a:t>
            </a:r>
            <a:r>
              <a:rPr lang="en-US" dirty="0"/>
              <a:t> </a:t>
            </a:r>
            <a:r>
              <a:rPr lang="en-US" dirty="0" err="1"/>
              <a:t>yaitu</a:t>
            </a:r>
            <a:r>
              <a:rPr lang="en-US" dirty="0"/>
              <a:t>:</a:t>
            </a:r>
          </a:p>
          <a:p>
            <a:endParaRPr lang="en-US" dirty="0"/>
          </a:p>
          <a:p>
            <a:pPr marL="342900" indent="-342900">
              <a:buFont typeface="+mj-lt"/>
              <a:buAutoNum type="arabicPeriod"/>
            </a:pPr>
            <a:r>
              <a:rPr lang="fi-FI" b="1" i="1" dirty="0"/>
              <a:t>Eleminasi proses</a:t>
            </a:r>
            <a:r>
              <a:rPr lang="fi-FI" b="1" dirty="0"/>
              <a:t> </a:t>
            </a:r>
            <a:endParaRPr lang="en-US" b="1" dirty="0"/>
          </a:p>
          <a:p>
            <a:pPr lvl="1"/>
            <a:r>
              <a:rPr lang="fi-FI" dirty="0"/>
              <a:t>Implementasi berbagai komponen teknologi informasi akan mampu menghilangkan atau mengeliminasi proses-proses yang dirasa tidak perlu. Contoh call center untuk menggantikan fungsi layanan pelanggan dalam menghadapi keluhan pelanggan. </a:t>
            </a:r>
            <a:endParaRPr lang="en-US" dirty="0"/>
          </a:p>
          <a:p>
            <a:endParaRPr lang="en-US" dirty="0"/>
          </a:p>
        </p:txBody>
      </p:sp>
      <p:pic>
        <p:nvPicPr>
          <p:cNvPr id="17409" name="Picture 1"/>
          <p:cNvPicPr>
            <a:picLocks noChangeAspect="1" noChangeArrowheads="1"/>
          </p:cNvPicPr>
          <p:nvPr/>
        </p:nvPicPr>
        <p:blipFill>
          <a:blip r:embed="rId3" cstate="print"/>
          <a:srcRect/>
          <a:stretch>
            <a:fillRect/>
          </a:stretch>
        </p:blipFill>
        <p:spPr bwMode="auto">
          <a:xfrm>
            <a:off x="1219200" y="3657600"/>
            <a:ext cx="2279591" cy="2049716"/>
          </a:xfrm>
          <a:prstGeom prst="rect">
            <a:avLst/>
          </a:prstGeom>
          <a:noFill/>
          <a:ln w="9525">
            <a:noFill/>
            <a:miter lim="800000"/>
            <a:headEnd/>
            <a:tailEnd/>
          </a:ln>
        </p:spPr>
      </p:pic>
      <p:pic>
        <p:nvPicPr>
          <p:cNvPr id="17410" name="Picture 2"/>
          <p:cNvPicPr>
            <a:picLocks noChangeAspect="1" noChangeArrowheads="1"/>
          </p:cNvPicPr>
          <p:nvPr/>
        </p:nvPicPr>
        <p:blipFill>
          <a:blip r:embed="rId4" cstate="print"/>
          <a:srcRect/>
          <a:stretch>
            <a:fillRect/>
          </a:stretch>
        </p:blipFill>
        <p:spPr bwMode="auto">
          <a:xfrm>
            <a:off x="4267200" y="3733800"/>
            <a:ext cx="2385134" cy="1981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Reduce Cost</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9" name="TextBox 8"/>
          <p:cNvSpPr txBox="1"/>
          <p:nvPr/>
        </p:nvSpPr>
        <p:spPr>
          <a:xfrm>
            <a:off x="228600" y="762000"/>
            <a:ext cx="4495800" cy="5078313"/>
          </a:xfrm>
          <a:prstGeom prst="rect">
            <a:avLst/>
          </a:prstGeom>
          <a:noFill/>
        </p:spPr>
        <p:txBody>
          <a:bodyPr wrap="square" rtlCol="0">
            <a:spAutoFit/>
          </a:bodyPr>
          <a:lstStyle/>
          <a:p>
            <a:pPr marL="342900" indent="-342900"/>
            <a:r>
              <a:rPr lang="fi-FI" i="1" dirty="0"/>
              <a:t>2. </a:t>
            </a:r>
            <a:r>
              <a:rPr lang="fi-FI" b="1" i="1" dirty="0"/>
              <a:t>Simplifikasi</a:t>
            </a:r>
            <a:r>
              <a:rPr lang="nb-NO" b="1" i="1" dirty="0"/>
              <a:t> proses</a:t>
            </a:r>
            <a:endParaRPr lang="en-US" b="1" dirty="0"/>
          </a:p>
          <a:p>
            <a:r>
              <a:rPr lang="nb-NO" dirty="0"/>
              <a:t>Berbagai proses yang panjang dan berbelit-belit (birokratis) biasanya dapat disederhanakan dengan mengimplementasikan berbagai komponen teknologi </a:t>
            </a:r>
            <a:r>
              <a:rPr lang="en-US" dirty="0" err="1"/>
              <a:t>informasi</a:t>
            </a:r>
            <a:r>
              <a:rPr lang="en-US" dirty="0"/>
              <a:t>. </a:t>
            </a:r>
            <a:r>
              <a:rPr lang="en-US" dirty="0" err="1"/>
              <a:t>Contoh</a:t>
            </a:r>
            <a:r>
              <a:rPr lang="en-US" dirty="0"/>
              <a:t> order </a:t>
            </a:r>
            <a:r>
              <a:rPr lang="en-US" dirty="0" err="1"/>
              <a:t>dapat</a:t>
            </a:r>
            <a:r>
              <a:rPr lang="en-US" dirty="0"/>
              <a:t> </a:t>
            </a:r>
            <a:r>
              <a:rPr lang="en-US" dirty="0" err="1"/>
              <a:t>dilakukan</a:t>
            </a:r>
            <a:r>
              <a:rPr lang="en-US" dirty="0"/>
              <a:t> </a:t>
            </a:r>
            <a:r>
              <a:rPr lang="en-US" dirty="0" err="1"/>
              <a:t>melalui</a:t>
            </a:r>
            <a:r>
              <a:rPr lang="en-US" dirty="0"/>
              <a:t> </a:t>
            </a:r>
            <a:r>
              <a:rPr lang="en-US" dirty="0" err="1"/>
              <a:t>situs</a:t>
            </a:r>
            <a:r>
              <a:rPr lang="en-US" dirty="0"/>
              <a:t> </a:t>
            </a:r>
            <a:r>
              <a:rPr lang="en-US" dirty="0" err="1"/>
              <a:t>perusahaan</a:t>
            </a:r>
            <a:r>
              <a:rPr lang="en-US" dirty="0"/>
              <a:t> </a:t>
            </a:r>
            <a:r>
              <a:rPr lang="en-US" dirty="0" err="1"/>
              <a:t>tanpa</a:t>
            </a:r>
            <a:r>
              <a:rPr lang="en-US" dirty="0"/>
              <a:t> </a:t>
            </a:r>
            <a:r>
              <a:rPr lang="en-US" dirty="0" err="1"/>
              <a:t>perlu</a:t>
            </a:r>
            <a:r>
              <a:rPr lang="en-US" dirty="0"/>
              <a:t> </a:t>
            </a:r>
            <a:r>
              <a:rPr lang="en-US" dirty="0" err="1"/>
              <a:t>datang</a:t>
            </a:r>
            <a:r>
              <a:rPr lang="en-US" dirty="0"/>
              <a:t> </a:t>
            </a:r>
            <a:r>
              <a:rPr lang="en-US" dirty="0" err="1"/>
              <a:t>ke</a:t>
            </a:r>
            <a:r>
              <a:rPr lang="en-US" dirty="0"/>
              <a:t> </a:t>
            </a:r>
            <a:r>
              <a:rPr lang="en-US" dirty="0" err="1"/>
              <a:t>bagian</a:t>
            </a:r>
            <a:r>
              <a:rPr lang="en-US" dirty="0"/>
              <a:t> </a:t>
            </a:r>
            <a:r>
              <a:rPr lang="en-US" dirty="0" err="1"/>
              <a:t>pelayanan</a:t>
            </a:r>
            <a:r>
              <a:rPr lang="en-US" dirty="0"/>
              <a:t> order.</a:t>
            </a:r>
          </a:p>
          <a:p>
            <a:endParaRPr lang="en-US" dirty="0"/>
          </a:p>
          <a:p>
            <a:r>
              <a:rPr lang="fi-FI" b="1" i="1" dirty="0"/>
              <a:t>3. Integrasi</a:t>
            </a:r>
            <a:r>
              <a:rPr lang="en-US" b="1" i="1" dirty="0"/>
              <a:t> </a:t>
            </a:r>
            <a:r>
              <a:rPr lang="en-US" b="1" i="1" dirty="0" err="1"/>
              <a:t>proses</a:t>
            </a:r>
            <a:endParaRPr lang="en-US" b="1" dirty="0"/>
          </a:p>
          <a:p>
            <a:r>
              <a:rPr lang="en-US" dirty="0" err="1"/>
              <a:t>Teknologi</a:t>
            </a:r>
            <a:r>
              <a:rPr lang="en-US" dirty="0"/>
              <a:t> </a:t>
            </a:r>
            <a:r>
              <a:rPr lang="nb-NO" dirty="0"/>
              <a:t>informasi</a:t>
            </a:r>
            <a:r>
              <a:rPr lang="en-US" dirty="0"/>
              <a:t> </a:t>
            </a:r>
            <a:r>
              <a:rPr lang="en-US" dirty="0" err="1"/>
              <a:t>juga</a:t>
            </a:r>
            <a:r>
              <a:rPr lang="en-US" dirty="0"/>
              <a:t> </a:t>
            </a:r>
            <a:r>
              <a:rPr lang="en-US" dirty="0" err="1"/>
              <a:t>mampu</a:t>
            </a:r>
            <a:r>
              <a:rPr lang="en-US" dirty="0"/>
              <a:t> </a:t>
            </a:r>
            <a:r>
              <a:rPr lang="en-US" dirty="0" err="1"/>
              <a:t>melakukan</a:t>
            </a:r>
            <a:r>
              <a:rPr lang="en-US" dirty="0"/>
              <a:t> </a:t>
            </a:r>
            <a:r>
              <a:rPr lang="en-US" dirty="0" err="1"/>
              <a:t>pengintegrasian</a:t>
            </a:r>
            <a:r>
              <a:rPr lang="en-US" dirty="0"/>
              <a:t> </a:t>
            </a:r>
            <a:r>
              <a:rPr lang="en-US" dirty="0" err="1"/>
              <a:t>beberapa</a:t>
            </a:r>
            <a:r>
              <a:rPr lang="en-US" dirty="0"/>
              <a:t> </a:t>
            </a:r>
            <a:r>
              <a:rPr lang="en-US" dirty="0" err="1"/>
              <a:t>proses</a:t>
            </a:r>
            <a:r>
              <a:rPr lang="en-US" dirty="0"/>
              <a:t> </a:t>
            </a:r>
            <a:r>
              <a:rPr lang="en-US" dirty="0" err="1"/>
              <a:t>menjadi</a:t>
            </a:r>
            <a:r>
              <a:rPr lang="en-US" dirty="0"/>
              <a:t> </a:t>
            </a:r>
            <a:r>
              <a:rPr lang="en-US" dirty="0" err="1"/>
              <a:t>satu</a:t>
            </a:r>
            <a:r>
              <a:rPr lang="en-US" dirty="0"/>
              <a:t> </a:t>
            </a:r>
            <a:r>
              <a:rPr lang="en-US" dirty="0" err="1"/>
              <a:t>sehingga</a:t>
            </a:r>
            <a:r>
              <a:rPr lang="en-US" dirty="0"/>
              <a:t> </a:t>
            </a:r>
            <a:r>
              <a:rPr lang="en-US" dirty="0" err="1"/>
              <a:t>terasa</a:t>
            </a:r>
            <a:r>
              <a:rPr lang="en-US" dirty="0"/>
              <a:t> </a:t>
            </a:r>
            <a:r>
              <a:rPr lang="en-US" dirty="0" err="1"/>
              <a:t>lebih</a:t>
            </a:r>
            <a:r>
              <a:rPr lang="en-US" dirty="0"/>
              <a:t> </a:t>
            </a:r>
            <a:r>
              <a:rPr lang="en-US" dirty="0" err="1"/>
              <a:t>cepat</a:t>
            </a:r>
            <a:r>
              <a:rPr lang="en-US" dirty="0"/>
              <a:t> </a:t>
            </a:r>
            <a:r>
              <a:rPr lang="en-US" dirty="0" err="1"/>
              <a:t>dan</a:t>
            </a:r>
            <a:r>
              <a:rPr lang="en-US" dirty="0"/>
              <a:t> </a:t>
            </a:r>
            <a:r>
              <a:rPr lang="en-US" dirty="0" err="1"/>
              <a:t>praktis</a:t>
            </a:r>
            <a:r>
              <a:rPr lang="en-US" dirty="0"/>
              <a:t> (</a:t>
            </a:r>
            <a:r>
              <a:rPr lang="en-US" dirty="0" err="1"/>
              <a:t>secara</a:t>
            </a:r>
            <a:r>
              <a:rPr lang="en-US" dirty="0"/>
              <a:t> </a:t>
            </a:r>
            <a:r>
              <a:rPr lang="en-US" dirty="0" err="1"/>
              <a:t>langsung</a:t>
            </a:r>
            <a:r>
              <a:rPr lang="en-US" dirty="0"/>
              <a:t> </a:t>
            </a:r>
            <a:r>
              <a:rPr lang="en-US" dirty="0" err="1"/>
              <a:t>akan</a:t>
            </a:r>
            <a:r>
              <a:rPr lang="en-US" dirty="0"/>
              <a:t> </a:t>
            </a:r>
            <a:r>
              <a:rPr lang="en-US" dirty="0" err="1"/>
              <a:t>meningkatkan</a:t>
            </a:r>
            <a:r>
              <a:rPr lang="en-US" dirty="0"/>
              <a:t> </a:t>
            </a:r>
            <a:r>
              <a:rPr lang="en-US" dirty="0" err="1"/>
              <a:t>kepuasan</a:t>
            </a:r>
            <a:r>
              <a:rPr lang="en-US" dirty="0"/>
              <a:t> </a:t>
            </a:r>
            <a:r>
              <a:rPr lang="en-US" dirty="0" err="1"/>
              <a:t>pelanggan</a:t>
            </a:r>
            <a:r>
              <a:rPr lang="en-US" dirty="0"/>
              <a:t> </a:t>
            </a:r>
            <a:r>
              <a:rPr lang="en-US" dirty="0" err="1"/>
              <a:t>juga</a:t>
            </a:r>
            <a:r>
              <a:rPr lang="en-US" dirty="0"/>
              <a:t>). </a:t>
            </a:r>
          </a:p>
          <a:p>
            <a:endParaRPr lang="en-US" dirty="0"/>
          </a:p>
          <a:p>
            <a:pPr marL="342900" indent="-342900"/>
            <a:endParaRPr lang="en-US" dirty="0"/>
          </a:p>
          <a:p>
            <a:endParaRPr lang="en-US" dirty="0"/>
          </a:p>
        </p:txBody>
      </p:sp>
      <p:pic>
        <p:nvPicPr>
          <p:cNvPr id="45059" name="Picture 3"/>
          <p:cNvPicPr>
            <a:picLocks noChangeAspect="1" noChangeArrowheads="1"/>
          </p:cNvPicPr>
          <p:nvPr/>
        </p:nvPicPr>
        <p:blipFill>
          <a:blip r:embed="rId3" cstate="print"/>
          <a:srcRect/>
          <a:stretch>
            <a:fillRect/>
          </a:stretch>
        </p:blipFill>
        <p:spPr bwMode="auto">
          <a:xfrm>
            <a:off x="5105400" y="3810000"/>
            <a:ext cx="3124200" cy="2457450"/>
          </a:xfrm>
          <a:prstGeom prst="rect">
            <a:avLst/>
          </a:prstGeom>
          <a:noFill/>
          <a:ln w="9525">
            <a:noFill/>
            <a:miter lim="800000"/>
            <a:headEnd/>
            <a:tailEnd/>
          </a:ln>
        </p:spPr>
      </p:pic>
      <p:pic>
        <p:nvPicPr>
          <p:cNvPr id="45060" name="Picture 4"/>
          <p:cNvPicPr>
            <a:picLocks noChangeAspect="1" noChangeArrowheads="1"/>
          </p:cNvPicPr>
          <p:nvPr/>
        </p:nvPicPr>
        <p:blipFill>
          <a:blip r:embed="rId4" cstate="print"/>
          <a:srcRect/>
          <a:stretch>
            <a:fillRect/>
          </a:stretch>
        </p:blipFill>
        <p:spPr bwMode="auto">
          <a:xfrm>
            <a:off x="5486400" y="914400"/>
            <a:ext cx="2209800" cy="244972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7" name="TextBox 6"/>
          <p:cNvSpPr txBox="1"/>
          <p:nvPr/>
        </p:nvSpPr>
        <p:spPr>
          <a:xfrm>
            <a:off x="533400" y="1219200"/>
            <a:ext cx="4267200" cy="1477328"/>
          </a:xfrm>
          <a:prstGeom prst="rect">
            <a:avLst/>
          </a:prstGeom>
          <a:noFill/>
        </p:spPr>
        <p:txBody>
          <a:bodyPr wrap="square" rtlCol="0">
            <a:spAutoFit/>
          </a:bodyPr>
          <a:lstStyle/>
          <a:p>
            <a:r>
              <a:rPr lang="fi-FI" i="1" dirty="0"/>
              <a:t>4. </a:t>
            </a:r>
            <a:r>
              <a:rPr lang="fi-FI" b="1" i="1" dirty="0"/>
              <a:t>Otomatisasi proses</a:t>
            </a:r>
            <a:endParaRPr lang="en-US" b="1" dirty="0"/>
          </a:p>
          <a:p>
            <a:r>
              <a:rPr lang="fi-FI" dirty="0"/>
              <a:t>Mengubah proses manual menjadi otomatis merupakan tawaran klasik dari teknologi informasi.</a:t>
            </a:r>
            <a:endParaRPr lang="en-US" dirty="0"/>
          </a:p>
          <a:p>
            <a:endParaRPr lang="en-US" dirty="0"/>
          </a:p>
        </p:txBody>
      </p:sp>
      <p:pic>
        <p:nvPicPr>
          <p:cNvPr id="16385" name="Picture 1"/>
          <p:cNvPicPr>
            <a:picLocks noChangeAspect="1" noChangeArrowheads="1"/>
          </p:cNvPicPr>
          <p:nvPr/>
        </p:nvPicPr>
        <p:blipFill>
          <a:blip r:embed="rId3" cstate="print"/>
          <a:srcRect/>
          <a:stretch>
            <a:fillRect/>
          </a:stretch>
        </p:blipFill>
        <p:spPr bwMode="auto">
          <a:xfrm>
            <a:off x="4953000" y="1219200"/>
            <a:ext cx="3465885" cy="25955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386" name="Picture 2"/>
          <p:cNvPicPr>
            <a:picLocks noChangeAspect="1" noChangeArrowheads="1"/>
          </p:cNvPicPr>
          <p:nvPr/>
        </p:nvPicPr>
        <p:blipFill>
          <a:blip r:embed="rId4" cstate="print"/>
          <a:srcRect/>
          <a:stretch>
            <a:fillRect/>
          </a:stretch>
        </p:blipFill>
        <p:spPr bwMode="auto">
          <a:xfrm>
            <a:off x="4267200" y="3429000"/>
            <a:ext cx="2895600" cy="2513013"/>
          </a:xfrm>
          <a:prstGeom prst="rect">
            <a:avLst/>
          </a:prstGeom>
          <a:ln>
            <a:noFill/>
          </a:ln>
          <a:effectLst>
            <a:softEdge rad="112500"/>
          </a:effectLst>
        </p:spPr>
      </p:pic>
      <p:pic>
        <p:nvPicPr>
          <p:cNvPr id="16387" name="Picture 3"/>
          <p:cNvPicPr>
            <a:picLocks noChangeAspect="1" noChangeArrowheads="1"/>
          </p:cNvPicPr>
          <p:nvPr/>
        </p:nvPicPr>
        <p:blipFill>
          <a:blip r:embed="rId5" cstate="print"/>
          <a:srcRect/>
          <a:stretch>
            <a:fillRect/>
          </a:stretch>
        </p:blipFill>
        <p:spPr bwMode="auto">
          <a:xfrm>
            <a:off x="533400" y="2438400"/>
            <a:ext cx="3352800" cy="2857500"/>
          </a:xfrm>
          <a:prstGeom prst="ellipse">
            <a:avLst/>
          </a:prstGeom>
          <a:ln>
            <a:noFill/>
          </a:ln>
          <a:effectLst>
            <a:softEdge rad="112500"/>
          </a:effectLst>
        </p:spPr>
      </p:pic>
      <p:sp>
        <p:nvSpPr>
          <p:cNvPr id="10" name="Rectangle 9"/>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Reduce Cost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Add Value</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8" name="TextBox 7"/>
          <p:cNvSpPr txBox="1"/>
          <p:nvPr/>
        </p:nvSpPr>
        <p:spPr>
          <a:xfrm>
            <a:off x="381000" y="1295400"/>
            <a:ext cx="4191000" cy="3139321"/>
          </a:xfrm>
          <a:prstGeom prst="rect">
            <a:avLst/>
          </a:prstGeom>
          <a:noFill/>
        </p:spPr>
        <p:txBody>
          <a:bodyPr wrap="square" rtlCol="0">
            <a:spAutoFit/>
          </a:bodyPr>
          <a:lstStyle/>
          <a:p>
            <a:r>
              <a:rPr lang="fi-FI" dirty="0"/>
              <a:t>Peranan selanjutnya dari teknologi informasi adalah untuk </a:t>
            </a:r>
            <a:r>
              <a:rPr lang="en-US" dirty="0" err="1"/>
              <a:t>menciptakan</a:t>
            </a:r>
            <a:r>
              <a:rPr lang="en-US" dirty="0"/>
              <a:t> value </a:t>
            </a:r>
            <a:r>
              <a:rPr lang="en-US" dirty="0" err="1"/>
              <a:t>bagi</a:t>
            </a:r>
            <a:r>
              <a:rPr lang="en-US" dirty="0"/>
              <a:t> </a:t>
            </a:r>
            <a:r>
              <a:rPr lang="en-US" dirty="0" err="1"/>
              <a:t>pelanggan</a:t>
            </a:r>
            <a:r>
              <a:rPr lang="en-US" dirty="0"/>
              <a:t> </a:t>
            </a:r>
            <a:r>
              <a:rPr lang="en-US" dirty="0" err="1"/>
              <a:t>perusahaan</a:t>
            </a:r>
            <a:r>
              <a:rPr lang="en-US" dirty="0"/>
              <a:t>. </a:t>
            </a:r>
          </a:p>
          <a:p>
            <a:endParaRPr lang="en-US" dirty="0"/>
          </a:p>
          <a:p>
            <a:r>
              <a:rPr lang="en-US" dirty="0" err="1"/>
              <a:t>Tujuan</a:t>
            </a:r>
            <a:r>
              <a:rPr lang="en-US" dirty="0"/>
              <a:t> </a:t>
            </a:r>
            <a:r>
              <a:rPr lang="en-US" dirty="0" err="1"/>
              <a:t>akhir</a:t>
            </a:r>
            <a:r>
              <a:rPr lang="en-US" dirty="0"/>
              <a:t> </a:t>
            </a:r>
            <a:r>
              <a:rPr lang="en-US" dirty="0" err="1"/>
              <a:t>dari</a:t>
            </a:r>
            <a:r>
              <a:rPr lang="en-US" dirty="0"/>
              <a:t> </a:t>
            </a:r>
            <a:r>
              <a:rPr lang="en-US" dirty="0" err="1"/>
              <a:t>penciptaan</a:t>
            </a:r>
            <a:r>
              <a:rPr lang="en-US" dirty="0"/>
              <a:t> value </a:t>
            </a:r>
            <a:r>
              <a:rPr lang="en-US" dirty="0" err="1"/>
              <a:t>tidak</a:t>
            </a:r>
            <a:r>
              <a:rPr lang="en-US" dirty="0"/>
              <a:t> </a:t>
            </a:r>
            <a:r>
              <a:rPr lang="en-US" dirty="0" err="1"/>
              <a:t>sekedar</a:t>
            </a:r>
            <a:r>
              <a:rPr lang="en-US" dirty="0"/>
              <a:t> </a:t>
            </a:r>
            <a:r>
              <a:rPr lang="en-US" dirty="0" err="1"/>
              <a:t>untuk</a:t>
            </a:r>
            <a:r>
              <a:rPr lang="en-US" dirty="0"/>
              <a:t> </a:t>
            </a:r>
            <a:r>
              <a:rPr lang="en-US" dirty="0" err="1"/>
              <a:t>memuaskan</a:t>
            </a:r>
            <a:r>
              <a:rPr lang="en-US" dirty="0"/>
              <a:t> </a:t>
            </a:r>
            <a:r>
              <a:rPr lang="en-US" dirty="0" err="1"/>
              <a:t>pelanggan</a:t>
            </a:r>
            <a:r>
              <a:rPr lang="en-US" dirty="0"/>
              <a:t>, </a:t>
            </a:r>
            <a:r>
              <a:rPr lang="en-US" dirty="0" err="1"/>
              <a:t>tetapi</a:t>
            </a:r>
            <a:r>
              <a:rPr lang="en-US" dirty="0"/>
              <a:t> </a:t>
            </a:r>
            <a:r>
              <a:rPr lang="en-US" dirty="0" err="1"/>
              <a:t>lebih</a:t>
            </a:r>
            <a:r>
              <a:rPr lang="en-US" dirty="0"/>
              <a:t> </a:t>
            </a:r>
            <a:r>
              <a:rPr lang="en-US" dirty="0" err="1"/>
              <a:t>jauh</a:t>
            </a:r>
            <a:r>
              <a:rPr lang="en-US" dirty="0"/>
              <a:t> </a:t>
            </a:r>
            <a:r>
              <a:rPr lang="en-US" dirty="0" err="1"/>
              <a:t>lagi</a:t>
            </a:r>
            <a:r>
              <a:rPr lang="en-US" dirty="0"/>
              <a:t> </a:t>
            </a:r>
            <a:r>
              <a:rPr lang="en-US" dirty="0" err="1"/>
              <a:t>untuk</a:t>
            </a:r>
            <a:r>
              <a:rPr lang="en-US" dirty="0"/>
              <a:t> </a:t>
            </a:r>
            <a:r>
              <a:rPr lang="en-US" dirty="0" err="1"/>
              <a:t>menciptakan</a:t>
            </a:r>
            <a:r>
              <a:rPr lang="en-US" dirty="0"/>
              <a:t> </a:t>
            </a:r>
            <a:r>
              <a:rPr lang="en-US" dirty="0" err="1"/>
              <a:t>loyalitas</a:t>
            </a:r>
            <a:r>
              <a:rPr lang="en-US" dirty="0"/>
              <a:t> </a:t>
            </a:r>
            <a:r>
              <a:rPr lang="en-US" dirty="0" err="1"/>
              <a:t>sehingga</a:t>
            </a:r>
            <a:r>
              <a:rPr lang="en-US" dirty="0"/>
              <a:t> </a:t>
            </a:r>
            <a:r>
              <a:rPr lang="en-US" dirty="0" err="1"/>
              <a:t>pelanggan</a:t>
            </a:r>
            <a:r>
              <a:rPr lang="en-US" dirty="0"/>
              <a:t> </a:t>
            </a:r>
            <a:r>
              <a:rPr lang="en-US" dirty="0" err="1"/>
              <a:t>tersebut</a:t>
            </a:r>
            <a:r>
              <a:rPr lang="en-US" dirty="0"/>
              <a:t> </a:t>
            </a:r>
            <a:r>
              <a:rPr lang="en-US" dirty="0" err="1"/>
              <a:t>bersedia</a:t>
            </a:r>
            <a:r>
              <a:rPr lang="en-US" dirty="0"/>
              <a:t> </a:t>
            </a:r>
            <a:r>
              <a:rPr lang="en-US" dirty="0" err="1"/>
              <a:t>selalu</a:t>
            </a:r>
            <a:r>
              <a:rPr lang="en-US" dirty="0"/>
              <a:t> </a:t>
            </a:r>
            <a:r>
              <a:rPr lang="en-US" dirty="0" err="1"/>
              <a:t>menjadi</a:t>
            </a:r>
            <a:r>
              <a:rPr lang="en-US" dirty="0"/>
              <a:t> </a:t>
            </a:r>
            <a:r>
              <a:rPr lang="en-US" dirty="0" err="1"/>
              <a:t>konsumennya</a:t>
            </a:r>
            <a:r>
              <a:rPr lang="en-US" dirty="0"/>
              <a:t> </a:t>
            </a:r>
            <a:r>
              <a:rPr lang="en-US" dirty="0" err="1"/>
              <a:t>untuk</a:t>
            </a:r>
            <a:r>
              <a:rPr lang="en-US" dirty="0"/>
              <a:t> </a:t>
            </a:r>
            <a:r>
              <a:rPr lang="en-US" dirty="0" err="1"/>
              <a:t>jangka</a:t>
            </a:r>
            <a:r>
              <a:rPr lang="en-US" dirty="0"/>
              <a:t> </a:t>
            </a:r>
            <a:r>
              <a:rPr lang="en-US" dirty="0" err="1"/>
              <a:t>panjang</a:t>
            </a:r>
            <a:r>
              <a:rPr lang="en-US" dirty="0"/>
              <a:t>.</a:t>
            </a:r>
          </a:p>
          <a:p>
            <a:endParaRPr lang="en-US" dirty="0"/>
          </a:p>
        </p:txBody>
      </p:sp>
      <p:pic>
        <p:nvPicPr>
          <p:cNvPr id="15361" name="Picture 1"/>
          <p:cNvPicPr>
            <a:picLocks noChangeAspect="1" noChangeArrowheads="1"/>
          </p:cNvPicPr>
          <p:nvPr/>
        </p:nvPicPr>
        <p:blipFill>
          <a:blip r:embed="rId3" cstate="print"/>
          <a:srcRect/>
          <a:stretch>
            <a:fillRect/>
          </a:stretch>
        </p:blipFill>
        <p:spPr bwMode="auto">
          <a:xfrm>
            <a:off x="5486400" y="685800"/>
            <a:ext cx="33528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2" name="Picture 2"/>
          <p:cNvPicPr>
            <a:picLocks noChangeAspect="1" noChangeArrowheads="1"/>
          </p:cNvPicPr>
          <p:nvPr/>
        </p:nvPicPr>
        <p:blipFill>
          <a:blip r:embed="rId4" cstate="print"/>
          <a:srcRect/>
          <a:stretch>
            <a:fillRect/>
          </a:stretch>
        </p:blipFill>
        <p:spPr bwMode="auto">
          <a:xfrm>
            <a:off x="2667000" y="3962400"/>
            <a:ext cx="2590800" cy="23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3" name="Picture 3"/>
          <p:cNvPicPr>
            <a:picLocks noChangeAspect="1" noChangeArrowheads="1"/>
          </p:cNvPicPr>
          <p:nvPr/>
        </p:nvPicPr>
        <p:blipFill>
          <a:blip r:embed="rId5" cstate="print"/>
          <a:srcRect/>
          <a:stretch>
            <a:fillRect/>
          </a:stretch>
        </p:blipFill>
        <p:spPr bwMode="auto">
          <a:xfrm>
            <a:off x="5410200" y="3505200"/>
            <a:ext cx="3324269" cy="2462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effectLst>
                  <a:outerShdw blurRad="38100" dist="38100" dir="2700000" algn="tl">
                    <a:srgbClr val="000000">
                      <a:alpha val="43137"/>
                    </a:srgbClr>
                  </a:outerShdw>
                </a:effectLst>
              </a:rPr>
              <a:t>Konsep</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Dasar</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Teknologi</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Informasi</a:t>
            </a:r>
            <a:endParaRPr lang="en-US" sz="3600" b="1" dirty="0">
              <a:effectLst>
                <a:outerShdw blurRad="38100" dist="38100" dir="2700000" algn="tl">
                  <a:srgbClr val="000000">
                    <a:alpha val="43137"/>
                  </a:srgbClr>
                </a:outerShdw>
              </a:effectLst>
            </a:endParaRP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11" name="TextBox 10"/>
          <p:cNvSpPr txBox="1"/>
          <p:nvPr/>
        </p:nvSpPr>
        <p:spPr>
          <a:xfrm>
            <a:off x="0" y="990600"/>
            <a:ext cx="8839200" cy="5262979"/>
          </a:xfrm>
          <a:prstGeom prst="rect">
            <a:avLst/>
          </a:prstGeom>
          <a:noFill/>
        </p:spPr>
        <p:txBody>
          <a:bodyPr wrap="square" rtlCol="0">
            <a:spAutoFit/>
          </a:bodyPr>
          <a:lstStyle/>
          <a:p>
            <a:pPr marL="342900" lvl="0" indent="-342900">
              <a:buFont typeface="+mj-lt"/>
              <a:buAutoNum type="arabicPeriod"/>
            </a:pPr>
            <a:r>
              <a:rPr lang="id-ID" sz="1600" dirty="0"/>
              <a:t>Williams dan Sawyer (2003): </a:t>
            </a:r>
            <a:r>
              <a:rPr lang="id-ID" sz="1600" b="1" dirty="0"/>
              <a:t>Teknologi Informasi</a:t>
            </a:r>
            <a:r>
              <a:rPr lang="id-ID" sz="1600" dirty="0"/>
              <a:t> adalah teknologi yang menggabungkan komputasi (komputer) dengan jalur komunikasi yang membawa data, suara ataupun video.</a:t>
            </a:r>
            <a:endParaRPr lang="en-US" sz="1600" dirty="0"/>
          </a:p>
          <a:p>
            <a:pPr marL="342900" lvl="0" indent="-342900">
              <a:buFont typeface="+mj-lt"/>
              <a:buAutoNum type="arabicPeriod"/>
            </a:pPr>
            <a:r>
              <a:rPr lang="en-US" sz="1600" dirty="0" err="1"/>
              <a:t>Kamus</a:t>
            </a:r>
            <a:r>
              <a:rPr lang="en-US" sz="1600" dirty="0"/>
              <a:t> Oxford (1995) : </a:t>
            </a:r>
            <a:r>
              <a:rPr lang="id-ID" sz="1600" b="1" dirty="0"/>
              <a:t>Teknologi Informasi</a:t>
            </a:r>
            <a:r>
              <a:rPr lang="id-ID" sz="1600" dirty="0"/>
              <a:t> </a:t>
            </a:r>
            <a:r>
              <a:rPr lang="en-US" sz="1600" dirty="0" err="1"/>
              <a:t>adalah</a:t>
            </a:r>
            <a:r>
              <a:rPr lang="en-US" sz="1600" dirty="0"/>
              <a:t> </a:t>
            </a:r>
            <a:r>
              <a:rPr lang="en-US" sz="1600" dirty="0" err="1"/>
              <a:t>studi</a:t>
            </a:r>
            <a:r>
              <a:rPr lang="en-US" sz="1600" dirty="0"/>
              <a:t> </a:t>
            </a:r>
            <a:r>
              <a:rPr lang="en-US" sz="1600" dirty="0" err="1"/>
              <a:t>atau</a:t>
            </a:r>
            <a:r>
              <a:rPr lang="en-US" sz="1600" dirty="0"/>
              <a:t> </a:t>
            </a:r>
            <a:r>
              <a:rPr lang="en-US" sz="1600" dirty="0" err="1"/>
              <a:t>penggunaan</a:t>
            </a:r>
            <a:r>
              <a:rPr lang="en-US" sz="1600" dirty="0"/>
              <a:t> </a:t>
            </a:r>
            <a:r>
              <a:rPr lang="en-US" sz="1600" dirty="0" err="1"/>
              <a:t>peralatan</a:t>
            </a:r>
            <a:r>
              <a:rPr lang="en-US" sz="1600" dirty="0"/>
              <a:t> </a:t>
            </a:r>
            <a:r>
              <a:rPr lang="en-US" sz="1600" dirty="0" err="1"/>
              <a:t>elektronika</a:t>
            </a:r>
            <a:r>
              <a:rPr lang="en-US" sz="1600" dirty="0"/>
              <a:t>, </a:t>
            </a:r>
            <a:r>
              <a:rPr lang="en-US" sz="1600" dirty="0" err="1"/>
              <a:t>terutama</a:t>
            </a:r>
            <a:r>
              <a:rPr lang="en-US" sz="1600" dirty="0"/>
              <a:t> </a:t>
            </a:r>
            <a:r>
              <a:rPr lang="en-US" sz="1600" dirty="0" err="1"/>
              <a:t>komputer</a:t>
            </a:r>
            <a:r>
              <a:rPr lang="en-US" sz="1600" dirty="0"/>
              <a:t>, </a:t>
            </a:r>
            <a:r>
              <a:rPr lang="en-US" sz="1600" dirty="0" err="1"/>
              <a:t>untuk</a:t>
            </a:r>
            <a:r>
              <a:rPr lang="en-US" sz="1600" dirty="0"/>
              <a:t> </a:t>
            </a:r>
            <a:r>
              <a:rPr lang="en-US" sz="1600" dirty="0" err="1"/>
              <a:t>menyimpan</a:t>
            </a:r>
            <a:r>
              <a:rPr lang="en-US" sz="1600" dirty="0"/>
              <a:t>, </a:t>
            </a:r>
            <a:r>
              <a:rPr lang="en-US" sz="1600" dirty="0" err="1"/>
              <a:t>menganalisis</a:t>
            </a:r>
            <a:r>
              <a:rPr lang="en-US" sz="1600" dirty="0"/>
              <a:t>, </a:t>
            </a:r>
            <a:r>
              <a:rPr lang="en-US" sz="1600" dirty="0" err="1"/>
              <a:t>dan</a:t>
            </a:r>
            <a:r>
              <a:rPr lang="en-US" sz="1600" dirty="0"/>
              <a:t> </a:t>
            </a:r>
            <a:r>
              <a:rPr lang="en-US" sz="1600" dirty="0" err="1"/>
              <a:t>mendistribusikan</a:t>
            </a:r>
            <a:r>
              <a:rPr lang="en-US" sz="1600" dirty="0"/>
              <a:t> </a:t>
            </a:r>
            <a:r>
              <a:rPr lang="en-US" sz="1600" dirty="0" err="1"/>
              <a:t>informasi</a:t>
            </a:r>
            <a:r>
              <a:rPr lang="en-US" sz="1600" dirty="0"/>
              <a:t> </a:t>
            </a:r>
            <a:r>
              <a:rPr lang="en-US" sz="1600" dirty="0" err="1"/>
              <a:t>apa</a:t>
            </a:r>
            <a:r>
              <a:rPr lang="en-US" sz="1600" dirty="0"/>
              <a:t> </a:t>
            </a:r>
            <a:r>
              <a:rPr lang="en-US" sz="1600" dirty="0" err="1"/>
              <a:t>saja</a:t>
            </a:r>
            <a:r>
              <a:rPr lang="en-US" sz="1600" dirty="0"/>
              <a:t>, </a:t>
            </a:r>
            <a:r>
              <a:rPr lang="en-US" sz="1600" dirty="0" err="1"/>
              <a:t>termasuk</a:t>
            </a:r>
            <a:r>
              <a:rPr lang="en-US" sz="1600" dirty="0"/>
              <a:t> </a:t>
            </a:r>
            <a:r>
              <a:rPr lang="en-US" sz="1600" dirty="0" err="1"/>
              <a:t>kata-kata</a:t>
            </a:r>
            <a:r>
              <a:rPr lang="en-US" sz="1600" dirty="0"/>
              <a:t>, </a:t>
            </a:r>
            <a:r>
              <a:rPr lang="en-US" sz="1600" dirty="0" err="1"/>
              <a:t>bilangan</a:t>
            </a:r>
            <a:r>
              <a:rPr lang="en-US" sz="1600" dirty="0"/>
              <a:t>, </a:t>
            </a:r>
            <a:r>
              <a:rPr lang="en-US" sz="1600" dirty="0" err="1"/>
              <a:t>dan</a:t>
            </a:r>
            <a:r>
              <a:rPr lang="en-US" sz="1600" dirty="0"/>
              <a:t> </a:t>
            </a:r>
            <a:r>
              <a:rPr lang="en-US" sz="1600" dirty="0" err="1"/>
              <a:t>gambar</a:t>
            </a:r>
            <a:r>
              <a:rPr lang="en-US" sz="1600" dirty="0"/>
              <a:t>.</a:t>
            </a:r>
          </a:p>
          <a:p>
            <a:pPr marL="342900" lvl="0" indent="-342900">
              <a:buFont typeface="+mj-lt"/>
              <a:buAutoNum type="arabicPeriod"/>
            </a:pPr>
            <a:r>
              <a:rPr lang="en-US" sz="1600" dirty="0"/>
              <a:t>Alter (1992), </a:t>
            </a:r>
            <a:r>
              <a:rPr lang="id-ID" sz="1600" b="1" dirty="0"/>
              <a:t>Teknologi Informasi</a:t>
            </a:r>
            <a:r>
              <a:rPr lang="id-ID" sz="1600" dirty="0"/>
              <a:t> </a:t>
            </a:r>
            <a:r>
              <a:rPr lang="en-US" sz="1600" dirty="0" err="1"/>
              <a:t>mencakup</a:t>
            </a:r>
            <a:r>
              <a:rPr lang="en-US" sz="1600" dirty="0"/>
              <a:t> </a:t>
            </a:r>
            <a:r>
              <a:rPr lang="en-US" sz="1600" dirty="0" err="1"/>
              <a:t>perangkat</a:t>
            </a:r>
            <a:r>
              <a:rPr lang="en-US" sz="1600" dirty="0"/>
              <a:t> </a:t>
            </a:r>
            <a:r>
              <a:rPr lang="en-US" sz="1600" dirty="0" err="1"/>
              <a:t>keras</a:t>
            </a:r>
            <a:r>
              <a:rPr lang="en-US" sz="1600" dirty="0"/>
              <a:t> </a:t>
            </a:r>
            <a:r>
              <a:rPr lang="en-US" sz="1600" dirty="0" err="1"/>
              <a:t>dan</a:t>
            </a:r>
            <a:r>
              <a:rPr lang="en-US" sz="1600" dirty="0"/>
              <a:t> </a:t>
            </a:r>
            <a:r>
              <a:rPr lang="en-US" sz="1600" dirty="0" err="1"/>
              <a:t>perangkat</a:t>
            </a:r>
            <a:r>
              <a:rPr lang="en-US" sz="1600" dirty="0"/>
              <a:t> </a:t>
            </a:r>
            <a:r>
              <a:rPr lang="en-US" sz="1600" dirty="0" err="1"/>
              <a:t>lunak</a:t>
            </a:r>
            <a:r>
              <a:rPr lang="en-US" sz="1600" dirty="0"/>
              <a:t> </a:t>
            </a:r>
            <a:r>
              <a:rPr lang="en-US" sz="1600" dirty="0" err="1"/>
              <a:t>untuk</a:t>
            </a:r>
            <a:r>
              <a:rPr lang="en-US" sz="1600" dirty="0"/>
              <a:t> </a:t>
            </a:r>
            <a:r>
              <a:rPr lang="en-US" sz="1600" dirty="0" err="1"/>
              <a:t>melaksanakan</a:t>
            </a:r>
            <a:r>
              <a:rPr lang="en-US" sz="1600" dirty="0"/>
              <a:t> </a:t>
            </a:r>
            <a:r>
              <a:rPr lang="en-US" sz="1600" dirty="0" err="1"/>
              <a:t>satu</a:t>
            </a:r>
            <a:r>
              <a:rPr lang="en-US" sz="1600" dirty="0"/>
              <a:t> </a:t>
            </a:r>
            <a:r>
              <a:rPr lang="en-US" sz="1600" dirty="0" err="1"/>
              <a:t>atau</a:t>
            </a:r>
            <a:r>
              <a:rPr lang="en-US" sz="1600" dirty="0"/>
              <a:t> </a:t>
            </a:r>
            <a:r>
              <a:rPr lang="en-US" sz="1600" dirty="0" err="1"/>
              <a:t>sejumlah</a:t>
            </a:r>
            <a:r>
              <a:rPr lang="en-US" sz="1600" dirty="0"/>
              <a:t> </a:t>
            </a:r>
            <a:r>
              <a:rPr lang="en-US" sz="1600" dirty="0" err="1"/>
              <a:t>tugas</a:t>
            </a:r>
            <a:r>
              <a:rPr lang="en-US" sz="1600" dirty="0"/>
              <a:t> </a:t>
            </a:r>
            <a:r>
              <a:rPr lang="en-US" sz="1600" dirty="0" err="1"/>
              <a:t>pemrosesan</a:t>
            </a:r>
            <a:r>
              <a:rPr lang="en-US" sz="1600" dirty="0"/>
              <a:t> data </a:t>
            </a:r>
            <a:r>
              <a:rPr lang="en-US" sz="1600" dirty="0" err="1"/>
              <a:t>seperti</a:t>
            </a:r>
            <a:r>
              <a:rPr lang="en-US" sz="1600" dirty="0"/>
              <a:t> </a:t>
            </a:r>
            <a:r>
              <a:rPr lang="en-US" sz="1600" dirty="0" err="1"/>
              <a:t>menangkap</a:t>
            </a:r>
            <a:r>
              <a:rPr lang="en-US" sz="1600" dirty="0"/>
              <a:t>, </a:t>
            </a:r>
            <a:r>
              <a:rPr lang="en-US" sz="1600" dirty="0" err="1"/>
              <a:t>mentransmisikan</a:t>
            </a:r>
            <a:r>
              <a:rPr lang="en-US" sz="1600" dirty="0"/>
              <a:t>, </a:t>
            </a:r>
            <a:r>
              <a:rPr lang="en-US" sz="1600" dirty="0" err="1"/>
              <a:t>menyimpan</a:t>
            </a:r>
            <a:r>
              <a:rPr lang="en-US" sz="1600" dirty="0"/>
              <a:t>, </a:t>
            </a:r>
            <a:r>
              <a:rPr lang="en-US" sz="1600" dirty="0" err="1"/>
              <a:t>memgambil</a:t>
            </a:r>
            <a:r>
              <a:rPr lang="en-US" sz="1600" dirty="0"/>
              <a:t>, </a:t>
            </a:r>
            <a:r>
              <a:rPr lang="en-US" sz="1600" dirty="0" err="1"/>
              <a:t>memanipulasi</a:t>
            </a:r>
            <a:r>
              <a:rPr lang="en-US" sz="1600" dirty="0"/>
              <a:t>, </a:t>
            </a:r>
            <a:r>
              <a:rPr lang="en-US" sz="1600" dirty="0" err="1"/>
              <a:t>atau</a:t>
            </a:r>
            <a:r>
              <a:rPr lang="en-US" sz="1600" dirty="0"/>
              <a:t> </a:t>
            </a:r>
            <a:r>
              <a:rPr lang="en-US" sz="1600" dirty="0" err="1"/>
              <a:t>menampilkan</a:t>
            </a:r>
            <a:r>
              <a:rPr lang="en-US" sz="1600" dirty="0"/>
              <a:t> data.</a:t>
            </a:r>
          </a:p>
          <a:p>
            <a:pPr marL="342900" lvl="0" indent="-342900">
              <a:buFont typeface="+mj-lt"/>
              <a:buAutoNum type="arabicPeriod"/>
            </a:pPr>
            <a:r>
              <a:rPr lang="en-US" sz="1600" dirty="0"/>
              <a:t>Martin (2002) : </a:t>
            </a:r>
            <a:r>
              <a:rPr lang="id-ID" sz="1600" b="1" dirty="0"/>
              <a:t>Teknologi Informasi</a:t>
            </a:r>
            <a:r>
              <a:rPr lang="id-ID" sz="1600" dirty="0"/>
              <a:t> </a:t>
            </a:r>
            <a:r>
              <a:rPr lang="en-US" sz="1600" dirty="0" err="1"/>
              <a:t>tidak</a:t>
            </a:r>
            <a:r>
              <a:rPr lang="en-US" sz="1600" dirty="0"/>
              <a:t> </a:t>
            </a:r>
            <a:r>
              <a:rPr lang="en-US" sz="1600" dirty="0" err="1"/>
              <a:t>hanya</a:t>
            </a:r>
            <a:r>
              <a:rPr lang="en-US" sz="1600" dirty="0"/>
              <a:t> </a:t>
            </a:r>
            <a:r>
              <a:rPr lang="en-US" sz="1600" dirty="0" err="1"/>
              <a:t>terbatas</a:t>
            </a:r>
            <a:r>
              <a:rPr lang="en-US" sz="1600" dirty="0"/>
              <a:t> </a:t>
            </a:r>
            <a:r>
              <a:rPr lang="en-US" sz="1600" dirty="0" err="1"/>
              <a:t>pada</a:t>
            </a:r>
            <a:r>
              <a:rPr lang="en-US" sz="1600" dirty="0"/>
              <a:t> </a:t>
            </a:r>
            <a:r>
              <a:rPr lang="en-US" sz="1600" dirty="0" err="1"/>
              <a:t>teknologi</a:t>
            </a:r>
            <a:r>
              <a:rPr lang="en-US" sz="1600" dirty="0"/>
              <a:t> </a:t>
            </a:r>
            <a:r>
              <a:rPr lang="en-US" sz="1600" dirty="0" err="1"/>
              <a:t>komputer</a:t>
            </a:r>
            <a:r>
              <a:rPr lang="en-US" sz="1600" dirty="0"/>
              <a:t> (</a:t>
            </a:r>
            <a:r>
              <a:rPr lang="en-US" sz="1600" dirty="0" err="1"/>
              <a:t>perangkat</a:t>
            </a:r>
            <a:r>
              <a:rPr lang="en-US" sz="1600" dirty="0"/>
              <a:t> </a:t>
            </a:r>
            <a:r>
              <a:rPr lang="en-US" sz="1600" dirty="0" err="1"/>
              <a:t>keras</a:t>
            </a:r>
            <a:r>
              <a:rPr lang="en-US" sz="1600" dirty="0"/>
              <a:t> </a:t>
            </a:r>
            <a:r>
              <a:rPr lang="en-US" sz="1600" dirty="0" err="1"/>
              <a:t>dan</a:t>
            </a:r>
            <a:r>
              <a:rPr lang="en-US" sz="1600" dirty="0"/>
              <a:t> </a:t>
            </a:r>
            <a:r>
              <a:rPr lang="en-US" sz="1600" dirty="0" err="1"/>
              <a:t>perangkat</a:t>
            </a:r>
            <a:r>
              <a:rPr lang="en-US" sz="1600" dirty="0"/>
              <a:t> </a:t>
            </a:r>
            <a:r>
              <a:rPr lang="en-US" sz="1600" dirty="0" err="1"/>
              <a:t>lunak</a:t>
            </a:r>
            <a:r>
              <a:rPr lang="en-US" sz="1600" dirty="0"/>
              <a:t>) yang </a:t>
            </a:r>
            <a:r>
              <a:rPr lang="en-US" sz="1600" dirty="0" err="1"/>
              <a:t>digunakan</a:t>
            </a:r>
            <a:r>
              <a:rPr lang="en-US" sz="1600" dirty="0"/>
              <a:t> </a:t>
            </a:r>
            <a:r>
              <a:rPr lang="en-US" sz="1600" dirty="0" err="1"/>
              <a:t>untuk</a:t>
            </a:r>
            <a:r>
              <a:rPr lang="en-US" sz="1600" dirty="0"/>
              <a:t> </a:t>
            </a:r>
            <a:r>
              <a:rPr lang="en-US" sz="1600" dirty="0" err="1"/>
              <a:t>memproses</a:t>
            </a:r>
            <a:r>
              <a:rPr lang="en-US" sz="1600" dirty="0"/>
              <a:t> </a:t>
            </a:r>
            <a:r>
              <a:rPr lang="en-US" sz="1600" dirty="0" err="1"/>
              <a:t>dan</a:t>
            </a:r>
            <a:r>
              <a:rPr lang="en-US" sz="1600" dirty="0"/>
              <a:t> </a:t>
            </a:r>
            <a:r>
              <a:rPr lang="en-US" sz="1600" dirty="0" err="1"/>
              <a:t>menyimpan</a:t>
            </a:r>
            <a:r>
              <a:rPr lang="en-US" sz="1600" dirty="0"/>
              <a:t> </a:t>
            </a:r>
            <a:r>
              <a:rPr lang="en-US" sz="1600" dirty="0" err="1"/>
              <a:t>informasi</a:t>
            </a:r>
            <a:r>
              <a:rPr lang="en-US" sz="1600" dirty="0"/>
              <a:t>, </a:t>
            </a:r>
            <a:r>
              <a:rPr lang="en-US" sz="1600" dirty="0" err="1"/>
              <a:t>melainkan</a:t>
            </a:r>
            <a:r>
              <a:rPr lang="en-US" sz="1600" dirty="0"/>
              <a:t> </a:t>
            </a:r>
            <a:r>
              <a:rPr lang="en-US" sz="1600" dirty="0" err="1"/>
              <a:t>juga</a:t>
            </a:r>
            <a:r>
              <a:rPr lang="en-US" sz="1600" dirty="0"/>
              <a:t> </a:t>
            </a:r>
            <a:r>
              <a:rPr lang="en-US" sz="1600" dirty="0" err="1"/>
              <a:t>mencakup</a:t>
            </a:r>
            <a:r>
              <a:rPr lang="en-US" sz="1600" dirty="0"/>
              <a:t> </a:t>
            </a:r>
            <a:r>
              <a:rPr lang="en-US" sz="1600" dirty="0" err="1"/>
              <a:t>teknologi</a:t>
            </a:r>
            <a:r>
              <a:rPr lang="en-US" sz="1600" dirty="0"/>
              <a:t> </a:t>
            </a:r>
            <a:r>
              <a:rPr lang="en-US" sz="1600" dirty="0" err="1"/>
              <a:t>komunikasi</a:t>
            </a:r>
            <a:r>
              <a:rPr lang="en-US" sz="1600" dirty="0"/>
              <a:t> </a:t>
            </a:r>
            <a:r>
              <a:rPr lang="en-US" sz="1600" dirty="0" err="1"/>
              <a:t>untuk</a:t>
            </a:r>
            <a:r>
              <a:rPr lang="en-US" sz="1600" dirty="0"/>
              <a:t> </a:t>
            </a:r>
            <a:r>
              <a:rPr lang="en-US" sz="1600" dirty="0" err="1"/>
              <a:t>mengirimkan</a:t>
            </a:r>
            <a:r>
              <a:rPr lang="en-US" sz="1600" dirty="0"/>
              <a:t> </a:t>
            </a:r>
            <a:r>
              <a:rPr lang="en-US" sz="1600" dirty="0" err="1"/>
              <a:t>informasi</a:t>
            </a:r>
            <a:r>
              <a:rPr lang="en-US" sz="1600" dirty="0"/>
              <a:t>.</a:t>
            </a:r>
          </a:p>
          <a:p>
            <a:pPr marL="342900" lvl="0" indent="-342900">
              <a:buFont typeface="+mj-lt"/>
              <a:buAutoNum type="arabicPeriod"/>
            </a:pPr>
            <a:r>
              <a:rPr lang="en-US" sz="1600" dirty="0"/>
              <a:t>Lucas (2000) : </a:t>
            </a:r>
            <a:r>
              <a:rPr lang="id-ID" sz="1600" b="1" dirty="0"/>
              <a:t>Teknologi Informasi</a:t>
            </a:r>
            <a:r>
              <a:rPr lang="id-ID" sz="1600" dirty="0"/>
              <a:t> </a:t>
            </a:r>
            <a:r>
              <a:rPr lang="en-US" sz="1600" dirty="0" err="1"/>
              <a:t>adalah</a:t>
            </a:r>
            <a:r>
              <a:rPr lang="en-US" sz="1600" dirty="0"/>
              <a:t> </a:t>
            </a:r>
            <a:r>
              <a:rPr lang="en-US" sz="1600" dirty="0" err="1"/>
              <a:t>segala</a:t>
            </a:r>
            <a:r>
              <a:rPr lang="en-US" sz="1600" dirty="0"/>
              <a:t> </a:t>
            </a:r>
            <a:r>
              <a:rPr lang="en-US" sz="1600" dirty="0" err="1"/>
              <a:t>bentuk</a:t>
            </a:r>
            <a:r>
              <a:rPr lang="en-US" sz="1600" dirty="0"/>
              <a:t> </a:t>
            </a:r>
            <a:r>
              <a:rPr lang="en-US" sz="1600" dirty="0" err="1"/>
              <a:t>teknologi</a:t>
            </a:r>
            <a:r>
              <a:rPr lang="en-US" sz="1600" dirty="0"/>
              <a:t> yang </a:t>
            </a:r>
            <a:r>
              <a:rPr lang="en-US" sz="1600" dirty="0" err="1"/>
              <a:t>diterapkan</a:t>
            </a:r>
            <a:r>
              <a:rPr lang="en-US" sz="1600" dirty="0"/>
              <a:t> </a:t>
            </a:r>
            <a:r>
              <a:rPr lang="en-US" sz="1600" dirty="0" err="1"/>
              <a:t>untuk</a:t>
            </a:r>
            <a:r>
              <a:rPr lang="en-US" sz="1600" dirty="0"/>
              <a:t> </a:t>
            </a:r>
            <a:r>
              <a:rPr lang="en-US" sz="1600" dirty="0" err="1"/>
              <a:t>memproses</a:t>
            </a:r>
            <a:r>
              <a:rPr lang="en-US" sz="1600" dirty="0"/>
              <a:t> </a:t>
            </a:r>
            <a:r>
              <a:rPr lang="en-US" sz="1600" dirty="0" err="1"/>
              <a:t>dan</a:t>
            </a:r>
            <a:r>
              <a:rPr lang="en-US" sz="1600" dirty="0"/>
              <a:t> </a:t>
            </a:r>
            <a:r>
              <a:rPr lang="en-US" sz="1600" dirty="0" err="1"/>
              <a:t>mengirimkan</a:t>
            </a:r>
            <a:r>
              <a:rPr lang="en-US" sz="1600" dirty="0"/>
              <a:t> </a:t>
            </a:r>
            <a:r>
              <a:rPr lang="en-US" sz="1600" dirty="0" err="1"/>
              <a:t>infromasi</a:t>
            </a:r>
            <a:r>
              <a:rPr lang="en-US" sz="1600" dirty="0"/>
              <a:t> </a:t>
            </a:r>
            <a:r>
              <a:rPr lang="en-US" sz="1600" dirty="0" err="1"/>
              <a:t>dalam</a:t>
            </a:r>
            <a:r>
              <a:rPr lang="en-US" sz="1600" dirty="0"/>
              <a:t> </a:t>
            </a:r>
            <a:r>
              <a:rPr lang="en-US" sz="1600" dirty="0" err="1"/>
              <a:t>bentuk</a:t>
            </a:r>
            <a:r>
              <a:rPr lang="en-US" sz="1600" dirty="0"/>
              <a:t> </a:t>
            </a:r>
            <a:r>
              <a:rPr lang="en-US" sz="1600" dirty="0" err="1"/>
              <a:t>elektronis</a:t>
            </a:r>
            <a:r>
              <a:rPr lang="en-US" sz="1600" dirty="0"/>
              <a:t>.</a:t>
            </a:r>
          </a:p>
          <a:p>
            <a:pPr marL="342900" lvl="0" indent="-342900">
              <a:buFont typeface="+mj-lt"/>
              <a:buAutoNum type="arabicPeriod"/>
            </a:pPr>
            <a:r>
              <a:rPr lang="id-ID" sz="1600" dirty="0"/>
              <a:t>Wikipedia (2006): </a:t>
            </a:r>
            <a:r>
              <a:rPr lang="id-ID" sz="1600" b="1" dirty="0"/>
              <a:t>Teknologi informasi</a:t>
            </a:r>
            <a:r>
              <a:rPr lang="id-ID" sz="1600" dirty="0"/>
              <a:t> adalah hasil rekayasa manusia terhadap proses penyampaian informasi dari pengirim ke penerima sehingga lebih cepat, lebih luas sebarannya, dan lebih lama penyimpanannya.</a:t>
            </a:r>
            <a:endParaRPr lang="en-US" sz="1600" dirty="0"/>
          </a:p>
          <a:p>
            <a:pPr marL="342900" lvl="0" indent="-342900">
              <a:buFont typeface="+mj-lt"/>
              <a:buAutoNum type="arabicPeriod"/>
            </a:pPr>
            <a:r>
              <a:rPr lang="id-ID" sz="1600" dirty="0"/>
              <a:t>Pengertian dari </a:t>
            </a:r>
            <a:r>
              <a:rPr lang="id-ID" sz="1600" b="1" dirty="0"/>
              <a:t>Teknologi Informasi</a:t>
            </a:r>
            <a:r>
              <a:rPr lang="id-ID" sz="1600" dirty="0"/>
              <a:t> dapat diartikan secara umum sebagai suatu subyek yang luas yang berkenaan tentang teknologi dan aspek lain tentang bagaimana melakukan manajemen dan pemrosesan pengolahan data menjadi informasi. Teknologi informasi ini merupakan subsistem dari sistem informasi (information system). Terutama dalam tinjauan dari sudut pandang teknologinya.</a:t>
            </a:r>
            <a:endParaRPr lang="en-US" sz="1600" dirty="0"/>
          </a:p>
          <a:p>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7" name="TextBox 6"/>
          <p:cNvSpPr txBox="1"/>
          <p:nvPr/>
        </p:nvSpPr>
        <p:spPr>
          <a:xfrm>
            <a:off x="304800" y="762000"/>
            <a:ext cx="3733800" cy="4247317"/>
          </a:xfrm>
          <a:prstGeom prst="rect">
            <a:avLst/>
          </a:prstGeom>
          <a:noFill/>
        </p:spPr>
        <p:txBody>
          <a:bodyPr wrap="square" rtlCol="0">
            <a:spAutoFit/>
          </a:bodyPr>
          <a:lstStyle/>
          <a:p>
            <a:r>
              <a:rPr lang="es-ES" dirty="0" err="1"/>
              <a:t>Perkembangan</a:t>
            </a:r>
            <a:r>
              <a:rPr lang="es-ES" dirty="0"/>
              <a:t> </a:t>
            </a:r>
            <a:r>
              <a:rPr lang="es-ES" dirty="0" err="1"/>
              <a:t>teknologi</a:t>
            </a:r>
            <a:r>
              <a:rPr lang="es-ES" dirty="0"/>
              <a:t> </a:t>
            </a:r>
            <a:r>
              <a:rPr lang="es-ES" dirty="0" err="1"/>
              <a:t>informasi</a:t>
            </a:r>
            <a:r>
              <a:rPr lang="es-ES" dirty="0"/>
              <a:t> </a:t>
            </a:r>
            <a:r>
              <a:rPr lang="es-ES" dirty="0" err="1"/>
              <a:t>terakhir</a:t>
            </a:r>
            <a:r>
              <a:rPr lang="es-ES" dirty="0"/>
              <a:t> yang </a:t>
            </a:r>
            <a:r>
              <a:rPr lang="es-ES" dirty="0" err="1"/>
              <a:t>ditandai</a:t>
            </a:r>
            <a:r>
              <a:rPr lang="es-ES" dirty="0"/>
              <a:t> </a:t>
            </a:r>
            <a:r>
              <a:rPr lang="es-ES" dirty="0" err="1"/>
              <a:t>dengan</a:t>
            </a:r>
            <a:r>
              <a:rPr lang="es-ES" dirty="0"/>
              <a:t> </a:t>
            </a:r>
            <a:r>
              <a:rPr lang="es-ES" dirty="0" err="1"/>
              <a:t>pesatnya</a:t>
            </a:r>
            <a:r>
              <a:rPr lang="es-ES" dirty="0"/>
              <a:t> </a:t>
            </a:r>
            <a:r>
              <a:rPr lang="es-ES" dirty="0" err="1"/>
              <a:t>teknologi</a:t>
            </a:r>
            <a:r>
              <a:rPr lang="es-ES" dirty="0"/>
              <a:t> internet </a:t>
            </a:r>
            <a:r>
              <a:rPr lang="es-ES" dirty="0" err="1"/>
              <a:t>telah</a:t>
            </a:r>
            <a:r>
              <a:rPr lang="es-ES" dirty="0"/>
              <a:t> </a:t>
            </a:r>
            <a:r>
              <a:rPr lang="es-ES" dirty="0" err="1"/>
              <a:t>mampu</a:t>
            </a:r>
            <a:r>
              <a:rPr lang="es-ES" dirty="0"/>
              <a:t> </a:t>
            </a:r>
            <a:r>
              <a:rPr lang="es-ES" dirty="0" err="1"/>
              <a:t>menciptakan</a:t>
            </a:r>
            <a:r>
              <a:rPr lang="es-ES" dirty="0"/>
              <a:t> </a:t>
            </a:r>
            <a:r>
              <a:rPr lang="es-ES" dirty="0" err="1"/>
              <a:t>suatu</a:t>
            </a:r>
            <a:r>
              <a:rPr lang="es-ES" dirty="0"/>
              <a:t> arena </a:t>
            </a:r>
            <a:r>
              <a:rPr lang="es-ES" dirty="0" err="1"/>
              <a:t>bersaing</a:t>
            </a:r>
            <a:r>
              <a:rPr lang="es-ES" dirty="0"/>
              <a:t> </a:t>
            </a:r>
            <a:r>
              <a:rPr lang="es-ES" dirty="0" err="1"/>
              <a:t>baru</a:t>
            </a:r>
            <a:r>
              <a:rPr lang="es-ES" dirty="0"/>
              <a:t> </a:t>
            </a:r>
            <a:r>
              <a:rPr lang="es-ES" dirty="0" err="1"/>
              <a:t>bagi</a:t>
            </a:r>
            <a:r>
              <a:rPr lang="es-ES" dirty="0"/>
              <a:t> </a:t>
            </a:r>
            <a:r>
              <a:rPr lang="es-ES" dirty="0" err="1"/>
              <a:t>perusahaan</a:t>
            </a:r>
            <a:r>
              <a:rPr lang="es-ES" dirty="0"/>
              <a:t>, </a:t>
            </a:r>
            <a:r>
              <a:rPr lang="es-ES" dirty="0" err="1"/>
              <a:t>yaitu</a:t>
            </a:r>
            <a:r>
              <a:rPr lang="es-ES" dirty="0"/>
              <a:t> di </a:t>
            </a:r>
            <a:r>
              <a:rPr lang="es-ES" dirty="0" err="1"/>
              <a:t>dunia</a:t>
            </a:r>
            <a:r>
              <a:rPr lang="es-ES" dirty="0"/>
              <a:t> maya. </a:t>
            </a:r>
          </a:p>
          <a:p>
            <a:endParaRPr lang="es-ES" dirty="0"/>
          </a:p>
          <a:p>
            <a:r>
              <a:rPr lang="es-ES" dirty="0" err="1"/>
              <a:t>Berbagai</a:t>
            </a:r>
            <a:r>
              <a:rPr lang="es-ES" dirty="0"/>
              <a:t> </a:t>
            </a:r>
            <a:r>
              <a:rPr lang="es-ES" dirty="0" err="1"/>
              <a:t>konsep</a:t>
            </a:r>
            <a:r>
              <a:rPr lang="es-ES" dirty="0"/>
              <a:t> e-</a:t>
            </a:r>
            <a:r>
              <a:rPr lang="es-ES" dirty="0" err="1"/>
              <a:t>business</a:t>
            </a:r>
            <a:r>
              <a:rPr lang="es-ES" dirty="0"/>
              <a:t> </a:t>
            </a:r>
            <a:r>
              <a:rPr lang="es-ES" dirty="0" err="1"/>
              <a:t>semacan</a:t>
            </a:r>
            <a:r>
              <a:rPr lang="es-ES" dirty="0"/>
              <a:t> </a:t>
            </a:r>
            <a:r>
              <a:rPr lang="es-ES" b="1" i="1" dirty="0"/>
              <a:t>e</a:t>
            </a:r>
            <a:r>
              <a:rPr lang="es-ES" b="1" dirty="0"/>
              <a:t>-</a:t>
            </a:r>
            <a:r>
              <a:rPr lang="es-ES" b="1" i="1" dirty="0" err="1"/>
              <a:t>commerce</a:t>
            </a:r>
            <a:r>
              <a:rPr lang="es-ES" b="1" i="1" dirty="0"/>
              <a:t> </a:t>
            </a:r>
            <a:r>
              <a:rPr lang="es-ES" b="1" dirty="0"/>
              <a:t>, </a:t>
            </a:r>
            <a:r>
              <a:rPr lang="es-ES" b="1" i="1" dirty="0"/>
              <a:t>e-</a:t>
            </a:r>
            <a:r>
              <a:rPr lang="es-ES" b="1" i="1" dirty="0" err="1"/>
              <a:t>government</a:t>
            </a:r>
            <a:r>
              <a:rPr lang="es-ES" dirty="0"/>
              <a:t>, </a:t>
            </a:r>
            <a:r>
              <a:rPr lang="es-ES" b="1" i="1" dirty="0"/>
              <a:t>e</a:t>
            </a:r>
            <a:r>
              <a:rPr lang="es-ES" b="1" dirty="0"/>
              <a:t>-</a:t>
            </a:r>
            <a:r>
              <a:rPr lang="es-ES" b="1" i="1" dirty="0" err="1"/>
              <a:t>customer</a:t>
            </a:r>
            <a:r>
              <a:rPr lang="es-ES" dirty="0"/>
              <a:t>, </a:t>
            </a:r>
            <a:r>
              <a:rPr lang="es-ES" b="1" i="1" dirty="0"/>
              <a:t>e</a:t>
            </a:r>
            <a:r>
              <a:rPr lang="es-ES" b="1" dirty="0"/>
              <a:t>-</a:t>
            </a:r>
            <a:r>
              <a:rPr lang="es-ES" b="1" i="1" dirty="0" err="1"/>
              <a:t>loyalty</a:t>
            </a:r>
            <a:r>
              <a:rPr lang="es-ES" dirty="0"/>
              <a:t>, dan </a:t>
            </a:r>
            <a:r>
              <a:rPr lang="es-ES" dirty="0" err="1"/>
              <a:t>lain-lainnya</a:t>
            </a:r>
            <a:r>
              <a:rPr lang="es-ES" dirty="0"/>
              <a:t> pada </a:t>
            </a:r>
            <a:r>
              <a:rPr lang="es-ES" dirty="0" err="1"/>
              <a:t>dasarnya</a:t>
            </a:r>
            <a:r>
              <a:rPr lang="es-ES" dirty="0"/>
              <a:t> </a:t>
            </a:r>
            <a:r>
              <a:rPr lang="es-ES" dirty="0" err="1"/>
              <a:t>merupakan</a:t>
            </a:r>
            <a:r>
              <a:rPr lang="es-ES" dirty="0"/>
              <a:t> cara </a:t>
            </a:r>
            <a:r>
              <a:rPr lang="es-ES" dirty="0" err="1"/>
              <a:t>pandang</a:t>
            </a:r>
            <a:r>
              <a:rPr lang="es-ES" dirty="0"/>
              <a:t> </a:t>
            </a:r>
            <a:r>
              <a:rPr lang="es-ES" dirty="0" err="1"/>
              <a:t>baru</a:t>
            </a:r>
            <a:r>
              <a:rPr lang="es-ES" dirty="0"/>
              <a:t> </a:t>
            </a:r>
            <a:r>
              <a:rPr lang="es-ES" dirty="0" err="1"/>
              <a:t>dalam</a:t>
            </a:r>
            <a:r>
              <a:rPr lang="es-ES" dirty="0"/>
              <a:t> </a:t>
            </a:r>
            <a:r>
              <a:rPr lang="es-ES" dirty="0" err="1"/>
              <a:t>menanggapi</a:t>
            </a:r>
            <a:r>
              <a:rPr lang="es-ES" dirty="0"/>
              <a:t> </a:t>
            </a:r>
            <a:r>
              <a:rPr lang="es-ES" dirty="0" err="1"/>
              <a:t>mekanisme</a:t>
            </a:r>
            <a:r>
              <a:rPr lang="es-ES" dirty="0"/>
              <a:t> </a:t>
            </a:r>
            <a:r>
              <a:rPr lang="es-ES" dirty="0" err="1"/>
              <a:t>bisnis</a:t>
            </a:r>
            <a:r>
              <a:rPr lang="es-ES" dirty="0"/>
              <a:t> di era </a:t>
            </a:r>
            <a:r>
              <a:rPr lang="es-ES" dirty="0" err="1"/>
              <a:t>globalisasi</a:t>
            </a:r>
            <a:r>
              <a:rPr lang="es-ES" dirty="0"/>
              <a:t> </a:t>
            </a:r>
            <a:r>
              <a:rPr lang="es-ES" dirty="0" err="1"/>
              <a:t>informasi</a:t>
            </a:r>
            <a:r>
              <a:rPr lang="es-ES" dirty="0"/>
              <a:t>.</a:t>
            </a:r>
            <a:endParaRPr lang="en-US" dirty="0"/>
          </a:p>
          <a:p>
            <a:endParaRPr lang="en-US" dirty="0"/>
          </a:p>
        </p:txBody>
      </p:sp>
      <p:sp>
        <p:nvSpPr>
          <p:cNvPr id="8" name="Rectangle 7"/>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Create New Realities</a:t>
            </a:r>
          </a:p>
        </p:txBody>
      </p:sp>
      <p:pic>
        <p:nvPicPr>
          <p:cNvPr id="14337" name="Picture 1"/>
          <p:cNvPicPr>
            <a:picLocks noChangeAspect="1" noChangeArrowheads="1"/>
          </p:cNvPicPr>
          <p:nvPr/>
        </p:nvPicPr>
        <p:blipFill>
          <a:blip r:embed="rId3" cstate="print"/>
          <a:srcRect/>
          <a:stretch>
            <a:fillRect/>
          </a:stretch>
        </p:blipFill>
        <p:spPr bwMode="auto">
          <a:xfrm>
            <a:off x="4352924" y="914400"/>
            <a:ext cx="4333876" cy="2667000"/>
          </a:xfrm>
          <a:prstGeom prst="rect">
            <a:avLst/>
          </a:prstGeom>
          <a:ln>
            <a:noFill/>
          </a:ln>
          <a:effectLst>
            <a:outerShdw blurRad="292100" dist="139700" dir="2700000" algn="tl" rotWithShape="0">
              <a:srgbClr val="333333">
                <a:alpha val="65000"/>
              </a:srgbClr>
            </a:outerShdw>
          </a:effectLst>
        </p:spPr>
      </p:pic>
      <p:pic>
        <p:nvPicPr>
          <p:cNvPr id="14338" name="Picture 2"/>
          <p:cNvPicPr>
            <a:picLocks noChangeAspect="1" noChangeArrowheads="1"/>
          </p:cNvPicPr>
          <p:nvPr/>
        </p:nvPicPr>
        <p:blipFill>
          <a:blip r:embed="rId4" cstate="print"/>
          <a:stretch>
            <a:fillRect/>
          </a:stretch>
        </p:blipFill>
        <p:spPr bwMode="auto">
          <a:xfrm>
            <a:off x="4343400" y="4191000"/>
            <a:ext cx="2209800" cy="220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STRATEGI IT DALAM BISNIS</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7" name="TextBox 6"/>
          <p:cNvSpPr txBox="1"/>
          <p:nvPr/>
        </p:nvSpPr>
        <p:spPr>
          <a:xfrm>
            <a:off x="457200" y="914400"/>
            <a:ext cx="8077200" cy="1754326"/>
          </a:xfrm>
          <a:prstGeom prst="rect">
            <a:avLst/>
          </a:prstGeom>
          <a:noFill/>
        </p:spPr>
        <p:txBody>
          <a:bodyPr wrap="square" rtlCol="0">
            <a:spAutoFit/>
          </a:bodyPr>
          <a:lstStyle/>
          <a:p>
            <a:r>
              <a:rPr lang="es-ES" dirty="0" err="1"/>
              <a:t>Sejalan</a:t>
            </a:r>
            <a:r>
              <a:rPr lang="es-ES" dirty="0"/>
              <a:t> </a:t>
            </a:r>
            <a:r>
              <a:rPr lang="es-ES" dirty="0" err="1"/>
              <a:t>dengan</a:t>
            </a:r>
            <a:r>
              <a:rPr lang="es-ES" dirty="0"/>
              <a:t> </a:t>
            </a:r>
            <a:r>
              <a:rPr lang="es-ES" dirty="0" err="1"/>
              <a:t>semakin</a:t>
            </a:r>
            <a:r>
              <a:rPr lang="es-ES" dirty="0"/>
              <a:t> </a:t>
            </a:r>
            <a:r>
              <a:rPr lang="es-ES" dirty="0" err="1"/>
              <a:t>luasnya</a:t>
            </a:r>
            <a:r>
              <a:rPr lang="es-ES" dirty="0"/>
              <a:t> </a:t>
            </a:r>
            <a:r>
              <a:rPr lang="es-ES" dirty="0" err="1"/>
              <a:t>pemanfaatan</a:t>
            </a:r>
            <a:r>
              <a:rPr lang="es-ES" dirty="0"/>
              <a:t> IT di </a:t>
            </a:r>
            <a:r>
              <a:rPr lang="es-ES" dirty="0" err="1"/>
              <a:t>lingkungan</a:t>
            </a:r>
            <a:r>
              <a:rPr lang="es-ES" dirty="0"/>
              <a:t> </a:t>
            </a:r>
            <a:r>
              <a:rPr lang="es-ES" dirty="0" err="1"/>
              <a:t>bisnis</a:t>
            </a:r>
            <a:r>
              <a:rPr lang="es-ES" dirty="0"/>
              <a:t>, </a:t>
            </a:r>
            <a:r>
              <a:rPr lang="es-ES" dirty="0" err="1"/>
              <a:t>semakin</a:t>
            </a:r>
            <a:r>
              <a:rPr lang="es-ES" dirty="0"/>
              <a:t> </a:t>
            </a:r>
            <a:r>
              <a:rPr lang="es-ES" dirty="0" err="1"/>
              <a:t>terlihat</a:t>
            </a:r>
            <a:r>
              <a:rPr lang="es-ES" dirty="0"/>
              <a:t> </a:t>
            </a:r>
            <a:r>
              <a:rPr lang="es-ES" dirty="0" err="1"/>
              <a:t>tidak</a:t>
            </a:r>
            <a:r>
              <a:rPr lang="es-ES" dirty="0"/>
              <a:t> </a:t>
            </a:r>
            <a:r>
              <a:rPr lang="es-ES" dirty="0" err="1"/>
              <a:t>ada</a:t>
            </a:r>
            <a:r>
              <a:rPr lang="es-ES" dirty="0"/>
              <a:t> </a:t>
            </a:r>
            <a:r>
              <a:rPr lang="es-ES" dirty="0" err="1"/>
              <a:t>lagi</a:t>
            </a:r>
            <a:r>
              <a:rPr lang="es-ES" dirty="0"/>
              <a:t> </a:t>
            </a:r>
            <a:r>
              <a:rPr lang="es-ES" dirty="0" err="1"/>
              <a:t>pemisahan</a:t>
            </a:r>
            <a:r>
              <a:rPr lang="es-ES" dirty="0"/>
              <a:t> antara</a:t>
            </a:r>
            <a:r>
              <a:rPr lang="es-ES" b="1" dirty="0"/>
              <a:t> IT </a:t>
            </a:r>
            <a:r>
              <a:rPr lang="es-ES" dirty="0"/>
              <a:t>dan </a:t>
            </a:r>
            <a:r>
              <a:rPr lang="es-ES" b="1" dirty="0" err="1"/>
              <a:t>Strategi</a:t>
            </a:r>
            <a:r>
              <a:rPr lang="es-ES" b="1" dirty="0"/>
              <a:t> </a:t>
            </a:r>
            <a:r>
              <a:rPr lang="es-ES" b="1" dirty="0" err="1"/>
              <a:t>kompetitif</a:t>
            </a:r>
            <a:r>
              <a:rPr lang="es-ES" b="1" dirty="0"/>
              <a:t> </a:t>
            </a:r>
            <a:r>
              <a:rPr lang="es-ES" dirty="0" err="1"/>
              <a:t>perusahaan</a:t>
            </a:r>
            <a:r>
              <a:rPr lang="es-ES" dirty="0"/>
              <a:t>, </a:t>
            </a:r>
            <a:r>
              <a:rPr lang="es-ES" dirty="0" err="1"/>
              <a:t>karena</a:t>
            </a:r>
            <a:r>
              <a:rPr lang="es-ES" dirty="0"/>
              <a:t> </a:t>
            </a:r>
            <a:r>
              <a:rPr lang="es-ES" dirty="0" err="1"/>
              <a:t>semua</a:t>
            </a:r>
            <a:r>
              <a:rPr lang="es-ES" dirty="0"/>
              <a:t> </a:t>
            </a:r>
            <a:r>
              <a:rPr lang="es-ES" dirty="0" err="1"/>
              <a:t>strategi</a:t>
            </a:r>
            <a:r>
              <a:rPr lang="es-ES" dirty="0"/>
              <a:t> </a:t>
            </a:r>
            <a:r>
              <a:rPr lang="es-ES" dirty="0" err="1"/>
              <a:t>kompetitif</a:t>
            </a:r>
            <a:r>
              <a:rPr lang="es-ES" dirty="0"/>
              <a:t> </a:t>
            </a:r>
            <a:r>
              <a:rPr lang="es-ES" dirty="0" err="1"/>
              <a:t>harus</a:t>
            </a:r>
            <a:r>
              <a:rPr lang="es-ES" dirty="0"/>
              <a:t> </a:t>
            </a:r>
            <a:r>
              <a:rPr lang="es-ES" dirty="0" err="1"/>
              <a:t>memiliki</a:t>
            </a:r>
            <a:r>
              <a:rPr lang="es-ES" dirty="0"/>
              <a:t> IT sama </a:t>
            </a:r>
            <a:r>
              <a:rPr lang="es-ES" dirty="0" err="1"/>
              <a:t>halnya</a:t>
            </a:r>
            <a:r>
              <a:rPr lang="es-ES" dirty="0"/>
              <a:t> </a:t>
            </a:r>
            <a:r>
              <a:rPr lang="es-ES" dirty="0" err="1"/>
              <a:t>dengan</a:t>
            </a:r>
            <a:r>
              <a:rPr lang="es-ES" dirty="0"/>
              <a:t> </a:t>
            </a:r>
            <a:r>
              <a:rPr lang="es-ES" dirty="0" err="1"/>
              <a:t>memiliki</a:t>
            </a:r>
            <a:r>
              <a:rPr lang="es-ES" dirty="0"/>
              <a:t> </a:t>
            </a:r>
            <a:r>
              <a:rPr lang="es-ES" b="1" dirty="0"/>
              <a:t>marketing, </a:t>
            </a:r>
            <a:r>
              <a:rPr lang="es-ES" b="1" dirty="0" err="1"/>
              <a:t>produksi</a:t>
            </a:r>
            <a:r>
              <a:rPr lang="es-ES" b="1" dirty="0"/>
              <a:t> </a:t>
            </a:r>
            <a:r>
              <a:rPr lang="es-ES" dirty="0"/>
              <a:t>dan</a:t>
            </a:r>
            <a:r>
              <a:rPr lang="es-ES" b="1" dirty="0"/>
              <a:t> </a:t>
            </a:r>
            <a:r>
              <a:rPr lang="es-ES" b="1" dirty="0" err="1"/>
              <a:t>keuangan</a:t>
            </a:r>
            <a:r>
              <a:rPr lang="es-ES" dirty="0"/>
              <a:t>.</a:t>
            </a:r>
          </a:p>
          <a:p>
            <a:endParaRPr lang="en-US" dirty="0"/>
          </a:p>
          <a:p>
            <a:endParaRPr lang="en-US" dirty="0"/>
          </a:p>
        </p:txBody>
      </p:sp>
      <p:sp>
        <p:nvSpPr>
          <p:cNvPr id="9" name="TextBox 8"/>
          <p:cNvSpPr txBox="1"/>
          <p:nvPr/>
        </p:nvSpPr>
        <p:spPr>
          <a:xfrm>
            <a:off x="457200" y="2133600"/>
            <a:ext cx="4267200" cy="3970318"/>
          </a:xfrm>
          <a:prstGeom prst="rect">
            <a:avLst/>
          </a:prstGeom>
          <a:noFill/>
        </p:spPr>
        <p:txBody>
          <a:bodyPr wrap="square" rtlCol="0">
            <a:spAutoFit/>
          </a:bodyPr>
          <a:lstStyle/>
          <a:p>
            <a:pPr marL="342900" indent="-342900">
              <a:buFont typeface="Arial" pitchFamily="34" charset="0"/>
              <a:buChar char="•"/>
            </a:pPr>
            <a:r>
              <a:rPr lang="es-ES" dirty="0" err="1"/>
              <a:t>Strategi</a:t>
            </a:r>
            <a:r>
              <a:rPr lang="es-ES" dirty="0"/>
              <a:t> IT </a:t>
            </a:r>
            <a:r>
              <a:rPr lang="es-ES" dirty="0" err="1"/>
              <a:t>membantu</a:t>
            </a:r>
            <a:r>
              <a:rPr lang="es-ES" dirty="0"/>
              <a:t> manager </a:t>
            </a:r>
            <a:r>
              <a:rPr lang="es-ES" dirty="0" err="1"/>
              <a:t>untuk</a:t>
            </a:r>
            <a:r>
              <a:rPr lang="es-ES" dirty="0"/>
              <a:t> </a:t>
            </a:r>
            <a:r>
              <a:rPr lang="es-ES" dirty="0" err="1"/>
              <a:t>mendefinisikan</a:t>
            </a:r>
            <a:r>
              <a:rPr lang="es-ES" dirty="0"/>
              <a:t> </a:t>
            </a:r>
            <a:r>
              <a:rPr lang="es-ES" dirty="0" err="1"/>
              <a:t>batasan</a:t>
            </a:r>
            <a:r>
              <a:rPr lang="es-ES" dirty="0"/>
              <a:t> </a:t>
            </a:r>
            <a:r>
              <a:rPr lang="es-ES" dirty="0" err="1"/>
              <a:t>pembuatan</a:t>
            </a:r>
            <a:r>
              <a:rPr lang="es-ES" dirty="0"/>
              <a:t> </a:t>
            </a:r>
            <a:r>
              <a:rPr lang="es-ES" dirty="0" err="1"/>
              <a:t>keputusan</a:t>
            </a:r>
            <a:r>
              <a:rPr lang="es-ES" dirty="0"/>
              <a:t> </a:t>
            </a:r>
            <a:r>
              <a:rPr lang="es-ES" dirty="0" err="1"/>
              <a:t>untuk</a:t>
            </a:r>
            <a:r>
              <a:rPr lang="es-ES" dirty="0"/>
              <a:t> </a:t>
            </a:r>
            <a:r>
              <a:rPr lang="es-ES" dirty="0" err="1"/>
              <a:t>tindakan</a:t>
            </a:r>
            <a:r>
              <a:rPr lang="es-ES" dirty="0"/>
              <a:t> </a:t>
            </a:r>
            <a:r>
              <a:rPr lang="es-ES" dirty="0" err="1"/>
              <a:t>berikutnya</a:t>
            </a:r>
            <a:r>
              <a:rPr lang="es-ES" dirty="0"/>
              <a:t>, </a:t>
            </a:r>
            <a:r>
              <a:rPr lang="es-ES" dirty="0" err="1"/>
              <a:t>tapi</a:t>
            </a:r>
            <a:r>
              <a:rPr lang="es-ES" dirty="0"/>
              <a:t> </a:t>
            </a:r>
            <a:r>
              <a:rPr lang="es-ES" dirty="0" err="1"/>
              <a:t>menghentikan</a:t>
            </a:r>
            <a:r>
              <a:rPr lang="es-ES" dirty="0"/>
              <a:t> </a:t>
            </a:r>
            <a:r>
              <a:rPr lang="es-ES" dirty="0" err="1"/>
              <a:t>dengan</a:t>
            </a:r>
            <a:r>
              <a:rPr lang="es-ES" dirty="0"/>
              <a:t> </a:t>
            </a:r>
            <a:r>
              <a:rPr lang="es-ES" dirty="0" err="1"/>
              <a:t>singkat</a:t>
            </a:r>
            <a:r>
              <a:rPr lang="es-ES" dirty="0"/>
              <a:t> </a:t>
            </a:r>
            <a:r>
              <a:rPr lang="es-ES" dirty="0" err="1"/>
              <a:t>dalam</a:t>
            </a:r>
            <a:r>
              <a:rPr lang="es-ES" dirty="0"/>
              <a:t> </a:t>
            </a:r>
            <a:r>
              <a:rPr lang="es-ES" dirty="0" err="1"/>
              <a:t>menentukan</a:t>
            </a:r>
            <a:r>
              <a:rPr lang="es-ES" dirty="0"/>
              <a:t> </a:t>
            </a:r>
            <a:r>
              <a:rPr lang="es-ES" dirty="0" err="1"/>
              <a:t>tindakan</a:t>
            </a:r>
            <a:r>
              <a:rPr lang="es-ES" dirty="0"/>
              <a:t> </a:t>
            </a:r>
            <a:r>
              <a:rPr lang="es-ES" dirty="0" err="1"/>
              <a:t>untuk</a:t>
            </a:r>
            <a:r>
              <a:rPr lang="es-ES" dirty="0"/>
              <a:t> </a:t>
            </a:r>
            <a:r>
              <a:rPr lang="es-ES" dirty="0" err="1"/>
              <a:t>dirinya</a:t>
            </a:r>
            <a:r>
              <a:rPr lang="es-ES" dirty="0"/>
              <a:t> </a:t>
            </a:r>
            <a:r>
              <a:rPr lang="es-ES" dirty="0" err="1"/>
              <a:t>sendiri</a:t>
            </a:r>
            <a:r>
              <a:rPr lang="es-ES" dirty="0"/>
              <a:t>.</a:t>
            </a:r>
          </a:p>
          <a:p>
            <a:pPr marL="342900" indent="-342900">
              <a:buFont typeface="Arial" pitchFamily="34" charset="0"/>
              <a:buChar char="•"/>
            </a:pPr>
            <a:r>
              <a:rPr lang="es-ES" dirty="0" err="1"/>
              <a:t>Strategi</a:t>
            </a:r>
            <a:r>
              <a:rPr lang="es-ES" dirty="0"/>
              <a:t> IT </a:t>
            </a:r>
            <a:r>
              <a:rPr lang="es-ES" dirty="0" err="1"/>
              <a:t>merupakan</a:t>
            </a:r>
            <a:r>
              <a:rPr lang="es-ES" dirty="0"/>
              <a:t> </a:t>
            </a:r>
            <a:r>
              <a:rPr lang="es-ES" dirty="0" err="1"/>
              <a:t>kumpulan</a:t>
            </a:r>
            <a:r>
              <a:rPr lang="es-ES" dirty="0"/>
              <a:t> </a:t>
            </a:r>
            <a:r>
              <a:rPr lang="es-ES" dirty="0" err="1"/>
              <a:t>prioritas</a:t>
            </a:r>
            <a:r>
              <a:rPr lang="es-ES" dirty="0"/>
              <a:t> yang </a:t>
            </a:r>
            <a:r>
              <a:rPr lang="es-ES" dirty="0" err="1"/>
              <a:t>menguasai</a:t>
            </a:r>
            <a:r>
              <a:rPr lang="es-ES" dirty="0"/>
              <a:t> </a:t>
            </a:r>
            <a:r>
              <a:rPr lang="es-ES" dirty="0" err="1"/>
              <a:t>pembuatan</a:t>
            </a:r>
            <a:r>
              <a:rPr lang="es-ES" dirty="0"/>
              <a:t> </a:t>
            </a:r>
            <a:r>
              <a:rPr lang="es-ES" dirty="0" err="1"/>
              <a:t>keputusan</a:t>
            </a:r>
            <a:r>
              <a:rPr lang="es-ES" dirty="0"/>
              <a:t> </a:t>
            </a:r>
            <a:r>
              <a:rPr lang="es-ES" dirty="0" err="1"/>
              <a:t>bagi</a:t>
            </a:r>
            <a:r>
              <a:rPr lang="es-ES" dirty="0"/>
              <a:t> </a:t>
            </a:r>
            <a:r>
              <a:rPr lang="es-ES" dirty="0" err="1"/>
              <a:t>user</a:t>
            </a:r>
            <a:r>
              <a:rPr lang="es-ES" dirty="0"/>
              <a:t> dan </a:t>
            </a:r>
            <a:r>
              <a:rPr lang="es-ES" dirty="0" err="1"/>
              <a:t>proses</a:t>
            </a:r>
            <a:r>
              <a:rPr lang="es-ES" dirty="0"/>
              <a:t> data profesional. </a:t>
            </a:r>
          </a:p>
          <a:p>
            <a:pPr marL="342900" indent="-342900">
              <a:buFont typeface="Arial" pitchFamily="34" charset="0"/>
              <a:buChar char="•"/>
            </a:pPr>
            <a:r>
              <a:rPr lang="es-ES" dirty="0" err="1"/>
              <a:t>Strategi</a:t>
            </a:r>
            <a:r>
              <a:rPr lang="es-ES" dirty="0"/>
              <a:t> IT  </a:t>
            </a:r>
            <a:r>
              <a:rPr lang="es-ES" dirty="0" err="1"/>
              <a:t>menjelaskan</a:t>
            </a:r>
            <a:r>
              <a:rPr lang="es-ES" dirty="0"/>
              <a:t> </a:t>
            </a:r>
            <a:r>
              <a:rPr lang="es-ES" dirty="0" err="1"/>
              <a:t>bagaimana</a:t>
            </a:r>
            <a:r>
              <a:rPr lang="es-ES" dirty="0"/>
              <a:t> </a:t>
            </a:r>
            <a:r>
              <a:rPr lang="es-ES" dirty="0" err="1"/>
              <a:t>seorang</a:t>
            </a:r>
            <a:r>
              <a:rPr lang="es-ES" dirty="0"/>
              <a:t> </a:t>
            </a:r>
            <a:r>
              <a:rPr lang="es-ES" dirty="0" err="1"/>
              <a:t>eksekutif</a:t>
            </a:r>
            <a:r>
              <a:rPr lang="es-ES" dirty="0"/>
              <a:t> </a:t>
            </a:r>
            <a:r>
              <a:rPr lang="es-ES" dirty="0" err="1"/>
              <a:t>senior</a:t>
            </a:r>
            <a:r>
              <a:rPr lang="es-ES" dirty="0"/>
              <a:t> pada </a:t>
            </a:r>
            <a:r>
              <a:rPr lang="es-ES" dirty="0" err="1"/>
              <a:t>perusahaan</a:t>
            </a:r>
            <a:r>
              <a:rPr lang="es-ES" dirty="0"/>
              <a:t> </a:t>
            </a:r>
            <a:r>
              <a:rPr lang="es-ES" dirty="0" err="1"/>
              <a:t>akan</a:t>
            </a:r>
            <a:r>
              <a:rPr lang="es-ES" dirty="0"/>
              <a:t> </a:t>
            </a:r>
            <a:r>
              <a:rPr lang="es-ES" dirty="0" err="1"/>
              <a:t>berhubungan</a:t>
            </a:r>
            <a:r>
              <a:rPr lang="es-ES" dirty="0"/>
              <a:t> pada </a:t>
            </a:r>
            <a:r>
              <a:rPr lang="es-ES" dirty="0" err="1"/>
              <a:t>infrastruktur</a:t>
            </a:r>
            <a:r>
              <a:rPr lang="es-ES" dirty="0"/>
              <a:t> IT</a:t>
            </a:r>
            <a:endParaRPr lang="en-US" dirty="0"/>
          </a:p>
        </p:txBody>
      </p:sp>
      <p:pic>
        <p:nvPicPr>
          <p:cNvPr id="13313" name="Picture 1"/>
          <p:cNvPicPr>
            <a:picLocks noChangeAspect="1" noChangeArrowheads="1"/>
          </p:cNvPicPr>
          <p:nvPr/>
        </p:nvPicPr>
        <p:blipFill>
          <a:blip r:embed="rId3" cstate="print"/>
          <a:srcRect/>
          <a:stretch>
            <a:fillRect/>
          </a:stretch>
        </p:blipFill>
        <p:spPr bwMode="auto">
          <a:xfrm>
            <a:off x="4876800" y="2286000"/>
            <a:ext cx="3657600" cy="30718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5334000" cy="609599"/>
          </a:xfrm>
        </p:spPr>
        <p:txBody>
          <a:bodyPr>
            <a:normAutofit/>
          </a:bodyPr>
          <a:lstStyle/>
          <a:p>
            <a:r>
              <a:rPr lang="en-US" sz="3200" b="1" dirty="0" err="1">
                <a:solidFill>
                  <a:srgbClr val="FF0000"/>
                </a:solidFill>
                <a:effectLst>
                  <a:outerShdw blurRad="38100" dist="38100" dir="2700000" algn="tl">
                    <a:srgbClr val="000000">
                      <a:alpha val="43137"/>
                    </a:srgbClr>
                  </a:outerShdw>
                </a:effectLst>
              </a:rPr>
              <a:t>Diperlukan</a:t>
            </a:r>
            <a:r>
              <a:rPr lang="en-US" sz="3200" b="1" dirty="0">
                <a:solidFill>
                  <a:srgbClr val="FF0000"/>
                </a:solidFill>
                <a:effectLst>
                  <a:outerShdw blurRad="38100" dist="38100" dir="2700000" algn="tl">
                    <a:srgbClr val="000000">
                      <a:alpha val="43137"/>
                    </a:srgbClr>
                  </a:outerShdw>
                </a:effectLst>
              </a:rPr>
              <a:t> </a:t>
            </a:r>
            <a:r>
              <a:rPr lang="en-US" sz="3200" b="1" dirty="0" err="1">
                <a:solidFill>
                  <a:srgbClr val="FF0000"/>
                </a:solidFill>
                <a:effectLst>
                  <a:outerShdw blurRad="38100" dist="38100" dir="2700000" algn="tl">
                    <a:srgbClr val="000000">
                      <a:alpha val="43137"/>
                    </a:srgbClr>
                  </a:outerShdw>
                </a:effectLst>
              </a:rPr>
              <a:t>Untuk</a:t>
            </a:r>
            <a:r>
              <a:rPr lang="en-US" sz="3200" b="1" dirty="0">
                <a:solidFill>
                  <a:srgbClr val="FF0000"/>
                </a:solidFill>
                <a:effectLst>
                  <a:outerShdw blurRad="38100" dist="38100" dir="2700000" algn="tl">
                    <a:srgbClr val="000000">
                      <a:alpha val="43137"/>
                    </a:srgbClr>
                  </a:outerShdw>
                </a:effectLst>
              </a:rPr>
              <a:t>:</a:t>
            </a:r>
          </a:p>
        </p:txBody>
      </p:sp>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STRATEGI TEKNOLOGI INFORMASI</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7" name="TextBox 6"/>
          <p:cNvSpPr txBox="1"/>
          <p:nvPr/>
        </p:nvSpPr>
        <p:spPr>
          <a:xfrm>
            <a:off x="228600" y="1219201"/>
            <a:ext cx="4953000" cy="4401205"/>
          </a:xfrm>
          <a:prstGeom prst="rect">
            <a:avLst/>
          </a:prstGeom>
          <a:noFill/>
        </p:spPr>
        <p:txBody>
          <a:bodyPr wrap="square" rtlCol="0">
            <a:spAutoFit/>
          </a:bodyPr>
          <a:lstStyle/>
          <a:p>
            <a:pPr marL="514350" indent="-514350">
              <a:buFont typeface="Arial" pitchFamily="34" charset="0"/>
              <a:buChar char="•"/>
            </a:pPr>
            <a:r>
              <a:rPr lang="en-US" sz="2800" dirty="0" err="1"/>
              <a:t>Pengetahuan</a:t>
            </a:r>
            <a:r>
              <a:rPr lang="en-US" sz="2800" dirty="0"/>
              <a:t> </a:t>
            </a:r>
            <a:r>
              <a:rPr lang="en-US" sz="2800" dirty="0" err="1"/>
              <a:t>mengenai</a:t>
            </a:r>
            <a:r>
              <a:rPr lang="en-US" sz="2800" dirty="0"/>
              <a:t> </a:t>
            </a:r>
            <a:r>
              <a:rPr lang="en-US" sz="2800" dirty="0" err="1"/>
              <a:t>teknologi</a:t>
            </a:r>
            <a:r>
              <a:rPr lang="en-US" sz="2800" dirty="0"/>
              <a:t> </a:t>
            </a:r>
            <a:r>
              <a:rPr lang="en-US" sz="2800" dirty="0" err="1"/>
              <a:t>baru</a:t>
            </a:r>
            <a:endParaRPr lang="en-US" sz="2800" dirty="0"/>
          </a:p>
          <a:p>
            <a:pPr marL="514350" indent="-514350">
              <a:buFont typeface="Arial" pitchFamily="34" charset="0"/>
              <a:buChar char="•"/>
            </a:pPr>
            <a:r>
              <a:rPr lang="en-US" sz="2800" dirty="0" err="1"/>
              <a:t>Dilibatkan</a:t>
            </a:r>
            <a:r>
              <a:rPr lang="en-US" sz="2800" dirty="0"/>
              <a:t> </a:t>
            </a:r>
            <a:r>
              <a:rPr lang="en-US" sz="2800" dirty="0" err="1"/>
              <a:t>dalam</a:t>
            </a:r>
            <a:r>
              <a:rPr lang="en-US" sz="2800" dirty="0"/>
              <a:t> </a:t>
            </a:r>
            <a:r>
              <a:rPr lang="en-US" sz="2800" dirty="0" err="1"/>
              <a:t>perencanaan</a:t>
            </a:r>
            <a:r>
              <a:rPr lang="en-US" sz="2800" dirty="0"/>
              <a:t> </a:t>
            </a:r>
            <a:r>
              <a:rPr lang="en-US" sz="2800" dirty="0" err="1"/>
              <a:t>taktis</a:t>
            </a:r>
            <a:r>
              <a:rPr lang="en-US" sz="2800" dirty="0"/>
              <a:t> </a:t>
            </a:r>
            <a:r>
              <a:rPr lang="en-US" sz="2800" dirty="0" err="1"/>
              <a:t>dan</a:t>
            </a:r>
            <a:r>
              <a:rPr lang="en-US" sz="2800" dirty="0"/>
              <a:t> </a:t>
            </a:r>
            <a:r>
              <a:rPr lang="en-US" sz="2800" dirty="0" err="1"/>
              <a:t>strategis</a:t>
            </a:r>
            <a:endParaRPr lang="en-US" sz="2800" dirty="0"/>
          </a:p>
          <a:p>
            <a:pPr marL="514350" indent="-514350">
              <a:buFont typeface="Arial" pitchFamily="34" charset="0"/>
              <a:buChar char="•"/>
            </a:pPr>
            <a:r>
              <a:rPr lang="en-US" sz="2800" dirty="0" err="1"/>
              <a:t>Dibahas</a:t>
            </a:r>
            <a:r>
              <a:rPr lang="en-US" sz="2800" dirty="0"/>
              <a:t> </a:t>
            </a:r>
            <a:r>
              <a:rPr lang="en-US" sz="2800" dirty="0" err="1"/>
              <a:t>dalam</a:t>
            </a:r>
            <a:r>
              <a:rPr lang="en-US" sz="2800" dirty="0"/>
              <a:t> </a:t>
            </a:r>
            <a:r>
              <a:rPr lang="en-US" sz="2800" dirty="0" err="1"/>
              <a:t>diskusi</a:t>
            </a:r>
            <a:r>
              <a:rPr lang="en-US" sz="2800" dirty="0"/>
              <a:t> </a:t>
            </a:r>
            <a:r>
              <a:rPr lang="en-US" sz="2800" dirty="0" err="1"/>
              <a:t>perusahaan</a:t>
            </a:r>
            <a:endParaRPr lang="en-US" sz="2800" dirty="0"/>
          </a:p>
          <a:p>
            <a:pPr marL="514350" indent="-514350">
              <a:buFont typeface="Arial" pitchFamily="34" charset="0"/>
              <a:buChar char="•"/>
            </a:pPr>
            <a:r>
              <a:rPr lang="en-US" sz="2800" dirty="0" err="1"/>
              <a:t>Memahami</a:t>
            </a:r>
            <a:r>
              <a:rPr lang="en-US" sz="2800" dirty="0"/>
              <a:t> </a:t>
            </a:r>
            <a:r>
              <a:rPr lang="en-US" sz="2800" dirty="0" err="1"/>
              <a:t>kelebihan</a:t>
            </a:r>
            <a:r>
              <a:rPr lang="en-US" sz="2800" dirty="0"/>
              <a:t> </a:t>
            </a:r>
            <a:r>
              <a:rPr lang="en-US" sz="2800" dirty="0" err="1"/>
              <a:t>dan</a:t>
            </a:r>
            <a:r>
              <a:rPr lang="en-US" sz="2800" dirty="0"/>
              <a:t> </a:t>
            </a:r>
            <a:r>
              <a:rPr lang="en-US" sz="2800" dirty="0" err="1"/>
              <a:t>kekurangan</a:t>
            </a:r>
            <a:r>
              <a:rPr lang="en-US" sz="2800" dirty="0"/>
              <a:t> </a:t>
            </a:r>
            <a:r>
              <a:rPr lang="en-US" sz="2800" dirty="0" err="1"/>
              <a:t>teknologi</a:t>
            </a:r>
            <a:endParaRPr lang="en-US" sz="2800" dirty="0"/>
          </a:p>
          <a:p>
            <a:endParaRPr lang="en-US" sz="2800" dirty="0"/>
          </a:p>
        </p:txBody>
      </p:sp>
      <p:pic>
        <p:nvPicPr>
          <p:cNvPr id="12289" name="Picture 1"/>
          <p:cNvPicPr>
            <a:picLocks noChangeAspect="1" noChangeArrowheads="1"/>
          </p:cNvPicPr>
          <p:nvPr/>
        </p:nvPicPr>
        <p:blipFill>
          <a:blip r:embed="rId3" cstate="print"/>
          <a:srcRect/>
          <a:stretch>
            <a:fillRect/>
          </a:stretch>
        </p:blipFill>
        <p:spPr bwMode="auto">
          <a:xfrm>
            <a:off x="5715000" y="762000"/>
            <a:ext cx="2743200" cy="226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0" name="Picture 2"/>
          <p:cNvPicPr>
            <a:picLocks noChangeAspect="1" noChangeArrowheads="1"/>
          </p:cNvPicPr>
          <p:nvPr/>
        </p:nvPicPr>
        <p:blipFill>
          <a:blip r:embed="rId4" cstate="print"/>
          <a:srcRect/>
          <a:stretch>
            <a:fillRect/>
          </a:stretch>
        </p:blipFill>
        <p:spPr bwMode="auto">
          <a:xfrm>
            <a:off x="5715000" y="3657600"/>
            <a:ext cx="2362200" cy="23812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TI SEBAGAI ENABLER ORGANISASI</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8" name="TextBox 7"/>
          <p:cNvSpPr txBox="1"/>
          <p:nvPr/>
        </p:nvSpPr>
        <p:spPr>
          <a:xfrm>
            <a:off x="304800" y="685800"/>
            <a:ext cx="8534400" cy="1477328"/>
          </a:xfrm>
          <a:prstGeom prst="rect">
            <a:avLst/>
          </a:prstGeom>
          <a:noFill/>
        </p:spPr>
        <p:txBody>
          <a:bodyPr wrap="square" rtlCol="0">
            <a:spAutoFit/>
          </a:bodyPr>
          <a:lstStyle/>
          <a:p>
            <a:r>
              <a:rPr lang="fi-FI" dirty="0"/>
              <a:t>Organisasi atau Perusahaan dituntut untuk mengaplikasikan Teknologi bukan hanya untuk </a:t>
            </a:r>
            <a:r>
              <a:rPr lang="fi-FI" b="1" dirty="0"/>
              <a:t>menjaga eksistensi bisnisnya </a:t>
            </a:r>
            <a:r>
              <a:rPr lang="fi-FI" dirty="0"/>
              <a:t>melainkan juga untuk menciptakan </a:t>
            </a:r>
            <a:r>
              <a:rPr lang="fi-FI" b="1" dirty="0"/>
              <a:t>Peluang dalam persaingan</a:t>
            </a:r>
            <a:r>
              <a:rPr lang="fi-FI" dirty="0"/>
              <a:t>. Pemahaman mengenai peran pengembangan teknologi dan sistem informasi diperlukan untuk mengelola teknologi dan sistem informasi dalam organisasi itu sendiri.</a:t>
            </a:r>
            <a:endParaRPr lang="en-US" dirty="0"/>
          </a:p>
          <a:p>
            <a:endParaRPr lang="en-US" dirty="0"/>
          </a:p>
        </p:txBody>
      </p:sp>
      <p:sp>
        <p:nvSpPr>
          <p:cNvPr id="9" name="TextBox 8"/>
          <p:cNvSpPr txBox="1"/>
          <p:nvPr/>
        </p:nvSpPr>
        <p:spPr>
          <a:xfrm>
            <a:off x="152400" y="2209800"/>
            <a:ext cx="5638800" cy="3416320"/>
          </a:xfrm>
          <a:prstGeom prst="rect">
            <a:avLst/>
          </a:prstGeom>
          <a:noFill/>
        </p:spPr>
        <p:txBody>
          <a:bodyPr wrap="square" rtlCol="0">
            <a:spAutoFit/>
          </a:bodyPr>
          <a:lstStyle/>
          <a:p>
            <a:r>
              <a:rPr lang="en-US" b="1" dirty="0"/>
              <a:t>LEVEL IT DALAM PERUSAHAAN</a:t>
            </a:r>
          </a:p>
          <a:p>
            <a:pPr marL="342900" indent="-342900">
              <a:buFont typeface="Arial" pitchFamily="34" charset="0"/>
              <a:buChar char="•"/>
            </a:pPr>
            <a:r>
              <a:rPr lang="en-US" b="1" dirty="0" err="1"/>
              <a:t>Strategik</a:t>
            </a:r>
            <a:endParaRPr lang="en-US" b="1" dirty="0"/>
          </a:p>
          <a:p>
            <a:pPr marL="800100" lvl="1" indent="-342900"/>
            <a:r>
              <a:rPr lang="en-US" dirty="0" err="1"/>
              <a:t>Relevan</a:t>
            </a:r>
            <a:r>
              <a:rPr lang="en-US" dirty="0"/>
              <a:t> </a:t>
            </a:r>
            <a:r>
              <a:rPr lang="en-US" dirty="0" err="1"/>
              <a:t>dengan</a:t>
            </a:r>
            <a:r>
              <a:rPr lang="en-US" dirty="0"/>
              <a:t> target </a:t>
            </a:r>
            <a:r>
              <a:rPr lang="en-US" dirty="0" err="1"/>
              <a:t>pencapaian</a:t>
            </a:r>
            <a:r>
              <a:rPr lang="en-US" dirty="0"/>
              <a:t> </a:t>
            </a:r>
            <a:r>
              <a:rPr lang="en-US" dirty="0" err="1"/>
              <a:t>jangka</a:t>
            </a:r>
            <a:r>
              <a:rPr lang="en-US" dirty="0"/>
              <a:t> </a:t>
            </a:r>
            <a:r>
              <a:rPr lang="en-US" dirty="0" err="1"/>
              <a:t>panjang</a:t>
            </a:r>
            <a:endParaRPr lang="en-US" dirty="0"/>
          </a:p>
          <a:p>
            <a:pPr marL="800100" lvl="1" indent="-342900"/>
            <a:r>
              <a:rPr lang="en-US" dirty="0"/>
              <a:t>Dan </a:t>
            </a:r>
            <a:r>
              <a:rPr lang="en-US" dirty="0" err="1"/>
              <a:t>bisnis</a:t>
            </a:r>
            <a:r>
              <a:rPr lang="en-US" dirty="0"/>
              <a:t> </a:t>
            </a:r>
            <a:r>
              <a:rPr lang="en-US" dirty="0" err="1"/>
              <a:t>secara</a:t>
            </a:r>
            <a:r>
              <a:rPr lang="en-US" dirty="0"/>
              <a:t> </a:t>
            </a:r>
            <a:r>
              <a:rPr lang="en-US" dirty="0" err="1"/>
              <a:t>keseluruhan</a:t>
            </a:r>
            <a:endParaRPr lang="en-US" dirty="0"/>
          </a:p>
          <a:p>
            <a:pPr marL="342900" indent="-342900">
              <a:buFont typeface="Arial" pitchFamily="34" charset="0"/>
              <a:buChar char="•"/>
            </a:pPr>
            <a:r>
              <a:rPr lang="en-US" b="1" dirty="0" err="1"/>
              <a:t>Taktis</a:t>
            </a:r>
            <a:endParaRPr lang="en-US" b="1" dirty="0"/>
          </a:p>
          <a:p>
            <a:pPr lvl="1"/>
            <a:r>
              <a:rPr lang="en-US" dirty="0" err="1"/>
              <a:t>Diperlukan</a:t>
            </a:r>
            <a:r>
              <a:rPr lang="en-US" dirty="0"/>
              <a:t> </a:t>
            </a:r>
            <a:r>
              <a:rPr lang="en-US" dirty="0" err="1"/>
              <a:t>untuk</a:t>
            </a:r>
            <a:r>
              <a:rPr lang="en-US" dirty="0"/>
              <a:t> </a:t>
            </a:r>
            <a:r>
              <a:rPr lang="en-US" dirty="0" err="1"/>
              <a:t>mencapai</a:t>
            </a:r>
            <a:r>
              <a:rPr lang="en-US" dirty="0"/>
              <a:t> </a:t>
            </a:r>
            <a:r>
              <a:rPr lang="en-US" dirty="0" err="1"/>
              <a:t>rencana</a:t>
            </a:r>
            <a:r>
              <a:rPr lang="en-US" dirty="0"/>
              <a:t> </a:t>
            </a:r>
            <a:r>
              <a:rPr lang="en-US" dirty="0" err="1"/>
              <a:t>dan</a:t>
            </a:r>
            <a:r>
              <a:rPr lang="en-US" dirty="0"/>
              <a:t> </a:t>
            </a:r>
            <a:r>
              <a:rPr lang="en-US" dirty="0" err="1"/>
              <a:t>tujuan</a:t>
            </a:r>
            <a:r>
              <a:rPr lang="en-US" dirty="0"/>
              <a:t> </a:t>
            </a:r>
            <a:r>
              <a:rPr lang="en-US" dirty="0" err="1"/>
              <a:t>strategis</a:t>
            </a:r>
            <a:r>
              <a:rPr lang="en-US" dirty="0"/>
              <a:t> </a:t>
            </a:r>
            <a:r>
              <a:rPr lang="en-US" dirty="0" err="1"/>
              <a:t>dalam</a:t>
            </a:r>
            <a:r>
              <a:rPr lang="en-US" dirty="0"/>
              <a:t> </a:t>
            </a:r>
            <a:r>
              <a:rPr lang="en-US" dirty="0" err="1"/>
              <a:t>rangka</a:t>
            </a:r>
            <a:r>
              <a:rPr lang="en-US" dirty="0"/>
              <a:t> </a:t>
            </a:r>
            <a:r>
              <a:rPr lang="en-US" dirty="0" err="1"/>
              <a:t>melakukan</a:t>
            </a:r>
            <a:r>
              <a:rPr lang="en-US" dirty="0"/>
              <a:t> </a:t>
            </a:r>
            <a:r>
              <a:rPr lang="en-US" dirty="0" err="1"/>
              <a:t>perubahan</a:t>
            </a:r>
            <a:r>
              <a:rPr lang="en-US" dirty="0"/>
              <a:t> </a:t>
            </a:r>
            <a:r>
              <a:rPr lang="en-US" dirty="0" err="1"/>
              <a:t>menuju</a:t>
            </a:r>
            <a:r>
              <a:rPr lang="en-US" dirty="0"/>
              <a:t> </a:t>
            </a:r>
            <a:r>
              <a:rPr lang="en-US" dirty="0" err="1"/>
              <a:t>sukses</a:t>
            </a:r>
            <a:endParaRPr lang="en-US" dirty="0"/>
          </a:p>
          <a:p>
            <a:pPr marL="342900" indent="-342900">
              <a:buFont typeface="Arial" pitchFamily="34" charset="0"/>
              <a:buChar char="•"/>
            </a:pPr>
            <a:r>
              <a:rPr lang="en-US" b="1" dirty="0" err="1"/>
              <a:t>Operasional</a:t>
            </a:r>
            <a:endParaRPr lang="en-US" b="1" dirty="0"/>
          </a:p>
          <a:p>
            <a:pPr lvl="1"/>
            <a:r>
              <a:rPr lang="en-US" dirty="0" err="1"/>
              <a:t>Proses</a:t>
            </a:r>
            <a:r>
              <a:rPr lang="en-US" dirty="0"/>
              <a:t> </a:t>
            </a:r>
            <a:r>
              <a:rPr lang="en-US" dirty="0" err="1"/>
              <a:t>dan</a:t>
            </a:r>
            <a:r>
              <a:rPr lang="en-US" dirty="0"/>
              <a:t> </a:t>
            </a:r>
            <a:r>
              <a:rPr lang="en-US" dirty="0" err="1"/>
              <a:t>aksi</a:t>
            </a:r>
            <a:r>
              <a:rPr lang="en-US" dirty="0"/>
              <a:t> yang </a:t>
            </a:r>
            <a:r>
              <a:rPr lang="en-US" dirty="0" err="1"/>
              <a:t>harus</a:t>
            </a:r>
            <a:r>
              <a:rPr lang="en-US" dirty="0"/>
              <a:t> </a:t>
            </a:r>
            <a:r>
              <a:rPr lang="en-US" dirty="0" err="1"/>
              <a:t>dilakukan</a:t>
            </a:r>
            <a:r>
              <a:rPr lang="en-US" dirty="0"/>
              <a:t> </a:t>
            </a:r>
            <a:r>
              <a:rPr lang="en-US" dirty="0" err="1"/>
              <a:t>sehari-hari</a:t>
            </a:r>
            <a:r>
              <a:rPr lang="en-US" dirty="0"/>
              <a:t> </a:t>
            </a:r>
            <a:r>
              <a:rPr lang="en-US" dirty="0" err="1"/>
              <a:t>untuk</a:t>
            </a:r>
            <a:r>
              <a:rPr lang="en-US" dirty="0"/>
              <a:t> </a:t>
            </a:r>
            <a:r>
              <a:rPr lang="en-US" dirty="0" err="1"/>
              <a:t>menjaga</a:t>
            </a:r>
            <a:r>
              <a:rPr lang="en-US" dirty="0"/>
              <a:t> </a:t>
            </a:r>
            <a:r>
              <a:rPr lang="en-US" dirty="0" err="1"/>
              <a:t>kinerja</a:t>
            </a:r>
            <a:endParaRPr lang="en-US" dirty="0"/>
          </a:p>
          <a:p>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6096000" y="2133600"/>
            <a:ext cx="2632295"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rPr>
              <a:t>BAGAIMANA MEREALISASIKAN TI DENGAN KEBUTUHAN ORGANISASI</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pic>
        <p:nvPicPr>
          <p:cNvPr id="10241" name="Picture 1"/>
          <p:cNvPicPr>
            <a:picLocks noChangeAspect="1" noChangeArrowheads="1"/>
          </p:cNvPicPr>
          <p:nvPr/>
        </p:nvPicPr>
        <p:blipFill>
          <a:blip r:embed="rId3" cstate="print"/>
          <a:srcRect/>
          <a:stretch>
            <a:fillRect/>
          </a:stretch>
        </p:blipFill>
        <p:spPr bwMode="auto">
          <a:xfrm>
            <a:off x="152400" y="1066800"/>
            <a:ext cx="8532984" cy="47577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KESELARASAN DIMENSI</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pic>
        <p:nvPicPr>
          <p:cNvPr id="9217" name="Picture 1"/>
          <p:cNvPicPr>
            <a:picLocks noChangeAspect="1" noChangeArrowheads="1"/>
          </p:cNvPicPr>
          <p:nvPr/>
        </p:nvPicPr>
        <p:blipFill>
          <a:blip r:embed="rId3" cstate="print"/>
          <a:srcRect/>
          <a:stretch>
            <a:fillRect/>
          </a:stretch>
        </p:blipFill>
        <p:spPr bwMode="auto">
          <a:xfrm>
            <a:off x="381000" y="1447800"/>
            <a:ext cx="8229599" cy="4407447"/>
          </a:xfrm>
          <a:prstGeom prst="rect">
            <a:avLst/>
          </a:prstGeom>
          <a:noFill/>
          <a:ln w="9525">
            <a:noFill/>
            <a:miter lim="800000"/>
            <a:headEnd/>
            <a:tailEnd/>
          </a:ln>
        </p:spPr>
      </p:pic>
      <p:sp>
        <p:nvSpPr>
          <p:cNvPr id="8" name="TextBox 7"/>
          <p:cNvSpPr txBox="1"/>
          <p:nvPr/>
        </p:nvSpPr>
        <p:spPr>
          <a:xfrm>
            <a:off x="1371600" y="762000"/>
            <a:ext cx="6705600" cy="461665"/>
          </a:xfrm>
          <a:prstGeom prst="rect">
            <a:avLst/>
          </a:prstGeom>
          <a:noFill/>
        </p:spPr>
        <p:txBody>
          <a:bodyPr wrap="square" rtlCol="0">
            <a:spAutoFit/>
          </a:bodyPr>
          <a:lstStyle/>
          <a:p>
            <a:pPr algn="ctr"/>
            <a:r>
              <a:rPr lang="en-US" sz="2400" b="1" dirty="0" err="1">
                <a:effectLst>
                  <a:outerShdw blurRad="38100" dist="38100" dir="2700000" algn="tl">
                    <a:srgbClr val="000000">
                      <a:alpha val="43137"/>
                    </a:srgbClr>
                  </a:outerShdw>
                </a:effectLst>
              </a:rPr>
              <a:t>Komponen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dalam</a:t>
            </a:r>
            <a:r>
              <a:rPr lang="en-US" sz="2400" b="1" dirty="0">
                <a:effectLst>
                  <a:outerShdw blurRad="38100" dist="38100" dir="2700000" algn="tl">
                    <a:srgbClr val="000000">
                      <a:alpha val="43137"/>
                    </a:srgbClr>
                  </a:outerShdw>
                </a:effectLst>
              </a:rPr>
              <a:t> Business Strategy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pic>
        <p:nvPicPr>
          <p:cNvPr id="8193" name="Picture 1"/>
          <p:cNvPicPr>
            <a:picLocks noChangeAspect="1" noChangeArrowheads="1"/>
          </p:cNvPicPr>
          <p:nvPr/>
        </p:nvPicPr>
        <p:blipFill>
          <a:blip r:embed="rId3" cstate="print"/>
          <a:srcRect/>
          <a:stretch>
            <a:fillRect/>
          </a:stretch>
        </p:blipFill>
        <p:spPr bwMode="auto">
          <a:xfrm>
            <a:off x="228600" y="1295400"/>
            <a:ext cx="8229600" cy="4520866"/>
          </a:xfrm>
          <a:prstGeom prst="rect">
            <a:avLst/>
          </a:prstGeom>
          <a:noFill/>
          <a:ln w="9525">
            <a:noFill/>
            <a:miter lim="800000"/>
            <a:headEnd/>
            <a:tailEnd/>
          </a:ln>
        </p:spPr>
      </p:pic>
      <p:sp>
        <p:nvSpPr>
          <p:cNvPr id="8" name="Rectangle 7"/>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KESELARASAN DIMENSI</a:t>
            </a:r>
          </a:p>
        </p:txBody>
      </p:sp>
      <p:sp>
        <p:nvSpPr>
          <p:cNvPr id="9" name="TextBox 8"/>
          <p:cNvSpPr txBox="1"/>
          <p:nvPr/>
        </p:nvSpPr>
        <p:spPr>
          <a:xfrm>
            <a:off x="1371600" y="762000"/>
            <a:ext cx="6705600" cy="461665"/>
          </a:xfrm>
          <a:prstGeom prst="rect">
            <a:avLst/>
          </a:prstGeom>
          <a:noFill/>
        </p:spPr>
        <p:txBody>
          <a:bodyPr wrap="square" rtlCol="0">
            <a:spAutoFit/>
          </a:bodyPr>
          <a:lstStyle/>
          <a:p>
            <a:pPr algn="ctr"/>
            <a:r>
              <a:rPr lang="en-US" sz="2400" b="1" dirty="0" err="1">
                <a:effectLst>
                  <a:outerShdw blurRad="38100" dist="38100" dir="2700000" algn="tl">
                    <a:srgbClr val="000000">
                      <a:alpha val="43137"/>
                    </a:srgbClr>
                  </a:outerShdw>
                </a:effectLst>
              </a:rPr>
              <a:t>Komponen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dalam</a:t>
            </a:r>
            <a:r>
              <a:rPr lang="en-US" sz="2400" b="1" dirty="0">
                <a:effectLst>
                  <a:outerShdw blurRad="38100" dist="38100" dir="2700000" algn="tl">
                    <a:srgbClr val="000000">
                      <a:alpha val="43137"/>
                    </a:srgbClr>
                  </a:outerShdw>
                </a:effectLst>
              </a:rPr>
              <a:t> Business Strategy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8" name="Rectangle 7"/>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KESELARASAN DIMENSI</a:t>
            </a:r>
          </a:p>
        </p:txBody>
      </p:sp>
      <p:sp>
        <p:nvSpPr>
          <p:cNvPr id="9" name="TextBox 8"/>
          <p:cNvSpPr txBox="1"/>
          <p:nvPr/>
        </p:nvSpPr>
        <p:spPr>
          <a:xfrm>
            <a:off x="1371600" y="762000"/>
            <a:ext cx="6705600" cy="461665"/>
          </a:xfrm>
          <a:prstGeom prst="rect">
            <a:avLst/>
          </a:prstGeom>
          <a:noFill/>
        </p:spPr>
        <p:txBody>
          <a:bodyPr wrap="square" rtlCol="0">
            <a:spAutoFit/>
          </a:bodyPr>
          <a:lstStyle/>
          <a:p>
            <a:pPr algn="ctr"/>
            <a:r>
              <a:rPr lang="en-US" sz="2400" b="1" dirty="0" err="1">
                <a:effectLst>
                  <a:outerShdw blurRad="38100" dist="38100" dir="2700000" algn="tl">
                    <a:srgbClr val="000000">
                      <a:alpha val="43137"/>
                    </a:srgbClr>
                  </a:outerShdw>
                </a:effectLst>
              </a:rPr>
              <a:t>Komponen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dalam</a:t>
            </a:r>
            <a:r>
              <a:rPr lang="en-US" sz="2400" b="1" dirty="0">
                <a:effectLst>
                  <a:outerShdw blurRad="38100" dist="38100" dir="2700000" algn="tl">
                    <a:srgbClr val="000000">
                      <a:alpha val="43137"/>
                    </a:srgbClr>
                  </a:outerShdw>
                </a:effectLst>
              </a:rPr>
              <a:t> Business Strategy</a:t>
            </a:r>
          </a:p>
        </p:txBody>
      </p:sp>
      <p:pic>
        <p:nvPicPr>
          <p:cNvPr id="46082" name="Picture 2"/>
          <p:cNvPicPr>
            <a:picLocks noChangeAspect="1" noChangeArrowheads="1"/>
          </p:cNvPicPr>
          <p:nvPr/>
        </p:nvPicPr>
        <p:blipFill>
          <a:blip r:embed="rId3" cstate="print"/>
          <a:srcRect/>
          <a:stretch>
            <a:fillRect/>
          </a:stretch>
        </p:blipFill>
        <p:spPr bwMode="auto">
          <a:xfrm>
            <a:off x="304800" y="1524000"/>
            <a:ext cx="8534400" cy="406437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8" name="Rectangle 7"/>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KESELARASAN DIMENSI</a:t>
            </a:r>
          </a:p>
        </p:txBody>
      </p:sp>
      <p:sp>
        <p:nvSpPr>
          <p:cNvPr id="9" name="TextBox 8"/>
          <p:cNvSpPr txBox="1"/>
          <p:nvPr/>
        </p:nvSpPr>
        <p:spPr>
          <a:xfrm>
            <a:off x="1371600" y="762000"/>
            <a:ext cx="6705600" cy="461665"/>
          </a:xfrm>
          <a:prstGeom prst="rect">
            <a:avLst/>
          </a:prstGeom>
          <a:noFill/>
        </p:spPr>
        <p:txBody>
          <a:bodyPr wrap="square" rtlCol="0">
            <a:spAutoFit/>
          </a:bodyPr>
          <a:lstStyle/>
          <a:p>
            <a:pPr algn="ctr"/>
            <a:r>
              <a:rPr lang="en-US" sz="2400" b="1" dirty="0" err="1">
                <a:effectLst>
                  <a:outerShdw blurRad="38100" dist="38100" dir="2700000" algn="tl">
                    <a:srgbClr val="000000">
                      <a:alpha val="43137"/>
                    </a:srgbClr>
                  </a:outerShdw>
                </a:effectLst>
              </a:rPr>
              <a:t>Komponen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dalam</a:t>
            </a:r>
            <a:r>
              <a:rPr lang="en-US" sz="2400" b="1" dirty="0">
                <a:effectLst>
                  <a:outerShdw blurRad="38100" dist="38100" dir="2700000" algn="tl">
                    <a:srgbClr val="000000">
                      <a:alpha val="43137"/>
                    </a:srgbClr>
                  </a:outerShdw>
                </a:effectLst>
              </a:rPr>
              <a:t> Business Strategy</a:t>
            </a:r>
          </a:p>
        </p:txBody>
      </p:sp>
      <p:pic>
        <p:nvPicPr>
          <p:cNvPr id="47106" name="Picture 2"/>
          <p:cNvPicPr>
            <a:picLocks noChangeAspect="1" noChangeArrowheads="1"/>
          </p:cNvPicPr>
          <p:nvPr/>
        </p:nvPicPr>
        <p:blipFill>
          <a:blip r:embed="rId3" cstate="print"/>
          <a:srcRect/>
          <a:stretch>
            <a:fillRect/>
          </a:stretch>
        </p:blipFill>
        <p:spPr bwMode="auto">
          <a:xfrm>
            <a:off x="304800" y="1600200"/>
            <a:ext cx="8384772" cy="3886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ENABLER </a:t>
            </a:r>
            <a:r>
              <a:rPr lang="en-US" dirty="0" err="1"/>
              <a:t>dan</a:t>
            </a:r>
            <a:r>
              <a:rPr lang="en-US" dirty="0"/>
              <a:t> PENGHAMBAT</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graphicFrame>
        <p:nvGraphicFramePr>
          <p:cNvPr id="14" name="Table 13"/>
          <p:cNvGraphicFramePr>
            <a:graphicFrameLocks noGrp="1"/>
          </p:cNvGraphicFramePr>
          <p:nvPr/>
        </p:nvGraphicFramePr>
        <p:xfrm>
          <a:off x="609600" y="1447800"/>
          <a:ext cx="7772400" cy="3762045"/>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914400">
                <a:tc>
                  <a:txBody>
                    <a:bodyPr/>
                    <a:lstStyle/>
                    <a:p>
                      <a:endParaRPr lang="en-US" dirty="0"/>
                    </a:p>
                  </a:txBody>
                  <a:tcPr>
                    <a:solidFill>
                      <a:schemeClr val="tx1"/>
                    </a:solidFill>
                  </a:tcPr>
                </a:tc>
                <a:tc>
                  <a:txBody>
                    <a:bodyPr/>
                    <a:lstStyle/>
                    <a:p>
                      <a:endParaRPr lang="en-US" dirty="0"/>
                    </a:p>
                  </a:txBody>
                  <a:tcPr>
                    <a:solidFill>
                      <a:schemeClr val="tx1"/>
                    </a:solidFill>
                  </a:tcPr>
                </a:tc>
                <a:extLst>
                  <a:ext uri="{0D108BD9-81ED-4DB2-BD59-A6C34878D82A}">
                    <a16:rowId xmlns:a16="http://schemas.microsoft.com/office/drawing/2014/main" val="10000"/>
                  </a:ext>
                </a:extLst>
              </a:tr>
              <a:tr h="418429">
                <a:tc>
                  <a:txBody>
                    <a:bodyPr/>
                    <a:lstStyle/>
                    <a:p>
                      <a:r>
                        <a:rPr lang="en-US" dirty="0" err="1"/>
                        <a:t>Eksekutif</a:t>
                      </a:r>
                      <a:r>
                        <a:rPr lang="en-US" dirty="0"/>
                        <a:t> Senior </a:t>
                      </a:r>
                      <a:r>
                        <a:rPr lang="en-US" dirty="0" err="1"/>
                        <a:t>mensupport</a:t>
                      </a:r>
                      <a:r>
                        <a:rPr lang="en-US" dirty="0"/>
                        <a:t> TI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Eksekutif</a:t>
                      </a:r>
                      <a:r>
                        <a:rPr lang="en-US" dirty="0"/>
                        <a:t> Senior </a:t>
                      </a:r>
                      <a:r>
                        <a:rPr lang="en-US" dirty="0" err="1"/>
                        <a:t>tidak</a:t>
                      </a:r>
                      <a:r>
                        <a:rPr lang="en-US" dirty="0"/>
                        <a:t> </a:t>
                      </a:r>
                      <a:r>
                        <a:rPr lang="en-US" dirty="0" err="1"/>
                        <a:t>mensupport</a:t>
                      </a:r>
                      <a:r>
                        <a:rPr lang="en-US" dirty="0"/>
                        <a:t> TI</a:t>
                      </a:r>
                    </a:p>
                  </a:txBody>
                  <a:tcPr/>
                </a:tc>
                <a:extLst>
                  <a:ext uri="{0D108BD9-81ED-4DB2-BD59-A6C34878D82A}">
                    <a16:rowId xmlns:a16="http://schemas.microsoft.com/office/drawing/2014/main" val="10001"/>
                  </a:ext>
                </a:extLst>
              </a:tr>
              <a:tr h="424241">
                <a:tc>
                  <a:txBody>
                    <a:bodyPr/>
                    <a:lstStyle/>
                    <a:p>
                      <a:r>
                        <a:rPr lang="en-US" dirty="0"/>
                        <a:t>TI </a:t>
                      </a:r>
                      <a:r>
                        <a:rPr lang="en-US" dirty="0" err="1"/>
                        <a:t>dilibatkan</a:t>
                      </a:r>
                      <a:r>
                        <a:rPr lang="en-US" dirty="0"/>
                        <a:t> </a:t>
                      </a:r>
                      <a:r>
                        <a:rPr lang="en-US" dirty="0" err="1"/>
                        <a:t>dalam</a:t>
                      </a:r>
                      <a:r>
                        <a:rPr lang="en-US" dirty="0"/>
                        <a:t> </a:t>
                      </a:r>
                      <a:r>
                        <a:rPr lang="en-US" dirty="0" err="1"/>
                        <a:t>penyusunan</a:t>
                      </a:r>
                      <a:r>
                        <a:rPr lang="en-US" dirty="0"/>
                        <a:t> </a:t>
                      </a:r>
                      <a:r>
                        <a:rPr lang="en-US" dirty="0" err="1"/>
                        <a:t>strategi</a:t>
                      </a:r>
                      <a:endParaRPr lang="en-US" dirty="0"/>
                    </a:p>
                  </a:txBody>
                  <a:tcPr/>
                </a:tc>
                <a:tc>
                  <a:txBody>
                    <a:bodyPr/>
                    <a:lstStyle/>
                    <a:p>
                      <a:r>
                        <a:rPr lang="en-US" dirty="0"/>
                        <a:t>Ti </a:t>
                      </a:r>
                      <a:r>
                        <a:rPr lang="en-US" dirty="0" err="1"/>
                        <a:t>tidak</a:t>
                      </a:r>
                      <a:r>
                        <a:rPr lang="en-US" dirty="0"/>
                        <a:t> </a:t>
                      </a:r>
                      <a:r>
                        <a:rPr lang="en-US" dirty="0" err="1"/>
                        <a:t>di</a:t>
                      </a:r>
                      <a:r>
                        <a:rPr lang="en-US" dirty="0"/>
                        <a:t> </a:t>
                      </a:r>
                      <a:r>
                        <a:rPr lang="en-US" dirty="0" err="1"/>
                        <a:t>prioritaskan</a:t>
                      </a:r>
                      <a:r>
                        <a:rPr lang="en-US" dirty="0"/>
                        <a:t> </a:t>
                      </a:r>
                      <a:r>
                        <a:rPr lang="en-US" dirty="0" err="1"/>
                        <a:t>keterilbatannya</a:t>
                      </a:r>
                      <a:endParaRPr lang="en-US" dirty="0"/>
                    </a:p>
                  </a:txBody>
                  <a:tcPr/>
                </a:tc>
                <a:extLst>
                  <a:ext uri="{0D108BD9-81ED-4DB2-BD59-A6C34878D82A}">
                    <a16:rowId xmlns:a16="http://schemas.microsoft.com/office/drawing/2014/main" val="10002"/>
                  </a:ext>
                </a:extLst>
              </a:tr>
              <a:tr h="424241">
                <a:tc>
                  <a:txBody>
                    <a:bodyPr/>
                    <a:lstStyle/>
                    <a:p>
                      <a:r>
                        <a:rPr lang="en-US" dirty="0"/>
                        <a:t>Ti </a:t>
                      </a:r>
                      <a:r>
                        <a:rPr lang="en-US" dirty="0" err="1"/>
                        <a:t>benar-benar</a:t>
                      </a:r>
                      <a:r>
                        <a:rPr lang="en-US" dirty="0"/>
                        <a:t> </a:t>
                      </a:r>
                      <a:r>
                        <a:rPr lang="en-US" dirty="0" err="1"/>
                        <a:t>memahami</a:t>
                      </a:r>
                      <a:r>
                        <a:rPr lang="en-US" baseline="0" dirty="0"/>
                        <a:t> </a:t>
                      </a:r>
                      <a:r>
                        <a:rPr lang="en-US" baseline="0" dirty="0" err="1"/>
                        <a:t>bisnis</a:t>
                      </a:r>
                      <a:endParaRPr lang="en-US" dirty="0"/>
                    </a:p>
                  </a:txBody>
                  <a:tcPr/>
                </a:tc>
                <a:tc>
                  <a:txBody>
                    <a:bodyPr/>
                    <a:lstStyle/>
                    <a:p>
                      <a:r>
                        <a:rPr lang="en-US" dirty="0"/>
                        <a:t>TI </a:t>
                      </a:r>
                      <a:r>
                        <a:rPr lang="en-US" dirty="0" err="1"/>
                        <a:t>Gagal</a:t>
                      </a:r>
                      <a:r>
                        <a:rPr lang="en-US" dirty="0"/>
                        <a:t> </a:t>
                      </a:r>
                      <a:r>
                        <a:rPr lang="en-US" dirty="0" err="1"/>
                        <a:t>memenuhi</a:t>
                      </a:r>
                      <a:r>
                        <a:rPr lang="en-US" dirty="0"/>
                        <a:t> </a:t>
                      </a:r>
                      <a:r>
                        <a:rPr lang="en-US" dirty="0" err="1"/>
                        <a:t>komitmen</a:t>
                      </a:r>
                      <a:endParaRPr lang="en-US" dirty="0"/>
                    </a:p>
                  </a:txBody>
                  <a:tcPr/>
                </a:tc>
                <a:extLst>
                  <a:ext uri="{0D108BD9-81ED-4DB2-BD59-A6C34878D82A}">
                    <a16:rowId xmlns:a16="http://schemas.microsoft.com/office/drawing/2014/main" val="10003"/>
                  </a:ext>
                </a:extLst>
              </a:tr>
              <a:tr h="424241">
                <a:tc>
                  <a:txBody>
                    <a:bodyPr/>
                    <a:lstStyle/>
                    <a:p>
                      <a:r>
                        <a:rPr lang="en-US" dirty="0"/>
                        <a:t>Business</a:t>
                      </a:r>
                      <a:r>
                        <a:rPr lang="en-US" baseline="0" dirty="0"/>
                        <a:t> IT Partnership</a:t>
                      </a:r>
                      <a:endParaRPr lang="en-US" dirty="0"/>
                    </a:p>
                  </a:txBody>
                  <a:tcPr/>
                </a:tc>
                <a:tc>
                  <a:txBody>
                    <a:bodyPr/>
                    <a:lstStyle/>
                    <a:p>
                      <a:r>
                        <a:rPr lang="en-US" dirty="0" err="1"/>
                        <a:t>Relasi</a:t>
                      </a:r>
                      <a:r>
                        <a:rPr lang="en-US" dirty="0"/>
                        <a:t> IT/</a:t>
                      </a:r>
                      <a:r>
                        <a:rPr lang="en-US" dirty="0" err="1"/>
                        <a:t>Bisnis</a:t>
                      </a:r>
                      <a:r>
                        <a:rPr lang="en-US" baseline="0" dirty="0"/>
                        <a:t> </a:t>
                      </a:r>
                      <a:r>
                        <a:rPr lang="en-US" baseline="0" dirty="0" err="1"/>
                        <a:t>tidak</a:t>
                      </a:r>
                      <a:r>
                        <a:rPr lang="en-US" baseline="0" dirty="0"/>
                        <a:t> </a:t>
                      </a:r>
                      <a:r>
                        <a:rPr lang="en-US" baseline="0" dirty="0" err="1"/>
                        <a:t>kuat</a:t>
                      </a:r>
                      <a:endParaRPr lang="en-US" dirty="0"/>
                    </a:p>
                  </a:txBody>
                  <a:tcPr/>
                </a:tc>
                <a:extLst>
                  <a:ext uri="{0D108BD9-81ED-4DB2-BD59-A6C34878D82A}">
                    <a16:rowId xmlns:a16="http://schemas.microsoft.com/office/drawing/2014/main" val="10004"/>
                  </a:ext>
                </a:extLst>
              </a:tr>
              <a:tr h="424241">
                <a:tc>
                  <a:txBody>
                    <a:bodyPr/>
                    <a:lstStyle/>
                    <a:p>
                      <a:r>
                        <a:rPr lang="en-US" dirty="0"/>
                        <a:t>TI </a:t>
                      </a:r>
                      <a:r>
                        <a:rPr lang="en-US" dirty="0" err="1"/>
                        <a:t>mendemonstrasikan</a:t>
                      </a:r>
                      <a:r>
                        <a:rPr lang="en-US" dirty="0"/>
                        <a:t> leadership</a:t>
                      </a:r>
                    </a:p>
                  </a:txBody>
                  <a:tcPr/>
                </a:tc>
                <a:tc>
                  <a:txBody>
                    <a:bodyPr/>
                    <a:lstStyle/>
                    <a:p>
                      <a:r>
                        <a:rPr lang="en-US" dirty="0" err="1"/>
                        <a:t>Manajen</a:t>
                      </a:r>
                      <a:r>
                        <a:rPr lang="en-US" baseline="0" dirty="0"/>
                        <a:t> TI </a:t>
                      </a:r>
                      <a:r>
                        <a:rPr lang="en-US" baseline="0" dirty="0" err="1"/>
                        <a:t>kurang</a:t>
                      </a:r>
                      <a:r>
                        <a:rPr lang="en-US" baseline="0" dirty="0"/>
                        <a:t> </a:t>
                      </a:r>
                      <a:r>
                        <a:rPr lang="en-US" baseline="0" dirty="0" err="1"/>
                        <a:t>memiliki</a:t>
                      </a:r>
                      <a:r>
                        <a:rPr lang="en-US" baseline="0" dirty="0"/>
                        <a:t> Leadership</a:t>
                      </a:r>
                      <a:endParaRPr lang="en-US" dirty="0"/>
                    </a:p>
                  </a:txBody>
                  <a:tcPr/>
                </a:tc>
                <a:extLst>
                  <a:ext uri="{0D108BD9-81ED-4DB2-BD59-A6C34878D82A}">
                    <a16:rowId xmlns:a16="http://schemas.microsoft.com/office/drawing/2014/main" val="10005"/>
                  </a:ext>
                </a:extLst>
              </a:tr>
              <a:tr h="732252">
                <a:tc>
                  <a:txBody>
                    <a:bodyPr/>
                    <a:lstStyle/>
                    <a:p>
                      <a:r>
                        <a:rPr lang="en-US" dirty="0" err="1"/>
                        <a:t>Proyek-proyek</a:t>
                      </a:r>
                      <a:r>
                        <a:rPr lang="en-US" baseline="0" dirty="0"/>
                        <a:t> IT </a:t>
                      </a:r>
                      <a:r>
                        <a:rPr lang="en-US" baseline="0" dirty="0" err="1"/>
                        <a:t>diPrioritaskan</a:t>
                      </a:r>
                      <a:r>
                        <a:rPr lang="en-US" baseline="0" dirty="0"/>
                        <a:t> </a:t>
                      </a:r>
                      <a:r>
                        <a:rPr lang="en-US" baseline="0" dirty="0" err="1"/>
                        <a:t>dengan</a:t>
                      </a:r>
                      <a:r>
                        <a:rPr lang="en-US" baseline="0" dirty="0"/>
                        <a:t> </a:t>
                      </a:r>
                      <a:r>
                        <a:rPr lang="en-US" baseline="0" dirty="0" err="1"/>
                        <a:t>baik</a:t>
                      </a:r>
                      <a:endParaRPr lang="en-US" dirty="0"/>
                    </a:p>
                  </a:txBody>
                  <a:tcPr/>
                </a:tc>
                <a:tc>
                  <a:txBody>
                    <a:bodyPr/>
                    <a:lstStyle/>
                    <a:p>
                      <a:r>
                        <a:rPr lang="en-US" dirty="0" err="1"/>
                        <a:t>Tidak</a:t>
                      </a:r>
                      <a:r>
                        <a:rPr lang="en-US" dirty="0"/>
                        <a:t> </a:t>
                      </a:r>
                      <a:r>
                        <a:rPr lang="en-US" dirty="0" err="1"/>
                        <a:t>memprioritaskan</a:t>
                      </a:r>
                      <a:r>
                        <a:rPr lang="en-US" dirty="0"/>
                        <a:t> </a:t>
                      </a:r>
                      <a:r>
                        <a:rPr lang="en-US" dirty="0" err="1"/>
                        <a:t>Proyek-proyek</a:t>
                      </a:r>
                      <a:r>
                        <a:rPr lang="en-US" dirty="0"/>
                        <a:t> IT</a:t>
                      </a:r>
                    </a:p>
                  </a:txBody>
                  <a:tcPr/>
                </a:tc>
                <a:extLst>
                  <a:ext uri="{0D108BD9-81ED-4DB2-BD59-A6C34878D82A}">
                    <a16:rowId xmlns:a16="http://schemas.microsoft.com/office/drawing/2014/main" val="10006"/>
                  </a:ext>
                </a:extLst>
              </a:tr>
            </a:tbl>
          </a:graphicData>
        </a:graphic>
      </p:graphicFrame>
      <p:sp>
        <p:nvSpPr>
          <p:cNvPr id="11" name="Rounded Rectangle 10"/>
          <p:cNvSpPr/>
          <p:nvPr/>
        </p:nvSpPr>
        <p:spPr>
          <a:xfrm>
            <a:off x="1447800" y="1600200"/>
            <a:ext cx="2438400" cy="533400"/>
          </a:xfrm>
          <a:prstGeom prst="roundRect">
            <a:avLst/>
          </a:prstGeom>
          <a:solidFill>
            <a:srgbClr val="1E92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ENABLER</a:t>
            </a:r>
          </a:p>
        </p:txBody>
      </p:sp>
      <p:sp>
        <p:nvSpPr>
          <p:cNvPr id="15" name="Rounded Rectangle 14"/>
          <p:cNvSpPr/>
          <p:nvPr/>
        </p:nvSpPr>
        <p:spPr>
          <a:xfrm>
            <a:off x="5257800" y="1600200"/>
            <a:ext cx="2438400" cy="533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PENGHAMBAT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effectLst>
                  <a:outerShdw blurRad="38100" dist="38100" dir="2700000" algn="tl">
                    <a:srgbClr val="000000">
                      <a:alpha val="43137"/>
                    </a:srgbClr>
                  </a:outerShdw>
                </a:effectLst>
              </a:rPr>
              <a:t>Konsep</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Dasar</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Organisasi</a:t>
            </a:r>
            <a:endParaRPr lang="en-US" sz="3600" b="1" dirty="0">
              <a:effectLst>
                <a:outerShdw blurRad="38100" dist="38100" dir="2700000" algn="tl">
                  <a:srgbClr val="000000">
                    <a:alpha val="43137"/>
                  </a:srgbClr>
                </a:outerShdw>
              </a:effectLst>
            </a:endParaRP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11" name="TextBox 10"/>
          <p:cNvSpPr txBox="1"/>
          <p:nvPr/>
        </p:nvSpPr>
        <p:spPr>
          <a:xfrm>
            <a:off x="1066800" y="1676400"/>
            <a:ext cx="7391400" cy="3477875"/>
          </a:xfrm>
          <a:prstGeom prst="rect">
            <a:avLst/>
          </a:prstGeom>
          <a:noFill/>
        </p:spPr>
        <p:txBody>
          <a:bodyPr wrap="square" rtlCol="0">
            <a:spAutoFit/>
          </a:bodyPr>
          <a:lstStyle/>
          <a:p>
            <a:r>
              <a:rPr lang="en-US" sz="2400" dirty="0" err="1"/>
              <a:t>Organisasi</a:t>
            </a:r>
            <a:r>
              <a:rPr lang="en-US" sz="2400" dirty="0"/>
              <a:t> </a:t>
            </a:r>
            <a:r>
              <a:rPr lang="en-US" sz="2400" dirty="0" err="1"/>
              <a:t>adalah</a:t>
            </a:r>
            <a:r>
              <a:rPr lang="en-US" sz="2400" dirty="0"/>
              <a:t> </a:t>
            </a:r>
            <a:r>
              <a:rPr lang="en-US" sz="2400" dirty="0" err="1"/>
              <a:t>wadah</a:t>
            </a:r>
            <a:r>
              <a:rPr lang="en-US" sz="2400" dirty="0"/>
              <a:t> </a:t>
            </a:r>
            <a:r>
              <a:rPr lang="en-US" sz="2400" dirty="0" err="1"/>
              <a:t>berkumpulnya</a:t>
            </a:r>
            <a:r>
              <a:rPr lang="en-US" sz="2400" dirty="0"/>
              <a:t> </a:t>
            </a:r>
            <a:r>
              <a:rPr lang="en-US" sz="2400" dirty="0" err="1"/>
              <a:t>sekelompok</a:t>
            </a:r>
            <a:r>
              <a:rPr lang="en-US" sz="2400" dirty="0"/>
              <a:t> </a:t>
            </a:r>
            <a:r>
              <a:rPr lang="en-US" sz="2400" dirty="0" err="1"/>
              <a:t>orang</a:t>
            </a:r>
            <a:r>
              <a:rPr lang="en-US" sz="2400" dirty="0"/>
              <a:t> yang </a:t>
            </a:r>
            <a:r>
              <a:rPr lang="en-US" sz="2400" dirty="0" err="1"/>
              <a:t>memiliki</a:t>
            </a:r>
            <a:r>
              <a:rPr lang="en-US" sz="2400" dirty="0"/>
              <a:t> </a:t>
            </a:r>
            <a:r>
              <a:rPr lang="en-US" sz="2400" dirty="0" err="1"/>
              <a:t>tujuan</a:t>
            </a:r>
            <a:r>
              <a:rPr lang="en-US" sz="2400" dirty="0"/>
              <a:t> </a:t>
            </a:r>
            <a:r>
              <a:rPr lang="en-US" sz="2400" dirty="0" err="1"/>
              <a:t>bersama</a:t>
            </a:r>
            <a:r>
              <a:rPr lang="en-US" sz="2400" dirty="0"/>
              <a:t>, </a:t>
            </a:r>
            <a:r>
              <a:rPr lang="en-US" sz="2400" dirty="0" err="1"/>
              <a:t>kemudian</a:t>
            </a:r>
            <a:r>
              <a:rPr lang="en-US" sz="2400" dirty="0"/>
              <a:t> </a:t>
            </a:r>
            <a:r>
              <a:rPr lang="en-US" sz="2400" dirty="0" err="1"/>
              <a:t>mengorganisasikan</a:t>
            </a:r>
            <a:r>
              <a:rPr lang="en-US" sz="2400" dirty="0"/>
              <a:t> </a:t>
            </a:r>
            <a:r>
              <a:rPr lang="en-US" sz="2400" dirty="0" err="1"/>
              <a:t>diri</a:t>
            </a:r>
            <a:r>
              <a:rPr lang="en-US" sz="2400" dirty="0"/>
              <a:t> </a:t>
            </a:r>
            <a:r>
              <a:rPr lang="en-US" sz="2400" dirty="0" err="1"/>
              <a:t>dengan</a:t>
            </a:r>
            <a:r>
              <a:rPr lang="en-US" sz="2400" dirty="0"/>
              <a:t> </a:t>
            </a:r>
            <a:r>
              <a:rPr lang="en-US" sz="2400" dirty="0" err="1"/>
              <a:t>bekerja</a:t>
            </a:r>
            <a:r>
              <a:rPr lang="en-US" sz="2400" dirty="0"/>
              <a:t> </a:t>
            </a:r>
            <a:r>
              <a:rPr lang="en-US" sz="2400" dirty="0" err="1"/>
              <a:t>bersama-sama</a:t>
            </a:r>
            <a:r>
              <a:rPr lang="en-US" sz="2400" dirty="0"/>
              <a:t> </a:t>
            </a:r>
            <a:r>
              <a:rPr lang="en-US" sz="2400" dirty="0" err="1"/>
              <a:t>dan</a:t>
            </a:r>
            <a:r>
              <a:rPr lang="en-US" sz="2400" dirty="0"/>
              <a:t> </a:t>
            </a:r>
            <a:r>
              <a:rPr lang="en-US" sz="2400" dirty="0" err="1"/>
              <a:t>merealisasikan</a:t>
            </a:r>
            <a:r>
              <a:rPr lang="en-US" sz="2400" dirty="0"/>
              <a:t> </a:t>
            </a:r>
            <a:r>
              <a:rPr lang="en-US" sz="2400" dirty="0" err="1"/>
              <a:t>tujuanya</a:t>
            </a:r>
            <a:r>
              <a:rPr lang="en-US" sz="2400" dirty="0"/>
              <a:t>.</a:t>
            </a:r>
            <a:br>
              <a:rPr lang="en-US" sz="2800" dirty="0"/>
            </a:br>
            <a:br>
              <a:rPr lang="en-US" sz="2800" dirty="0"/>
            </a:br>
            <a:r>
              <a:rPr lang="en-US" sz="2400" dirty="0" err="1"/>
              <a:t>Organisasi</a:t>
            </a:r>
            <a:r>
              <a:rPr lang="en-US" sz="2400" dirty="0"/>
              <a:t> </a:t>
            </a:r>
            <a:r>
              <a:rPr lang="en-US" sz="2400" dirty="0" err="1"/>
              <a:t>adalah</a:t>
            </a:r>
            <a:r>
              <a:rPr lang="en-US" sz="2400" dirty="0"/>
              <a:t> </a:t>
            </a:r>
            <a:r>
              <a:rPr lang="en-US" sz="2400" dirty="0" err="1"/>
              <a:t>wadah</a:t>
            </a:r>
            <a:r>
              <a:rPr lang="en-US" sz="2400" dirty="0"/>
              <a:t> yang </a:t>
            </a:r>
            <a:r>
              <a:rPr lang="en-US" sz="2400" dirty="0" err="1"/>
              <a:t>memungkinkan</a:t>
            </a:r>
            <a:r>
              <a:rPr lang="en-US" sz="2400" dirty="0"/>
              <a:t> </a:t>
            </a:r>
            <a:r>
              <a:rPr lang="en-US" sz="2400" dirty="0" err="1"/>
              <a:t>masayarakat</a:t>
            </a:r>
            <a:r>
              <a:rPr lang="en-US" sz="2400" dirty="0"/>
              <a:t> </a:t>
            </a:r>
            <a:r>
              <a:rPr lang="en-US" sz="2400" dirty="0" err="1"/>
              <a:t>dapat</a:t>
            </a:r>
            <a:r>
              <a:rPr lang="en-US" sz="2400" dirty="0"/>
              <a:t> </a:t>
            </a:r>
            <a:r>
              <a:rPr lang="en-US" sz="2400" dirty="0" err="1"/>
              <a:t>meraih</a:t>
            </a:r>
            <a:r>
              <a:rPr lang="en-US" sz="2400" dirty="0"/>
              <a:t> </a:t>
            </a:r>
            <a:r>
              <a:rPr lang="en-US" sz="2400" dirty="0" err="1"/>
              <a:t>hasil</a:t>
            </a:r>
            <a:r>
              <a:rPr lang="en-US" sz="2400" dirty="0"/>
              <a:t> yang </a:t>
            </a:r>
            <a:r>
              <a:rPr lang="en-US" sz="2400" dirty="0" err="1"/>
              <a:t>sebelumnya</a:t>
            </a:r>
            <a:r>
              <a:rPr lang="en-US" sz="2400" dirty="0"/>
              <a:t> </a:t>
            </a:r>
            <a:r>
              <a:rPr lang="en-US" sz="2400" dirty="0" err="1"/>
              <a:t>belum</a:t>
            </a:r>
            <a:r>
              <a:rPr lang="en-US" sz="2400" dirty="0"/>
              <a:t> </a:t>
            </a:r>
            <a:r>
              <a:rPr lang="en-US" sz="2400" dirty="0" err="1"/>
              <a:t>dapat</a:t>
            </a:r>
            <a:r>
              <a:rPr lang="en-US" sz="2400" dirty="0"/>
              <a:t> </a:t>
            </a:r>
            <a:r>
              <a:rPr lang="en-US" sz="2400" dirty="0" err="1"/>
              <a:t>dicapai</a:t>
            </a:r>
            <a:r>
              <a:rPr lang="en-US" sz="2400" dirty="0"/>
              <a:t> </a:t>
            </a:r>
            <a:r>
              <a:rPr lang="en-US" sz="2400" dirty="0" err="1"/>
              <a:t>oleh</a:t>
            </a:r>
            <a:r>
              <a:rPr lang="en-US" sz="2400" dirty="0"/>
              <a:t> </a:t>
            </a:r>
            <a:r>
              <a:rPr lang="en-US" sz="2400" dirty="0" err="1"/>
              <a:t>individu</a:t>
            </a:r>
            <a:r>
              <a:rPr lang="en-US" sz="2400" dirty="0"/>
              <a:t> </a:t>
            </a:r>
            <a:r>
              <a:rPr lang="en-US" sz="2400" dirty="0" err="1"/>
              <a:t>secara</a:t>
            </a:r>
            <a:r>
              <a:rPr lang="en-US" sz="2400" dirty="0"/>
              <a:t> </a:t>
            </a:r>
            <a:r>
              <a:rPr lang="en-US" sz="2400" dirty="0" err="1"/>
              <a:t>sendiri-sendiri</a:t>
            </a:r>
            <a:r>
              <a:rPr lang="en-US" sz="2400" dirty="0"/>
              <a:t>. (James L. Gibson, 1986).</a:t>
            </a: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PENDEKATAN PRAKTIS IT ALIGNMENT ORGANISASI</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pic>
        <p:nvPicPr>
          <p:cNvPr id="6145" name="Picture 1"/>
          <p:cNvPicPr>
            <a:picLocks noChangeAspect="1" noChangeArrowheads="1"/>
          </p:cNvPicPr>
          <p:nvPr/>
        </p:nvPicPr>
        <p:blipFill>
          <a:blip r:embed="rId3" cstate="print"/>
          <a:srcRect/>
          <a:stretch>
            <a:fillRect/>
          </a:stretch>
        </p:blipFill>
        <p:spPr bwMode="auto">
          <a:xfrm>
            <a:off x="457200" y="1066800"/>
            <a:ext cx="8077200" cy="441283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KESIMPULAN</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8" name="TextBox 7"/>
          <p:cNvSpPr txBox="1"/>
          <p:nvPr/>
        </p:nvSpPr>
        <p:spPr>
          <a:xfrm>
            <a:off x="381000" y="1143000"/>
            <a:ext cx="7848600" cy="2862322"/>
          </a:xfrm>
          <a:prstGeom prst="rect">
            <a:avLst/>
          </a:prstGeom>
          <a:noFill/>
        </p:spPr>
        <p:txBody>
          <a:bodyPr wrap="square" rtlCol="0">
            <a:spAutoFit/>
          </a:bodyPr>
          <a:lstStyle/>
          <a:p>
            <a:r>
              <a:rPr lang="en-US" dirty="0"/>
              <a:t>• </a:t>
            </a:r>
            <a:r>
              <a:rPr lang="en-US" dirty="0" err="1"/>
              <a:t>Faktor</a:t>
            </a:r>
            <a:r>
              <a:rPr lang="en-US" dirty="0"/>
              <a:t> paling </a:t>
            </a:r>
            <a:r>
              <a:rPr lang="en-US" dirty="0" err="1"/>
              <a:t>utama</a:t>
            </a:r>
            <a:r>
              <a:rPr lang="en-US" dirty="0"/>
              <a:t> </a:t>
            </a:r>
            <a:r>
              <a:rPr lang="en-US" dirty="0" err="1"/>
              <a:t>untuk</a:t>
            </a:r>
            <a:r>
              <a:rPr lang="en-US" dirty="0"/>
              <a:t> </a:t>
            </a:r>
            <a:r>
              <a:rPr lang="en-US" dirty="0" err="1"/>
              <a:t>menjadikan</a:t>
            </a:r>
            <a:r>
              <a:rPr lang="en-US" dirty="0"/>
              <a:t> TI </a:t>
            </a:r>
            <a:r>
              <a:rPr lang="en-US" dirty="0" err="1"/>
              <a:t>sebagai</a:t>
            </a:r>
            <a:r>
              <a:rPr lang="en-US" dirty="0"/>
              <a:t> </a:t>
            </a:r>
            <a:r>
              <a:rPr lang="en-US" dirty="0" err="1"/>
              <a:t>faktor</a:t>
            </a:r>
            <a:r>
              <a:rPr lang="en-US" dirty="0"/>
              <a:t> </a:t>
            </a:r>
            <a:r>
              <a:rPr lang="en-US" dirty="0" err="1"/>
              <a:t>penting</a:t>
            </a:r>
            <a:r>
              <a:rPr lang="en-US" dirty="0"/>
              <a:t> </a:t>
            </a:r>
            <a:r>
              <a:rPr lang="en-US" dirty="0" err="1"/>
              <a:t>penyumbang</a:t>
            </a:r>
            <a:r>
              <a:rPr lang="en-US" dirty="0"/>
              <a:t> </a:t>
            </a:r>
            <a:r>
              <a:rPr lang="en-US" dirty="0" err="1"/>
              <a:t>Daya</a:t>
            </a:r>
            <a:r>
              <a:rPr lang="en-US" dirty="0"/>
              <a:t>  </a:t>
            </a:r>
            <a:r>
              <a:rPr lang="en-US" dirty="0" err="1"/>
              <a:t>saing</a:t>
            </a:r>
            <a:r>
              <a:rPr lang="en-US" dirty="0"/>
              <a:t> </a:t>
            </a:r>
            <a:r>
              <a:rPr lang="en-US" dirty="0" err="1"/>
              <a:t>Organisasi</a:t>
            </a:r>
            <a:r>
              <a:rPr lang="en-US" dirty="0"/>
              <a:t> </a:t>
            </a:r>
            <a:r>
              <a:rPr lang="en-US" dirty="0" err="1"/>
              <a:t>atau</a:t>
            </a:r>
            <a:r>
              <a:rPr lang="en-US" dirty="0"/>
              <a:t> Perusahaan </a:t>
            </a:r>
            <a:r>
              <a:rPr lang="en-US" dirty="0" err="1"/>
              <a:t>bukanlah</a:t>
            </a:r>
            <a:r>
              <a:rPr lang="en-US" dirty="0"/>
              <a:t> </a:t>
            </a:r>
            <a:r>
              <a:rPr lang="en-US" dirty="0" err="1"/>
              <a:t>pada</a:t>
            </a:r>
            <a:r>
              <a:rPr lang="en-US" dirty="0"/>
              <a:t> level </a:t>
            </a:r>
            <a:r>
              <a:rPr lang="en-US" i="1" dirty="0" err="1"/>
              <a:t>sophististated</a:t>
            </a:r>
            <a:r>
              <a:rPr lang="en-US" i="1" dirty="0"/>
              <a:t> (</a:t>
            </a:r>
            <a:r>
              <a:rPr lang="en-US" i="1" dirty="0" err="1"/>
              <a:t>kecanggihan</a:t>
            </a:r>
            <a:r>
              <a:rPr lang="en-US" i="1" dirty="0"/>
              <a:t>) </a:t>
            </a:r>
            <a:r>
              <a:rPr lang="en-US" i="1" dirty="0" err="1"/>
              <a:t>teknologi</a:t>
            </a:r>
            <a:r>
              <a:rPr lang="en-US" i="1" dirty="0"/>
              <a:t> yang </a:t>
            </a:r>
            <a:r>
              <a:rPr lang="en-US" i="1" dirty="0" err="1"/>
              <a:t>diadopsi</a:t>
            </a:r>
            <a:r>
              <a:rPr lang="en-US" i="1" dirty="0"/>
              <a:t>, </a:t>
            </a:r>
            <a:r>
              <a:rPr lang="en-US" i="1" dirty="0" err="1"/>
              <a:t>tetapi</a:t>
            </a:r>
            <a:r>
              <a:rPr lang="en-US" i="1" dirty="0"/>
              <a:t> </a:t>
            </a:r>
            <a:r>
              <a:rPr lang="en-US" i="1" dirty="0" err="1"/>
              <a:t>pada</a:t>
            </a:r>
            <a:r>
              <a:rPr lang="en-US" i="1" dirty="0"/>
              <a:t> </a:t>
            </a:r>
            <a:r>
              <a:rPr lang="en-US" i="1" dirty="0" err="1"/>
              <a:t>kemampuan</a:t>
            </a:r>
            <a:r>
              <a:rPr lang="en-US" i="1" dirty="0"/>
              <a:t> </a:t>
            </a:r>
            <a:r>
              <a:rPr lang="en-US" i="1" dirty="0" err="1"/>
              <a:t>untuk</a:t>
            </a:r>
            <a:r>
              <a:rPr lang="en-US" i="1" dirty="0"/>
              <a:t> </a:t>
            </a:r>
            <a:r>
              <a:rPr lang="en-US" i="1" dirty="0" err="1"/>
              <a:t>menciptakan</a:t>
            </a:r>
            <a:r>
              <a:rPr lang="en-US" i="1" dirty="0"/>
              <a:t> </a:t>
            </a:r>
            <a:r>
              <a:rPr lang="en-US" i="1" dirty="0" err="1"/>
              <a:t>keselarasan</a:t>
            </a:r>
            <a:r>
              <a:rPr lang="en-US" i="1" dirty="0"/>
              <a:t> TI </a:t>
            </a:r>
            <a:r>
              <a:rPr lang="en-US" i="1" dirty="0" err="1"/>
              <a:t>dengan</a:t>
            </a:r>
            <a:r>
              <a:rPr lang="en-US" i="1" dirty="0"/>
              <a:t> </a:t>
            </a:r>
            <a:r>
              <a:rPr lang="en-US" i="1" dirty="0" err="1"/>
              <a:t>bisnis</a:t>
            </a:r>
            <a:r>
              <a:rPr lang="en-US" i="1" dirty="0"/>
              <a:t> </a:t>
            </a:r>
            <a:r>
              <a:rPr lang="en-US" i="1" dirty="0" err="1"/>
              <a:t>organisasi</a:t>
            </a:r>
            <a:r>
              <a:rPr lang="en-US" i="1" dirty="0"/>
              <a:t>, </a:t>
            </a:r>
            <a:r>
              <a:rPr lang="en-US" i="1" dirty="0" err="1"/>
              <a:t>apa</a:t>
            </a:r>
            <a:r>
              <a:rPr lang="en-US" i="1" dirty="0"/>
              <a:t> pun </a:t>
            </a:r>
            <a:r>
              <a:rPr lang="en-US" i="1" dirty="0" err="1"/>
              <a:t>tipe</a:t>
            </a:r>
            <a:r>
              <a:rPr lang="en-US" i="1" dirty="0"/>
              <a:t> </a:t>
            </a:r>
            <a:r>
              <a:rPr lang="en-US" i="1" dirty="0" err="1"/>
              <a:t>organisasi</a:t>
            </a:r>
            <a:r>
              <a:rPr lang="en-US" i="1" dirty="0"/>
              <a:t> </a:t>
            </a:r>
            <a:r>
              <a:rPr lang="en-US" i="1" dirty="0" err="1"/>
              <a:t>itu</a:t>
            </a:r>
            <a:r>
              <a:rPr lang="en-US" i="1" dirty="0"/>
              <a:t>. </a:t>
            </a:r>
          </a:p>
          <a:p>
            <a:r>
              <a:rPr lang="en-US" dirty="0"/>
              <a:t>• </a:t>
            </a:r>
            <a:r>
              <a:rPr lang="en-US" dirty="0" err="1"/>
              <a:t>Keselarasan</a:t>
            </a:r>
            <a:r>
              <a:rPr lang="en-US" dirty="0"/>
              <a:t> TI/Business </a:t>
            </a:r>
            <a:r>
              <a:rPr lang="en-US" dirty="0" err="1"/>
              <a:t>secara</a:t>
            </a:r>
            <a:r>
              <a:rPr lang="en-US" dirty="0"/>
              <a:t> </a:t>
            </a:r>
            <a:r>
              <a:rPr lang="en-US" dirty="0" err="1"/>
              <a:t>umum</a:t>
            </a:r>
            <a:r>
              <a:rPr lang="en-US" dirty="0"/>
              <a:t> </a:t>
            </a:r>
            <a:r>
              <a:rPr lang="en-US" dirty="0" err="1"/>
              <a:t>dapat</a:t>
            </a:r>
            <a:r>
              <a:rPr lang="en-US" dirty="0"/>
              <a:t> </a:t>
            </a:r>
            <a:r>
              <a:rPr lang="en-US" dirty="0" err="1"/>
              <a:t>dilakukan</a:t>
            </a:r>
            <a:r>
              <a:rPr lang="en-US" dirty="0"/>
              <a:t> </a:t>
            </a:r>
            <a:r>
              <a:rPr lang="en-US" dirty="0" err="1"/>
              <a:t>dengan</a:t>
            </a:r>
            <a:r>
              <a:rPr lang="en-US" dirty="0"/>
              <a:t> </a:t>
            </a:r>
          </a:p>
          <a:p>
            <a:r>
              <a:rPr lang="en-US" dirty="0"/>
              <a:t>– </a:t>
            </a:r>
            <a:r>
              <a:rPr lang="en-US" dirty="0" err="1"/>
              <a:t>Keselarasan</a:t>
            </a:r>
            <a:r>
              <a:rPr lang="en-US" dirty="0"/>
              <a:t> </a:t>
            </a:r>
            <a:r>
              <a:rPr lang="en-US" dirty="0" err="1"/>
              <a:t>prinsip-prinsip</a:t>
            </a:r>
            <a:r>
              <a:rPr lang="en-US" dirty="0"/>
              <a:t> </a:t>
            </a:r>
            <a:r>
              <a:rPr lang="en-US" dirty="0" err="1"/>
              <a:t>strategis</a:t>
            </a:r>
            <a:r>
              <a:rPr lang="en-US" dirty="0"/>
              <a:t> TI </a:t>
            </a:r>
            <a:r>
              <a:rPr lang="en-US" dirty="0" err="1"/>
              <a:t>dengan</a:t>
            </a:r>
            <a:r>
              <a:rPr lang="en-US" dirty="0"/>
              <a:t> </a:t>
            </a:r>
            <a:r>
              <a:rPr lang="en-US" dirty="0" err="1"/>
              <a:t>strategi</a:t>
            </a:r>
            <a:r>
              <a:rPr lang="en-US" dirty="0"/>
              <a:t> </a:t>
            </a:r>
            <a:r>
              <a:rPr lang="en-US" dirty="0" err="1"/>
              <a:t>organisasi</a:t>
            </a:r>
            <a:r>
              <a:rPr lang="en-US" dirty="0"/>
              <a:t> </a:t>
            </a:r>
          </a:p>
          <a:p>
            <a:r>
              <a:rPr lang="en-US" dirty="0"/>
              <a:t>– </a:t>
            </a:r>
            <a:r>
              <a:rPr lang="en-US" dirty="0" err="1"/>
              <a:t>Keselarasan</a:t>
            </a:r>
            <a:r>
              <a:rPr lang="en-US" dirty="0"/>
              <a:t> </a:t>
            </a:r>
            <a:r>
              <a:rPr lang="en-US" dirty="0" err="1"/>
              <a:t>arsitektur</a:t>
            </a:r>
            <a:r>
              <a:rPr lang="en-US" dirty="0"/>
              <a:t> TI </a:t>
            </a:r>
            <a:r>
              <a:rPr lang="en-US" dirty="0" err="1"/>
              <a:t>dengan</a:t>
            </a:r>
            <a:r>
              <a:rPr lang="en-US" dirty="0"/>
              <a:t> </a:t>
            </a:r>
            <a:r>
              <a:rPr lang="en-US" dirty="0" err="1"/>
              <a:t>arsitektur</a:t>
            </a:r>
            <a:r>
              <a:rPr lang="en-US" dirty="0"/>
              <a:t> </a:t>
            </a:r>
            <a:r>
              <a:rPr lang="en-US" dirty="0" err="1"/>
              <a:t>bisnis</a:t>
            </a:r>
            <a:r>
              <a:rPr lang="en-US" dirty="0"/>
              <a:t> </a:t>
            </a:r>
          </a:p>
          <a:p>
            <a:r>
              <a:rPr lang="nn-NO" dirty="0"/>
              <a:t>– Keselarasan posisi dan struktur organisasi TI </a:t>
            </a:r>
          </a:p>
          <a:p>
            <a:r>
              <a:rPr lang="en-US" dirty="0"/>
              <a:t>– </a:t>
            </a:r>
            <a:r>
              <a:rPr lang="en-US" dirty="0" err="1"/>
              <a:t>Keselarasan</a:t>
            </a:r>
            <a:r>
              <a:rPr lang="en-US" dirty="0"/>
              <a:t> </a:t>
            </a:r>
            <a:r>
              <a:rPr lang="en-US" dirty="0" err="1"/>
              <a:t>mekanisme</a:t>
            </a:r>
            <a:r>
              <a:rPr lang="en-US" dirty="0"/>
              <a:t> </a:t>
            </a:r>
            <a:r>
              <a:rPr lang="en-US" dirty="0" err="1"/>
              <a:t>tata</a:t>
            </a:r>
            <a:r>
              <a:rPr lang="en-US" dirty="0"/>
              <a:t> </a:t>
            </a:r>
            <a:r>
              <a:rPr lang="en-US" dirty="0" err="1"/>
              <a:t>kelola</a:t>
            </a:r>
            <a:r>
              <a:rPr lang="en-US" dirty="0"/>
              <a:t> </a:t>
            </a:r>
            <a:r>
              <a:rPr lang="en-US" dirty="0" err="1"/>
              <a:t>dengan</a:t>
            </a:r>
            <a:r>
              <a:rPr lang="en-US" dirty="0"/>
              <a:t> </a:t>
            </a:r>
            <a:r>
              <a:rPr lang="en-US" dirty="0" err="1"/>
              <a:t>beban</a:t>
            </a:r>
            <a:r>
              <a:rPr lang="en-US" dirty="0"/>
              <a:t> </a:t>
            </a:r>
            <a:r>
              <a:rPr lang="en-US" dirty="0" err="1"/>
              <a:t>arsitektural</a:t>
            </a:r>
            <a:r>
              <a:rPr lang="en-US" dirty="0"/>
              <a:t>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7" name="Title 6"/>
          <p:cNvSpPr>
            <a:spLocks noGrp="1"/>
          </p:cNvSpPr>
          <p:nvPr>
            <p:ph type="ctrTitle"/>
          </p:nvPr>
        </p:nvSpPr>
        <p:spPr/>
        <p:txBody>
          <a:bodyPr/>
          <a:lstStyle/>
          <a:p>
            <a:r>
              <a:rPr lang="en-US" dirty="0" err="1"/>
              <a:t>Terimakasih</a:t>
            </a:r>
            <a:endParaRPr lang="en-US" dirty="0"/>
          </a:p>
        </p:txBody>
      </p:sp>
      <p:sp>
        <p:nvSpPr>
          <p:cNvPr id="8" name="TextBox 7"/>
          <p:cNvSpPr txBox="1"/>
          <p:nvPr/>
        </p:nvSpPr>
        <p:spPr>
          <a:xfrm>
            <a:off x="457200" y="5181600"/>
            <a:ext cx="8077200" cy="276999"/>
          </a:xfrm>
          <a:prstGeom prst="rect">
            <a:avLst/>
          </a:prstGeom>
          <a:noFill/>
        </p:spPr>
        <p:txBody>
          <a:bodyPr wrap="square" rtlCol="0">
            <a:spAutoFit/>
          </a:bodyPr>
          <a:lstStyle/>
          <a:p>
            <a:pPr algn="ctr"/>
            <a:r>
              <a:rPr lang="en-US" sz="1200" dirty="0" err="1"/>
              <a:t>Semua</a:t>
            </a:r>
            <a:r>
              <a:rPr lang="en-US" sz="1200" dirty="0"/>
              <a:t> </a:t>
            </a:r>
            <a:r>
              <a:rPr lang="en-US" sz="1200" dirty="0" err="1"/>
              <a:t>gambar</a:t>
            </a:r>
            <a:r>
              <a:rPr lang="en-US" sz="1200" dirty="0"/>
              <a:t> </a:t>
            </a:r>
            <a:r>
              <a:rPr lang="en-US" sz="1200" dirty="0" err="1"/>
              <a:t>dan</a:t>
            </a:r>
            <a:r>
              <a:rPr lang="en-US" sz="1200" dirty="0"/>
              <a:t> image yang </a:t>
            </a:r>
            <a:r>
              <a:rPr lang="en-US" sz="1200" dirty="0" err="1"/>
              <a:t>digunakan</a:t>
            </a:r>
            <a:r>
              <a:rPr lang="en-US" sz="1200" dirty="0"/>
              <a:t> </a:t>
            </a:r>
            <a:r>
              <a:rPr lang="en-US" sz="1200" dirty="0" err="1"/>
              <a:t>dalam</a:t>
            </a:r>
            <a:r>
              <a:rPr lang="en-US" sz="1200" dirty="0"/>
              <a:t> </a:t>
            </a:r>
            <a:r>
              <a:rPr lang="en-US" sz="1200" dirty="0" err="1"/>
              <a:t>halaman</a:t>
            </a:r>
            <a:r>
              <a:rPr lang="en-US" sz="1200" dirty="0"/>
              <a:t> </a:t>
            </a:r>
            <a:r>
              <a:rPr lang="en-US" sz="1200" dirty="0" err="1"/>
              <a:t>ini</a:t>
            </a:r>
            <a:r>
              <a:rPr lang="en-US" sz="1200" dirty="0"/>
              <a:t> </a:t>
            </a:r>
            <a:r>
              <a:rPr lang="en-US" sz="1200" dirty="0" err="1"/>
              <a:t>adalah</a:t>
            </a:r>
            <a:r>
              <a:rPr lang="en-US" sz="1200" dirty="0"/>
              <a:t> </a:t>
            </a:r>
            <a:r>
              <a:rPr lang="en-US" sz="1200" dirty="0" err="1"/>
              <a:t>hak</a:t>
            </a:r>
            <a:r>
              <a:rPr lang="en-US" sz="1200" dirty="0"/>
              <a:t> </a:t>
            </a:r>
            <a:r>
              <a:rPr lang="en-US" sz="1200" dirty="0" err="1"/>
              <a:t>cipta</a:t>
            </a:r>
            <a:r>
              <a:rPr lang="en-US" sz="1200" dirty="0"/>
              <a:t> </a:t>
            </a:r>
            <a:r>
              <a:rPr lang="en-US" sz="1200" dirty="0" err="1"/>
              <a:t>dari</a:t>
            </a:r>
            <a:r>
              <a:rPr lang="en-US" sz="1200" dirty="0"/>
              <a:t> </a:t>
            </a:r>
            <a:r>
              <a:rPr lang="en-US" sz="1200" dirty="0" err="1"/>
              <a:t>masing-masing</a:t>
            </a:r>
            <a:r>
              <a:rPr lang="en-US" sz="1200" dirty="0"/>
              <a:t> </a:t>
            </a:r>
            <a:r>
              <a:rPr lang="en-US" sz="1200" dirty="0" err="1"/>
              <a:t>pemilik</a:t>
            </a:r>
            <a:endParaRPr lang="en-US" sz="1200" dirty="0"/>
          </a:p>
        </p:txBody>
      </p:sp>
      <p:pic>
        <p:nvPicPr>
          <p:cNvPr id="9" name="Picture 8" descr="screenshot.jpg"/>
          <p:cNvPicPr>
            <a:picLocks noChangeAspect="1"/>
          </p:cNvPicPr>
          <p:nvPr/>
        </p:nvPicPr>
        <p:blipFill>
          <a:blip r:embed="rId3" cstate="print"/>
          <a:stretch>
            <a:fillRect/>
          </a:stretch>
        </p:blipFill>
        <p:spPr>
          <a:xfrm>
            <a:off x="228600" y="228600"/>
            <a:ext cx="2295525" cy="4667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effectLst>
                  <a:outerShdw blurRad="38100" dist="38100" dir="2700000" algn="tl">
                    <a:srgbClr val="000000">
                      <a:alpha val="43137"/>
                    </a:srgbClr>
                  </a:outerShdw>
                </a:effectLst>
              </a:rPr>
              <a:t>Konsep</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Dasar</a:t>
            </a:r>
            <a:r>
              <a:rPr lang="en-US" sz="3600" b="1" dirty="0">
                <a:effectLst>
                  <a:outerShdw blurRad="38100" dist="38100" dir="2700000" algn="tl">
                    <a:srgbClr val="000000">
                      <a:alpha val="43137"/>
                    </a:srgbClr>
                  </a:outerShdw>
                </a:effectLst>
              </a:rPr>
              <a:t> Business/IT Alignment</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11" name="TextBox 10"/>
          <p:cNvSpPr txBox="1"/>
          <p:nvPr/>
        </p:nvSpPr>
        <p:spPr>
          <a:xfrm>
            <a:off x="0" y="990600"/>
            <a:ext cx="8839200" cy="523220"/>
          </a:xfrm>
          <a:prstGeom prst="rect">
            <a:avLst/>
          </a:prstGeom>
          <a:noFill/>
        </p:spPr>
        <p:txBody>
          <a:bodyPr wrap="square" rtlCol="0">
            <a:spAutoFit/>
          </a:bodyPr>
          <a:lstStyle/>
          <a:p>
            <a:endParaRPr lang="en-US" sz="2800" dirty="0"/>
          </a:p>
        </p:txBody>
      </p:sp>
      <p:sp>
        <p:nvSpPr>
          <p:cNvPr id="7" name="Rectangle 6"/>
          <p:cNvSpPr/>
          <p:nvPr/>
        </p:nvSpPr>
        <p:spPr>
          <a:xfrm>
            <a:off x="228600" y="838200"/>
            <a:ext cx="8305800" cy="4339650"/>
          </a:xfrm>
          <a:prstGeom prst="rect">
            <a:avLst/>
          </a:prstGeom>
        </p:spPr>
        <p:txBody>
          <a:bodyPr wrap="square">
            <a:spAutoFit/>
          </a:bodyPr>
          <a:lstStyle/>
          <a:p>
            <a:pPr algn="just"/>
            <a:r>
              <a:rPr lang="en-US" sz="2400" dirty="0"/>
              <a:t>Business/IT Alignment </a:t>
            </a:r>
            <a:r>
              <a:rPr lang="en-US" sz="2400" dirty="0" err="1"/>
              <a:t>merupakan</a:t>
            </a:r>
            <a:r>
              <a:rPr lang="en-US" sz="2400" dirty="0"/>
              <a:t> </a:t>
            </a:r>
            <a:r>
              <a:rPr lang="en-US" sz="2400" dirty="0" err="1"/>
              <a:t>implementasi</a:t>
            </a:r>
            <a:r>
              <a:rPr lang="en-US" sz="2400" dirty="0"/>
              <a:t> TI </a:t>
            </a:r>
            <a:r>
              <a:rPr lang="en-US" sz="2400" dirty="0" err="1"/>
              <a:t>melalui</a:t>
            </a:r>
            <a:r>
              <a:rPr lang="en-US" sz="2400" dirty="0"/>
              <a:t> </a:t>
            </a:r>
            <a:r>
              <a:rPr lang="en-US" sz="2400" dirty="0" err="1"/>
              <a:t>cara</a:t>
            </a:r>
            <a:r>
              <a:rPr lang="en-US" sz="2400" dirty="0"/>
              <a:t> yang </a:t>
            </a:r>
            <a:r>
              <a:rPr lang="en-US" sz="2400" dirty="0" err="1"/>
              <a:t>tepat</a:t>
            </a:r>
            <a:r>
              <a:rPr lang="en-US" sz="2400" dirty="0"/>
              <a:t> </a:t>
            </a:r>
            <a:r>
              <a:rPr lang="en-US" sz="2400" dirty="0" err="1"/>
              <a:t>dan</a:t>
            </a:r>
            <a:r>
              <a:rPr lang="en-US" sz="2400" dirty="0"/>
              <a:t> </a:t>
            </a:r>
            <a:r>
              <a:rPr lang="en-US" sz="2400" dirty="0" err="1"/>
              <a:t>di</a:t>
            </a:r>
            <a:r>
              <a:rPr lang="en-US" sz="2400" dirty="0"/>
              <a:t> </a:t>
            </a:r>
            <a:r>
              <a:rPr lang="en-US" sz="2400" dirty="0" err="1"/>
              <a:t>waktu</a:t>
            </a:r>
            <a:r>
              <a:rPr lang="en-US" sz="2400" dirty="0"/>
              <a:t> yang </a:t>
            </a:r>
            <a:r>
              <a:rPr lang="en-US" sz="2400" dirty="0" err="1"/>
              <a:t>tepat</a:t>
            </a:r>
            <a:r>
              <a:rPr lang="en-US" sz="2400" dirty="0"/>
              <a:t>, </a:t>
            </a:r>
            <a:r>
              <a:rPr lang="en-US" sz="2400" dirty="0" err="1"/>
              <a:t>harmoni</a:t>
            </a:r>
            <a:r>
              <a:rPr lang="en-US" sz="2400" dirty="0"/>
              <a:t> </a:t>
            </a:r>
            <a:r>
              <a:rPr lang="en-US" sz="2400" dirty="0" err="1"/>
              <a:t>dengan</a:t>
            </a:r>
            <a:r>
              <a:rPr lang="en-US" sz="2400" dirty="0"/>
              <a:t> </a:t>
            </a:r>
            <a:r>
              <a:rPr lang="en-US" sz="2400" dirty="0" err="1"/>
              <a:t>strategi</a:t>
            </a:r>
            <a:r>
              <a:rPr lang="en-US" sz="2400" dirty="0"/>
              <a:t>, </a:t>
            </a:r>
            <a:r>
              <a:rPr lang="en-US" sz="2400" dirty="0" err="1"/>
              <a:t>tujuan</a:t>
            </a:r>
            <a:r>
              <a:rPr lang="en-US" sz="2400" dirty="0"/>
              <a:t> </a:t>
            </a:r>
            <a:r>
              <a:rPr lang="en-US" sz="2400" dirty="0" err="1"/>
              <a:t>dan</a:t>
            </a:r>
            <a:r>
              <a:rPr lang="en-US" sz="2400" dirty="0"/>
              <a:t> </a:t>
            </a:r>
            <a:r>
              <a:rPr lang="en-US" sz="2400" dirty="0" err="1"/>
              <a:t>kebutuhan</a:t>
            </a:r>
            <a:r>
              <a:rPr lang="en-US" sz="2400" dirty="0"/>
              <a:t> </a:t>
            </a:r>
            <a:r>
              <a:rPr lang="en-US" sz="2400" dirty="0" err="1"/>
              <a:t>bisnis</a:t>
            </a:r>
            <a:r>
              <a:rPr lang="en-US" sz="2800" dirty="0"/>
              <a:t>.</a:t>
            </a:r>
          </a:p>
          <a:p>
            <a:pPr algn="just"/>
            <a:endParaRPr lang="en-US" sz="2800" dirty="0"/>
          </a:p>
          <a:p>
            <a:pPr marL="514350" indent="-514350">
              <a:buFont typeface="Arial" pitchFamily="34" charset="0"/>
              <a:buChar char="•"/>
            </a:pPr>
            <a:r>
              <a:rPr lang="en-US" sz="2400" i="1" dirty="0">
                <a:solidFill>
                  <a:srgbClr val="00B050"/>
                </a:solidFill>
              </a:rPr>
              <a:t>How IT is aligned with the business, and </a:t>
            </a:r>
          </a:p>
          <a:p>
            <a:pPr marL="514350" indent="-514350">
              <a:buFont typeface="Arial" pitchFamily="34" charset="0"/>
              <a:buChar char="•"/>
            </a:pPr>
            <a:r>
              <a:rPr lang="en-US" sz="2400" i="1" dirty="0">
                <a:solidFill>
                  <a:srgbClr val="00B050"/>
                </a:solidFill>
              </a:rPr>
              <a:t>How the business should could be aligned with IT </a:t>
            </a:r>
          </a:p>
          <a:p>
            <a:pPr marL="514350" indent="-514350"/>
            <a:endParaRPr lang="en-US" sz="2800" dirty="0"/>
          </a:p>
          <a:p>
            <a:pPr algn="just"/>
            <a:r>
              <a:rPr lang="en-US" sz="2800" dirty="0"/>
              <a:t> </a:t>
            </a:r>
            <a:r>
              <a:rPr lang="en-US" sz="2000" dirty="0"/>
              <a:t>Alignment yang </a:t>
            </a:r>
            <a:r>
              <a:rPr lang="en-US" sz="2000" dirty="0" err="1"/>
              <a:t>pada</a:t>
            </a:r>
            <a:r>
              <a:rPr lang="en-US" sz="2000" dirty="0"/>
              <a:t> </a:t>
            </a:r>
            <a:r>
              <a:rPr lang="en-US" sz="2000" dirty="0" err="1"/>
              <a:t>tingkatan</a:t>
            </a:r>
            <a:r>
              <a:rPr lang="en-US" sz="2000" dirty="0"/>
              <a:t> </a:t>
            </a:r>
            <a:r>
              <a:rPr lang="en-US" sz="2000" dirty="0" err="1"/>
              <a:t>cukup</a:t>
            </a:r>
            <a:r>
              <a:rPr lang="en-US" sz="2000" dirty="0"/>
              <a:t> </a:t>
            </a:r>
            <a:r>
              <a:rPr lang="en-US" sz="2000" dirty="0" err="1"/>
              <a:t>matang</a:t>
            </a:r>
            <a:r>
              <a:rPr lang="en-US" sz="2000" dirty="0"/>
              <a:t> </a:t>
            </a:r>
            <a:r>
              <a:rPr lang="en-US" sz="2000" dirty="0" err="1"/>
              <a:t>akan</a:t>
            </a:r>
            <a:r>
              <a:rPr lang="en-US" sz="2000" dirty="0"/>
              <a:t> </a:t>
            </a:r>
            <a:r>
              <a:rPr lang="en-US" sz="2000" dirty="0" err="1"/>
              <a:t>memiliki</a:t>
            </a:r>
            <a:r>
              <a:rPr lang="en-US" sz="2000" dirty="0"/>
              <a:t> </a:t>
            </a:r>
            <a:r>
              <a:rPr lang="en-US" sz="2000" dirty="0" err="1"/>
              <a:t>hubungan</a:t>
            </a:r>
            <a:r>
              <a:rPr lang="en-US" sz="2000" dirty="0"/>
              <a:t> </a:t>
            </a:r>
            <a:r>
              <a:rPr lang="en-US" sz="2000" dirty="0" err="1"/>
              <a:t>timbal</a:t>
            </a:r>
            <a:r>
              <a:rPr lang="en-US" sz="2000" dirty="0"/>
              <a:t> </a:t>
            </a:r>
            <a:r>
              <a:rPr lang="en-US" sz="2000" dirty="0" err="1"/>
              <a:t>balik</a:t>
            </a:r>
            <a:r>
              <a:rPr lang="en-US" sz="2000" dirty="0"/>
              <a:t> </a:t>
            </a:r>
            <a:r>
              <a:rPr lang="en-US" sz="2000" dirty="0" err="1"/>
              <a:t>dimana</a:t>
            </a:r>
            <a:r>
              <a:rPr lang="en-US" sz="2000" dirty="0"/>
              <a:t> </a:t>
            </a:r>
            <a:r>
              <a:rPr lang="en-US" sz="2000" dirty="0" err="1"/>
              <a:t>bisnis</a:t>
            </a:r>
            <a:r>
              <a:rPr lang="en-US" sz="2000" dirty="0"/>
              <a:t> </a:t>
            </a:r>
            <a:r>
              <a:rPr lang="en-US" sz="2000" dirty="0" err="1"/>
              <a:t>dan</a:t>
            </a:r>
            <a:r>
              <a:rPr lang="en-US" sz="2000" dirty="0"/>
              <a:t> TI </a:t>
            </a:r>
            <a:r>
              <a:rPr lang="en-US" sz="2000" dirty="0" err="1"/>
              <a:t>akan</a:t>
            </a:r>
            <a:r>
              <a:rPr lang="en-US" sz="2000" dirty="0"/>
              <a:t> </a:t>
            </a:r>
            <a:r>
              <a:rPr lang="en-US" sz="2000" dirty="0" err="1"/>
              <a:t>saling</a:t>
            </a:r>
            <a:r>
              <a:rPr lang="en-US" sz="2000" dirty="0"/>
              <a:t> </a:t>
            </a:r>
            <a:r>
              <a:rPr lang="en-US" sz="2000" dirty="0" err="1"/>
              <a:t>mengadaptasi</a:t>
            </a:r>
            <a:r>
              <a:rPr lang="en-US" sz="2000" dirty="0"/>
              <a:t> </a:t>
            </a:r>
            <a:r>
              <a:rPr lang="en-US" sz="2000" dirty="0" err="1"/>
              <a:t>strategi</a:t>
            </a:r>
            <a:r>
              <a:rPr lang="en-US" sz="2000" dirty="0"/>
              <a:t> yang </a:t>
            </a:r>
            <a:r>
              <a:rPr lang="en-US" sz="2000" dirty="0" err="1"/>
              <a:t>dimiliki</a:t>
            </a:r>
            <a:r>
              <a:rPr lang="en-US" sz="2000" dirty="0"/>
              <a:t> </a:t>
            </a:r>
            <a:r>
              <a:rPr lang="en-US" sz="2000" dirty="0" err="1"/>
              <a:t>masing-masing</a:t>
            </a:r>
            <a:r>
              <a:rPr lang="en-US" sz="2000" dirty="0"/>
              <a:t>. Hal </a:t>
            </a:r>
            <a:r>
              <a:rPr lang="en-US" sz="2000" dirty="0" err="1"/>
              <a:t>ini</a:t>
            </a:r>
            <a:r>
              <a:rPr lang="en-US" sz="2000" dirty="0"/>
              <a:t> </a:t>
            </a:r>
            <a:r>
              <a:rPr lang="en-US" sz="2000" dirty="0" err="1"/>
              <a:t>dimungkinkan</a:t>
            </a:r>
            <a:r>
              <a:rPr lang="en-US" sz="2000" dirty="0"/>
              <a:t> </a:t>
            </a:r>
            <a:r>
              <a:rPr lang="en-US" sz="2000" dirty="0" err="1"/>
              <a:t>dengan</a:t>
            </a:r>
            <a:r>
              <a:rPr lang="en-US" sz="2000" dirty="0"/>
              <a:t> </a:t>
            </a:r>
            <a:r>
              <a:rPr lang="en-US" sz="2000" dirty="0" err="1"/>
              <a:t>perkembangan-perkembangan</a:t>
            </a:r>
            <a:r>
              <a:rPr lang="en-US" sz="2000" dirty="0"/>
              <a:t> </a:t>
            </a:r>
            <a:r>
              <a:rPr lang="en-US" sz="2000" dirty="0" err="1"/>
              <a:t>terbaru</a:t>
            </a:r>
            <a:r>
              <a:rPr lang="en-US" sz="2000" dirty="0"/>
              <a:t> </a:t>
            </a:r>
            <a:r>
              <a:rPr lang="en-US" sz="2000" dirty="0" err="1"/>
              <a:t>konsep</a:t>
            </a:r>
            <a:r>
              <a:rPr lang="en-US" sz="2000" dirty="0"/>
              <a:t> TI yang </a:t>
            </a:r>
            <a:r>
              <a:rPr lang="en-US" sz="2000" dirty="0" err="1"/>
              <a:t>berpotensi</a:t>
            </a:r>
            <a:r>
              <a:rPr lang="en-US" sz="2000" dirty="0"/>
              <a:t> </a:t>
            </a:r>
            <a:r>
              <a:rPr lang="en-US" sz="2000" dirty="0" err="1"/>
              <a:t>dapat</a:t>
            </a:r>
            <a:r>
              <a:rPr lang="en-US" sz="2000" dirty="0"/>
              <a:t> </a:t>
            </a:r>
            <a:r>
              <a:rPr lang="en-US" sz="2000" dirty="0" err="1"/>
              <a:t>mentransformasi</a:t>
            </a:r>
            <a:r>
              <a:rPr lang="en-US" sz="2000" dirty="0"/>
              <a:t> </a:t>
            </a:r>
            <a:r>
              <a:rPr lang="en-US" sz="2000" dirty="0" err="1"/>
              <a:t>sebuah</a:t>
            </a:r>
            <a:r>
              <a:rPr lang="en-US" sz="2000" dirty="0"/>
              <a:t> </a:t>
            </a:r>
            <a:r>
              <a:rPr lang="en-US" sz="2000" dirty="0" err="1"/>
              <a:t>bisnis</a:t>
            </a:r>
            <a:r>
              <a:rPr lang="en-US" sz="2000" dirty="0"/>
              <a:t>.</a:t>
            </a:r>
            <a:endParaRPr lang="en-US" sz="2800" dirty="0"/>
          </a:p>
        </p:txBody>
      </p:sp>
      <p:cxnSp>
        <p:nvCxnSpPr>
          <p:cNvPr id="9" name="Straight Connector 8"/>
          <p:cNvCxnSpPr/>
          <p:nvPr/>
        </p:nvCxnSpPr>
        <p:spPr>
          <a:xfrm>
            <a:off x="381000" y="2286000"/>
            <a:ext cx="807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3581400"/>
            <a:ext cx="8153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effectLst>
                  <a:outerShdw blurRad="38100" dist="38100" dir="2700000" algn="tl">
                    <a:srgbClr val="000000">
                      <a:alpha val="43137"/>
                    </a:srgbClr>
                  </a:outerShdw>
                </a:effectLst>
              </a:rPr>
              <a:t>Indikator</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Kebarhasilan</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Penerapan</a:t>
            </a:r>
            <a:r>
              <a:rPr lang="en-US" sz="2800" b="1" dirty="0">
                <a:effectLst>
                  <a:outerShdw blurRad="38100" dist="38100" dir="2700000" algn="tl">
                    <a:srgbClr val="000000">
                      <a:alpha val="43137"/>
                    </a:srgbClr>
                  </a:outerShdw>
                </a:effectLst>
              </a:rPr>
              <a:t> IT</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sp>
        <p:nvSpPr>
          <p:cNvPr id="9" name="TextBox 8"/>
          <p:cNvSpPr txBox="1"/>
          <p:nvPr/>
        </p:nvSpPr>
        <p:spPr>
          <a:xfrm>
            <a:off x="457200" y="838200"/>
            <a:ext cx="8305800" cy="5078313"/>
          </a:xfrm>
          <a:prstGeom prst="rect">
            <a:avLst/>
          </a:prstGeom>
          <a:noFill/>
        </p:spPr>
        <p:txBody>
          <a:bodyPr wrap="square" rtlCol="0">
            <a:spAutoFit/>
          </a:bodyPr>
          <a:lstStyle/>
          <a:p>
            <a:pPr algn="just"/>
            <a:r>
              <a:rPr lang="en-US" sz="2000" dirty="0" err="1"/>
              <a:t>Sejak</a:t>
            </a:r>
            <a:r>
              <a:rPr lang="en-US" sz="2000" dirty="0"/>
              <a:t> 2004, </a:t>
            </a:r>
            <a:r>
              <a:rPr lang="en-US" sz="2000" dirty="0" err="1"/>
              <a:t>Peringkat</a:t>
            </a:r>
            <a:r>
              <a:rPr lang="en-US" sz="2000" dirty="0"/>
              <a:t> </a:t>
            </a:r>
            <a:r>
              <a:rPr lang="en-US" sz="2000" dirty="0" err="1"/>
              <a:t>Webometric</a:t>
            </a:r>
            <a:r>
              <a:rPr lang="en-US" sz="2000" dirty="0"/>
              <a:t> </a:t>
            </a:r>
            <a:r>
              <a:rPr lang="en-US" sz="2000" dirty="0" err="1"/>
              <a:t>ini</a:t>
            </a:r>
            <a:r>
              <a:rPr lang="en-US" sz="2000" dirty="0"/>
              <a:t> </a:t>
            </a:r>
            <a:r>
              <a:rPr lang="en-US" sz="2000" dirty="0" err="1"/>
              <a:t>diterbitkan</a:t>
            </a:r>
            <a:r>
              <a:rPr lang="en-US" sz="2000" dirty="0"/>
              <a:t> </a:t>
            </a:r>
            <a:r>
              <a:rPr lang="en-US" sz="2000" dirty="0" err="1"/>
              <a:t>dua</a:t>
            </a:r>
            <a:r>
              <a:rPr lang="en-US" sz="2000" dirty="0"/>
              <a:t> kali </a:t>
            </a:r>
            <a:r>
              <a:rPr lang="en-US" sz="2000" dirty="0" err="1"/>
              <a:t>setahun</a:t>
            </a:r>
            <a:r>
              <a:rPr lang="en-US" sz="2000" dirty="0"/>
              <a:t> (</a:t>
            </a:r>
            <a:r>
              <a:rPr lang="en-US" sz="2000" dirty="0" err="1"/>
              <a:t>Januari</a:t>
            </a:r>
            <a:r>
              <a:rPr lang="en-US" sz="2000" dirty="0"/>
              <a:t> </a:t>
            </a:r>
            <a:r>
              <a:rPr lang="en-US" sz="2000" dirty="0" err="1"/>
              <a:t>dan</a:t>
            </a:r>
            <a:r>
              <a:rPr lang="en-US" sz="2000" dirty="0"/>
              <a:t> </a:t>
            </a:r>
            <a:r>
              <a:rPr lang="en-US" sz="2000" dirty="0" err="1"/>
              <a:t>Juli</a:t>
            </a:r>
            <a:r>
              <a:rPr lang="en-US" sz="2000" dirty="0"/>
              <a:t>), </a:t>
            </a:r>
            <a:r>
              <a:rPr lang="en-US" sz="2000" dirty="0" err="1"/>
              <a:t>oleh</a:t>
            </a:r>
            <a:r>
              <a:rPr lang="en-US" sz="2000" dirty="0"/>
              <a:t> </a:t>
            </a:r>
            <a:r>
              <a:rPr lang="en-US" sz="2000" dirty="0" err="1"/>
              <a:t>Laboratorium</a:t>
            </a:r>
            <a:r>
              <a:rPr lang="en-US" sz="2000" dirty="0"/>
              <a:t> </a:t>
            </a:r>
            <a:r>
              <a:rPr lang="en-US" sz="2000" dirty="0" err="1"/>
              <a:t>Cybermetric</a:t>
            </a:r>
            <a:r>
              <a:rPr lang="en-US" sz="2000" dirty="0"/>
              <a:t> </a:t>
            </a:r>
            <a:r>
              <a:rPr lang="en-US" sz="2000" dirty="0" err="1"/>
              <a:t>milik</a:t>
            </a:r>
            <a:r>
              <a:rPr lang="en-US" sz="2000" dirty="0"/>
              <a:t> The </a:t>
            </a:r>
            <a:r>
              <a:rPr lang="en-US" sz="2000" dirty="0" err="1"/>
              <a:t>Consejo</a:t>
            </a:r>
            <a:r>
              <a:rPr lang="en-US" sz="2000" dirty="0"/>
              <a:t> Superior de </a:t>
            </a:r>
            <a:r>
              <a:rPr lang="en-US" sz="2000" dirty="0" err="1"/>
              <a:t>Investigaciones</a:t>
            </a:r>
            <a:r>
              <a:rPr lang="en-US" sz="2000" dirty="0"/>
              <a:t> </a:t>
            </a:r>
            <a:r>
              <a:rPr lang="en-US" sz="2000" dirty="0" err="1"/>
              <a:t>Cientificas</a:t>
            </a:r>
            <a:r>
              <a:rPr lang="en-US" sz="2000" dirty="0"/>
              <a:t> (CSIC). </a:t>
            </a:r>
          </a:p>
          <a:p>
            <a:pPr algn="just"/>
            <a:endParaRPr lang="en-US" dirty="0"/>
          </a:p>
          <a:p>
            <a:pPr algn="just"/>
            <a:r>
              <a:rPr lang="en-US" dirty="0"/>
              <a:t>CSIC </a:t>
            </a:r>
            <a:r>
              <a:rPr lang="en-US" dirty="0" err="1"/>
              <a:t>merupakan</a:t>
            </a:r>
            <a:r>
              <a:rPr lang="en-US" dirty="0"/>
              <a:t> </a:t>
            </a:r>
            <a:r>
              <a:rPr lang="en-US" dirty="0" err="1"/>
              <a:t>lembaga</a:t>
            </a:r>
            <a:r>
              <a:rPr lang="en-US" dirty="0"/>
              <a:t>  </a:t>
            </a:r>
            <a:r>
              <a:rPr lang="en-US" dirty="0" err="1"/>
              <a:t>penelitian</a:t>
            </a:r>
            <a:r>
              <a:rPr lang="en-US" dirty="0"/>
              <a:t> </a:t>
            </a:r>
            <a:r>
              <a:rPr lang="en-US" dirty="0" err="1"/>
              <a:t>terbesar</a:t>
            </a:r>
            <a:r>
              <a:rPr lang="en-US" dirty="0"/>
              <a:t> </a:t>
            </a:r>
            <a:r>
              <a:rPr lang="en-US" dirty="0" err="1"/>
              <a:t>di</a:t>
            </a:r>
            <a:r>
              <a:rPr lang="en-US" dirty="0"/>
              <a:t> </a:t>
            </a:r>
            <a:r>
              <a:rPr lang="en-US" dirty="0" err="1"/>
              <a:t>Spanyol</a:t>
            </a:r>
            <a:r>
              <a:rPr lang="en-US" dirty="0"/>
              <a:t>. </a:t>
            </a:r>
            <a:r>
              <a:rPr lang="en-US" dirty="0" err="1"/>
              <a:t>Mencakup</a:t>
            </a:r>
            <a:r>
              <a:rPr lang="en-US" dirty="0"/>
              <a:t> </a:t>
            </a:r>
            <a:r>
              <a:rPr lang="en-US" dirty="0" err="1"/>
              <a:t>lebih</a:t>
            </a:r>
            <a:r>
              <a:rPr lang="en-US" dirty="0"/>
              <a:t> </a:t>
            </a:r>
            <a:r>
              <a:rPr lang="en-US" dirty="0" err="1"/>
              <a:t>dari</a:t>
            </a:r>
            <a:r>
              <a:rPr lang="en-US" dirty="0"/>
              <a:t> 18.000 </a:t>
            </a:r>
            <a:r>
              <a:rPr lang="en-US" dirty="0" err="1"/>
              <a:t>Institusi</a:t>
            </a:r>
            <a:r>
              <a:rPr lang="en-US" dirty="0"/>
              <a:t> </a:t>
            </a:r>
            <a:r>
              <a:rPr lang="en-US" dirty="0" err="1"/>
              <a:t>Pendidikan</a:t>
            </a:r>
            <a:r>
              <a:rPr lang="en-US" dirty="0"/>
              <a:t> </a:t>
            </a:r>
            <a:r>
              <a:rPr lang="en-US" dirty="0" err="1"/>
              <a:t>Tinggi</a:t>
            </a:r>
            <a:r>
              <a:rPr lang="en-US" dirty="0"/>
              <a:t> </a:t>
            </a:r>
            <a:r>
              <a:rPr lang="en-US" dirty="0" err="1"/>
              <a:t>di</a:t>
            </a:r>
            <a:r>
              <a:rPr lang="en-US" dirty="0"/>
              <a:t> </a:t>
            </a:r>
            <a:r>
              <a:rPr lang="en-US" dirty="0" err="1"/>
              <a:t>seluruh</a:t>
            </a:r>
            <a:r>
              <a:rPr lang="en-US" dirty="0"/>
              <a:t> </a:t>
            </a:r>
            <a:r>
              <a:rPr lang="en-US" dirty="0" err="1"/>
              <a:t>dunia</a:t>
            </a:r>
            <a:r>
              <a:rPr lang="en-US" dirty="0"/>
              <a:t>. </a:t>
            </a:r>
            <a:r>
              <a:rPr lang="en-US" dirty="0" err="1"/>
              <a:t>Kehadiran</a:t>
            </a:r>
            <a:r>
              <a:rPr lang="en-US" dirty="0"/>
              <a:t> </a:t>
            </a:r>
            <a:r>
              <a:rPr lang="en-US" dirty="0" err="1"/>
              <a:t>webometric</a:t>
            </a:r>
            <a:r>
              <a:rPr lang="en-US" dirty="0"/>
              <a:t> yang </a:t>
            </a:r>
            <a:r>
              <a:rPr lang="en-US" dirty="0" err="1"/>
              <a:t>dapat</a:t>
            </a:r>
            <a:r>
              <a:rPr lang="en-US" dirty="0"/>
              <a:t>  </a:t>
            </a:r>
            <a:r>
              <a:rPr lang="en-US" dirty="0" err="1"/>
              <a:t>mengukur</a:t>
            </a:r>
            <a:r>
              <a:rPr lang="en-US" dirty="0"/>
              <a:t> </a:t>
            </a:r>
            <a:r>
              <a:rPr lang="en-US" dirty="0" err="1"/>
              <a:t>aktivitas</a:t>
            </a:r>
            <a:r>
              <a:rPr lang="en-US" dirty="0"/>
              <a:t> </a:t>
            </a:r>
            <a:r>
              <a:rPr lang="en-US" dirty="0" err="1"/>
              <a:t>dan</a:t>
            </a:r>
            <a:r>
              <a:rPr lang="en-US" dirty="0"/>
              <a:t> </a:t>
            </a:r>
            <a:r>
              <a:rPr lang="en-US" dirty="0" err="1"/>
              <a:t>visibilitas</a:t>
            </a:r>
            <a:r>
              <a:rPr lang="en-US" dirty="0"/>
              <a:t> </a:t>
            </a:r>
            <a:r>
              <a:rPr lang="en-US" dirty="0" err="1"/>
              <a:t>dari</a:t>
            </a:r>
            <a:r>
              <a:rPr lang="en-US" dirty="0"/>
              <a:t> </a:t>
            </a:r>
            <a:r>
              <a:rPr lang="en-US" dirty="0" err="1"/>
              <a:t>institusi</a:t>
            </a:r>
            <a:r>
              <a:rPr lang="en-US" dirty="0"/>
              <a:t> </a:t>
            </a:r>
            <a:r>
              <a:rPr lang="en-US" dirty="0" err="1"/>
              <a:t>serta</a:t>
            </a:r>
            <a:r>
              <a:rPr lang="en-US" dirty="0"/>
              <a:t>  </a:t>
            </a:r>
            <a:r>
              <a:rPr lang="en-US" dirty="0" err="1"/>
              <a:t>merupakan</a:t>
            </a:r>
            <a:r>
              <a:rPr lang="en-US" dirty="0"/>
              <a:t> </a:t>
            </a:r>
            <a:r>
              <a:rPr lang="en-US" dirty="0" err="1"/>
              <a:t>indikator</a:t>
            </a:r>
            <a:r>
              <a:rPr lang="en-US" dirty="0"/>
              <a:t> yang </a:t>
            </a:r>
            <a:r>
              <a:rPr lang="en-US" dirty="0" err="1"/>
              <a:t>baik</a:t>
            </a:r>
            <a:r>
              <a:rPr lang="en-US" dirty="0"/>
              <a:t> yang </a:t>
            </a:r>
            <a:r>
              <a:rPr lang="en-US" dirty="0" err="1"/>
              <a:t>berdampak</a:t>
            </a:r>
            <a:r>
              <a:rPr lang="en-US" dirty="0"/>
              <a:t> </a:t>
            </a:r>
            <a:r>
              <a:rPr lang="en-US" dirty="0" err="1"/>
              <a:t>pada</a:t>
            </a:r>
            <a:r>
              <a:rPr lang="en-US" dirty="0"/>
              <a:t> </a:t>
            </a:r>
            <a:r>
              <a:rPr lang="en-US" dirty="0" err="1"/>
              <a:t>prestise</a:t>
            </a:r>
            <a:r>
              <a:rPr lang="en-US" dirty="0"/>
              <a:t> </a:t>
            </a:r>
            <a:r>
              <a:rPr lang="en-US" dirty="0" err="1"/>
              <a:t>Universitas</a:t>
            </a:r>
            <a:r>
              <a:rPr lang="en-US" dirty="0"/>
              <a:t>. </a:t>
            </a:r>
            <a:r>
              <a:rPr lang="en-US" dirty="0" err="1"/>
              <a:t>Pemeringkatan</a:t>
            </a:r>
            <a:r>
              <a:rPr lang="en-US" dirty="0"/>
              <a:t> </a:t>
            </a:r>
            <a:r>
              <a:rPr lang="en-US" dirty="0" err="1"/>
              <a:t>merangkum</a:t>
            </a:r>
            <a:r>
              <a:rPr lang="en-US" dirty="0"/>
              <a:t> </a:t>
            </a:r>
            <a:r>
              <a:rPr lang="en-US" dirty="0" err="1"/>
              <a:t>kinerja</a:t>
            </a:r>
            <a:r>
              <a:rPr lang="en-US" dirty="0"/>
              <a:t> global </a:t>
            </a:r>
            <a:r>
              <a:rPr lang="en-US" dirty="0" err="1"/>
              <a:t>Universitas</a:t>
            </a:r>
            <a:r>
              <a:rPr lang="en-US" dirty="0"/>
              <a:t>, </a:t>
            </a:r>
            <a:r>
              <a:rPr lang="en-US" dirty="0" err="1"/>
              <a:t>memberikan</a:t>
            </a:r>
            <a:r>
              <a:rPr lang="en-US" dirty="0"/>
              <a:t> </a:t>
            </a:r>
            <a:r>
              <a:rPr lang="en-US" dirty="0" err="1"/>
              <a:t>informasi</a:t>
            </a:r>
            <a:r>
              <a:rPr lang="en-US" dirty="0"/>
              <a:t> </a:t>
            </a:r>
            <a:r>
              <a:rPr lang="en-US" dirty="0" err="1"/>
              <a:t>bagi</a:t>
            </a:r>
            <a:r>
              <a:rPr lang="en-US" dirty="0"/>
              <a:t> </a:t>
            </a:r>
            <a:r>
              <a:rPr lang="en-US" dirty="0" err="1"/>
              <a:t>calon</a:t>
            </a:r>
            <a:r>
              <a:rPr lang="en-US" dirty="0"/>
              <a:t> </a:t>
            </a:r>
            <a:r>
              <a:rPr lang="en-US" dirty="0" err="1"/>
              <a:t>mahasiswa</a:t>
            </a:r>
            <a:r>
              <a:rPr lang="en-US" dirty="0"/>
              <a:t> </a:t>
            </a:r>
            <a:r>
              <a:rPr lang="en-US" dirty="0" err="1"/>
              <a:t>dan</a:t>
            </a:r>
            <a:r>
              <a:rPr lang="en-US" dirty="0"/>
              <a:t> </a:t>
            </a:r>
            <a:r>
              <a:rPr lang="en-US" dirty="0" err="1"/>
              <a:t>cendekiawan</a:t>
            </a:r>
            <a:r>
              <a:rPr lang="en-US" dirty="0"/>
              <a:t>, </a:t>
            </a:r>
            <a:r>
              <a:rPr lang="en-US" dirty="0" err="1"/>
              <a:t>dan</a:t>
            </a:r>
            <a:r>
              <a:rPr lang="en-US" dirty="0"/>
              <a:t>  </a:t>
            </a:r>
            <a:r>
              <a:rPr lang="en-US" dirty="0" err="1"/>
              <a:t>mencerminkan</a:t>
            </a:r>
            <a:r>
              <a:rPr lang="en-US" dirty="0"/>
              <a:t> </a:t>
            </a:r>
            <a:r>
              <a:rPr lang="en-US" dirty="0" err="1"/>
              <a:t>komitmen</a:t>
            </a:r>
            <a:r>
              <a:rPr lang="en-US" dirty="0"/>
              <a:t> </a:t>
            </a:r>
            <a:r>
              <a:rPr lang="en-US" dirty="0" err="1"/>
              <a:t>untuk</a:t>
            </a:r>
            <a:r>
              <a:rPr lang="en-US" dirty="0"/>
              <a:t> </a:t>
            </a:r>
            <a:r>
              <a:rPr lang="en-US" dirty="0" err="1"/>
              <a:t>penyebaran</a:t>
            </a:r>
            <a:r>
              <a:rPr lang="en-US" dirty="0"/>
              <a:t> </a:t>
            </a:r>
            <a:r>
              <a:rPr lang="en-US" dirty="0" err="1"/>
              <a:t>pengetahuan</a:t>
            </a:r>
            <a:r>
              <a:rPr lang="en-US" dirty="0"/>
              <a:t> </a:t>
            </a:r>
            <a:r>
              <a:rPr lang="en-US" dirty="0" err="1"/>
              <a:t>ilmiah</a:t>
            </a:r>
            <a:endParaRPr lang="en-US" dirty="0"/>
          </a:p>
          <a:p>
            <a:pPr algn="just"/>
            <a:endParaRPr lang="en-US" dirty="0"/>
          </a:p>
          <a:p>
            <a:pPr algn="just"/>
            <a:r>
              <a:rPr lang="en-US" dirty="0" err="1"/>
              <a:t>Selain</a:t>
            </a:r>
            <a:r>
              <a:rPr lang="en-US" dirty="0"/>
              <a:t> </a:t>
            </a:r>
            <a:r>
              <a:rPr lang="en-US" dirty="0" err="1"/>
              <a:t>pengakuan</a:t>
            </a:r>
            <a:r>
              <a:rPr lang="en-US" dirty="0"/>
              <a:t> Global, </a:t>
            </a:r>
            <a:r>
              <a:rPr lang="en-US" dirty="0" err="1"/>
              <a:t>kredibilitas</a:t>
            </a:r>
            <a:r>
              <a:rPr lang="en-US" dirty="0"/>
              <a:t> </a:t>
            </a:r>
            <a:r>
              <a:rPr lang="en-US" dirty="0" err="1"/>
              <a:t>perguruan</a:t>
            </a:r>
            <a:r>
              <a:rPr lang="en-US" dirty="0"/>
              <a:t> </a:t>
            </a:r>
            <a:r>
              <a:rPr lang="en-US" dirty="0" err="1"/>
              <a:t>tinggi</a:t>
            </a:r>
            <a:r>
              <a:rPr lang="en-US" dirty="0"/>
              <a:t> </a:t>
            </a:r>
            <a:r>
              <a:rPr lang="en-US" dirty="0" err="1"/>
              <a:t>dan</a:t>
            </a:r>
            <a:r>
              <a:rPr lang="en-US" dirty="0"/>
              <a:t> </a:t>
            </a:r>
            <a:r>
              <a:rPr lang="en-US" dirty="0" err="1"/>
              <a:t>perspektif</a:t>
            </a:r>
            <a:r>
              <a:rPr lang="en-US" dirty="0"/>
              <a:t> </a:t>
            </a:r>
            <a:r>
              <a:rPr lang="en-US" dirty="0" err="1"/>
              <a:t>nasional</a:t>
            </a:r>
            <a:r>
              <a:rPr lang="en-US" dirty="0"/>
              <a:t> </a:t>
            </a:r>
            <a:r>
              <a:rPr lang="en-US" dirty="0" err="1"/>
              <a:t>juga</a:t>
            </a:r>
            <a:r>
              <a:rPr lang="en-US" dirty="0"/>
              <a:t> </a:t>
            </a:r>
            <a:r>
              <a:rPr lang="en-US" dirty="0" err="1"/>
              <a:t>mempertimbangkan</a:t>
            </a:r>
            <a:r>
              <a:rPr lang="en-US" dirty="0"/>
              <a:t> </a:t>
            </a:r>
            <a:r>
              <a:rPr lang="en-US" dirty="0" err="1"/>
              <a:t>apakah</a:t>
            </a:r>
            <a:r>
              <a:rPr lang="en-US" dirty="0"/>
              <a:t> </a:t>
            </a:r>
            <a:r>
              <a:rPr lang="en-US" dirty="0" err="1"/>
              <a:t>Perguruan</a:t>
            </a:r>
            <a:r>
              <a:rPr lang="en-US" dirty="0"/>
              <a:t> </a:t>
            </a:r>
            <a:r>
              <a:rPr lang="en-US" dirty="0" err="1"/>
              <a:t>Tinggi</a:t>
            </a:r>
            <a:r>
              <a:rPr lang="en-US" dirty="0"/>
              <a:t> </a:t>
            </a:r>
            <a:r>
              <a:rPr lang="en-US" dirty="0" err="1"/>
              <a:t>terkait</a:t>
            </a:r>
            <a:r>
              <a:rPr lang="en-US" dirty="0"/>
              <a:t> </a:t>
            </a:r>
            <a:r>
              <a:rPr lang="en-US" dirty="0" err="1"/>
              <a:t>memiliki</a:t>
            </a:r>
            <a:r>
              <a:rPr lang="en-US" dirty="0"/>
              <a:t> </a:t>
            </a:r>
            <a:r>
              <a:rPr lang="en-US" dirty="0" err="1"/>
              <a:t>kredibilitas</a:t>
            </a:r>
            <a:r>
              <a:rPr lang="en-US" dirty="0"/>
              <a:t> yang </a:t>
            </a:r>
            <a:r>
              <a:rPr lang="en-US" dirty="0" err="1"/>
              <a:t>baik</a:t>
            </a:r>
            <a:r>
              <a:rPr lang="en-US" dirty="0"/>
              <a:t> </a:t>
            </a:r>
            <a:r>
              <a:rPr lang="en-US" dirty="0" err="1"/>
              <a:t>dalam</a:t>
            </a:r>
            <a:r>
              <a:rPr lang="en-US" dirty="0"/>
              <a:t> </a:t>
            </a:r>
            <a:r>
              <a:rPr lang="en-US" dirty="0" err="1"/>
              <a:t>perspektif</a:t>
            </a:r>
            <a:r>
              <a:rPr lang="en-US" dirty="0"/>
              <a:t> </a:t>
            </a:r>
            <a:r>
              <a:rPr lang="en-US" dirty="0" err="1"/>
              <a:t>industri</a:t>
            </a:r>
            <a:r>
              <a:rPr lang="en-US" dirty="0"/>
              <a:t> partner </a:t>
            </a:r>
            <a:r>
              <a:rPr lang="en-US" dirty="0" err="1"/>
              <a:t>atau</a:t>
            </a:r>
            <a:r>
              <a:rPr lang="en-US" dirty="0"/>
              <a:t> </a:t>
            </a:r>
            <a:r>
              <a:rPr lang="en-US" dirty="0" err="1"/>
              <a:t>masyarakat</a:t>
            </a:r>
            <a:r>
              <a:rPr lang="en-US" dirty="0"/>
              <a:t> </a:t>
            </a:r>
            <a:r>
              <a:rPr lang="en-US" dirty="0" err="1"/>
              <a:t>secara</a:t>
            </a:r>
            <a:r>
              <a:rPr lang="en-US" dirty="0"/>
              <a:t> </a:t>
            </a:r>
            <a:r>
              <a:rPr lang="en-US" dirty="0" err="1"/>
              <a:t>luas</a:t>
            </a:r>
            <a:r>
              <a:rPr lang="en-US" dirty="0"/>
              <a:t>.</a:t>
            </a:r>
          </a:p>
          <a:p>
            <a:pPr algn="just"/>
            <a:endParaRPr lang="en-US" dirty="0"/>
          </a:p>
          <a:p>
            <a:pPr algn="just"/>
            <a:r>
              <a:rPr lang="en-US" dirty="0"/>
              <a:t>“</a:t>
            </a:r>
            <a:r>
              <a:rPr lang="en-US" sz="2400" b="1" dirty="0" err="1">
                <a:solidFill>
                  <a:schemeClr val="tx2"/>
                </a:solidFill>
                <a:effectLst>
                  <a:outerShdw blurRad="38100" dist="38100" dir="2700000" algn="tl">
                    <a:srgbClr val="000000">
                      <a:alpha val="43137"/>
                    </a:srgbClr>
                  </a:outerShdw>
                </a:effectLst>
              </a:rPr>
              <a:t>Mungkinkah</a:t>
            </a:r>
            <a:r>
              <a:rPr lang="en-US" sz="2400" b="1" dirty="0">
                <a:solidFill>
                  <a:schemeClr val="tx2"/>
                </a:solidFill>
                <a:effectLst>
                  <a:outerShdw blurRad="38100" dist="38100" dir="2700000" algn="tl">
                    <a:srgbClr val="000000">
                      <a:alpha val="43137"/>
                    </a:srgbClr>
                  </a:outerShdw>
                </a:effectLst>
              </a:rPr>
              <a:t> TI </a:t>
            </a:r>
            <a:r>
              <a:rPr lang="en-US" sz="2400" b="1" dirty="0" err="1">
                <a:solidFill>
                  <a:schemeClr val="tx2"/>
                </a:solidFill>
                <a:effectLst>
                  <a:outerShdw blurRad="38100" dist="38100" dir="2700000" algn="tl">
                    <a:srgbClr val="000000">
                      <a:alpha val="43137"/>
                    </a:srgbClr>
                  </a:outerShdw>
                </a:effectLst>
              </a:rPr>
              <a:t>berkontribusi</a:t>
            </a:r>
            <a:r>
              <a:rPr lang="en-US" sz="2400" b="1" dirty="0">
                <a:solidFill>
                  <a:schemeClr val="tx2"/>
                </a:solidFill>
                <a:effectLst>
                  <a:outerShdw blurRad="38100" dist="38100" dir="2700000" algn="tl">
                    <a:srgbClr val="000000">
                      <a:alpha val="43137"/>
                    </a:srgbClr>
                  </a:outerShdw>
                </a:effectLst>
              </a:rPr>
              <a:t> </a:t>
            </a:r>
            <a:r>
              <a:rPr lang="en-US" sz="2400" b="1" dirty="0" err="1">
                <a:solidFill>
                  <a:schemeClr val="tx2"/>
                </a:solidFill>
                <a:effectLst>
                  <a:outerShdw blurRad="38100" dist="38100" dir="2700000" algn="tl">
                    <a:srgbClr val="000000">
                      <a:alpha val="43137"/>
                    </a:srgbClr>
                  </a:outerShdw>
                </a:effectLst>
              </a:rPr>
              <a:t>terhadap</a:t>
            </a:r>
            <a:r>
              <a:rPr lang="en-US" sz="2400" b="1" dirty="0">
                <a:solidFill>
                  <a:schemeClr val="tx2"/>
                </a:solidFill>
                <a:effectLst>
                  <a:outerShdw blurRad="38100" dist="38100" dir="2700000" algn="tl">
                    <a:srgbClr val="000000">
                      <a:alpha val="43137"/>
                    </a:srgbClr>
                  </a:outerShdw>
                </a:effectLst>
              </a:rPr>
              <a:t> </a:t>
            </a:r>
            <a:r>
              <a:rPr lang="en-US" sz="2400" b="1" dirty="0" err="1">
                <a:solidFill>
                  <a:schemeClr val="tx2"/>
                </a:solidFill>
                <a:effectLst>
                  <a:outerShdw blurRad="38100" dist="38100" dir="2700000" algn="tl">
                    <a:srgbClr val="000000">
                      <a:alpha val="43137"/>
                    </a:srgbClr>
                  </a:outerShdw>
                </a:effectLst>
              </a:rPr>
              <a:t>tuntutan</a:t>
            </a:r>
            <a:r>
              <a:rPr lang="en-US" sz="2400" b="1" dirty="0">
                <a:solidFill>
                  <a:schemeClr val="tx2"/>
                </a:solidFill>
                <a:effectLst>
                  <a:outerShdw blurRad="38100" dist="38100" dir="2700000" algn="tl">
                    <a:srgbClr val="000000">
                      <a:alpha val="43137"/>
                    </a:srgbClr>
                  </a:outerShdw>
                </a:effectLst>
              </a:rPr>
              <a:t> </a:t>
            </a:r>
            <a:r>
              <a:rPr lang="en-US" sz="2400" b="1" dirty="0" err="1">
                <a:solidFill>
                  <a:schemeClr val="tx2"/>
                </a:solidFill>
                <a:effectLst>
                  <a:outerShdw blurRad="38100" dist="38100" dir="2700000" algn="tl">
                    <a:srgbClr val="000000">
                      <a:alpha val="43137"/>
                    </a:srgbClr>
                  </a:outerShdw>
                </a:effectLst>
              </a:rPr>
              <a:t>pengakuan</a:t>
            </a:r>
            <a:r>
              <a:rPr lang="en-US" sz="2400" b="1" dirty="0">
                <a:solidFill>
                  <a:schemeClr val="tx2"/>
                </a:solidFill>
                <a:effectLst>
                  <a:outerShdw blurRad="38100" dist="38100" dir="2700000" algn="tl">
                    <a:srgbClr val="000000">
                      <a:alpha val="43137"/>
                    </a:srgbClr>
                  </a:outerShdw>
                </a:effectLst>
              </a:rPr>
              <a:t> global </a:t>
            </a:r>
            <a:r>
              <a:rPr lang="en-US" sz="2400" b="1" dirty="0" err="1">
                <a:solidFill>
                  <a:schemeClr val="tx2"/>
                </a:solidFill>
                <a:effectLst>
                  <a:outerShdw blurRad="38100" dist="38100" dir="2700000" algn="tl">
                    <a:srgbClr val="000000">
                      <a:alpha val="43137"/>
                    </a:srgbClr>
                  </a:outerShdw>
                </a:effectLst>
              </a:rPr>
              <a:t>dan</a:t>
            </a:r>
            <a:r>
              <a:rPr lang="en-US" sz="2400" b="1" dirty="0">
                <a:solidFill>
                  <a:schemeClr val="tx2"/>
                </a:solidFill>
                <a:effectLst>
                  <a:outerShdw blurRad="38100" dist="38100" dir="2700000" algn="tl">
                    <a:srgbClr val="000000">
                      <a:alpha val="43137"/>
                    </a:srgbClr>
                  </a:outerShdw>
                </a:effectLst>
              </a:rPr>
              <a:t> </a:t>
            </a:r>
            <a:r>
              <a:rPr lang="en-US" sz="2400" b="1" dirty="0" err="1">
                <a:solidFill>
                  <a:schemeClr val="tx2"/>
                </a:solidFill>
                <a:effectLst>
                  <a:outerShdw blurRad="38100" dist="38100" dir="2700000" algn="tl">
                    <a:srgbClr val="000000">
                      <a:alpha val="43137"/>
                    </a:srgbClr>
                  </a:outerShdw>
                </a:effectLst>
              </a:rPr>
              <a:t>tuntutan</a:t>
            </a:r>
            <a:r>
              <a:rPr lang="en-US" sz="2400" b="1" dirty="0">
                <a:solidFill>
                  <a:schemeClr val="tx2"/>
                </a:solidFill>
                <a:effectLst>
                  <a:outerShdw blurRad="38100" dist="38100" dir="2700000" algn="tl">
                    <a:srgbClr val="000000">
                      <a:alpha val="43137"/>
                    </a:srgbClr>
                  </a:outerShdw>
                </a:effectLst>
              </a:rPr>
              <a:t> </a:t>
            </a:r>
            <a:r>
              <a:rPr lang="en-US" sz="2400" b="1" dirty="0" err="1">
                <a:solidFill>
                  <a:schemeClr val="tx2"/>
                </a:solidFill>
                <a:effectLst>
                  <a:outerShdw blurRad="38100" dist="38100" dir="2700000" algn="tl">
                    <a:srgbClr val="000000">
                      <a:alpha val="43137"/>
                    </a:srgbClr>
                  </a:outerShdw>
                </a:effectLst>
              </a:rPr>
              <a:t>nasional</a:t>
            </a:r>
            <a:r>
              <a:rPr lang="en-US" sz="2400" b="1" dirty="0">
                <a:solidFill>
                  <a:schemeClr val="tx2"/>
                </a:solidFill>
                <a:effectLst>
                  <a:outerShdw blurRad="38100" dist="38100" dir="2700000" algn="tl">
                    <a:srgbClr val="000000">
                      <a:alpha val="43137"/>
                    </a:srgbClr>
                  </a:outerShdw>
                </a:effectLst>
              </a:rPr>
              <a:t> </a:t>
            </a:r>
            <a:r>
              <a:rPr lang="en-US" sz="2400" b="1" dirty="0" err="1">
                <a:solidFill>
                  <a:schemeClr val="tx2"/>
                </a:solidFill>
                <a:effectLst>
                  <a:outerShdw blurRad="38100" dist="38100" dir="2700000" algn="tl">
                    <a:srgbClr val="000000">
                      <a:alpha val="43137"/>
                    </a:srgbClr>
                  </a:outerShdw>
                </a:effectLst>
              </a:rPr>
              <a:t>terhadap</a:t>
            </a:r>
            <a:r>
              <a:rPr lang="en-US" sz="2400" b="1" dirty="0">
                <a:solidFill>
                  <a:schemeClr val="tx2"/>
                </a:solidFill>
                <a:effectLst>
                  <a:outerShdw blurRad="38100" dist="38100" dir="2700000" algn="tl">
                    <a:srgbClr val="000000">
                      <a:alpha val="43137"/>
                    </a:srgbClr>
                  </a:outerShdw>
                </a:effectLst>
              </a:rPr>
              <a:t> </a:t>
            </a:r>
            <a:r>
              <a:rPr lang="en-US" sz="2400" b="1" dirty="0" err="1">
                <a:solidFill>
                  <a:schemeClr val="tx2"/>
                </a:solidFill>
                <a:effectLst>
                  <a:outerShdw blurRad="38100" dist="38100" dir="2700000" algn="tl">
                    <a:srgbClr val="000000">
                      <a:alpha val="43137"/>
                    </a:srgbClr>
                  </a:outerShdw>
                </a:effectLst>
              </a:rPr>
              <a:t>perusahaan</a:t>
            </a:r>
            <a:r>
              <a:rPr lang="en-US" sz="2400" b="1" dirty="0">
                <a:solidFill>
                  <a:schemeClr val="tx2"/>
                </a:solidFill>
                <a:effectLst>
                  <a:outerShdw blurRad="38100" dist="38100" dir="2700000" algn="tl">
                    <a:srgbClr val="000000">
                      <a:alpha val="43137"/>
                    </a:srgbClr>
                  </a:outerShdw>
                </a:effectLst>
              </a:rPr>
              <a:t>”</a:t>
            </a:r>
            <a:endParaRPr lang="en-US" b="1" dirty="0">
              <a:solidFill>
                <a:schemeClr val="tx2"/>
              </a:soli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effectLst>
                  <a:outerShdw blurRad="38100" dist="38100" dir="2700000" algn="tl">
                    <a:srgbClr val="000000">
                      <a:alpha val="43137"/>
                    </a:srgbClr>
                  </a:outerShdw>
                </a:effectLst>
              </a:rPr>
              <a:t>Kriteria</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Penilaian</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Wordclass</a:t>
            </a:r>
            <a:r>
              <a:rPr lang="en-US" sz="2800" b="1" dirty="0">
                <a:effectLst>
                  <a:outerShdw blurRad="38100" dist="38100" dir="2700000" algn="tl">
                    <a:srgbClr val="000000">
                      <a:alpha val="43137"/>
                    </a:srgbClr>
                  </a:outerShdw>
                </a:effectLst>
              </a:rPr>
              <a:t> University </a:t>
            </a: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graphicFrame>
        <p:nvGraphicFramePr>
          <p:cNvPr id="7" name="Table 6"/>
          <p:cNvGraphicFramePr>
            <a:graphicFrameLocks noGrp="1"/>
          </p:cNvGraphicFramePr>
          <p:nvPr/>
        </p:nvGraphicFramePr>
        <p:xfrm>
          <a:off x="609600" y="838200"/>
          <a:ext cx="8077200" cy="4381740"/>
        </p:xfrm>
        <a:graphic>
          <a:graphicData uri="http://schemas.openxmlformats.org/drawingml/2006/table">
            <a:tbl>
              <a:tblPr/>
              <a:tblGrid>
                <a:gridCol w="663867">
                  <a:extLst>
                    <a:ext uri="{9D8B030D-6E8A-4147-A177-3AD203B41FA5}">
                      <a16:colId xmlns:a16="http://schemas.microsoft.com/office/drawing/2014/main" val="20000"/>
                    </a:ext>
                  </a:extLst>
                </a:gridCol>
                <a:gridCol w="1850333">
                  <a:extLst>
                    <a:ext uri="{9D8B030D-6E8A-4147-A177-3AD203B41FA5}">
                      <a16:colId xmlns:a16="http://schemas.microsoft.com/office/drawing/2014/main" val="20001"/>
                    </a:ext>
                  </a:extLst>
                </a:gridCol>
                <a:gridCol w="4086522">
                  <a:extLst>
                    <a:ext uri="{9D8B030D-6E8A-4147-A177-3AD203B41FA5}">
                      <a16:colId xmlns:a16="http://schemas.microsoft.com/office/drawing/2014/main" val="20002"/>
                    </a:ext>
                  </a:extLst>
                </a:gridCol>
                <a:gridCol w="1476478">
                  <a:extLst>
                    <a:ext uri="{9D8B030D-6E8A-4147-A177-3AD203B41FA5}">
                      <a16:colId xmlns:a16="http://schemas.microsoft.com/office/drawing/2014/main" val="20003"/>
                    </a:ext>
                  </a:extLst>
                </a:gridCol>
              </a:tblGrid>
              <a:tr h="195302">
                <a:tc>
                  <a:txBody>
                    <a:bodyPr/>
                    <a:lstStyle/>
                    <a:p>
                      <a:pPr marL="0" marR="0" algn="ctr">
                        <a:lnSpc>
                          <a:spcPct val="115000"/>
                        </a:lnSpc>
                        <a:spcBef>
                          <a:spcPts val="0"/>
                        </a:spcBef>
                        <a:spcAft>
                          <a:spcPts val="0"/>
                        </a:spcAft>
                      </a:pPr>
                      <a:r>
                        <a:rPr lang="en-US" sz="1400" b="0" dirty="0">
                          <a:solidFill>
                            <a:srgbClr val="FF0000"/>
                          </a:solidFill>
                          <a:effectLst>
                            <a:outerShdw blurRad="38100" dist="38100" dir="2700000" algn="tl">
                              <a:srgbClr val="000000">
                                <a:alpha val="43137"/>
                              </a:srgbClr>
                            </a:outerShdw>
                          </a:effectLst>
                          <a:latin typeface="Calibri"/>
                          <a:ea typeface="Calibri"/>
                          <a:cs typeface="Calibri"/>
                        </a:rPr>
                        <a:t>No.</a:t>
                      </a:r>
                      <a:endParaRPr lang="en-US" sz="1400" b="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err="1">
                          <a:solidFill>
                            <a:srgbClr val="FF0000"/>
                          </a:solidFill>
                          <a:effectLst>
                            <a:outerShdw blurRad="38100" dist="38100" dir="2700000" algn="tl">
                              <a:srgbClr val="000000">
                                <a:alpha val="43137"/>
                              </a:srgbClr>
                            </a:outerShdw>
                          </a:effectLst>
                          <a:latin typeface="Calibri"/>
                          <a:ea typeface="Calibri"/>
                          <a:cs typeface="Calibri"/>
                        </a:rPr>
                        <a:t>Kriteria</a:t>
                      </a:r>
                      <a:endParaRPr lang="en-US" sz="1400" b="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err="1">
                          <a:solidFill>
                            <a:srgbClr val="FF0000"/>
                          </a:solidFill>
                          <a:effectLst>
                            <a:outerShdw blurRad="38100" dist="38100" dir="2700000" algn="tl">
                              <a:srgbClr val="000000">
                                <a:alpha val="43137"/>
                              </a:srgbClr>
                            </a:outerShdw>
                          </a:effectLst>
                          <a:latin typeface="Calibri"/>
                          <a:ea typeface="Calibri"/>
                          <a:cs typeface="Calibri"/>
                        </a:rPr>
                        <a:t>Definisi</a:t>
                      </a:r>
                      <a:endParaRPr lang="en-US" sz="1400" b="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err="1">
                          <a:solidFill>
                            <a:srgbClr val="FF0000"/>
                          </a:solidFill>
                          <a:effectLst>
                            <a:outerShdw blurRad="38100" dist="38100" dir="2700000" algn="tl">
                              <a:srgbClr val="000000">
                                <a:alpha val="43137"/>
                              </a:srgbClr>
                            </a:outerShdw>
                          </a:effectLst>
                          <a:latin typeface="Calibri"/>
                          <a:ea typeface="Calibri"/>
                          <a:cs typeface="Calibri"/>
                        </a:rPr>
                        <a:t>Bobot</a:t>
                      </a:r>
                      <a:r>
                        <a:rPr lang="en-US" sz="1400" b="0" dirty="0">
                          <a:solidFill>
                            <a:srgbClr val="FF0000"/>
                          </a:solidFill>
                          <a:effectLst>
                            <a:outerShdw blurRad="38100" dist="38100" dir="2700000" algn="tl">
                              <a:srgbClr val="000000">
                                <a:alpha val="43137"/>
                              </a:srgbClr>
                            </a:outerShdw>
                          </a:effectLst>
                          <a:latin typeface="Calibri"/>
                          <a:ea typeface="Calibri"/>
                          <a:cs typeface="Calibri"/>
                        </a:rPr>
                        <a:t> (%)</a:t>
                      </a:r>
                      <a:endParaRPr lang="en-US" sz="1400" b="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17661">
                <a:tc>
                  <a:txBody>
                    <a:bodyPr/>
                    <a:lstStyle/>
                    <a:p>
                      <a:pPr marL="0" marR="0" algn="ctr">
                        <a:lnSpc>
                          <a:spcPct val="115000"/>
                        </a:lnSpc>
                        <a:spcBef>
                          <a:spcPts val="0"/>
                        </a:spcBef>
                        <a:spcAft>
                          <a:spcPts val="0"/>
                        </a:spcAft>
                      </a:pPr>
                      <a:r>
                        <a:rPr lang="en-US" sz="1200" dirty="0">
                          <a:latin typeface="Calibri"/>
                          <a:ea typeface="Calibri"/>
                          <a:cs typeface="Calibri"/>
                        </a:rPr>
                        <a:t>1</a:t>
                      </a:r>
                      <a:endParaRPr lang="en-US" sz="12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Calibri"/>
                          <a:ea typeface="Calibri"/>
                          <a:cs typeface="Calibri"/>
                        </a:rPr>
                        <a:t>Size (</a:t>
                      </a:r>
                      <a:r>
                        <a:rPr lang="en-US" sz="1200" dirty="0" err="1">
                          <a:latin typeface="Calibri"/>
                          <a:ea typeface="Calibri"/>
                          <a:cs typeface="Calibri"/>
                        </a:rPr>
                        <a:t>Ukuran</a:t>
                      </a:r>
                      <a:r>
                        <a:rPr lang="en-US" sz="1200" dirty="0">
                          <a:latin typeface="Calibri"/>
                          <a:ea typeface="Calibri"/>
                          <a:cs typeface="Calibri"/>
                        </a:rPr>
                        <a:t>)</a:t>
                      </a:r>
                      <a:endParaRPr lang="en-US" sz="12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a:latin typeface="Calibri"/>
                          <a:ea typeface="Calibri"/>
                          <a:cs typeface="Calibri"/>
                        </a:rPr>
                        <a:t>Jumlah</a:t>
                      </a:r>
                      <a:r>
                        <a:rPr lang="en-US" sz="1200" dirty="0">
                          <a:latin typeface="Calibri"/>
                          <a:ea typeface="Calibri"/>
                          <a:cs typeface="Calibri"/>
                        </a:rPr>
                        <a:t> </a:t>
                      </a:r>
                      <a:r>
                        <a:rPr lang="en-US" sz="1200" dirty="0" err="1">
                          <a:latin typeface="Calibri"/>
                          <a:ea typeface="Calibri"/>
                          <a:cs typeface="Calibri"/>
                        </a:rPr>
                        <a:t>halaman</a:t>
                      </a:r>
                      <a:r>
                        <a:rPr lang="en-US" sz="1200" dirty="0">
                          <a:latin typeface="Calibri"/>
                          <a:ea typeface="Calibri"/>
                          <a:cs typeface="Calibri"/>
                        </a:rPr>
                        <a:t> </a:t>
                      </a:r>
                      <a:r>
                        <a:rPr lang="en-US" sz="1200" dirty="0" err="1">
                          <a:latin typeface="Calibri"/>
                          <a:ea typeface="Calibri"/>
                          <a:cs typeface="Calibri"/>
                        </a:rPr>
                        <a:t>referensi</a:t>
                      </a:r>
                      <a:r>
                        <a:rPr lang="en-US" sz="1200" dirty="0">
                          <a:latin typeface="Calibri"/>
                          <a:ea typeface="Calibri"/>
                          <a:cs typeface="Calibri"/>
                        </a:rPr>
                        <a:t> </a:t>
                      </a:r>
                      <a:r>
                        <a:rPr lang="en-US" sz="1200" dirty="0" err="1">
                          <a:latin typeface="Calibri"/>
                          <a:ea typeface="Calibri"/>
                          <a:cs typeface="Calibri"/>
                        </a:rPr>
                        <a:t>tentang</a:t>
                      </a:r>
                      <a:r>
                        <a:rPr lang="en-US" sz="1200" dirty="0">
                          <a:latin typeface="Calibri"/>
                          <a:ea typeface="Calibri"/>
                          <a:cs typeface="Calibri"/>
                        </a:rPr>
                        <a:t> </a:t>
                      </a:r>
                      <a:r>
                        <a:rPr lang="en-US" sz="1200" dirty="0" err="1">
                          <a:latin typeface="Calibri"/>
                          <a:ea typeface="Calibri"/>
                          <a:cs typeface="Calibri"/>
                        </a:rPr>
                        <a:t>universitas</a:t>
                      </a:r>
                      <a:r>
                        <a:rPr lang="en-US" sz="1200" dirty="0">
                          <a:latin typeface="Calibri"/>
                          <a:ea typeface="Calibri"/>
                          <a:cs typeface="Calibri"/>
                        </a:rPr>
                        <a:t>  </a:t>
                      </a:r>
                      <a:r>
                        <a:rPr lang="en-US" sz="1200" dirty="0" err="1">
                          <a:latin typeface="Calibri"/>
                          <a:ea typeface="Calibri"/>
                          <a:cs typeface="Calibri"/>
                        </a:rPr>
                        <a:t>dan</a:t>
                      </a:r>
                      <a:r>
                        <a:rPr lang="en-US" sz="1200" dirty="0">
                          <a:latin typeface="Calibri"/>
                          <a:ea typeface="Calibri"/>
                          <a:cs typeface="Calibri"/>
                        </a:rPr>
                        <a:t> </a:t>
                      </a:r>
                      <a:r>
                        <a:rPr lang="en-US" sz="1200" dirty="0" err="1">
                          <a:latin typeface="Calibri"/>
                          <a:ea typeface="Calibri"/>
                          <a:cs typeface="Calibri"/>
                        </a:rPr>
                        <a:t>sivitas</a:t>
                      </a:r>
                      <a:r>
                        <a:rPr lang="en-US" sz="1200" dirty="0">
                          <a:latin typeface="Calibri"/>
                          <a:ea typeface="Calibri"/>
                          <a:cs typeface="Calibri"/>
                        </a:rPr>
                        <a:t> </a:t>
                      </a:r>
                      <a:r>
                        <a:rPr lang="en-US" sz="1200" dirty="0" err="1">
                          <a:latin typeface="Calibri"/>
                          <a:ea typeface="Calibri"/>
                          <a:cs typeface="Calibri"/>
                        </a:rPr>
                        <a:t>akademiknya</a:t>
                      </a:r>
                      <a:r>
                        <a:rPr lang="en-US" sz="1200" dirty="0">
                          <a:latin typeface="Calibri"/>
                          <a:ea typeface="Calibri"/>
                          <a:cs typeface="Calibri"/>
                        </a:rPr>
                        <a:t> yang </a:t>
                      </a:r>
                      <a:r>
                        <a:rPr lang="en-US" sz="1200" dirty="0" err="1">
                          <a:latin typeface="Calibri"/>
                          <a:ea typeface="Calibri"/>
                          <a:cs typeface="Calibri"/>
                        </a:rPr>
                        <a:t>dapat</a:t>
                      </a:r>
                      <a:r>
                        <a:rPr lang="en-US" sz="1200" dirty="0">
                          <a:latin typeface="Calibri"/>
                          <a:ea typeface="Calibri"/>
                          <a:cs typeface="Calibri"/>
                        </a:rPr>
                        <a:t> </a:t>
                      </a:r>
                      <a:r>
                        <a:rPr lang="en-US" sz="1200" dirty="0" err="1">
                          <a:latin typeface="Calibri"/>
                          <a:ea typeface="Calibri"/>
                          <a:cs typeface="Calibri"/>
                        </a:rPr>
                        <a:t>didapatkan</a:t>
                      </a:r>
                      <a:r>
                        <a:rPr lang="en-US" sz="1200" dirty="0">
                          <a:latin typeface="Calibri"/>
                          <a:ea typeface="Calibri"/>
                          <a:cs typeface="Calibri"/>
                        </a:rPr>
                        <a:t> </a:t>
                      </a:r>
                      <a:r>
                        <a:rPr lang="en-US" sz="1200" dirty="0" err="1">
                          <a:latin typeface="Calibri"/>
                          <a:ea typeface="Calibri"/>
                          <a:cs typeface="Calibri"/>
                        </a:rPr>
                        <a:t>melalui</a:t>
                      </a:r>
                      <a:r>
                        <a:rPr lang="en-US" sz="1200" dirty="0">
                          <a:latin typeface="Calibri"/>
                          <a:ea typeface="Calibri"/>
                          <a:cs typeface="Calibri"/>
                        </a:rPr>
                        <a:t> </a:t>
                      </a:r>
                      <a:r>
                        <a:rPr lang="en-US" sz="1200" dirty="0" err="1">
                          <a:latin typeface="Calibri"/>
                          <a:ea typeface="Calibri"/>
                          <a:cs typeface="Calibri"/>
                        </a:rPr>
                        <a:t>mesin</a:t>
                      </a:r>
                      <a:r>
                        <a:rPr lang="en-US" sz="1200" dirty="0">
                          <a:latin typeface="Calibri"/>
                          <a:ea typeface="Calibri"/>
                          <a:cs typeface="Calibri"/>
                        </a:rPr>
                        <a:t> </a:t>
                      </a:r>
                      <a:r>
                        <a:rPr lang="en-US" sz="1200" dirty="0" err="1">
                          <a:latin typeface="Calibri"/>
                          <a:ea typeface="Calibri"/>
                          <a:cs typeface="Calibri"/>
                        </a:rPr>
                        <a:t>pencari</a:t>
                      </a:r>
                      <a:r>
                        <a:rPr lang="en-US" sz="1200" dirty="0">
                          <a:latin typeface="Calibri"/>
                          <a:ea typeface="Calibri"/>
                          <a:cs typeface="Calibri"/>
                        </a:rPr>
                        <a:t>: Google, Yahoo, Live Search </a:t>
                      </a:r>
                      <a:r>
                        <a:rPr lang="en-US" sz="1200" dirty="0" err="1">
                          <a:latin typeface="Calibri"/>
                          <a:ea typeface="Calibri"/>
                          <a:cs typeface="Calibri"/>
                        </a:rPr>
                        <a:t>dan</a:t>
                      </a:r>
                      <a:r>
                        <a:rPr lang="en-US" sz="1200" dirty="0">
                          <a:latin typeface="Calibri"/>
                          <a:ea typeface="Calibri"/>
                          <a:cs typeface="Calibri"/>
                        </a:rPr>
                        <a:t> </a:t>
                      </a:r>
                      <a:r>
                        <a:rPr lang="en-US" sz="1200" dirty="0" err="1">
                          <a:latin typeface="Calibri"/>
                          <a:ea typeface="Calibri"/>
                          <a:cs typeface="Calibri"/>
                        </a:rPr>
                        <a:t>Exalead</a:t>
                      </a:r>
                      <a:endParaRPr lang="en-US" sz="12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Calibri"/>
                          <a:ea typeface="Calibri"/>
                          <a:cs typeface="Calibri"/>
                        </a:rPr>
                        <a:t>20</a:t>
                      </a:r>
                      <a:endParaRPr lang="en-US" sz="1200">
                        <a:latin typeface="Calibri"/>
                        <a:ea typeface="Calibri"/>
                        <a:cs typeface="Times New Roman"/>
                      </a:endParaRPr>
                    </a:p>
                  </a:txBody>
                  <a:tcPr marL="50970" marR="50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0020">
                <a:tc>
                  <a:txBody>
                    <a:bodyPr/>
                    <a:lstStyle/>
                    <a:p>
                      <a:pPr marL="0" marR="0" algn="ctr">
                        <a:lnSpc>
                          <a:spcPct val="115000"/>
                        </a:lnSpc>
                        <a:spcBef>
                          <a:spcPts val="0"/>
                        </a:spcBef>
                        <a:spcAft>
                          <a:spcPts val="0"/>
                        </a:spcAft>
                      </a:pPr>
                      <a:r>
                        <a:rPr lang="en-US" sz="1200" dirty="0">
                          <a:latin typeface="Calibri"/>
                          <a:ea typeface="Calibri"/>
                          <a:cs typeface="Calibri"/>
                        </a:rPr>
                        <a:t>2.</a:t>
                      </a:r>
                      <a:endParaRPr lang="en-US" sz="12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Calibri"/>
                          <a:ea typeface="Calibri"/>
                          <a:cs typeface="Calibri"/>
                        </a:rPr>
                        <a:t>Visibility (</a:t>
                      </a:r>
                      <a:r>
                        <a:rPr lang="en-US" sz="1200" dirty="0" err="1">
                          <a:latin typeface="Calibri"/>
                          <a:ea typeface="Calibri"/>
                          <a:cs typeface="Calibri"/>
                        </a:rPr>
                        <a:t>Ketertampakan</a:t>
                      </a:r>
                      <a:r>
                        <a:rPr lang="en-US" sz="1200" dirty="0">
                          <a:latin typeface="Calibri"/>
                          <a:ea typeface="Calibri"/>
                          <a:cs typeface="Calibri"/>
                        </a:rPr>
                        <a:t>)</a:t>
                      </a:r>
                      <a:endParaRPr lang="en-US" sz="12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err="1">
                          <a:latin typeface="Calibri"/>
                          <a:ea typeface="Calibri"/>
                          <a:cs typeface="Calibri"/>
                        </a:rPr>
                        <a:t>Jumlah</a:t>
                      </a:r>
                      <a:r>
                        <a:rPr lang="en-US" sz="1200" dirty="0">
                          <a:latin typeface="Calibri"/>
                          <a:ea typeface="Calibri"/>
                          <a:cs typeface="Calibri"/>
                        </a:rPr>
                        <a:t> link </a:t>
                      </a:r>
                      <a:r>
                        <a:rPr lang="en-US" sz="1200" dirty="0" err="1">
                          <a:latin typeface="Calibri"/>
                          <a:ea typeface="Calibri"/>
                          <a:cs typeface="Calibri"/>
                        </a:rPr>
                        <a:t>ekternal</a:t>
                      </a:r>
                      <a:r>
                        <a:rPr lang="en-US" sz="1200" dirty="0">
                          <a:latin typeface="Calibri"/>
                          <a:ea typeface="Calibri"/>
                          <a:cs typeface="Calibri"/>
                        </a:rPr>
                        <a:t> yang </a:t>
                      </a:r>
                      <a:r>
                        <a:rPr lang="en-US" sz="1200" dirty="0" err="1">
                          <a:latin typeface="Calibri"/>
                          <a:ea typeface="Calibri"/>
                          <a:cs typeface="Calibri"/>
                        </a:rPr>
                        <a:t>berkaitan</a:t>
                      </a:r>
                      <a:r>
                        <a:rPr lang="en-US" sz="1200" dirty="0">
                          <a:latin typeface="Calibri"/>
                          <a:ea typeface="Calibri"/>
                          <a:cs typeface="Calibri"/>
                        </a:rPr>
                        <a:t> </a:t>
                      </a:r>
                      <a:r>
                        <a:rPr lang="en-US" sz="1200" dirty="0" err="1">
                          <a:latin typeface="Calibri"/>
                          <a:ea typeface="Calibri"/>
                          <a:cs typeface="Calibri"/>
                        </a:rPr>
                        <a:t>dengan</a:t>
                      </a:r>
                      <a:r>
                        <a:rPr lang="en-US" sz="1200" dirty="0">
                          <a:latin typeface="Calibri"/>
                          <a:ea typeface="Calibri"/>
                          <a:cs typeface="Calibri"/>
                        </a:rPr>
                        <a:t> </a:t>
                      </a:r>
                      <a:r>
                        <a:rPr lang="en-US" sz="1200" dirty="0" err="1">
                          <a:latin typeface="Calibri"/>
                          <a:ea typeface="Calibri"/>
                          <a:cs typeface="Calibri"/>
                        </a:rPr>
                        <a:t>universitas</a:t>
                      </a:r>
                      <a:r>
                        <a:rPr lang="en-US" sz="1200" dirty="0">
                          <a:latin typeface="Calibri"/>
                          <a:ea typeface="Calibri"/>
                          <a:cs typeface="Calibri"/>
                        </a:rPr>
                        <a:t> </a:t>
                      </a:r>
                      <a:r>
                        <a:rPr lang="en-US" sz="1200" dirty="0" err="1">
                          <a:latin typeface="Calibri"/>
                          <a:ea typeface="Calibri"/>
                          <a:cs typeface="Calibri"/>
                        </a:rPr>
                        <a:t>dan</a:t>
                      </a:r>
                      <a:r>
                        <a:rPr lang="en-US" sz="1200" dirty="0">
                          <a:latin typeface="Calibri"/>
                          <a:ea typeface="Calibri"/>
                          <a:cs typeface="Calibri"/>
                        </a:rPr>
                        <a:t> </a:t>
                      </a:r>
                      <a:r>
                        <a:rPr lang="en-US" sz="1200" dirty="0" err="1">
                          <a:latin typeface="Calibri"/>
                          <a:ea typeface="Calibri"/>
                          <a:cs typeface="Calibri"/>
                        </a:rPr>
                        <a:t>seluruh</a:t>
                      </a:r>
                      <a:r>
                        <a:rPr lang="en-US" sz="1200" dirty="0">
                          <a:latin typeface="Calibri"/>
                          <a:ea typeface="Calibri"/>
                          <a:cs typeface="Calibri"/>
                        </a:rPr>
                        <a:t> </a:t>
                      </a:r>
                      <a:r>
                        <a:rPr lang="en-US" sz="1200" dirty="0" err="1">
                          <a:latin typeface="Calibri"/>
                          <a:ea typeface="Calibri"/>
                          <a:cs typeface="Calibri"/>
                        </a:rPr>
                        <a:t>sivitas</a:t>
                      </a:r>
                      <a:r>
                        <a:rPr lang="en-US" sz="1200" dirty="0">
                          <a:latin typeface="Calibri"/>
                          <a:ea typeface="Calibri"/>
                          <a:cs typeface="Calibri"/>
                        </a:rPr>
                        <a:t> </a:t>
                      </a:r>
                      <a:r>
                        <a:rPr lang="en-US" sz="1200" dirty="0" err="1">
                          <a:latin typeface="Calibri"/>
                          <a:ea typeface="Calibri"/>
                          <a:cs typeface="Calibri"/>
                        </a:rPr>
                        <a:t>akademiknya</a:t>
                      </a:r>
                      <a:r>
                        <a:rPr lang="en-US" sz="1200" dirty="0">
                          <a:latin typeface="Calibri"/>
                          <a:ea typeface="Calibri"/>
                          <a:cs typeface="Calibri"/>
                        </a:rPr>
                        <a:t> yang </a:t>
                      </a:r>
                      <a:r>
                        <a:rPr lang="en-US" sz="1200" dirty="0" err="1">
                          <a:latin typeface="Calibri"/>
                          <a:ea typeface="Calibri"/>
                          <a:cs typeface="Calibri"/>
                        </a:rPr>
                        <a:t>dapat</a:t>
                      </a:r>
                      <a:r>
                        <a:rPr lang="en-US" sz="1200" dirty="0">
                          <a:latin typeface="Calibri"/>
                          <a:ea typeface="Calibri"/>
                          <a:cs typeface="Calibri"/>
                        </a:rPr>
                        <a:t> </a:t>
                      </a:r>
                      <a:r>
                        <a:rPr lang="en-US" sz="1200" dirty="0" err="1">
                          <a:latin typeface="Calibri"/>
                          <a:ea typeface="Calibri"/>
                          <a:cs typeface="Calibri"/>
                        </a:rPr>
                        <a:t>diakses</a:t>
                      </a:r>
                      <a:r>
                        <a:rPr lang="en-US" sz="1200" dirty="0">
                          <a:latin typeface="Calibri"/>
                          <a:ea typeface="Calibri"/>
                          <a:cs typeface="Calibri"/>
                        </a:rPr>
                        <a:t> </a:t>
                      </a:r>
                      <a:r>
                        <a:rPr lang="en-US" sz="1200" dirty="0" err="1">
                          <a:latin typeface="Calibri"/>
                          <a:ea typeface="Calibri"/>
                          <a:cs typeface="Calibri"/>
                        </a:rPr>
                        <a:t>melalui</a:t>
                      </a:r>
                      <a:r>
                        <a:rPr lang="en-US" sz="1200" dirty="0">
                          <a:latin typeface="Calibri"/>
                          <a:ea typeface="Calibri"/>
                          <a:cs typeface="Calibri"/>
                        </a:rPr>
                        <a:t> </a:t>
                      </a:r>
                      <a:r>
                        <a:rPr lang="en-US" sz="1200" dirty="0" err="1">
                          <a:latin typeface="Calibri"/>
                          <a:ea typeface="Calibri"/>
                          <a:cs typeface="Calibri"/>
                        </a:rPr>
                        <a:t>mesin</a:t>
                      </a:r>
                      <a:r>
                        <a:rPr lang="en-US" sz="1200" dirty="0">
                          <a:latin typeface="Calibri"/>
                          <a:ea typeface="Calibri"/>
                          <a:cs typeface="Calibri"/>
                        </a:rPr>
                        <a:t> </a:t>
                      </a:r>
                      <a:r>
                        <a:rPr lang="en-US" sz="1200" dirty="0" err="1">
                          <a:latin typeface="Calibri"/>
                          <a:ea typeface="Calibri"/>
                          <a:cs typeface="Calibri"/>
                        </a:rPr>
                        <a:t>pencari</a:t>
                      </a:r>
                      <a:r>
                        <a:rPr lang="en-US" sz="1200" dirty="0">
                          <a:latin typeface="Calibri"/>
                          <a:ea typeface="Calibri"/>
                          <a:cs typeface="Calibri"/>
                        </a:rPr>
                        <a:t> </a:t>
                      </a:r>
                      <a:r>
                        <a:rPr lang="en-US" sz="1200" dirty="0" err="1">
                          <a:latin typeface="Calibri"/>
                          <a:ea typeface="Calibri"/>
                          <a:cs typeface="Calibri"/>
                        </a:rPr>
                        <a:t>di</a:t>
                      </a:r>
                      <a:r>
                        <a:rPr lang="en-US" sz="1200" dirty="0">
                          <a:latin typeface="Calibri"/>
                          <a:ea typeface="Calibri"/>
                          <a:cs typeface="Calibri"/>
                        </a:rPr>
                        <a:t> </a:t>
                      </a:r>
                      <a:r>
                        <a:rPr lang="en-US" sz="1200" dirty="0" err="1">
                          <a:latin typeface="Calibri"/>
                          <a:ea typeface="Calibri"/>
                          <a:cs typeface="Calibri"/>
                        </a:rPr>
                        <a:t>atas</a:t>
                      </a:r>
                      <a:r>
                        <a:rPr lang="en-US" sz="1200" dirty="0">
                          <a:latin typeface="Calibri"/>
                          <a:ea typeface="Calibri"/>
                          <a:cs typeface="Calibri"/>
                        </a:rPr>
                        <a:t>.</a:t>
                      </a:r>
                      <a:endParaRPr lang="en-US" sz="1200" dirty="0">
                        <a:latin typeface="Calibri"/>
                        <a:ea typeface="Calibri"/>
                        <a:cs typeface="Times New Roman"/>
                      </a:endParaRPr>
                    </a:p>
                    <a:p>
                      <a:pPr marL="0" marR="0" algn="just">
                        <a:lnSpc>
                          <a:spcPct val="115000"/>
                        </a:lnSpc>
                        <a:spcBef>
                          <a:spcPts val="0"/>
                        </a:spcBef>
                        <a:spcAft>
                          <a:spcPts val="1000"/>
                        </a:spcAft>
                      </a:pPr>
                      <a:r>
                        <a:rPr lang="en-US" sz="1200" dirty="0">
                          <a:latin typeface="Calibri"/>
                          <a:ea typeface="Calibri"/>
                          <a:cs typeface="Calibri"/>
                        </a:rPr>
                        <a:t>Visibility </a:t>
                      </a:r>
                      <a:r>
                        <a:rPr lang="en-US" sz="1200" dirty="0" err="1">
                          <a:latin typeface="Calibri"/>
                          <a:ea typeface="Calibri"/>
                          <a:cs typeface="Calibri"/>
                        </a:rPr>
                        <a:t>bukan</a:t>
                      </a:r>
                      <a:r>
                        <a:rPr lang="en-US" sz="1200" dirty="0">
                          <a:latin typeface="Calibri"/>
                          <a:ea typeface="Calibri"/>
                          <a:cs typeface="Calibri"/>
                        </a:rPr>
                        <a:t> </a:t>
                      </a:r>
                      <a:r>
                        <a:rPr lang="en-US" sz="1200" dirty="0" err="1">
                          <a:latin typeface="Calibri"/>
                          <a:ea typeface="Calibri"/>
                          <a:cs typeface="Calibri"/>
                        </a:rPr>
                        <a:t>berarti</a:t>
                      </a:r>
                      <a:r>
                        <a:rPr lang="en-US" sz="1200" dirty="0">
                          <a:latin typeface="Calibri"/>
                          <a:ea typeface="Calibri"/>
                          <a:cs typeface="Calibri"/>
                        </a:rPr>
                        <a:t> hit, </a:t>
                      </a:r>
                      <a:r>
                        <a:rPr lang="en-US" sz="1200" dirty="0" err="1">
                          <a:latin typeface="Calibri"/>
                          <a:ea typeface="Calibri"/>
                          <a:cs typeface="Calibri"/>
                        </a:rPr>
                        <a:t>tapi</a:t>
                      </a:r>
                      <a:r>
                        <a:rPr lang="en-US" sz="1200" dirty="0">
                          <a:latin typeface="Calibri"/>
                          <a:ea typeface="Calibri"/>
                          <a:cs typeface="Calibri"/>
                        </a:rPr>
                        <a:t> </a:t>
                      </a:r>
                      <a:r>
                        <a:rPr lang="en-US" sz="1200" dirty="0" err="1">
                          <a:latin typeface="Calibri"/>
                          <a:ea typeface="Calibri"/>
                          <a:cs typeface="Calibri"/>
                        </a:rPr>
                        <a:t>jumlah</a:t>
                      </a:r>
                      <a:r>
                        <a:rPr lang="en-US" sz="1200" dirty="0">
                          <a:latin typeface="Calibri"/>
                          <a:ea typeface="Calibri"/>
                          <a:cs typeface="Calibri"/>
                        </a:rPr>
                        <a:t> total link yang </a:t>
                      </a:r>
                      <a:r>
                        <a:rPr lang="en-US" sz="1200" dirty="0" err="1">
                          <a:latin typeface="Calibri"/>
                          <a:ea typeface="Calibri"/>
                          <a:cs typeface="Calibri"/>
                        </a:rPr>
                        <a:t>dibuat</a:t>
                      </a:r>
                      <a:r>
                        <a:rPr lang="en-US" sz="1200" dirty="0">
                          <a:latin typeface="Calibri"/>
                          <a:ea typeface="Calibri"/>
                          <a:cs typeface="Calibri"/>
                        </a:rPr>
                        <a:t> </a:t>
                      </a:r>
                      <a:r>
                        <a:rPr lang="en-US" sz="1200" dirty="0" err="1">
                          <a:latin typeface="Calibri"/>
                          <a:ea typeface="Calibri"/>
                          <a:cs typeface="Calibri"/>
                        </a:rPr>
                        <a:t>oleh</a:t>
                      </a:r>
                      <a:r>
                        <a:rPr lang="en-US" sz="1200" dirty="0">
                          <a:latin typeface="Calibri"/>
                          <a:ea typeface="Calibri"/>
                          <a:cs typeface="Calibri"/>
                        </a:rPr>
                        <a:t> </a:t>
                      </a:r>
                      <a:r>
                        <a:rPr lang="en-US" sz="1200" dirty="0" err="1">
                          <a:latin typeface="Calibri"/>
                          <a:ea typeface="Calibri"/>
                          <a:cs typeface="Calibri"/>
                        </a:rPr>
                        <a:t>situs</a:t>
                      </a:r>
                      <a:r>
                        <a:rPr lang="en-US" sz="1200" dirty="0">
                          <a:latin typeface="Calibri"/>
                          <a:ea typeface="Calibri"/>
                          <a:cs typeface="Calibri"/>
                        </a:rPr>
                        <a:t> lain yang </a:t>
                      </a:r>
                      <a:r>
                        <a:rPr lang="en-US" sz="1200" dirty="0" err="1">
                          <a:latin typeface="Calibri"/>
                          <a:ea typeface="Calibri"/>
                          <a:cs typeface="Calibri"/>
                        </a:rPr>
                        <a:t>menunjuk</a:t>
                      </a:r>
                      <a:r>
                        <a:rPr lang="en-US" sz="1200" dirty="0">
                          <a:latin typeface="Calibri"/>
                          <a:ea typeface="Calibri"/>
                          <a:cs typeface="Calibri"/>
                        </a:rPr>
                        <a:t> </a:t>
                      </a:r>
                      <a:r>
                        <a:rPr lang="en-US" sz="1200" dirty="0" err="1">
                          <a:latin typeface="Calibri"/>
                          <a:ea typeface="Calibri"/>
                          <a:cs typeface="Calibri"/>
                        </a:rPr>
                        <a:t>ke</a:t>
                      </a:r>
                      <a:r>
                        <a:rPr lang="en-US" sz="1200" dirty="0">
                          <a:latin typeface="Calibri"/>
                          <a:ea typeface="Calibri"/>
                          <a:cs typeface="Calibri"/>
                        </a:rPr>
                        <a:t> </a:t>
                      </a:r>
                      <a:r>
                        <a:rPr lang="en-US" sz="1200" dirty="0" err="1">
                          <a:latin typeface="Calibri"/>
                          <a:ea typeface="Calibri"/>
                          <a:cs typeface="Calibri"/>
                        </a:rPr>
                        <a:t>sebuah</a:t>
                      </a:r>
                      <a:r>
                        <a:rPr lang="en-US" sz="1200" dirty="0">
                          <a:latin typeface="Calibri"/>
                          <a:ea typeface="Calibri"/>
                          <a:cs typeface="Calibri"/>
                        </a:rPr>
                        <a:t> </a:t>
                      </a:r>
                      <a:r>
                        <a:rPr lang="en-US" sz="1200" dirty="0" err="1">
                          <a:latin typeface="Calibri"/>
                          <a:ea typeface="Calibri"/>
                          <a:cs typeface="Calibri"/>
                        </a:rPr>
                        <a:t>situs</a:t>
                      </a:r>
                      <a:r>
                        <a:rPr lang="en-US" sz="1200" dirty="0">
                          <a:latin typeface="Calibri"/>
                          <a:ea typeface="Calibri"/>
                          <a:cs typeface="Calibri"/>
                        </a:rPr>
                        <a:t> </a:t>
                      </a:r>
                      <a:r>
                        <a:rPr lang="en-US" sz="1200" dirty="0" err="1">
                          <a:latin typeface="Calibri"/>
                          <a:ea typeface="Calibri"/>
                          <a:cs typeface="Calibri"/>
                        </a:rPr>
                        <a:t>di</a:t>
                      </a:r>
                      <a:r>
                        <a:rPr lang="en-US" sz="1200" dirty="0">
                          <a:latin typeface="Calibri"/>
                          <a:ea typeface="Calibri"/>
                          <a:cs typeface="Calibri"/>
                        </a:rPr>
                        <a:t> </a:t>
                      </a:r>
                      <a:r>
                        <a:rPr lang="en-US" sz="1200" dirty="0" err="1">
                          <a:latin typeface="Calibri"/>
                          <a:ea typeface="Calibri"/>
                          <a:cs typeface="Calibri"/>
                        </a:rPr>
                        <a:t>Unikom</a:t>
                      </a:r>
                      <a:r>
                        <a:rPr lang="en-US" sz="1200" dirty="0">
                          <a:latin typeface="Calibri"/>
                          <a:ea typeface="Calibri"/>
                          <a:cs typeface="Calibri"/>
                        </a:rPr>
                        <a:t>.</a:t>
                      </a:r>
                      <a:endParaRPr lang="en-US" sz="12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Calibri"/>
                          <a:ea typeface="Calibri"/>
                          <a:cs typeface="Calibri"/>
                        </a:rPr>
                        <a:t>50</a:t>
                      </a:r>
                      <a:endParaRPr lang="en-US" sz="1200" dirty="0">
                        <a:latin typeface="Calibri"/>
                        <a:ea typeface="Calibri"/>
                        <a:cs typeface="Times New Roman"/>
                      </a:endParaRPr>
                    </a:p>
                  </a:txBody>
                  <a:tcPr marL="50970" marR="50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32567">
                <a:tc>
                  <a:txBody>
                    <a:bodyPr/>
                    <a:lstStyle/>
                    <a:p>
                      <a:pPr marL="0" marR="0" algn="ctr">
                        <a:lnSpc>
                          <a:spcPct val="115000"/>
                        </a:lnSpc>
                        <a:spcBef>
                          <a:spcPts val="0"/>
                        </a:spcBef>
                        <a:spcAft>
                          <a:spcPts val="0"/>
                        </a:spcAft>
                      </a:pPr>
                      <a:r>
                        <a:rPr lang="en-US" sz="1200" dirty="0">
                          <a:latin typeface="Calibri"/>
                          <a:ea typeface="Calibri"/>
                          <a:cs typeface="Calibri"/>
                        </a:rPr>
                        <a:t>3.</a:t>
                      </a:r>
                      <a:endParaRPr lang="en-US" sz="12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Calibri"/>
                          <a:ea typeface="Calibri"/>
                          <a:cs typeface="Calibri"/>
                        </a:rPr>
                        <a:t>Rich Files (</a:t>
                      </a:r>
                      <a:r>
                        <a:rPr lang="en-US" sz="1200" dirty="0" err="1">
                          <a:latin typeface="Calibri"/>
                          <a:ea typeface="Calibri"/>
                          <a:cs typeface="Calibri"/>
                        </a:rPr>
                        <a:t>Dokumen</a:t>
                      </a:r>
                      <a:r>
                        <a:rPr lang="en-US" sz="1200" dirty="0">
                          <a:latin typeface="Calibri"/>
                          <a:ea typeface="Calibri"/>
                          <a:cs typeface="Calibri"/>
                        </a:rPr>
                        <a:t>)</a:t>
                      </a:r>
                      <a:endParaRPr lang="en-US" sz="12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err="1">
                          <a:latin typeface="Calibri"/>
                          <a:ea typeface="Calibri"/>
                          <a:cs typeface="Calibri"/>
                        </a:rPr>
                        <a:t>Ketersediaan</a:t>
                      </a:r>
                      <a:r>
                        <a:rPr lang="en-US" sz="1200" dirty="0">
                          <a:latin typeface="Calibri"/>
                          <a:ea typeface="Calibri"/>
                          <a:cs typeface="Calibri"/>
                        </a:rPr>
                        <a:t> </a:t>
                      </a:r>
                      <a:r>
                        <a:rPr lang="en-US" sz="1200" dirty="0" err="1">
                          <a:latin typeface="Calibri"/>
                          <a:ea typeface="Calibri"/>
                          <a:cs typeface="Calibri"/>
                        </a:rPr>
                        <a:t>dokumen-dokumen</a:t>
                      </a:r>
                      <a:r>
                        <a:rPr lang="en-US" sz="1200" dirty="0">
                          <a:latin typeface="Calibri"/>
                          <a:ea typeface="Calibri"/>
                          <a:cs typeface="Calibri"/>
                        </a:rPr>
                        <a:t> </a:t>
                      </a:r>
                      <a:r>
                        <a:rPr lang="en-US" sz="1200" dirty="0" err="1">
                          <a:latin typeface="Calibri"/>
                          <a:ea typeface="Calibri"/>
                          <a:cs typeface="Calibri"/>
                        </a:rPr>
                        <a:t>dari</a:t>
                      </a:r>
                      <a:r>
                        <a:rPr lang="en-US" sz="1200" dirty="0">
                          <a:latin typeface="Calibri"/>
                          <a:ea typeface="Calibri"/>
                          <a:cs typeface="Calibri"/>
                        </a:rPr>
                        <a:t> </a:t>
                      </a:r>
                      <a:r>
                        <a:rPr lang="en-US" sz="1200" dirty="0" err="1">
                          <a:latin typeface="Calibri"/>
                          <a:ea typeface="Calibri"/>
                          <a:cs typeface="Calibri"/>
                        </a:rPr>
                        <a:t>artikel</a:t>
                      </a:r>
                      <a:r>
                        <a:rPr lang="en-US" sz="1200" dirty="0">
                          <a:latin typeface="Calibri"/>
                          <a:ea typeface="Calibri"/>
                          <a:cs typeface="Calibri"/>
                        </a:rPr>
                        <a:t> </a:t>
                      </a:r>
                      <a:r>
                        <a:rPr lang="en-US" sz="1200" dirty="0" err="1">
                          <a:latin typeface="Calibri"/>
                          <a:ea typeface="Calibri"/>
                          <a:cs typeface="Calibri"/>
                        </a:rPr>
                        <a:t>akademik</a:t>
                      </a:r>
                      <a:r>
                        <a:rPr lang="en-US" sz="1200" dirty="0">
                          <a:latin typeface="Calibri"/>
                          <a:ea typeface="Calibri"/>
                          <a:cs typeface="Calibri"/>
                        </a:rPr>
                        <a:t> </a:t>
                      </a:r>
                      <a:r>
                        <a:rPr lang="en-US" sz="1200" dirty="0" err="1">
                          <a:latin typeface="Calibri"/>
                          <a:ea typeface="Calibri"/>
                          <a:cs typeface="Calibri"/>
                        </a:rPr>
                        <a:t>suatu</a:t>
                      </a:r>
                      <a:r>
                        <a:rPr lang="en-US" sz="1200" dirty="0">
                          <a:latin typeface="Calibri"/>
                          <a:ea typeface="Calibri"/>
                          <a:cs typeface="Calibri"/>
                        </a:rPr>
                        <a:t> </a:t>
                      </a:r>
                      <a:r>
                        <a:rPr lang="en-US" sz="1200" dirty="0" err="1">
                          <a:latin typeface="Calibri"/>
                          <a:ea typeface="Calibri"/>
                          <a:cs typeface="Calibri"/>
                        </a:rPr>
                        <a:t>universitas</a:t>
                      </a:r>
                      <a:r>
                        <a:rPr lang="en-US" sz="1200" dirty="0">
                          <a:latin typeface="Calibri"/>
                          <a:ea typeface="Calibri"/>
                          <a:cs typeface="Calibri"/>
                        </a:rPr>
                        <a:t> yang </a:t>
                      </a:r>
                      <a:r>
                        <a:rPr lang="en-US" sz="1200" dirty="0" err="1">
                          <a:latin typeface="Calibri"/>
                          <a:ea typeface="Calibri"/>
                          <a:cs typeface="Calibri"/>
                        </a:rPr>
                        <a:t>dapat</a:t>
                      </a:r>
                      <a:r>
                        <a:rPr lang="en-US" sz="1200" dirty="0">
                          <a:latin typeface="Calibri"/>
                          <a:ea typeface="Calibri"/>
                          <a:cs typeface="Calibri"/>
                        </a:rPr>
                        <a:t> </a:t>
                      </a:r>
                      <a:r>
                        <a:rPr lang="en-US" sz="1200" dirty="0" err="1">
                          <a:latin typeface="Calibri"/>
                          <a:ea typeface="Calibri"/>
                          <a:cs typeface="Calibri"/>
                        </a:rPr>
                        <a:t>diekstrak</a:t>
                      </a:r>
                      <a:r>
                        <a:rPr lang="en-US" sz="1200" dirty="0">
                          <a:latin typeface="Calibri"/>
                          <a:ea typeface="Calibri"/>
                          <a:cs typeface="Calibri"/>
                        </a:rPr>
                        <a:t> </a:t>
                      </a:r>
                      <a:r>
                        <a:rPr lang="en-US" sz="1200" dirty="0" err="1">
                          <a:latin typeface="Calibri"/>
                          <a:ea typeface="Calibri"/>
                          <a:cs typeface="Calibri"/>
                        </a:rPr>
                        <a:t>dari</a:t>
                      </a:r>
                      <a:r>
                        <a:rPr lang="en-US" sz="1200" dirty="0">
                          <a:latin typeface="Calibri"/>
                          <a:ea typeface="Calibri"/>
                          <a:cs typeface="Calibri"/>
                        </a:rPr>
                        <a:t> internet, </a:t>
                      </a:r>
                      <a:r>
                        <a:rPr lang="en-US" sz="1200" dirty="0" err="1">
                          <a:latin typeface="Calibri"/>
                          <a:ea typeface="Calibri"/>
                          <a:cs typeface="Calibri"/>
                        </a:rPr>
                        <a:t>baik</a:t>
                      </a:r>
                      <a:r>
                        <a:rPr lang="en-US" sz="1200" dirty="0">
                          <a:latin typeface="Calibri"/>
                          <a:ea typeface="Calibri"/>
                          <a:cs typeface="Calibri"/>
                        </a:rPr>
                        <a:t> </a:t>
                      </a:r>
                      <a:r>
                        <a:rPr lang="en-US" sz="1200" dirty="0" err="1">
                          <a:latin typeface="Calibri"/>
                          <a:ea typeface="Calibri"/>
                          <a:cs typeface="Calibri"/>
                        </a:rPr>
                        <a:t>dalam</a:t>
                      </a:r>
                      <a:r>
                        <a:rPr lang="en-US" sz="1200" dirty="0">
                          <a:latin typeface="Calibri"/>
                          <a:ea typeface="Calibri"/>
                          <a:cs typeface="Calibri"/>
                        </a:rPr>
                        <a:t> format: Word Document (.doc); Adobe Acrobat (.</a:t>
                      </a:r>
                      <a:r>
                        <a:rPr lang="en-US" sz="1200" dirty="0" err="1">
                          <a:latin typeface="Calibri"/>
                          <a:ea typeface="Calibri"/>
                          <a:cs typeface="Calibri"/>
                        </a:rPr>
                        <a:t>pdf</a:t>
                      </a:r>
                      <a:r>
                        <a:rPr lang="en-US" sz="1200" dirty="0">
                          <a:latin typeface="Calibri"/>
                          <a:ea typeface="Calibri"/>
                          <a:cs typeface="Calibri"/>
                        </a:rPr>
                        <a:t>);  Microsoft Power Point (.</a:t>
                      </a:r>
                      <a:r>
                        <a:rPr lang="en-US" sz="1200" dirty="0" err="1">
                          <a:latin typeface="Calibri"/>
                          <a:ea typeface="Calibri"/>
                          <a:cs typeface="Calibri"/>
                        </a:rPr>
                        <a:t>ppt</a:t>
                      </a:r>
                      <a:r>
                        <a:rPr lang="en-US" sz="1200" dirty="0">
                          <a:latin typeface="Calibri"/>
                          <a:ea typeface="Calibri"/>
                          <a:cs typeface="Calibri"/>
                        </a:rPr>
                        <a:t>) </a:t>
                      </a:r>
                      <a:r>
                        <a:rPr lang="en-US" sz="1200" dirty="0" err="1">
                          <a:latin typeface="Calibri"/>
                          <a:ea typeface="Calibri"/>
                          <a:cs typeface="Calibri"/>
                        </a:rPr>
                        <a:t>maupun</a:t>
                      </a:r>
                      <a:r>
                        <a:rPr lang="en-US" sz="1200" dirty="0">
                          <a:latin typeface="Calibri"/>
                          <a:ea typeface="Calibri"/>
                          <a:cs typeface="Calibri"/>
                        </a:rPr>
                        <a:t> Adobe </a:t>
                      </a:r>
                      <a:r>
                        <a:rPr lang="en-US" sz="1200" dirty="0" err="1">
                          <a:latin typeface="Calibri"/>
                          <a:ea typeface="Calibri"/>
                          <a:cs typeface="Calibri"/>
                        </a:rPr>
                        <a:t>Postcript</a:t>
                      </a:r>
                      <a:r>
                        <a:rPr lang="en-US" sz="1200" dirty="0">
                          <a:latin typeface="Calibri"/>
                          <a:ea typeface="Calibri"/>
                          <a:cs typeface="Calibri"/>
                        </a:rPr>
                        <a:t> (.</a:t>
                      </a:r>
                      <a:r>
                        <a:rPr lang="en-US" sz="1200" dirty="0" err="1">
                          <a:latin typeface="Calibri"/>
                          <a:ea typeface="Calibri"/>
                          <a:cs typeface="Calibri"/>
                        </a:rPr>
                        <a:t>ps</a:t>
                      </a:r>
                      <a:r>
                        <a:rPr lang="en-US" sz="1200" dirty="0">
                          <a:latin typeface="Calibri"/>
                          <a:ea typeface="Calibri"/>
                          <a:cs typeface="Calibri"/>
                        </a:rPr>
                        <a:t>).</a:t>
                      </a:r>
                      <a:endParaRPr lang="en-US" sz="12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Calibri"/>
                          <a:ea typeface="Calibri"/>
                          <a:cs typeface="Calibri"/>
                        </a:rPr>
                        <a:t>15</a:t>
                      </a:r>
                      <a:endParaRPr lang="en-US" sz="1200">
                        <a:latin typeface="Calibri"/>
                        <a:ea typeface="Calibri"/>
                        <a:cs typeface="Times New Roman"/>
                      </a:endParaRPr>
                    </a:p>
                  </a:txBody>
                  <a:tcPr marL="50970" marR="50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2549">
                <a:tc>
                  <a:txBody>
                    <a:bodyPr/>
                    <a:lstStyle/>
                    <a:p>
                      <a:pPr marL="0" marR="0" algn="ctr">
                        <a:lnSpc>
                          <a:spcPct val="115000"/>
                        </a:lnSpc>
                        <a:spcBef>
                          <a:spcPts val="0"/>
                        </a:spcBef>
                        <a:spcAft>
                          <a:spcPts val="0"/>
                        </a:spcAft>
                      </a:pPr>
                      <a:r>
                        <a:rPr lang="en-US" sz="1200" dirty="0">
                          <a:latin typeface="Calibri"/>
                          <a:ea typeface="Calibri"/>
                          <a:cs typeface="Calibri"/>
                        </a:rPr>
                        <a:t>4.</a:t>
                      </a:r>
                      <a:endParaRPr lang="en-US" sz="12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Calibri"/>
                          <a:ea typeface="Calibri"/>
                          <a:cs typeface="Calibri"/>
                        </a:rPr>
                        <a:t>Scholar (</a:t>
                      </a:r>
                      <a:r>
                        <a:rPr lang="en-US" sz="1200" dirty="0" err="1">
                          <a:latin typeface="Calibri"/>
                          <a:ea typeface="Calibri"/>
                          <a:cs typeface="Calibri"/>
                        </a:rPr>
                        <a:t>Pakar</a:t>
                      </a:r>
                      <a:r>
                        <a:rPr lang="en-US" sz="1200" dirty="0">
                          <a:latin typeface="Calibri"/>
                          <a:ea typeface="Calibri"/>
                          <a:cs typeface="Calibri"/>
                        </a:rPr>
                        <a:t>)</a:t>
                      </a:r>
                      <a:endParaRPr lang="en-US" sz="12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latin typeface="Calibri"/>
                          <a:ea typeface="Calibri"/>
                          <a:cs typeface="Calibri"/>
                        </a:rPr>
                        <a:t>Paper </a:t>
                      </a:r>
                      <a:r>
                        <a:rPr lang="en-US" sz="1200" dirty="0" err="1">
                          <a:latin typeface="Calibri"/>
                          <a:ea typeface="Calibri"/>
                          <a:cs typeface="Calibri"/>
                        </a:rPr>
                        <a:t>atau</a:t>
                      </a:r>
                      <a:r>
                        <a:rPr lang="en-US" sz="1200" dirty="0">
                          <a:latin typeface="Calibri"/>
                          <a:ea typeface="Calibri"/>
                          <a:cs typeface="Calibri"/>
                        </a:rPr>
                        <a:t> </a:t>
                      </a:r>
                      <a:r>
                        <a:rPr lang="en-US" sz="1200" dirty="0" err="1">
                          <a:latin typeface="Calibri"/>
                          <a:ea typeface="Calibri"/>
                          <a:cs typeface="Calibri"/>
                        </a:rPr>
                        <a:t>karya</a:t>
                      </a:r>
                      <a:r>
                        <a:rPr lang="en-US" sz="1200" dirty="0">
                          <a:latin typeface="Calibri"/>
                          <a:ea typeface="Calibri"/>
                          <a:cs typeface="Calibri"/>
                        </a:rPr>
                        <a:t> </a:t>
                      </a:r>
                      <a:r>
                        <a:rPr lang="en-US" sz="1200" dirty="0" err="1">
                          <a:latin typeface="Calibri"/>
                          <a:ea typeface="Calibri"/>
                          <a:cs typeface="Calibri"/>
                        </a:rPr>
                        <a:t>ilmiah</a:t>
                      </a:r>
                      <a:r>
                        <a:rPr lang="en-US" sz="1200" dirty="0">
                          <a:latin typeface="Calibri"/>
                          <a:ea typeface="Calibri"/>
                          <a:cs typeface="Calibri"/>
                        </a:rPr>
                        <a:t> </a:t>
                      </a:r>
                      <a:r>
                        <a:rPr lang="en-US" sz="1200" dirty="0" err="1">
                          <a:latin typeface="Calibri"/>
                          <a:ea typeface="Calibri"/>
                          <a:cs typeface="Calibri"/>
                        </a:rPr>
                        <a:t>dan</a:t>
                      </a:r>
                      <a:r>
                        <a:rPr lang="en-US" sz="1200" dirty="0">
                          <a:latin typeface="Calibri"/>
                          <a:ea typeface="Calibri"/>
                          <a:cs typeface="Calibri"/>
                        </a:rPr>
                        <a:t> </a:t>
                      </a:r>
                      <a:r>
                        <a:rPr lang="en-US" sz="1200" dirty="0" err="1">
                          <a:latin typeface="Calibri"/>
                          <a:ea typeface="Calibri"/>
                          <a:cs typeface="Calibri"/>
                        </a:rPr>
                        <a:t>kutipan-kutipan</a:t>
                      </a:r>
                      <a:r>
                        <a:rPr lang="en-US" sz="1200" dirty="0">
                          <a:latin typeface="Calibri"/>
                          <a:ea typeface="Calibri"/>
                          <a:cs typeface="Calibri"/>
                        </a:rPr>
                        <a:t> yang </a:t>
                      </a:r>
                      <a:r>
                        <a:rPr lang="en-US" sz="1200" dirty="0" err="1">
                          <a:latin typeface="Calibri"/>
                          <a:ea typeface="Calibri"/>
                          <a:cs typeface="Calibri"/>
                        </a:rPr>
                        <a:t>ditemukan</a:t>
                      </a:r>
                      <a:r>
                        <a:rPr lang="en-US" sz="1200" dirty="0">
                          <a:latin typeface="Calibri"/>
                          <a:ea typeface="Calibri"/>
                          <a:cs typeface="Calibri"/>
                        </a:rPr>
                        <a:t> </a:t>
                      </a:r>
                      <a:r>
                        <a:rPr lang="en-US" sz="1200" dirty="0" err="1">
                          <a:latin typeface="Calibri"/>
                          <a:ea typeface="Calibri"/>
                          <a:cs typeface="Calibri"/>
                        </a:rPr>
                        <a:t>dalam</a:t>
                      </a:r>
                      <a:r>
                        <a:rPr lang="en-US" sz="1200" dirty="0">
                          <a:latin typeface="Calibri"/>
                          <a:ea typeface="Calibri"/>
                          <a:cs typeface="Calibri"/>
                        </a:rPr>
                        <a:t> Google  Scholar.</a:t>
                      </a:r>
                      <a:endParaRPr lang="en-US" sz="1200" dirty="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Calibri"/>
                          <a:ea typeface="Calibri"/>
                          <a:cs typeface="Calibri"/>
                        </a:rPr>
                        <a:t>15</a:t>
                      </a:r>
                      <a:endParaRPr lang="en-US" sz="1200" dirty="0">
                        <a:latin typeface="Calibri"/>
                        <a:ea typeface="Calibri"/>
                        <a:cs typeface="Times New Roman"/>
                      </a:endParaRPr>
                    </a:p>
                  </a:txBody>
                  <a:tcPr marL="50970" marR="50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5302">
                <a:tc gridSpan="3">
                  <a:txBody>
                    <a:bodyPr/>
                    <a:lstStyle/>
                    <a:p>
                      <a:pPr marL="0" marR="0" algn="ctr">
                        <a:lnSpc>
                          <a:spcPct val="115000"/>
                        </a:lnSpc>
                        <a:spcBef>
                          <a:spcPts val="0"/>
                        </a:spcBef>
                        <a:spcAft>
                          <a:spcPts val="0"/>
                        </a:spcAft>
                      </a:pPr>
                      <a:r>
                        <a:rPr lang="en-US" sz="1200" b="1">
                          <a:latin typeface="Calibri"/>
                          <a:ea typeface="Calibri"/>
                          <a:cs typeface="Calibri"/>
                        </a:rPr>
                        <a:t>Total</a:t>
                      </a:r>
                      <a:endParaRPr lang="en-US" sz="1200">
                        <a:latin typeface="Calibri"/>
                        <a:ea typeface="Calibri"/>
                        <a:cs typeface="Times New Roman"/>
                      </a:endParaRPr>
                    </a:p>
                  </a:txBody>
                  <a:tcPr marL="50970" marR="50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200" b="1" dirty="0">
                          <a:latin typeface="Calibri"/>
                          <a:ea typeface="Calibri"/>
                          <a:cs typeface="Calibri"/>
                        </a:rPr>
                        <a:t>100</a:t>
                      </a:r>
                      <a:endParaRPr lang="en-US" sz="1200" dirty="0">
                        <a:latin typeface="Calibri"/>
                        <a:ea typeface="Calibri"/>
                        <a:cs typeface="Times New Roman"/>
                      </a:endParaRPr>
                    </a:p>
                  </a:txBody>
                  <a:tcPr marL="50970" marR="50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7"/>
          <p:cNvSpPr txBox="1"/>
          <p:nvPr/>
        </p:nvSpPr>
        <p:spPr>
          <a:xfrm>
            <a:off x="609600" y="5486400"/>
            <a:ext cx="6858000" cy="646331"/>
          </a:xfrm>
          <a:prstGeom prst="rect">
            <a:avLst/>
          </a:prstGeom>
          <a:noFill/>
        </p:spPr>
        <p:txBody>
          <a:bodyPr wrap="square" rtlCol="0">
            <a:spAutoFit/>
          </a:bodyPr>
          <a:lstStyle/>
          <a:p>
            <a:r>
              <a:rPr lang="en-US" b="1" dirty="0"/>
              <a:t>University Score =  (4xV) + (2xS) + (1xR) + (1xSc)</a:t>
            </a: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Ranking </a:t>
            </a:r>
            <a:r>
              <a:rPr lang="en-US" sz="3600" dirty="0" err="1"/>
              <a:t>Dunia</a:t>
            </a:r>
            <a:r>
              <a:rPr lang="en-US" sz="3600" dirty="0"/>
              <a:t> </a:t>
            </a:r>
            <a:r>
              <a:rPr lang="en-US" sz="3600" dirty="0" err="1"/>
              <a:t>Webometric</a:t>
            </a:r>
            <a:endParaRPr lang="en-US" sz="3600" dirty="0"/>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1676400" y="838200"/>
            <a:ext cx="5572125" cy="50006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pic>
        <p:nvPicPr>
          <p:cNvPr id="24577" name="Picture 1"/>
          <p:cNvPicPr>
            <a:picLocks noChangeAspect="1" noChangeArrowheads="1"/>
          </p:cNvPicPr>
          <p:nvPr/>
        </p:nvPicPr>
        <p:blipFill>
          <a:blip r:embed="rId3" cstate="print"/>
          <a:srcRect/>
          <a:stretch>
            <a:fillRect/>
          </a:stretch>
        </p:blipFill>
        <p:spPr bwMode="auto">
          <a:xfrm>
            <a:off x="1524000" y="762000"/>
            <a:ext cx="6629400" cy="4800600"/>
          </a:xfrm>
          <a:prstGeom prst="rect">
            <a:avLst/>
          </a:prstGeom>
          <a:noFill/>
          <a:ln w="9525">
            <a:noFill/>
            <a:miter lim="800000"/>
            <a:headEnd/>
            <a:tailEnd/>
          </a:ln>
        </p:spPr>
      </p:pic>
      <p:sp>
        <p:nvSpPr>
          <p:cNvPr id="8" name="Rectangle 7"/>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Ranking </a:t>
            </a:r>
            <a:r>
              <a:rPr lang="en-US" sz="3600" dirty="0" err="1"/>
              <a:t>Dunia</a:t>
            </a:r>
            <a:r>
              <a:rPr lang="en-US" sz="3600" dirty="0"/>
              <a:t> </a:t>
            </a:r>
            <a:r>
              <a:rPr lang="en-US" sz="3600" dirty="0" err="1"/>
              <a:t>Webometric</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Value Chain </a:t>
            </a:r>
            <a:r>
              <a:rPr lang="en-US" sz="2800" b="1" dirty="0" err="1">
                <a:effectLst>
                  <a:outerShdw blurRad="38100" dist="38100" dir="2700000" algn="tl">
                    <a:srgbClr val="000000">
                      <a:alpha val="43137"/>
                    </a:srgbClr>
                  </a:outerShdw>
                </a:effectLst>
              </a:rPr>
              <a:t>Pergururan</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Tinggi</a:t>
            </a:r>
            <a:endParaRPr lang="en-US" sz="2800" b="1" dirty="0">
              <a:effectLst>
                <a:outerShdw blurRad="38100" dist="38100" dir="2700000" algn="tl">
                  <a:srgbClr val="000000">
                    <a:alpha val="43137"/>
                  </a:srgbClr>
                </a:outerShdw>
              </a:effectLst>
            </a:endParaRPr>
          </a:p>
        </p:txBody>
      </p:sp>
      <p:pic>
        <p:nvPicPr>
          <p:cNvPr id="6" name="Picture 5" descr="ict-bandwhite-001.png"/>
          <p:cNvPicPr>
            <a:picLocks noChangeAspect="1"/>
          </p:cNvPicPr>
          <p:nvPr/>
        </p:nvPicPr>
        <p:blipFill>
          <a:blip r:embed="rId2" cstate="print"/>
          <a:stretch>
            <a:fillRect/>
          </a:stretch>
        </p:blipFill>
        <p:spPr>
          <a:xfrm>
            <a:off x="0" y="5943600"/>
            <a:ext cx="2857500" cy="762000"/>
          </a:xfrm>
          <a:prstGeom prst="rect">
            <a:avLst/>
          </a:prstGeom>
        </p:spPr>
      </p:pic>
      <p:pic>
        <p:nvPicPr>
          <p:cNvPr id="23553" name="Picture 1"/>
          <p:cNvPicPr>
            <a:picLocks noChangeAspect="1" noChangeArrowheads="1"/>
          </p:cNvPicPr>
          <p:nvPr/>
        </p:nvPicPr>
        <p:blipFill>
          <a:blip r:embed="rId3" cstate="print"/>
          <a:srcRect/>
          <a:stretch>
            <a:fillRect/>
          </a:stretch>
        </p:blipFill>
        <p:spPr bwMode="auto">
          <a:xfrm>
            <a:off x="457200" y="838200"/>
            <a:ext cx="8112449" cy="5029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786</TotalTime>
  <Words>1842</Words>
  <Application>Microsoft Macintosh PowerPoint</Application>
  <PresentationFormat>Tampilan Layar (4:3)</PresentationFormat>
  <Paragraphs>161</Paragraphs>
  <Slides>32</Slides>
  <Notes>0</Notes>
  <HiddenSlides>0</HiddenSlides>
  <MMClips>0</MMClips>
  <ScaleCrop>false</ScaleCrop>
  <HeadingPairs>
    <vt:vector size="6" baseType="variant">
      <vt:variant>
        <vt:lpstr>Font Dipakai</vt:lpstr>
      </vt:variant>
      <vt:variant>
        <vt:i4>3</vt:i4>
      </vt:variant>
      <vt:variant>
        <vt:lpstr>Tema</vt:lpstr>
      </vt:variant>
      <vt:variant>
        <vt:i4>1</vt:i4>
      </vt:variant>
      <vt:variant>
        <vt:lpstr>Judul Slide</vt:lpstr>
      </vt:variant>
      <vt:variant>
        <vt:i4>32</vt:i4>
      </vt:variant>
    </vt:vector>
  </HeadingPairs>
  <TitlesOfParts>
    <vt:vector size="36" baseType="lpstr">
      <vt:lpstr>Arial</vt:lpstr>
      <vt:lpstr>Calibri</vt:lpstr>
      <vt:lpstr>Calibri Light</vt:lpstr>
      <vt:lpstr>Tema Office</vt:lpstr>
      <vt:lpstr>Strategi Penyelarasan Arsitektur TI dengan Kebutuhan Organisasi</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Diperlukan Untuk:</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 Penyelarasan Arsitektur TI dengan Kebutuhan Organisasi</dc:title>
  <dc:creator>unikomcenter</dc:creator>
  <cp:lastModifiedBy>febins_22@yahoo.co.id</cp:lastModifiedBy>
  <cp:revision>29</cp:revision>
  <dcterms:created xsi:type="dcterms:W3CDTF">2010-05-27T05:49:26Z</dcterms:created>
  <dcterms:modified xsi:type="dcterms:W3CDTF">2022-05-11T00:26:24Z</dcterms:modified>
</cp:coreProperties>
</file>