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86" r:id="rId4"/>
    <p:sldId id="288" r:id="rId5"/>
    <p:sldId id="291" r:id="rId6"/>
    <p:sldId id="292" r:id="rId7"/>
    <p:sldId id="293" r:id="rId8"/>
    <p:sldId id="294" r:id="rId9"/>
    <p:sldId id="295" r:id="rId10"/>
    <p:sldId id="296" r:id="rId11"/>
    <p:sldId id="297" r:id="rId12"/>
    <p:sldId id="300" r:id="rId13"/>
    <p:sldId id="301" r:id="rId14"/>
    <p:sldId id="298" r:id="rId15"/>
    <p:sldId id="299" r:id="rId16"/>
    <p:sldId id="290" r:id="rId17"/>
    <p:sldId id="280" r:id="rId18"/>
    <p:sldId id="26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BB470FA-68D2-48A7-B419-4DFCF36063DA}"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F45F92A3-4D31-46DC-A549-86F91C8C13B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6955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98FF320-CADC-451F-8851-E723B4B787DE}"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7BE0FC9-E455-48D7-A153-1BD353CA623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2606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98FF320-CADC-451F-8851-E723B4B787DE}"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7BE0FC9-E455-48D7-A153-1BD353CA6237}" type="slidenum">
              <a:rPr lang="en-US" smtClean="0">
                <a:solidFill>
                  <a:srgbClr val="000000"/>
                </a:solidFill>
              </a:rPr>
              <a:pPr>
                <a:defRPr/>
              </a:pPr>
              <a:t>‹#›</a:t>
            </a:fld>
            <a:endParaRPr lang="en-US">
              <a:solidFill>
                <a:srgbClr val="000000"/>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2954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98FF320-CADC-451F-8851-E723B4B787DE}"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7BE0FC9-E455-48D7-A153-1BD353CA623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926373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98FF320-CADC-451F-8851-E723B4B787DE}"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7BE0FC9-E455-48D7-A153-1BD353CA6237}" type="slidenum">
              <a:rPr lang="en-US" smtClean="0">
                <a:solidFill>
                  <a:srgbClr val="000000"/>
                </a:solidFill>
              </a:rPr>
              <a:pPr>
                <a:defRPr/>
              </a:pPr>
              <a:t>‹#›</a:t>
            </a:fld>
            <a:endParaRPr lang="en-US">
              <a:solidFill>
                <a:srgbClr val="000000"/>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6457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98FF320-CADC-451F-8851-E723B4B787DE}"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7BE0FC9-E455-48D7-A153-1BD353CA623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8437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E027EAD0-7441-4F07-8444-8DBBF73C9D63}"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651D9743-9D61-499C-A271-6933B1FABC9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7617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F1C049A-A1E0-4F0D-83E1-73D8B4D3083C}"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F9DB61E-BABA-4274-9678-6FBD9392356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4954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31F4E1E-3229-4DB4-A889-05F6B361020B}"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B4E90DE-101A-4F90-AE1F-6AACC5F58E4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8252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1713EAC-20E7-419B-B3E3-13F17E7F0561}"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559E7E9F-C3F2-49CE-B31C-EDEDD66BD9B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6975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A14A721-FA7F-4CDA-9168-67EB1435D249}" type="datetimeFigureOut">
              <a:rPr lang="en-US" smtClean="0">
                <a:solidFill>
                  <a:srgbClr val="000000"/>
                </a:solidFill>
              </a:rPr>
              <a:pPr>
                <a:defRPr/>
              </a:pPr>
              <a:t>1/17/2024</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ACF57932-E8A8-4B6A-A211-F9F8828FDC6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5754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DCC5E72A-9D4B-4D45-B129-7D2BC40639AB}" type="datetimeFigureOut">
              <a:rPr lang="en-US" smtClean="0">
                <a:solidFill>
                  <a:srgbClr val="000000"/>
                </a:solidFill>
              </a:rPr>
              <a:pPr>
                <a:defRPr/>
              </a:pPr>
              <a:t>1/17/2024</a:t>
            </a:fld>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ECFFC4EE-38E4-48B5-9245-0A9E0A961CD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1384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09C4845-ED97-45A5-B917-64D909B333D3}" type="datetimeFigureOut">
              <a:rPr lang="en-US" smtClean="0">
                <a:solidFill>
                  <a:srgbClr val="000000"/>
                </a:solidFill>
              </a:rPr>
              <a:pPr>
                <a:defRPr/>
              </a:pPr>
              <a:t>1/17/2024</a:t>
            </a:fld>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DA135A7E-2FC7-4557-AF1E-D9B922FFBAD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2147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3630DE1-269B-4860-B405-E3C3F7339497}" type="datetimeFigureOut">
              <a:rPr lang="en-US" smtClean="0">
                <a:solidFill>
                  <a:srgbClr val="000000"/>
                </a:solidFill>
              </a:rPr>
              <a:pPr>
                <a:defRPr/>
              </a:pPr>
              <a:t>1/17/2024</a:t>
            </a:fld>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D0A2CEB6-719C-4D53-8AAE-379EE84ED5B3}"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454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8CEDB701-1875-4D30-9EF3-7AD5E728F663}" type="datetimeFigureOut">
              <a:rPr lang="en-US" smtClean="0">
                <a:solidFill>
                  <a:srgbClr val="000000"/>
                </a:solidFill>
              </a:rPr>
              <a:pPr>
                <a:defRPr/>
              </a:pPr>
              <a:t>1/17/2024</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CBAC815D-EF40-4841-9BB0-C85054778913}"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3666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2F4DAF4-D127-4E52-A24E-5C6E6B9304DF}" type="datetimeFigureOut">
              <a:rPr lang="en-US" smtClean="0">
                <a:solidFill>
                  <a:srgbClr val="000000"/>
                </a:solidFill>
              </a:rPr>
              <a:pPr>
                <a:defRPr/>
              </a:pPr>
              <a:t>1/17/2024</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0596954F-D6D1-404F-B380-AF3819CB963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471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98FF320-CADC-451F-8851-E723B4B787DE}" type="datetimeFigureOut">
              <a:rPr lang="en-US" smtClean="0">
                <a:solidFill>
                  <a:srgbClr val="000000"/>
                </a:solidFill>
              </a:rPr>
              <a:pPr>
                <a:defRPr/>
              </a:pPr>
              <a:t>1/17/2024</a:t>
            </a:fld>
            <a:endParaRPr lang="en-US">
              <a:solidFill>
                <a:srgbClr val="000000"/>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solidFill>
                <a:srgbClr val="000000"/>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7BE0FC9-E455-48D7-A153-1BD353CA623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8281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KUTIPAN DAN </a:t>
            </a:r>
            <a:br>
              <a:rPr lang="en-US" dirty="0"/>
            </a:br>
            <a:r>
              <a:rPr lang="en-US" dirty="0"/>
              <a:t>CARA MERUJUK</a:t>
            </a:r>
          </a:p>
        </p:txBody>
      </p:sp>
      <p:sp>
        <p:nvSpPr>
          <p:cNvPr id="3" name="Subtitle 2"/>
          <p:cNvSpPr>
            <a:spLocks noGrp="1"/>
          </p:cNvSpPr>
          <p:nvPr>
            <p:ph type="subTitle" idx="1"/>
          </p:nvPr>
        </p:nvSpPr>
        <p:spPr/>
        <p:txBody>
          <a:bodyPr/>
          <a:lstStyle/>
          <a:p>
            <a:r>
              <a:rPr lang="id-ID" sz="2000" dirty="0"/>
              <a:t>ELVINA, </a:t>
            </a:r>
            <a:r>
              <a:rPr lang="en-US" sz="2000" dirty="0" err="1"/>
              <a:t>M.Pd</a:t>
            </a:r>
            <a:endParaRPr lang="en-US" sz="2000" dirty="0"/>
          </a:p>
        </p:txBody>
      </p:sp>
    </p:spTree>
    <p:extLst>
      <p:ext uri="{BB962C8B-B14F-4D97-AF65-F5344CB8AC3E}">
        <p14:creationId xmlns:p14="http://schemas.microsoft.com/office/powerpoint/2010/main" val="200112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772400" cy="1143000"/>
          </a:xfrm>
        </p:spPr>
        <p:txBody>
          <a:bodyPr/>
          <a:lstStyle/>
          <a:p>
            <a:r>
              <a:rPr lang="en-US" sz="3600" dirty="0">
                <a:solidFill>
                  <a:schemeClr val="accent6"/>
                </a:solidFill>
              </a:rPr>
              <a:t>KUTIPAN YANG TELAH DIKUTIP</a:t>
            </a:r>
            <a:endParaRPr lang="en-US" sz="4000" dirty="0">
              <a:solidFill>
                <a:schemeClr val="accent6"/>
              </a:solidFill>
            </a:endParaRPr>
          </a:p>
        </p:txBody>
      </p:sp>
      <p:sp>
        <p:nvSpPr>
          <p:cNvPr id="3" name="Content Placeholder 2"/>
          <p:cNvSpPr>
            <a:spLocks noGrp="1"/>
          </p:cNvSpPr>
          <p:nvPr>
            <p:ph idx="1"/>
          </p:nvPr>
        </p:nvSpPr>
        <p:spPr>
          <a:xfrm>
            <a:off x="381000" y="1371600"/>
            <a:ext cx="8305800" cy="3505200"/>
          </a:xfrm>
          <a:solidFill>
            <a:schemeClr val="bg1"/>
          </a:solidFill>
        </p:spPr>
        <p:txBody>
          <a:bodyPr/>
          <a:lstStyle/>
          <a:p>
            <a:pPr marL="0" lvl="0" indent="0" algn="just">
              <a:buNone/>
            </a:pPr>
            <a:r>
              <a:rPr lang="en-US" dirty="0"/>
              <a:t>	</a:t>
            </a:r>
            <a:r>
              <a:rPr lang="en-US" dirty="0" err="1"/>
              <a:t>Anda</a:t>
            </a:r>
            <a:r>
              <a:rPr lang="en-US" dirty="0"/>
              <a:t> </a:t>
            </a:r>
            <a:r>
              <a:rPr lang="en-US" dirty="0" err="1"/>
              <a:t>mungkin</a:t>
            </a:r>
            <a:r>
              <a:rPr lang="en-US" dirty="0"/>
              <a:t> </a:t>
            </a:r>
            <a:r>
              <a:rPr lang="en-US" dirty="0" err="1"/>
              <a:t>ingin</a:t>
            </a:r>
            <a:r>
              <a:rPr lang="en-US" dirty="0"/>
              <a:t> </a:t>
            </a:r>
            <a:r>
              <a:rPr lang="en-US" dirty="0" err="1"/>
              <a:t>mengutip</a:t>
            </a:r>
            <a:r>
              <a:rPr lang="en-US" dirty="0"/>
              <a:t> </a:t>
            </a:r>
            <a:r>
              <a:rPr lang="en-US" dirty="0" err="1"/>
              <a:t>pendapat</a:t>
            </a:r>
            <a:r>
              <a:rPr lang="en-US" dirty="0"/>
              <a:t> orang lain, </a:t>
            </a:r>
            <a:r>
              <a:rPr lang="en-US" dirty="0" err="1"/>
              <a:t>tetapi</a:t>
            </a:r>
            <a:r>
              <a:rPr lang="en-US" dirty="0"/>
              <a:t> </a:t>
            </a:r>
            <a:r>
              <a:rPr lang="en-US" dirty="0" err="1"/>
              <a:t>pendapat</a:t>
            </a:r>
            <a:r>
              <a:rPr lang="en-US" dirty="0"/>
              <a:t> </a:t>
            </a:r>
            <a:r>
              <a:rPr lang="en-US" dirty="0" err="1"/>
              <a:t>tersebut</a:t>
            </a:r>
            <a:r>
              <a:rPr lang="en-US" dirty="0"/>
              <a:t> </a:t>
            </a:r>
            <a:r>
              <a:rPr lang="en-US" dirty="0" err="1"/>
              <a:t>tidak</a:t>
            </a:r>
            <a:r>
              <a:rPr lang="en-US" dirty="0"/>
              <a:t> </a:t>
            </a:r>
            <a:r>
              <a:rPr lang="en-US" dirty="0" err="1"/>
              <a:t>bisa</a:t>
            </a:r>
            <a:r>
              <a:rPr lang="en-US" dirty="0"/>
              <a:t> </a:t>
            </a:r>
            <a:r>
              <a:rPr lang="en-US" dirty="0" err="1"/>
              <a:t>Anda</a:t>
            </a:r>
            <a:r>
              <a:rPr lang="en-US" dirty="0"/>
              <a:t> </a:t>
            </a:r>
            <a:r>
              <a:rPr lang="en-US" dirty="0" err="1"/>
              <a:t>temukan</a:t>
            </a:r>
            <a:r>
              <a:rPr lang="en-US" dirty="0"/>
              <a:t> </a:t>
            </a:r>
            <a:r>
              <a:rPr lang="en-US" dirty="0" err="1"/>
              <a:t>buku</a:t>
            </a:r>
            <a:r>
              <a:rPr lang="en-US" dirty="0"/>
              <a:t> </a:t>
            </a:r>
            <a:r>
              <a:rPr lang="en-US" dirty="0" err="1"/>
              <a:t>aslinya</a:t>
            </a:r>
            <a:r>
              <a:rPr lang="en-US" dirty="0"/>
              <a:t>, </a:t>
            </a:r>
            <a:r>
              <a:rPr lang="en-US" dirty="0" err="1"/>
              <a:t>melainkan</a:t>
            </a:r>
            <a:r>
              <a:rPr lang="en-US" dirty="0"/>
              <a:t> </a:t>
            </a:r>
            <a:r>
              <a:rPr lang="en-US" dirty="0" err="1"/>
              <a:t>hanya</a:t>
            </a:r>
            <a:r>
              <a:rPr lang="en-US" dirty="0"/>
              <a:t> </a:t>
            </a:r>
            <a:r>
              <a:rPr lang="en-US" dirty="0" err="1"/>
              <a:t>terdapat</a:t>
            </a:r>
            <a:r>
              <a:rPr lang="en-US" dirty="0"/>
              <a:t> </a:t>
            </a:r>
            <a:r>
              <a:rPr lang="en-US" dirty="0" err="1"/>
              <a:t>dalam</a:t>
            </a:r>
            <a:r>
              <a:rPr lang="en-US" dirty="0"/>
              <a:t> </a:t>
            </a:r>
            <a:r>
              <a:rPr lang="en-US" dirty="0" err="1"/>
              <a:t>buku</a:t>
            </a:r>
            <a:r>
              <a:rPr lang="en-US" dirty="0"/>
              <a:t> </a:t>
            </a:r>
            <a:r>
              <a:rPr lang="en-US" dirty="0" err="1"/>
              <a:t>penulis</a:t>
            </a:r>
            <a:r>
              <a:rPr lang="en-US" dirty="0"/>
              <a:t> lain. Hal </a:t>
            </a:r>
            <a:r>
              <a:rPr lang="en-US" dirty="0" err="1"/>
              <a:t>tersebut</a:t>
            </a:r>
            <a:r>
              <a:rPr lang="en-US" dirty="0"/>
              <a:t> </a:t>
            </a:r>
            <a:r>
              <a:rPr lang="en-US" dirty="0" err="1"/>
              <a:t>juga</a:t>
            </a:r>
            <a:r>
              <a:rPr lang="en-US" dirty="0"/>
              <a:t> </a:t>
            </a:r>
            <a:r>
              <a:rPr lang="en-US" dirty="0" err="1"/>
              <a:t>bisa</a:t>
            </a:r>
            <a:r>
              <a:rPr lang="en-US" dirty="0"/>
              <a:t> </a:t>
            </a:r>
            <a:r>
              <a:rPr lang="en-US" dirty="0" err="1"/>
              <a:t>disebut</a:t>
            </a:r>
            <a:r>
              <a:rPr lang="en-US" dirty="0"/>
              <a:t> </a:t>
            </a:r>
            <a:r>
              <a:rPr lang="en-US" dirty="0" err="1"/>
              <a:t>sumber</a:t>
            </a:r>
            <a:r>
              <a:rPr lang="en-US" dirty="0"/>
              <a:t> </a:t>
            </a:r>
            <a:r>
              <a:rPr lang="en-US" dirty="0" err="1"/>
              <a:t>sekunder</a:t>
            </a:r>
            <a:r>
              <a:rPr lang="en-US" dirty="0"/>
              <a:t>, </a:t>
            </a:r>
            <a:r>
              <a:rPr lang="en-US" dirty="0" err="1"/>
              <a:t>yaitu</a:t>
            </a:r>
            <a:r>
              <a:rPr lang="en-US" dirty="0"/>
              <a:t> </a:t>
            </a:r>
            <a:r>
              <a:rPr lang="en-US" dirty="0" err="1"/>
              <a:t>tidak</a:t>
            </a:r>
            <a:r>
              <a:rPr lang="en-US" dirty="0"/>
              <a:t> </a:t>
            </a:r>
            <a:r>
              <a:rPr lang="en-US" dirty="0" err="1"/>
              <a:t>langsung</a:t>
            </a:r>
            <a:r>
              <a:rPr lang="en-US" dirty="0"/>
              <a:t> </a:t>
            </a:r>
            <a:r>
              <a:rPr lang="en-US" dirty="0" err="1"/>
              <a:t>dari</a:t>
            </a:r>
            <a:r>
              <a:rPr lang="en-US" dirty="0"/>
              <a:t> </a:t>
            </a:r>
            <a:r>
              <a:rPr lang="en-US" dirty="0" err="1"/>
              <a:t>buku</a:t>
            </a:r>
            <a:r>
              <a:rPr lang="en-US" dirty="0"/>
              <a:t> </a:t>
            </a:r>
            <a:r>
              <a:rPr lang="en-US" dirty="0" err="1"/>
              <a:t>aslinya</a:t>
            </a:r>
            <a:r>
              <a:rPr lang="en-US" dirty="0"/>
              <a:t>. </a:t>
            </a:r>
            <a:r>
              <a:rPr lang="en-US" dirty="0" err="1"/>
              <a:t>Dalam</a:t>
            </a:r>
            <a:r>
              <a:rPr lang="en-US" dirty="0"/>
              <a:t> </a:t>
            </a:r>
            <a:r>
              <a:rPr lang="en-US" dirty="0" err="1"/>
              <a:t>teknik</a:t>
            </a:r>
            <a:r>
              <a:rPr lang="en-US" dirty="0"/>
              <a:t> </a:t>
            </a:r>
            <a:r>
              <a:rPr lang="en-US" dirty="0" err="1"/>
              <a:t>penulisannya</a:t>
            </a:r>
            <a:r>
              <a:rPr lang="en-US" dirty="0"/>
              <a:t> </a:t>
            </a:r>
            <a:r>
              <a:rPr lang="en-US" dirty="0" err="1"/>
              <a:t>kedua</a:t>
            </a:r>
            <a:r>
              <a:rPr lang="en-US" dirty="0"/>
              <a:t> </a:t>
            </a:r>
            <a:r>
              <a:rPr lang="en-US" dirty="0" err="1"/>
              <a:t>nama</a:t>
            </a:r>
            <a:r>
              <a:rPr lang="en-US" dirty="0"/>
              <a:t> </a:t>
            </a:r>
            <a:r>
              <a:rPr lang="en-US" dirty="0" err="1"/>
              <a:t>tetap</a:t>
            </a:r>
            <a:r>
              <a:rPr lang="en-US" dirty="0"/>
              <a:t> </a:t>
            </a:r>
            <a:r>
              <a:rPr lang="en-US" dirty="0" err="1"/>
              <a:t>perlu</a:t>
            </a:r>
            <a:r>
              <a:rPr lang="en-US" dirty="0"/>
              <a:t> </a:t>
            </a:r>
            <a:r>
              <a:rPr lang="en-US" dirty="0" err="1"/>
              <a:t>dimasukkan</a:t>
            </a:r>
            <a:endParaRPr lang="en-US" dirty="0"/>
          </a:p>
        </p:txBody>
      </p:sp>
    </p:spTree>
    <p:extLst>
      <p:ext uri="{BB962C8B-B14F-4D97-AF65-F5344CB8AC3E}">
        <p14:creationId xmlns:p14="http://schemas.microsoft.com/office/powerpoint/2010/main" val="426491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6934200" cy="533400"/>
          </a:xfrm>
        </p:spPr>
        <p:txBody>
          <a:bodyPr>
            <a:normAutofit fontScale="90000"/>
          </a:bodyPr>
          <a:lstStyle/>
          <a:p>
            <a:pPr algn="l"/>
            <a:r>
              <a:rPr lang="en-US" sz="3600" dirty="0">
                <a:solidFill>
                  <a:schemeClr val="accent6"/>
                </a:solidFill>
              </a:rPr>
              <a:t>CONTOH</a:t>
            </a:r>
            <a:endParaRPr lang="en-US" dirty="0">
              <a:solidFill>
                <a:schemeClr val="accent6"/>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746913625"/>
              </p:ext>
            </p:extLst>
          </p:nvPr>
        </p:nvGraphicFramePr>
        <p:xfrm>
          <a:off x="838200" y="2438400"/>
          <a:ext cx="7467600" cy="1981200"/>
        </p:xfrm>
        <a:graphic>
          <a:graphicData uri="http://schemas.openxmlformats.org/drawingml/2006/table">
            <a:tbl>
              <a:tblPr firstRow="1" firstCol="1" bandRow="1"/>
              <a:tblGrid>
                <a:gridCol w="7467600">
                  <a:extLst>
                    <a:ext uri="{9D8B030D-6E8A-4147-A177-3AD203B41FA5}">
                      <a16:colId xmlns:a16="http://schemas.microsoft.com/office/drawing/2014/main" val="20000"/>
                    </a:ext>
                  </a:extLst>
                </a:gridCol>
              </a:tblGrid>
              <a:tr h="1981200">
                <a:tc>
                  <a:txBody>
                    <a:bodyPr/>
                    <a:lstStyle/>
                    <a:p>
                      <a:pPr marL="40640" marR="63500" algn="just">
                        <a:lnSpc>
                          <a:spcPct val="150000"/>
                        </a:lnSpc>
                        <a:spcAft>
                          <a:spcPts val="0"/>
                        </a:spcAft>
                      </a:pPr>
                      <a:r>
                        <a:rPr lang="en-US" sz="2000" dirty="0" err="1">
                          <a:effectLst/>
                          <a:latin typeface="Times New Roman"/>
                          <a:ea typeface="Calibri"/>
                          <a:cs typeface="Times New Roman"/>
                        </a:rPr>
                        <a:t>Brotowijoyo</a:t>
                      </a:r>
                      <a:r>
                        <a:rPr lang="en-US" sz="2000" dirty="0">
                          <a:effectLst/>
                          <a:latin typeface="Times New Roman"/>
                          <a:ea typeface="Calibri"/>
                          <a:cs typeface="Times New Roman"/>
                        </a:rPr>
                        <a:t> (</a:t>
                      </a:r>
                      <a:r>
                        <a:rPr lang="en-US" sz="2000" dirty="0" err="1">
                          <a:effectLst/>
                          <a:latin typeface="Times New Roman"/>
                          <a:ea typeface="Calibri"/>
                          <a:cs typeface="Times New Roman"/>
                        </a:rPr>
                        <a:t>dalam</a:t>
                      </a:r>
                      <a:r>
                        <a:rPr lang="en-US" sz="2000" dirty="0">
                          <a:effectLst/>
                          <a:latin typeface="Times New Roman"/>
                          <a:ea typeface="Calibri"/>
                          <a:cs typeface="Times New Roman"/>
                        </a:rPr>
                        <a:t> </a:t>
                      </a:r>
                      <a:r>
                        <a:rPr lang="en-US" sz="2000" dirty="0" err="1">
                          <a:effectLst/>
                          <a:latin typeface="Times New Roman"/>
                          <a:ea typeface="Calibri"/>
                          <a:cs typeface="Times New Roman"/>
                        </a:rPr>
                        <a:t>Arifin</a:t>
                      </a:r>
                      <a:r>
                        <a:rPr lang="en-US" sz="2000" dirty="0">
                          <a:effectLst/>
                          <a:latin typeface="Times New Roman"/>
                          <a:ea typeface="Calibri"/>
                          <a:cs typeface="Times New Roman"/>
                        </a:rPr>
                        <a:t>, 1983: 41) </a:t>
                      </a:r>
                      <a:r>
                        <a:rPr lang="en-US" sz="2000" dirty="0" err="1">
                          <a:effectLst/>
                          <a:latin typeface="Times New Roman"/>
                          <a:ea typeface="Calibri"/>
                          <a:cs typeface="Times New Roman"/>
                        </a:rPr>
                        <a:t>menyatakan</a:t>
                      </a:r>
                      <a:r>
                        <a:rPr lang="en-US" sz="2000" dirty="0">
                          <a:effectLst/>
                          <a:latin typeface="Times New Roman"/>
                          <a:ea typeface="Calibri"/>
                          <a:cs typeface="Times New Roman"/>
                        </a:rPr>
                        <a:t> </a:t>
                      </a:r>
                      <a:r>
                        <a:rPr lang="en-US" sz="2000" dirty="0" err="1">
                          <a:effectLst/>
                          <a:latin typeface="Times New Roman"/>
                          <a:ea typeface="Calibri"/>
                          <a:cs typeface="Times New Roman"/>
                        </a:rPr>
                        <a:t>bahwa</a:t>
                      </a:r>
                      <a:r>
                        <a:rPr lang="en-US" sz="2000" dirty="0">
                          <a:effectLst/>
                          <a:latin typeface="Times New Roman"/>
                          <a:ea typeface="Calibri"/>
                          <a:cs typeface="Times New Roman"/>
                        </a:rPr>
                        <a:t> “</a:t>
                      </a:r>
                      <a:r>
                        <a:rPr lang="en-US" sz="2000" dirty="0" err="1">
                          <a:effectLst/>
                          <a:latin typeface="Times New Roman"/>
                          <a:ea typeface="Calibri"/>
                          <a:cs typeface="Times New Roman"/>
                        </a:rPr>
                        <a:t>karangan</a:t>
                      </a:r>
                      <a:r>
                        <a:rPr lang="en-US" sz="2000" dirty="0">
                          <a:effectLst/>
                          <a:latin typeface="Times New Roman"/>
                          <a:ea typeface="Calibri"/>
                          <a:cs typeface="Times New Roman"/>
                        </a:rPr>
                        <a:t> </a:t>
                      </a:r>
                      <a:r>
                        <a:rPr lang="en-US" sz="2000" dirty="0" err="1">
                          <a:effectLst/>
                          <a:latin typeface="Times New Roman"/>
                          <a:ea typeface="Calibri"/>
                          <a:cs typeface="Times New Roman"/>
                        </a:rPr>
                        <a:t>ilmiah</a:t>
                      </a:r>
                      <a:r>
                        <a:rPr lang="en-US" sz="2000" dirty="0">
                          <a:effectLst/>
                          <a:latin typeface="Times New Roman"/>
                          <a:ea typeface="Calibri"/>
                          <a:cs typeface="Times New Roman"/>
                        </a:rPr>
                        <a:t> </a:t>
                      </a:r>
                      <a:r>
                        <a:rPr lang="en-US" sz="2000" dirty="0" err="1">
                          <a:effectLst/>
                          <a:latin typeface="Times New Roman"/>
                          <a:ea typeface="Calibri"/>
                          <a:cs typeface="Times New Roman"/>
                        </a:rPr>
                        <a:t>adalah</a:t>
                      </a:r>
                      <a:r>
                        <a:rPr lang="en-US" sz="2000" dirty="0">
                          <a:effectLst/>
                          <a:latin typeface="Times New Roman"/>
                          <a:ea typeface="Calibri"/>
                          <a:cs typeface="Times New Roman"/>
                        </a:rPr>
                        <a:t> </a:t>
                      </a:r>
                      <a:r>
                        <a:rPr lang="en-US" sz="2000" dirty="0" err="1">
                          <a:effectLst/>
                          <a:latin typeface="Times New Roman"/>
                          <a:ea typeface="Calibri"/>
                          <a:cs typeface="Times New Roman"/>
                        </a:rPr>
                        <a:t>karangan</a:t>
                      </a:r>
                      <a:r>
                        <a:rPr lang="en-US" sz="2000" dirty="0">
                          <a:effectLst/>
                          <a:latin typeface="Times New Roman"/>
                          <a:ea typeface="Calibri"/>
                          <a:cs typeface="Times New Roman"/>
                        </a:rPr>
                        <a:t> </a:t>
                      </a:r>
                      <a:r>
                        <a:rPr lang="en-US" sz="2000" dirty="0" err="1">
                          <a:effectLst/>
                          <a:latin typeface="Times New Roman"/>
                          <a:ea typeface="Calibri"/>
                          <a:cs typeface="Times New Roman"/>
                        </a:rPr>
                        <a:t>ilmu</a:t>
                      </a:r>
                      <a:r>
                        <a:rPr lang="en-US" sz="2000" dirty="0">
                          <a:effectLst/>
                          <a:latin typeface="Times New Roman"/>
                          <a:ea typeface="Calibri"/>
                          <a:cs typeface="Times New Roman"/>
                        </a:rPr>
                        <a:t> </a:t>
                      </a:r>
                      <a:r>
                        <a:rPr lang="en-US" sz="2000" dirty="0" err="1">
                          <a:effectLst/>
                          <a:latin typeface="Times New Roman"/>
                          <a:ea typeface="Calibri"/>
                          <a:cs typeface="Times New Roman"/>
                        </a:rPr>
                        <a:t>pengetahuan</a:t>
                      </a:r>
                      <a:r>
                        <a:rPr lang="en-US" sz="2000" dirty="0">
                          <a:effectLst/>
                          <a:latin typeface="Times New Roman"/>
                          <a:ea typeface="Calibri"/>
                          <a:cs typeface="Times New Roman"/>
                        </a:rPr>
                        <a:t> yang </a:t>
                      </a:r>
                      <a:r>
                        <a:rPr lang="en-US" sz="2000" dirty="0" err="1">
                          <a:effectLst/>
                          <a:latin typeface="Times New Roman"/>
                          <a:ea typeface="Calibri"/>
                          <a:cs typeface="Times New Roman"/>
                        </a:rPr>
                        <a:t>menyajikan</a:t>
                      </a:r>
                      <a:r>
                        <a:rPr lang="en-US" sz="2000" dirty="0">
                          <a:effectLst/>
                          <a:latin typeface="Times New Roman"/>
                          <a:ea typeface="Calibri"/>
                          <a:cs typeface="Times New Roman"/>
                        </a:rPr>
                        <a:t> </a:t>
                      </a:r>
                      <a:r>
                        <a:rPr lang="en-US" sz="2000" dirty="0" err="1">
                          <a:effectLst/>
                          <a:latin typeface="Times New Roman"/>
                          <a:ea typeface="Calibri"/>
                          <a:cs typeface="Times New Roman"/>
                        </a:rPr>
                        <a:t>fakta</a:t>
                      </a:r>
                      <a:r>
                        <a:rPr lang="en-US" sz="2000" dirty="0">
                          <a:effectLst/>
                          <a:latin typeface="Times New Roman"/>
                          <a:ea typeface="Calibri"/>
                          <a:cs typeface="Times New Roman"/>
                        </a:rPr>
                        <a:t> </a:t>
                      </a:r>
                      <a:r>
                        <a:rPr lang="en-US" sz="2000" dirty="0" err="1">
                          <a:effectLst/>
                          <a:latin typeface="Times New Roman"/>
                          <a:ea typeface="Calibri"/>
                          <a:cs typeface="Times New Roman"/>
                        </a:rPr>
                        <a:t>dan</a:t>
                      </a:r>
                      <a:r>
                        <a:rPr lang="en-US" sz="2000" dirty="0">
                          <a:effectLst/>
                          <a:latin typeface="Times New Roman"/>
                          <a:ea typeface="Calibri"/>
                          <a:cs typeface="Times New Roman"/>
                        </a:rPr>
                        <a:t> </a:t>
                      </a:r>
                      <a:r>
                        <a:rPr lang="en-US" sz="2000" dirty="0" err="1">
                          <a:effectLst/>
                          <a:latin typeface="Times New Roman"/>
                          <a:ea typeface="Calibri"/>
                          <a:cs typeface="Times New Roman"/>
                        </a:rPr>
                        <a:t>ditulis</a:t>
                      </a:r>
                      <a:r>
                        <a:rPr lang="en-US" sz="2000" dirty="0">
                          <a:effectLst/>
                          <a:latin typeface="Times New Roman"/>
                          <a:ea typeface="Calibri"/>
                          <a:cs typeface="Times New Roman"/>
                        </a:rPr>
                        <a:t> </a:t>
                      </a:r>
                      <a:r>
                        <a:rPr lang="en-US" sz="2000" dirty="0" err="1">
                          <a:effectLst/>
                          <a:latin typeface="Times New Roman"/>
                          <a:ea typeface="Calibri"/>
                          <a:cs typeface="Times New Roman"/>
                        </a:rPr>
                        <a:t>menurut</a:t>
                      </a:r>
                      <a:r>
                        <a:rPr lang="en-US" sz="2000" dirty="0">
                          <a:effectLst/>
                          <a:latin typeface="Times New Roman"/>
                          <a:ea typeface="Calibri"/>
                          <a:cs typeface="Times New Roman"/>
                        </a:rPr>
                        <a:t> </a:t>
                      </a:r>
                      <a:r>
                        <a:rPr lang="en-US" sz="2000" dirty="0" err="1">
                          <a:effectLst/>
                          <a:latin typeface="Times New Roman"/>
                          <a:ea typeface="Calibri"/>
                          <a:cs typeface="Times New Roman"/>
                        </a:rPr>
                        <a:t>metodologi</a:t>
                      </a:r>
                      <a:r>
                        <a:rPr lang="en-US" sz="2000" dirty="0">
                          <a:effectLst/>
                          <a:latin typeface="Times New Roman"/>
                          <a:ea typeface="Calibri"/>
                          <a:cs typeface="Times New Roman"/>
                        </a:rPr>
                        <a:t> </a:t>
                      </a:r>
                      <a:r>
                        <a:rPr lang="en-US" sz="2000" dirty="0" err="1">
                          <a:effectLst/>
                          <a:latin typeface="Times New Roman"/>
                          <a:ea typeface="Calibri"/>
                          <a:cs typeface="Times New Roman"/>
                        </a:rPr>
                        <a:t>penulisan</a:t>
                      </a:r>
                      <a:r>
                        <a:rPr lang="en-US" sz="2000" dirty="0">
                          <a:effectLst/>
                          <a:latin typeface="Times New Roman"/>
                          <a:ea typeface="Calibri"/>
                          <a:cs typeface="Times New Roman"/>
                        </a:rPr>
                        <a:t> yang </a:t>
                      </a:r>
                      <a:r>
                        <a:rPr lang="en-US" sz="2000" dirty="0" err="1">
                          <a:effectLst/>
                          <a:latin typeface="Times New Roman"/>
                          <a:ea typeface="Calibri"/>
                          <a:cs typeface="Times New Roman"/>
                        </a:rPr>
                        <a:t>baik</a:t>
                      </a:r>
                      <a:r>
                        <a:rPr lang="en-US" sz="2000" dirty="0">
                          <a:effectLst/>
                          <a:latin typeface="Times New Roman"/>
                          <a:ea typeface="Calibri"/>
                          <a:cs typeface="Times New Roman"/>
                        </a:rPr>
                        <a:t> </a:t>
                      </a:r>
                      <a:r>
                        <a:rPr lang="en-US" sz="2000" dirty="0" err="1">
                          <a:effectLst/>
                          <a:latin typeface="Times New Roman"/>
                          <a:ea typeface="Calibri"/>
                          <a:cs typeface="Times New Roman"/>
                        </a:rPr>
                        <a:t>dan</a:t>
                      </a:r>
                      <a:r>
                        <a:rPr lang="en-US" sz="2000" dirty="0">
                          <a:effectLst/>
                          <a:latin typeface="Times New Roman"/>
                          <a:ea typeface="Calibri"/>
                          <a:cs typeface="Times New Roman"/>
                        </a:rPr>
                        <a:t> </a:t>
                      </a:r>
                      <a:r>
                        <a:rPr lang="en-US" sz="2000" dirty="0" err="1">
                          <a:effectLst/>
                          <a:latin typeface="Times New Roman"/>
                          <a:ea typeface="Calibri"/>
                          <a:cs typeface="Times New Roman"/>
                        </a:rPr>
                        <a:t>benar</a:t>
                      </a:r>
                      <a:r>
                        <a:rPr lang="en-US" sz="2000" dirty="0">
                          <a:effectLst/>
                          <a:latin typeface="Times New Roman"/>
                          <a:ea typeface="Calibri"/>
                          <a:cs typeface="Times New Roman"/>
                        </a:rPr>
                        <a:t>.”</a:t>
                      </a:r>
                      <a:endParaRPr lang="en-US" sz="1800" dirty="0">
                        <a:effectLst/>
                        <a:latin typeface="Calibri"/>
                        <a:ea typeface="Calibri"/>
                        <a:cs typeface="Times New Roman"/>
                      </a:endParaRPr>
                    </a:p>
                  </a:txBody>
                  <a:tcPr marL="182880" marR="182880" marT="182880" marB="1828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5" name="Picture 2" descr="C:\Users\nepa\Desktop\bahan tuton acer\BAHAN TUTON\cartoon\pencil-on-paper-300x3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2286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705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DAFTAR PUSTAKA</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32518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52600" y="609600"/>
            <a:ext cx="6934200" cy="1143000"/>
          </a:xfrm>
        </p:spPr>
        <p:txBody>
          <a:bodyPr>
            <a:normAutofit fontScale="90000"/>
          </a:bodyPr>
          <a:lstStyle/>
          <a:p>
            <a:pPr algn="l"/>
            <a:r>
              <a:rPr lang="en-US" sz="2800" dirty="0" err="1">
                <a:solidFill>
                  <a:schemeClr val="accent6"/>
                </a:solidFill>
              </a:rPr>
              <a:t>Prinsip-prinsip</a:t>
            </a:r>
            <a:r>
              <a:rPr lang="en-US" sz="2800" dirty="0">
                <a:solidFill>
                  <a:schemeClr val="accent6"/>
                </a:solidFill>
              </a:rPr>
              <a:t> </a:t>
            </a:r>
            <a:r>
              <a:rPr lang="en-US" sz="2800" dirty="0" err="1">
                <a:solidFill>
                  <a:schemeClr val="accent6"/>
                </a:solidFill>
              </a:rPr>
              <a:t>umum</a:t>
            </a:r>
            <a:r>
              <a:rPr lang="en-US" sz="2800" dirty="0">
                <a:solidFill>
                  <a:schemeClr val="accent6"/>
                </a:solidFill>
              </a:rPr>
              <a:t> </a:t>
            </a:r>
            <a:r>
              <a:rPr lang="en-US" sz="2800" dirty="0" err="1">
                <a:solidFill>
                  <a:schemeClr val="accent6"/>
                </a:solidFill>
              </a:rPr>
              <a:t>dalam</a:t>
            </a:r>
            <a:r>
              <a:rPr lang="en-US" sz="2800" dirty="0">
                <a:solidFill>
                  <a:schemeClr val="accent6"/>
                </a:solidFill>
              </a:rPr>
              <a:t> </a:t>
            </a:r>
            <a:r>
              <a:rPr lang="en-US" sz="2800" dirty="0" err="1">
                <a:solidFill>
                  <a:schemeClr val="accent6"/>
                </a:solidFill>
              </a:rPr>
              <a:t>penyusunan</a:t>
            </a:r>
            <a:r>
              <a:rPr lang="en-US" sz="2800" dirty="0">
                <a:solidFill>
                  <a:schemeClr val="accent6"/>
                </a:solidFill>
              </a:rPr>
              <a:t> </a:t>
            </a:r>
            <a:r>
              <a:rPr lang="en-US" sz="2800" dirty="0" err="1">
                <a:solidFill>
                  <a:schemeClr val="accent6"/>
                </a:solidFill>
              </a:rPr>
              <a:t>daftar</a:t>
            </a:r>
            <a:r>
              <a:rPr lang="en-US" sz="2800" dirty="0">
                <a:solidFill>
                  <a:schemeClr val="accent6"/>
                </a:solidFill>
              </a:rPr>
              <a:t> </a:t>
            </a:r>
            <a:r>
              <a:rPr lang="en-US" sz="2800" dirty="0" err="1">
                <a:solidFill>
                  <a:schemeClr val="accent6"/>
                </a:solidFill>
              </a:rPr>
              <a:t>pustaka</a:t>
            </a:r>
            <a:r>
              <a:rPr lang="en-US" sz="2800" dirty="0">
                <a:solidFill>
                  <a:schemeClr val="accent6"/>
                </a:solidFill>
              </a:rPr>
              <a:t> </a:t>
            </a:r>
            <a:r>
              <a:rPr lang="en-US" sz="2800" dirty="0" err="1">
                <a:solidFill>
                  <a:schemeClr val="accent6"/>
                </a:solidFill>
              </a:rPr>
              <a:t>antara</a:t>
            </a:r>
            <a:r>
              <a:rPr lang="en-US" sz="2800" dirty="0">
                <a:solidFill>
                  <a:schemeClr val="accent6"/>
                </a:solidFill>
              </a:rPr>
              <a:t> lain </a:t>
            </a:r>
            <a:r>
              <a:rPr lang="en-US" sz="2800" dirty="0" err="1">
                <a:solidFill>
                  <a:schemeClr val="accent6"/>
                </a:solidFill>
              </a:rPr>
              <a:t>sebagai</a:t>
            </a:r>
            <a:r>
              <a:rPr lang="en-US" sz="2800" dirty="0">
                <a:solidFill>
                  <a:schemeClr val="accent6"/>
                </a:solidFill>
              </a:rPr>
              <a:t> </a:t>
            </a:r>
            <a:r>
              <a:rPr lang="en-US" sz="2800" dirty="0" err="1">
                <a:solidFill>
                  <a:schemeClr val="accent6"/>
                </a:solidFill>
              </a:rPr>
              <a:t>berikut</a:t>
            </a:r>
            <a:r>
              <a:rPr lang="en-US" sz="2800" dirty="0">
                <a:solidFill>
                  <a:schemeClr val="accent6"/>
                </a:solidFill>
              </a:rPr>
              <a:t>:</a:t>
            </a:r>
            <a:br>
              <a:rPr lang="en-US" sz="2800" dirty="0">
                <a:solidFill>
                  <a:schemeClr val="accent6"/>
                </a:solidFill>
              </a:rPr>
            </a:br>
            <a:endParaRPr lang="en-US" sz="2800" dirty="0">
              <a:solidFill>
                <a:schemeClr val="accent6"/>
              </a:solidFill>
            </a:endParaRPr>
          </a:p>
        </p:txBody>
      </p:sp>
      <p:sp>
        <p:nvSpPr>
          <p:cNvPr id="5" name="Content Placeholder 4"/>
          <p:cNvSpPr>
            <a:spLocks noGrp="1"/>
          </p:cNvSpPr>
          <p:nvPr>
            <p:ph idx="1"/>
          </p:nvPr>
        </p:nvSpPr>
        <p:spPr/>
        <p:txBody>
          <a:bodyPr>
            <a:normAutofit fontScale="92500" lnSpcReduction="20000"/>
          </a:bodyPr>
          <a:lstStyle/>
          <a:p>
            <a:pPr lvl="0"/>
            <a:r>
              <a:rPr lang="en-US" sz="2400" dirty="0" err="1"/>
              <a:t>Penulisan</a:t>
            </a:r>
            <a:r>
              <a:rPr lang="en-US" sz="2400" dirty="0"/>
              <a:t> </a:t>
            </a:r>
            <a:r>
              <a:rPr lang="en-US" sz="2400" dirty="0" err="1"/>
              <a:t>nama</a:t>
            </a:r>
            <a:r>
              <a:rPr lang="en-US" sz="2400" dirty="0"/>
              <a:t> </a:t>
            </a:r>
            <a:r>
              <a:rPr lang="en-US" sz="2400" dirty="0" err="1"/>
              <a:t>penulis</a:t>
            </a:r>
            <a:r>
              <a:rPr lang="en-US" sz="2400" dirty="0"/>
              <a:t> </a:t>
            </a:r>
            <a:r>
              <a:rPr lang="en-US" sz="2400" dirty="0" err="1"/>
              <a:t>atau</a:t>
            </a:r>
            <a:r>
              <a:rPr lang="en-US" sz="2400" dirty="0"/>
              <a:t> </a:t>
            </a:r>
            <a:r>
              <a:rPr lang="en-US" sz="2400" dirty="0" err="1"/>
              <a:t>pengarang</a:t>
            </a:r>
            <a:r>
              <a:rPr lang="en-US" sz="2400" dirty="0"/>
              <a:t> </a:t>
            </a:r>
            <a:r>
              <a:rPr lang="en-US" sz="2400" dirty="0" err="1"/>
              <a:t>ditulis</a:t>
            </a:r>
            <a:r>
              <a:rPr lang="en-US" sz="2400" dirty="0"/>
              <a:t> </a:t>
            </a:r>
            <a:r>
              <a:rPr lang="en-US" sz="2400" dirty="0" err="1"/>
              <a:t>dengan</a:t>
            </a:r>
            <a:r>
              <a:rPr lang="en-US" sz="2400" dirty="0"/>
              <a:t> </a:t>
            </a:r>
            <a:r>
              <a:rPr lang="en-US" sz="2400" dirty="0" err="1"/>
              <a:t>urutan</a:t>
            </a:r>
            <a:r>
              <a:rPr lang="en-US" sz="2400" dirty="0"/>
              <a:t>: </a:t>
            </a:r>
            <a:r>
              <a:rPr lang="en-US" sz="2400" dirty="0" err="1"/>
              <a:t>nama</a:t>
            </a:r>
            <a:r>
              <a:rPr lang="en-US" sz="2400" dirty="0"/>
              <a:t> </a:t>
            </a:r>
            <a:r>
              <a:rPr lang="en-US" sz="2400" dirty="0" err="1"/>
              <a:t>akhir</a:t>
            </a:r>
            <a:r>
              <a:rPr lang="en-US" sz="2400" dirty="0"/>
              <a:t>, </a:t>
            </a:r>
            <a:r>
              <a:rPr lang="en-US" sz="2400" dirty="0" err="1"/>
              <a:t>nama</a:t>
            </a:r>
            <a:r>
              <a:rPr lang="en-US" sz="2400" dirty="0"/>
              <a:t> </a:t>
            </a:r>
            <a:r>
              <a:rPr lang="en-US" sz="2400" dirty="0" err="1"/>
              <a:t>awal</a:t>
            </a:r>
            <a:r>
              <a:rPr lang="en-US" sz="2400" dirty="0"/>
              <a:t> </a:t>
            </a:r>
            <a:r>
              <a:rPr lang="en-US" sz="2400" dirty="0" err="1"/>
              <a:t>dan</a:t>
            </a:r>
            <a:r>
              <a:rPr lang="en-US" sz="2400" dirty="0"/>
              <a:t> </a:t>
            </a:r>
            <a:r>
              <a:rPr lang="en-US" sz="2400" dirty="0" err="1"/>
              <a:t>nama</a:t>
            </a:r>
            <a:r>
              <a:rPr lang="en-US" sz="2400" dirty="0"/>
              <a:t> </a:t>
            </a:r>
            <a:r>
              <a:rPr lang="en-US" sz="2400" dirty="0" err="1"/>
              <a:t>tengah</a:t>
            </a:r>
            <a:r>
              <a:rPr lang="en-US" sz="2400" dirty="0"/>
              <a:t>. </a:t>
            </a:r>
          </a:p>
          <a:p>
            <a:pPr lvl="0"/>
            <a:r>
              <a:rPr lang="en-US" sz="2400" dirty="0" err="1"/>
              <a:t>Gelar</a:t>
            </a:r>
            <a:r>
              <a:rPr lang="en-US" sz="2400" dirty="0"/>
              <a:t> </a:t>
            </a:r>
            <a:r>
              <a:rPr lang="en-US" sz="2400" dirty="0" err="1"/>
              <a:t>akademik</a:t>
            </a:r>
            <a:r>
              <a:rPr lang="en-US" sz="2400" dirty="0"/>
              <a:t> </a:t>
            </a:r>
            <a:r>
              <a:rPr lang="en-US" sz="2400" dirty="0" err="1"/>
              <a:t>tidak</a:t>
            </a:r>
            <a:r>
              <a:rPr lang="en-US" sz="2400" dirty="0"/>
              <a:t> </a:t>
            </a:r>
            <a:r>
              <a:rPr lang="en-US" sz="2400" dirty="0" err="1"/>
              <a:t>perlu</a:t>
            </a:r>
            <a:r>
              <a:rPr lang="en-US" sz="2400" dirty="0"/>
              <a:t> </a:t>
            </a:r>
            <a:r>
              <a:rPr lang="en-US" sz="2400" dirty="0" err="1"/>
              <a:t>dicantumkan</a:t>
            </a:r>
            <a:r>
              <a:rPr lang="en-US" sz="2400" dirty="0"/>
              <a:t>.</a:t>
            </a:r>
          </a:p>
          <a:p>
            <a:pPr lvl="0"/>
            <a:r>
              <a:rPr lang="en-US" sz="2400" dirty="0" err="1"/>
              <a:t>Biasanya</a:t>
            </a:r>
            <a:r>
              <a:rPr lang="en-US" sz="2400" dirty="0"/>
              <a:t> </a:t>
            </a:r>
            <a:r>
              <a:rPr lang="en-US" sz="2400" dirty="0" err="1"/>
              <a:t>disusun</a:t>
            </a:r>
            <a:r>
              <a:rPr lang="en-US" sz="2400" dirty="0"/>
              <a:t> </a:t>
            </a:r>
            <a:r>
              <a:rPr lang="en-US" sz="2400" dirty="0" err="1"/>
              <a:t>secara</a:t>
            </a:r>
            <a:r>
              <a:rPr lang="en-US" sz="2400" dirty="0"/>
              <a:t> </a:t>
            </a:r>
            <a:r>
              <a:rPr lang="en-US" sz="2400" dirty="0" err="1"/>
              <a:t>alfabetis</a:t>
            </a:r>
            <a:r>
              <a:rPr lang="en-US" sz="2400" dirty="0"/>
              <a:t>, </a:t>
            </a:r>
            <a:r>
              <a:rPr lang="en-US" sz="2400" dirty="0" err="1"/>
              <a:t>namun</a:t>
            </a:r>
            <a:r>
              <a:rPr lang="en-US" sz="2400" dirty="0"/>
              <a:t> </a:t>
            </a:r>
            <a:r>
              <a:rPr lang="en-US" sz="2400" dirty="0" err="1"/>
              <a:t>ada</a:t>
            </a:r>
            <a:r>
              <a:rPr lang="en-US" sz="2400" dirty="0"/>
              <a:t> pula </a:t>
            </a:r>
            <a:r>
              <a:rPr lang="en-US" sz="2400" dirty="0" err="1"/>
              <a:t>gaya</a:t>
            </a:r>
            <a:r>
              <a:rPr lang="en-US" sz="2400" dirty="0"/>
              <a:t> </a:t>
            </a:r>
            <a:r>
              <a:rPr lang="en-US" sz="2400" dirty="0" err="1"/>
              <a:t>selingkung</a:t>
            </a:r>
            <a:r>
              <a:rPr lang="en-US" sz="2400" dirty="0"/>
              <a:t> yang </a:t>
            </a:r>
            <a:r>
              <a:rPr lang="en-US" sz="2400" dirty="0" err="1"/>
              <a:t>menyusun</a:t>
            </a:r>
            <a:r>
              <a:rPr lang="en-US" sz="2400" dirty="0"/>
              <a:t> </a:t>
            </a:r>
            <a:r>
              <a:rPr lang="en-US" sz="2400" dirty="0" err="1"/>
              <a:t>berdasarkan</a:t>
            </a:r>
            <a:r>
              <a:rPr lang="en-US" sz="2400" dirty="0"/>
              <a:t> </a:t>
            </a:r>
            <a:r>
              <a:rPr lang="en-US" sz="2400" dirty="0" err="1"/>
              <a:t>urutan</a:t>
            </a:r>
            <a:r>
              <a:rPr lang="en-US" sz="2400" dirty="0"/>
              <a:t> </a:t>
            </a:r>
            <a:r>
              <a:rPr lang="en-US" sz="2400" dirty="0" err="1"/>
              <a:t>kemunculan</a:t>
            </a:r>
            <a:r>
              <a:rPr lang="en-US" sz="2400" dirty="0"/>
              <a:t> </a:t>
            </a:r>
            <a:r>
              <a:rPr lang="en-US" sz="2400" dirty="0" err="1"/>
              <a:t>kutipan</a:t>
            </a:r>
            <a:r>
              <a:rPr lang="en-US" sz="2400" dirty="0"/>
              <a:t> </a:t>
            </a:r>
            <a:r>
              <a:rPr lang="en-US" sz="2400" dirty="0" err="1"/>
              <a:t>tersebut</a:t>
            </a:r>
            <a:r>
              <a:rPr lang="en-US" sz="2400" dirty="0"/>
              <a:t> di </a:t>
            </a:r>
            <a:r>
              <a:rPr lang="en-US" sz="2400" dirty="0" err="1"/>
              <a:t>dalam</a:t>
            </a:r>
            <a:r>
              <a:rPr lang="en-US" sz="2400" dirty="0"/>
              <a:t> </a:t>
            </a:r>
            <a:r>
              <a:rPr lang="en-US" sz="2400" dirty="0" err="1"/>
              <a:t>tubuh</a:t>
            </a:r>
            <a:r>
              <a:rPr lang="en-US" sz="2400" dirty="0"/>
              <a:t> </a:t>
            </a:r>
            <a:r>
              <a:rPr lang="en-US" sz="2400" dirty="0" err="1"/>
              <a:t>tulisan</a:t>
            </a:r>
            <a:r>
              <a:rPr lang="en-US" sz="2400" dirty="0"/>
              <a:t>.</a:t>
            </a:r>
          </a:p>
          <a:p>
            <a:pPr lvl="0"/>
            <a:r>
              <a:rPr lang="en-US" sz="2400" dirty="0" err="1"/>
              <a:t>Apabila</a:t>
            </a:r>
            <a:r>
              <a:rPr lang="en-US" sz="2400" dirty="0"/>
              <a:t> </a:t>
            </a:r>
            <a:r>
              <a:rPr lang="en-US" sz="2400" dirty="0" err="1"/>
              <a:t>dalam</a:t>
            </a:r>
            <a:r>
              <a:rPr lang="en-US" sz="2400" dirty="0"/>
              <a:t> </a:t>
            </a:r>
            <a:r>
              <a:rPr lang="en-US" sz="2400" dirty="0" err="1"/>
              <a:t>menuliskan</a:t>
            </a:r>
            <a:r>
              <a:rPr lang="en-US" sz="2400" dirty="0"/>
              <a:t> </a:t>
            </a:r>
            <a:r>
              <a:rPr lang="en-US" sz="2400" dirty="0" err="1"/>
              <a:t>satu</a:t>
            </a:r>
            <a:r>
              <a:rPr lang="en-US" sz="2400" dirty="0"/>
              <a:t> </a:t>
            </a:r>
            <a:r>
              <a:rPr lang="en-US" sz="2400" dirty="0" err="1"/>
              <a:t>sumber</a:t>
            </a:r>
            <a:r>
              <a:rPr lang="en-US" sz="2400" dirty="0"/>
              <a:t> </a:t>
            </a:r>
            <a:r>
              <a:rPr lang="en-US" sz="2400" dirty="0" err="1"/>
              <a:t>pustaka</a:t>
            </a:r>
            <a:r>
              <a:rPr lang="en-US" sz="2400" dirty="0"/>
              <a:t> </a:t>
            </a:r>
            <a:r>
              <a:rPr lang="en-US" sz="2400" dirty="0" err="1"/>
              <a:t>tidak</a:t>
            </a:r>
            <a:r>
              <a:rPr lang="en-US" sz="2400" dirty="0"/>
              <a:t> </a:t>
            </a:r>
            <a:r>
              <a:rPr lang="en-US" sz="2400" dirty="0" err="1"/>
              <a:t>cukup</a:t>
            </a:r>
            <a:r>
              <a:rPr lang="en-US" sz="2400" dirty="0"/>
              <a:t> </a:t>
            </a:r>
            <a:r>
              <a:rPr lang="en-US" sz="2400" dirty="0" err="1"/>
              <a:t>hanya</a:t>
            </a:r>
            <a:r>
              <a:rPr lang="en-US" sz="2400" dirty="0"/>
              <a:t> </a:t>
            </a:r>
            <a:r>
              <a:rPr lang="en-US" sz="2400" dirty="0" err="1"/>
              <a:t>dalam</a:t>
            </a:r>
            <a:r>
              <a:rPr lang="en-US" sz="2400" dirty="0"/>
              <a:t> </a:t>
            </a:r>
            <a:r>
              <a:rPr lang="en-US" sz="2400" dirty="0" err="1"/>
              <a:t>satu</a:t>
            </a:r>
            <a:r>
              <a:rPr lang="en-US" sz="2400" dirty="0"/>
              <a:t> </a:t>
            </a:r>
            <a:r>
              <a:rPr lang="en-US" sz="2400" dirty="0" err="1"/>
              <a:t>baris</a:t>
            </a:r>
            <a:r>
              <a:rPr lang="en-US" sz="2400" dirty="0"/>
              <a:t>, </a:t>
            </a:r>
            <a:r>
              <a:rPr lang="en-US" sz="2400" dirty="0" err="1"/>
              <a:t>maka</a:t>
            </a:r>
            <a:r>
              <a:rPr lang="en-US" sz="2400" dirty="0"/>
              <a:t> </a:t>
            </a:r>
            <a:r>
              <a:rPr lang="en-US" sz="2400" dirty="0" err="1"/>
              <a:t>baris</a:t>
            </a:r>
            <a:r>
              <a:rPr lang="en-US" sz="2400" dirty="0"/>
              <a:t> </a:t>
            </a:r>
            <a:r>
              <a:rPr lang="en-US" sz="2400" dirty="0" err="1"/>
              <a:t>kedua</a:t>
            </a:r>
            <a:r>
              <a:rPr lang="en-US" sz="2400" dirty="0"/>
              <a:t> </a:t>
            </a:r>
            <a:r>
              <a:rPr lang="en-US" sz="2400" dirty="0" err="1"/>
              <a:t>dan</a:t>
            </a:r>
            <a:r>
              <a:rPr lang="en-US" sz="2400" dirty="0"/>
              <a:t> </a:t>
            </a:r>
            <a:r>
              <a:rPr lang="en-US" sz="2400" dirty="0" err="1"/>
              <a:t>seterusnya</a:t>
            </a:r>
            <a:r>
              <a:rPr lang="en-US" sz="2400" dirty="0"/>
              <a:t> </a:t>
            </a:r>
            <a:r>
              <a:rPr lang="en-US" sz="2400" dirty="0" err="1"/>
              <a:t>ditulis</a:t>
            </a:r>
            <a:r>
              <a:rPr lang="en-US" sz="2400" dirty="0"/>
              <a:t> </a:t>
            </a:r>
            <a:r>
              <a:rPr lang="en-US" sz="2400" dirty="0" err="1"/>
              <a:t>setelah</a:t>
            </a:r>
            <a:r>
              <a:rPr lang="en-US" sz="2400" dirty="0"/>
              <a:t> </a:t>
            </a:r>
            <a:r>
              <a:rPr lang="en-US" sz="2400" dirty="0" err="1"/>
              <a:t>ketukan</a:t>
            </a:r>
            <a:r>
              <a:rPr lang="en-US" sz="2400" dirty="0"/>
              <a:t> ke-5 </a:t>
            </a:r>
            <a:r>
              <a:rPr lang="en-US" sz="2400" dirty="0" err="1"/>
              <a:t>dari</a:t>
            </a:r>
            <a:r>
              <a:rPr lang="en-US" sz="2400" dirty="0"/>
              <a:t> </a:t>
            </a:r>
            <a:r>
              <a:rPr lang="en-US" sz="2400" dirty="0" err="1"/>
              <a:t>tepi</a:t>
            </a:r>
            <a:r>
              <a:rPr lang="en-US" sz="2400" dirty="0"/>
              <a:t> </a:t>
            </a:r>
            <a:r>
              <a:rPr lang="en-US" sz="2400" dirty="0" err="1"/>
              <a:t>sebelah</a:t>
            </a:r>
            <a:r>
              <a:rPr lang="en-US" sz="2400" dirty="0"/>
              <a:t> </a:t>
            </a:r>
            <a:r>
              <a:rPr lang="en-US" sz="2400" dirty="0" err="1"/>
              <a:t>kiri</a:t>
            </a:r>
            <a:r>
              <a:rPr lang="en-US" sz="2400" dirty="0"/>
              <a:t>.</a:t>
            </a:r>
          </a:p>
        </p:txBody>
      </p:sp>
    </p:spTree>
    <p:extLst>
      <p:ext uri="{BB962C8B-B14F-4D97-AF65-F5344CB8AC3E}">
        <p14:creationId xmlns:p14="http://schemas.microsoft.com/office/powerpoint/2010/main" val="2947612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APLIKASI PENGATURAN REFERENSI</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562406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a:xfrm>
            <a:off x="685800" y="1981200"/>
            <a:ext cx="5715000" cy="4114800"/>
          </a:xfrm>
        </p:spPr>
        <p:txBody>
          <a:bodyPr/>
          <a:lstStyle/>
          <a:p>
            <a:r>
              <a:rPr lang="en-US" dirty="0" err="1"/>
              <a:t>Aplikasi</a:t>
            </a:r>
            <a:r>
              <a:rPr lang="en-US" dirty="0"/>
              <a:t> </a:t>
            </a:r>
            <a:r>
              <a:rPr lang="en-US" dirty="0" err="1"/>
              <a:t>pengaturan</a:t>
            </a:r>
            <a:r>
              <a:rPr lang="en-US" dirty="0"/>
              <a:t> </a:t>
            </a:r>
            <a:r>
              <a:rPr lang="en-US" dirty="0" err="1"/>
              <a:t>referensi</a:t>
            </a:r>
            <a:r>
              <a:rPr lang="en-US" dirty="0"/>
              <a:t> </a:t>
            </a:r>
            <a:r>
              <a:rPr lang="en-US" dirty="0" err="1"/>
              <a:t>membantu</a:t>
            </a:r>
            <a:r>
              <a:rPr lang="en-US" dirty="0"/>
              <a:t> </a:t>
            </a:r>
            <a:r>
              <a:rPr lang="en-US" dirty="0" err="1"/>
              <a:t>peneliti</a:t>
            </a:r>
            <a:r>
              <a:rPr lang="en-US" dirty="0"/>
              <a:t> </a:t>
            </a:r>
            <a:r>
              <a:rPr lang="en-US" dirty="0" err="1"/>
              <a:t>dalam</a:t>
            </a:r>
            <a:r>
              <a:rPr lang="en-US" dirty="0"/>
              <a:t> </a:t>
            </a:r>
            <a:r>
              <a:rPr lang="en-US" dirty="0" err="1"/>
              <a:t>mengelola</a:t>
            </a:r>
            <a:r>
              <a:rPr lang="en-US" dirty="0"/>
              <a:t> </a:t>
            </a:r>
            <a:r>
              <a:rPr lang="en-US" dirty="0" err="1"/>
              <a:t>sumber</a:t>
            </a:r>
            <a:r>
              <a:rPr lang="en-US" dirty="0"/>
              <a:t> </a:t>
            </a:r>
            <a:r>
              <a:rPr lang="en-US" dirty="0" err="1"/>
              <a:t>bacaan</a:t>
            </a:r>
            <a:r>
              <a:rPr lang="en-US" dirty="0"/>
              <a:t> </a:t>
            </a:r>
            <a:r>
              <a:rPr lang="en-US" dirty="0" err="1"/>
              <a:t>atau</a:t>
            </a:r>
            <a:r>
              <a:rPr lang="en-US" dirty="0"/>
              <a:t> </a:t>
            </a:r>
            <a:r>
              <a:rPr lang="en-US" dirty="0" err="1"/>
              <a:t>sumber</a:t>
            </a:r>
            <a:r>
              <a:rPr lang="en-US" dirty="0"/>
              <a:t> </a:t>
            </a:r>
            <a:r>
              <a:rPr lang="en-US" dirty="0" err="1"/>
              <a:t>referensi</a:t>
            </a:r>
            <a:r>
              <a:rPr lang="en-US" dirty="0"/>
              <a:t> </a:t>
            </a:r>
            <a:r>
              <a:rPr lang="en-US" dirty="0" err="1"/>
              <a:t>mereka</a:t>
            </a:r>
            <a:r>
              <a:rPr lang="en-US" dirty="0"/>
              <a:t>. </a:t>
            </a:r>
          </a:p>
          <a:p>
            <a:r>
              <a:rPr lang="en-US" dirty="0" err="1"/>
              <a:t>Contoh</a:t>
            </a:r>
            <a:r>
              <a:rPr lang="en-US" dirty="0"/>
              <a:t>: </a:t>
            </a:r>
            <a:r>
              <a:rPr lang="en-US" dirty="0" err="1"/>
              <a:t>Mendeley</a:t>
            </a:r>
            <a:r>
              <a:rPr lang="en-US" dirty="0"/>
              <a:t>, EndNote, </a:t>
            </a:r>
            <a:r>
              <a:rPr lang="en-US" dirty="0" err="1"/>
              <a:t>Zootero</a:t>
            </a:r>
            <a:endParaRPr lang="en-US" dirty="0"/>
          </a:p>
        </p:txBody>
      </p:sp>
      <p:pic>
        <p:nvPicPr>
          <p:cNvPr id="4098" name="Picture 2" descr="C:\Users\nepa\Desktop\bahan tuton acer\BAHAN TUTON\cartoon\istockphoto-678699744-1024x102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399" y="2590800"/>
            <a:ext cx="2722563" cy="312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0560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769051"/>
            <a:ext cx="6641835" cy="4363949"/>
          </a:xfrm>
          <a:prstGeom prst="rect">
            <a:avLst/>
          </a:prstGeom>
        </p:spPr>
      </p:pic>
      <p:sp>
        <p:nvSpPr>
          <p:cNvPr id="6" name="Oval Callout 5"/>
          <p:cNvSpPr/>
          <p:nvPr/>
        </p:nvSpPr>
        <p:spPr bwMode="auto">
          <a:xfrm>
            <a:off x="2667000" y="152400"/>
            <a:ext cx="6248400" cy="1981200"/>
          </a:xfrm>
          <a:prstGeom prst="wedgeEllipseCallout">
            <a:avLst>
              <a:gd name="adj1" fmla="val -35090"/>
              <a:gd name="adj2" fmla="val 81201"/>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noAutofit/>
          </a:bodyPr>
          <a:lstStyle/>
          <a:p>
            <a:pPr algn="ctr"/>
            <a:r>
              <a:rPr lang="en-US" sz="2400" dirty="0">
                <a:latin typeface="Calibri" pitchFamily="34" charset="0"/>
                <a:cs typeface="Calibri" pitchFamily="34" charset="0"/>
              </a:rPr>
              <a:t>PELAJARI VIDEO YANG DIBERIKAN </a:t>
            </a:r>
            <a:br>
              <a:rPr lang="en-US" sz="2400" dirty="0">
                <a:latin typeface="Calibri" pitchFamily="34" charset="0"/>
                <a:cs typeface="Calibri" pitchFamily="34" charset="0"/>
              </a:rPr>
            </a:br>
            <a:r>
              <a:rPr lang="en-US" sz="2400" dirty="0">
                <a:latin typeface="Calibri" pitchFamily="34" charset="0"/>
                <a:cs typeface="Calibri" pitchFamily="34" charset="0"/>
              </a:rPr>
              <a:t>UNTUK MENGETAHUI CARA MELAKUKAN </a:t>
            </a:r>
            <a:br>
              <a:rPr lang="en-US" sz="2400" dirty="0">
                <a:latin typeface="Calibri" pitchFamily="34" charset="0"/>
                <a:cs typeface="Calibri" pitchFamily="34" charset="0"/>
              </a:rPr>
            </a:br>
            <a:r>
              <a:rPr lang="en-US" sz="2400" dirty="0">
                <a:latin typeface="Calibri" pitchFamily="34" charset="0"/>
                <a:cs typeface="Calibri" pitchFamily="34" charset="0"/>
              </a:rPr>
              <a:t>PENGATURAN REFERENSI MENGGUNAKAN</a:t>
            </a:r>
            <a:br>
              <a:rPr lang="en-US" sz="2400" dirty="0">
                <a:latin typeface="Calibri" pitchFamily="34" charset="0"/>
                <a:cs typeface="Calibri" pitchFamily="34" charset="0"/>
              </a:rPr>
            </a:br>
            <a:r>
              <a:rPr lang="en-US" sz="2400" dirty="0">
                <a:latin typeface="Calibri" pitchFamily="34" charset="0"/>
                <a:cs typeface="Calibri" pitchFamily="34" charset="0"/>
              </a:rPr>
              <a:t>MENDELEY</a:t>
            </a:r>
          </a:p>
        </p:txBody>
      </p:sp>
      <p:sp>
        <p:nvSpPr>
          <p:cNvPr id="9" name="TextBox 8"/>
          <p:cNvSpPr txBox="1"/>
          <p:nvPr/>
        </p:nvSpPr>
        <p:spPr>
          <a:xfrm>
            <a:off x="228600" y="6170381"/>
            <a:ext cx="5955541" cy="369332"/>
          </a:xfrm>
          <a:prstGeom prst="rect">
            <a:avLst/>
          </a:prstGeom>
          <a:noFill/>
        </p:spPr>
        <p:txBody>
          <a:bodyPr wrap="none" rtlCol="0">
            <a:spAutoFit/>
          </a:bodyPr>
          <a:lstStyle/>
          <a:p>
            <a:r>
              <a:rPr lang="en-US" i="1" dirty="0" err="1"/>
              <a:t>Sumber</a:t>
            </a:r>
            <a:r>
              <a:rPr lang="en-US" i="1" dirty="0"/>
              <a:t> </a:t>
            </a:r>
            <a:r>
              <a:rPr lang="en-US" i="1" dirty="0" err="1"/>
              <a:t>gambar</a:t>
            </a:r>
            <a:r>
              <a:rPr lang="en-US" i="1" dirty="0"/>
              <a:t>: https://www.pngfuel.com/free-png/rlgse</a:t>
            </a:r>
          </a:p>
        </p:txBody>
      </p:sp>
    </p:spTree>
    <p:extLst>
      <p:ext uri="{BB962C8B-B14F-4D97-AF65-F5344CB8AC3E}">
        <p14:creationId xmlns:p14="http://schemas.microsoft.com/office/powerpoint/2010/main" val="1594586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772400" cy="1143000"/>
          </a:xfrm>
        </p:spPr>
        <p:txBody>
          <a:bodyPr/>
          <a:lstStyle/>
          <a:p>
            <a:pPr algn="l"/>
            <a:r>
              <a:rPr lang="en-US" sz="3200" dirty="0"/>
              <a:t>References</a:t>
            </a:r>
          </a:p>
        </p:txBody>
      </p:sp>
      <p:sp>
        <p:nvSpPr>
          <p:cNvPr id="3" name="Content Placeholder 2"/>
          <p:cNvSpPr>
            <a:spLocks noGrp="1"/>
          </p:cNvSpPr>
          <p:nvPr>
            <p:ph idx="1"/>
          </p:nvPr>
        </p:nvSpPr>
        <p:spPr>
          <a:xfrm>
            <a:off x="152400" y="1447800"/>
            <a:ext cx="8763000" cy="5029200"/>
          </a:xfrm>
          <a:solidFill>
            <a:schemeClr val="bg1"/>
          </a:solidFill>
        </p:spPr>
        <p:txBody>
          <a:bodyPr>
            <a:normAutofit fontScale="92500" lnSpcReduction="10000"/>
          </a:bodyPr>
          <a:lstStyle/>
          <a:p>
            <a:r>
              <a:rPr lang="en-US" sz="1600" dirty="0" err="1"/>
              <a:t>Indradi</a:t>
            </a:r>
            <a:r>
              <a:rPr lang="en-US" sz="1600" dirty="0"/>
              <a:t>, A. (2008). </a:t>
            </a:r>
            <a:r>
              <a:rPr lang="en-US" sz="1600" i="1" dirty="0" err="1"/>
              <a:t>Cermat</a:t>
            </a:r>
            <a:r>
              <a:rPr lang="en-US" sz="1600" i="1" dirty="0"/>
              <a:t> </a:t>
            </a:r>
            <a:r>
              <a:rPr lang="en-US" sz="1600" i="1" dirty="0" err="1"/>
              <a:t>Berbahasa</a:t>
            </a:r>
            <a:r>
              <a:rPr lang="en-US" sz="1600" i="1" dirty="0"/>
              <a:t> Indonesia</a:t>
            </a:r>
            <a:r>
              <a:rPr lang="en-US" sz="1600" dirty="0"/>
              <a:t>. Malang: </a:t>
            </a:r>
            <a:r>
              <a:rPr lang="en-US" sz="1600" dirty="0" err="1"/>
              <a:t>Penerbit</a:t>
            </a:r>
            <a:r>
              <a:rPr lang="en-US" sz="1600" dirty="0"/>
              <a:t> </a:t>
            </a:r>
            <a:r>
              <a:rPr lang="en-US" sz="1600" dirty="0" err="1"/>
              <a:t>Dioma</a:t>
            </a:r>
            <a:r>
              <a:rPr lang="en-US" sz="1600" dirty="0"/>
              <a:t>.</a:t>
            </a:r>
          </a:p>
          <a:p>
            <a:r>
              <a:rPr lang="en-US" sz="1600" dirty="0"/>
              <a:t>Jr., O. N. O., Schuster, E., </a:t>
            </a:r>
            <a:r>
              <a:rPr lang="en-US" sz="1600" dirty="0" err="1"/>
              <a:t>Aluísio</a:t>
            </a:r>
            <a:r>
              <a:rPr lang="en-US" sz="1600" dirty="0"/>
              <a:t>, S. M., &amp; </a:t>
            </a:r>
            <a:r>
              <a:rPr lang="en-US" sz="1600" dirty="0" err="1"/>
              <a:t>Levkowitz</a:t>
            </a:r>
            <a:r>
              <a:rPr lang="en-US" sz="1600" dirty="0"/>
              <a:t>, H. (2014). Reading, Annotating, Compiling, and Producing Text for Scientific Papers. In E. Schuster, H. </a:t>
            </a:r>
            <a:r>
              <a:rPr lang="en-US" sz="1600" dirty="0" err="1"/>
              <a:t>Levkowitz</a:t>
            </a:r>
            <a:r>
              <a:rPr lang="en-US" sz="1600" dirty="0"/>
              <a:t>, &amp; O. N. O. Jr. (Eds.), </a:t>
            </a:r>
            <a:r>
              <a:rPr lang="en-US" sz="1600" i="1" dirty="0"/>
              <a:t>Writing Scientific Papers in English Successfully</a:t>
            </a:r>
            <a:r>
              <a:rPr lang="en-US" sz="1600" dirty="0"/>
              <a:t>. Andover: hyprtek.com.</a:t>
            </a:r>
          </a:p>
          <a:p>
            <a:r>
              <a:rPr lang="en-US" sz="1600" dirty="0"/>
              <a:t>Lab, P. O. W. (</a:t>
            </a:r>
            <a:r>
              <a:rPr lang="en-US" sz="1600" dirty="0" err="1"/>
              <a:t>n.d.</a:t>
            </a:r>
            <a:r>
              <a:rPr lang="en-US" sz="1600" dirty="0"/>
              <a:t>). APA Formatting And Style Guide. Retrieved from https://owl.purdue.edu/owl/research_and_citation/apa_style/apa_formatting_and_style_guide/general_format.html</a:t>
            </a:r>
          </a:p>
          <a:p>
            <a:r>
              <a:rPr lang="en-US" sz="1600" dirty="0" err="1"/>
              <a:t>Mulyati</a:t>
            </a:r>
            <a:r>
              <a:rPr lang="en-US" sz="1600" dirty="0"/>
              <a:t>. (2017). </a:t>
            </a:r>
            <a:r>
              <a:rPr lang="en-US" sz="1600" i="1" dirty="0" err="1"/>
              <a:t>Terampil</a:t>
            </a:r>
            <a:r>
              <a:rPr lang="en-US" sz="1600" i="1" dirty="0"/>
              <a:t> </a:t>
            </a:r>
            <a:r>
              <a:rPr lang="en-US" sz="1600" i="1" dirty="0" err="1"/>
              <a:t>Berbahasa</a:t>
            </a:r>
            <a:r>
              <a:rPr lang="en-US" sz="1600" i="1" dirty="0"/>
              <a:t> Indonesia</a:t>
            </a:r>
            <a:r>
              <a:rPr lang="en-US" sz="1600" dirty="0"/>
              <a:t>. Jakarta: </a:t>
            </a:r>
            <a:r>
              <a:rPr lang="en-US" sz="1600" dirty="0" err="1"/>
              <a:t>Kencana</a:t>
            </a:r>
            <a:r>
              <a:rPr lang="en-US" sz="1600" dirty="0"/>
              <a:t>.</a:t>
            </a:r>
          </a:p>
          <a:p>
            <a:r>
              <a:rPr lang="en-US" sz="1600" dirty="0" err="1"/>
              <a:t>Nazir</a:t>
            </a:r>
            <a:r>
              <a:rPr lang="en-US" sz="1600" dirty="0"/>
              <a:t>, M. (2017). </a:t>
            </a:r>
            <a:r>
              <a:rPr lang="en-US" sz="1600" i="1" dirty="0" err="1"/>
              <a:t>Metode</a:t>
            </a:r>
            <a:r>
              <a:rPr lang="en-US" sz="1600" i="1" dirty="0"/>
              <a:t> </a:t>
            </a:r>
            <a:r>
              <a:rPr lang="en-US" sz="1600" i="1" dirty="0" err="1"/>
              <a:t>Penelitian</a:t>
            </a:r>
            <a:r>
              <a:rPr lang="en-US" sz="1600" dirty="0"/>
              <a:t>. Bogor: </a:t>
            </a:r>
            <a:r>
              <a:rPr lang="en-US" sz="1600" dirty="0" err="1"/>
              <a:t>Ghalia</a:t>
            </a:r>
            <a:r>
              <a:rPr lang="en-US" sz="1600" dirty="0"/>
              <a:t> Indonesia.</a:t>
            </a:r>
          </a:p>
          <a:p>
            <a:r>
              <a:rPr lang="en-US" sz="1600" dirty="0" err="1"/>
              <a:t>Purwana</a:t>
            </a:r>
            <a:r>
              <a:rPr lang="en-US" sz="1600" dirty="0"/>
              <a:t>, D., &amp; </a:t>
            </a:r>
            <a:r>
              <a:rPr lang="en-US" sz="1600" dirty="0" err="1"/>
              <a:t>Wibowo</a:t>
            </a:r>
            <a:r>
              <a:rPr lang="en-US" sz="1600" dirty="0"/>
              <a:t>, A. (2017). </a:t>
            </a:r>
            <a:r>
              <a:rPr lang="en-US" sz="1600" i="1" dirty="0" err="1"/>
              <a:t>Lincah</a:t>
            </a:r>
            <a:r>
              <a:rPr lang="en-US" sz="1600" i="1" dirty="0"/>
              <a:t> </a:t>
            </a:r>
            <a:r>
              <a:rPr lang="en-US" sz="1600" i="1" dirty="0" err="1"/>
              <a:t>Menulis</a:t>
            </a:r>
            <a:r>
              <a:rPr lang="en-US" sz="1600" i="1" dirty="0"/>
              <a:t> </a:t>
            </a:r>
            <a:r>
              <a:rPr lang="en-US" sz="1600" i="1" dirty="0" err="1"/>
              <a:t>Artikel</a:t>
            </a:r>
            <a:r>
              <a:rPr lang="en-US" sz="1600" i="1" dirty="0"/>
              <a:t> </a:t>
            </a:r>
            <a:r>
              <a:rPr lang="en-US" sz="1600" i="1" dirty="0" err="1"/>
              <a:t>Ilmiah</a:t>
            </a:r>
            <a:r>
              <a:rPr lang="en-US" sz="1600" i="1" dirty="0"/>
              <a:t> </a:t>
            </a:r>
            <a:r>
              <a:rPr lang="en-US" sz="1600" i="1" dirty="0" err="1"/>
              <a:t>Populer</a:t>
            </a:r>
            <a:r>
              <a:rPr lang="en-US" sz="1600" i="1" dirty="0"/>
              <a:t> </a:t>
            </a:r>
            <a:r>
              <a:rPr lang="en-US" sz="1600" i="1" dirty="0" err="1"/>
              <a:t>dan</a:t>
            </a:r>
            <a:r>
              <a:rPr lang="en-US" sz="1600" i="1" dirty="0"/>
              <a:t> </a:t>
            </a:r>
            <a:r>
              <a:rPr lang="en-US" sz="1600" i="1" dirty="0" err="1"/>
              <a:t>Jurnal</a:t>
            </a:r>
            <a:r>
              <a:rPr lang="en-US" sz="1600" dirty="0"/>
              <a:t>. Jakarta: </a:t>
            </a:r>
            <a:r>
              <a:rPr lang="en-US" sz="1600" dirty="0" err="1"/>
              <a:t>RajaGrafindo</a:t>
            </a:r>
            <a:r>
              <a:rPr lang="en-US" sz="1600" dirty="0"/>
              <a:t> </a:t>
            </a:r>
            <a:r>
              <a:rPr lang="en-US" sz="1600" dirty="0" err="1"/>
              <a:t>Persada</a:t>
            </a:r>
            <a:r>
              <a:rPr lang="en-US" sz="1600" dirty="0"/>
              <a:t>.</a:t>
            </a:r>
          </a:p>
          <a:p>
            <a:r>
              <a:rPr lang="en-US" sz="1600" dirty="0" err="1"/>
              <a:t>Sudaryono</a:t>
            </a:r>
            <a:r>
              <a:rPr lang="en-US" sz="1600" dirty="0"/>
              <a:t>. (2019). </a:t>
            </a:r>
            <a:r>
              <a:rPr lang="en-US" sz="1600" i="1" dirty="0" err="1"/>
              <a:t>Metodologi</a:t>
            </a:r>
            <a:r>
              <a:rPr lang="en-US" sz="1600" i="1" dirty="0"/>
              <a:t> </a:t>
            </a:r>
            <a:r>
              <a:rPr lang="en-US" sz="1600" i="1" dirty="0" err="1"/>
              <a:t>Penelitian</a:t>
            </a:r>
            <a:r>
              <a:rPr lang="en-US" sz="1600" i="1" dirty="0"/>
              <a:t>: </a:t>
            </a:r>
            <a:r>
              <a:rPr lang="en-US" sz="1600" i="1" dirty="0" err="1"/>
              <a:t>Kuantitaif</a:t>
            </a:r>
            <a:r>
              <a:rPr lang="en-US" sz="1600" i="1" dirty="0"/>
              <a:t>, </a:t>
            </a:r>
            <a:r>
              <a:rPr lang="en-US" sz="1600" i="1" dirty="0" err="1"/>
              <a:t>Kualitatif</a:t>
            </a:r>
            <a:r>
              <a:rPr lang="en-US" sz="1600" i="1" dirty="0"/>
              <a:t>, </a:t>
            </a:r>
            <a:r>
              <a:rPr lang="en-US" sz="1600" i="1" dirty="0" err="1"/>
              <a:t>dan</a:t>
            </a:r>
            <a:r>
              <a:rPr lang="en-US" sz="1600" i="1" dirty="0"/>
              <a:t> Mix Method</a:t>
            </a:r>
            <a:r>
              <a:rPr lang="en-US" sz="1600" dirty="0"/>
              <a:t>. </a:t>
            </a:r>
            <a:r>
              <a:rPr lang="en-US" sz="1600" dirty="0" err="1"/>
              <a:t>Depok</a:t>
            </a:r>
            <a:r>
              <a:rPr lang="en-US" sz="1600" dirty="0"/>
              <a:t>: </a:t>
            </a:r>
            <a:r>
              <a:rPr lang="en-US" sz="1600" dirty="0" err="1"/>
              <a:t>Rajawali</a:t>
            </a:r>
            <a:r>
              <a:rPr lang="en-US" sz="1600" dirty="0"/>
              <a:t> Press.</a:t>
            </a:r>
          </a:p>
          <a:p>
            <a:r>
              <a:rPr lang="en-US" sz="1600" dirty="0" err="1"/>
              <a:t>Sukardi</a:t>
            </a:r>
            <a:r>
              <a:rPr lang="en-US" sz="1600" dirty="0"/>
              <a:t>. (2018). </a:t>
            </a:r>
            <a:r>
              <a:rPr lang="en-US" sz="1600" i="1" dirty="0" err="1"/>
              <a:t>Metodologi</a:t>
            </a:r>
            <a:r>
              <a:rPr lang="en-US" sz="1600" i="1" dirty="0"/>
              <a:t> </a:t>
            </a:r>
            <a:r>
              <a:rPr lang="en-US" sz="1600" i="1" dirty="0" err="1"/>
              <a:t>Penelitian</a:t>
            </a:r>
            <a:r>
              <a:rPr lang="en-US" sz="1600" i="1" dirty="0"/>
              <a:t> </a:t>
            </a:r>
            <a:r>
              <a:rPr lang="en-US" sz="1600" i="1" dirty="0" err="1"/>
              <a:t>Pendidikan</a:t>
            </a:r>
            <a:r>
              <a:rPr lang="en-US" sz="1600" dirty="0"/>
              <a:t>. Jakarta: </a:t>
            </a:r>
            <a:r>
              <a:rPr lang="en-US" sz="1600" dirty="0" err="1"/>
              <a:t>Bumi</a:t>
            </a:r>
            <a:r>
              <a:rPr lang="en-US" sz="1600" dirty="0"/>
              <a:t> </a:t>
            </a:r>
            <a:r>
              <a:rPr lang="en-US" sz="1600" dirty="0" err="1"/>
              <a:t>Aksara</a:t>
            </a:r>
            <a:r>
              <a:rPr lang="en-US" sz="1600" dirty="0"/>
              <a:t>.</a:t>
            </a:r>
          </a:p>
          <a:p>
            <a:r>
              <a:rPr lang="en-US" sz="1600" dirty="0" err="1"/>
              <a:t>Suyono</a:t>
            </a:r>
            <a:r>
              <a:rPr lang="en-US" sz="1600" dirty="0"/>
              <a:t>, </a:t>
            </a:r>
            <a:r>
              <a:rPr lang="en-US" sz="1600" dirty="0" err="1"/>
              <a:t>Amaliah</a:t>
            </a:r>
            <a:r>
              <a:rPr lang="en-US" sz="1600" dirty="0"/>
              <a:t>, R., </a:t>
            </a:r>
            <a:r>
              <a:rPr lang="en-US" sz="1600" dirty="0" err="1"/>
              <a:t>Ariani</a:t>
            </a:r>
            <a:r>
              <a:rPr lang="en-US" sz="1600" dirty="0"/>
              <a:t>, D., &amp; </a:t>
            </a:r>
            <a:r>
              <a:rPr lang="en-US" sz="1600" dirty="0" err="1"/>
              <a:t>Luciandika</a:t>
            </a:r>
            <a:r>
              <a:rPr lang="en-US" sz="1600" dirty="0"/>
              <a:t>, A. (2015). </a:t>
            </a:r>
            <a:r>
              <a:rPr lang="en-US" sz="1600" i="1" dirty="0" err="1"/>
              <a:t>Cerdas</a:t>
            </a:r>
            <a:r>
              <a:rPr lang="en-US" sz="1600" i="1" dirty="0"/>
              <a:t> </a:t>
            </a:r>
            <a:r>
              <a:rPr lang="en-US" sz="1600" i="1" dirty="0" err="1"/>
              <a:t>Menulis</a:t>
            </a:r>
            <a:r>
              <a:rPr lang="en-US" sz="1600" i="1" dirty="0"/>
              <a:t> </a:t>
            </a:r>
            <a:r>
              <a:rPr lang="en-US" sz="1600" i="1" dirty="0" err="1"/>
              <a:t>Karya</a:t>
            </a:r>
            <a:r>
              <a:rPr lang="en-US" sz="1600" i="1" dirty="0"/>
              <a:t> </a:t>
            </a:r>
            <a:r>
              <a:rPr lang="en-US" sz="1600" i="1" dirty="0" err="1"/>
              <a:t>Ilmiah</a:t>
            </a:r>
            <a:r>
              <a:rPr lang="en-US" sz="1600" dirty="0"/>
              <a:t>. Malang: </a:t>
            </a:r>
            <a:r>
              <a:rPr lang="en-US" sz="1600" dirty="0" err="1"/>
              <a:t>Penerbit</a:t>
            </a:r>
            <a:r>
              <a:rPr lang="en-US" sz="1600" dirty="0"/>
              <a:t> </a:t>
            </a:r>
            <a:r>
              <a:rPr lang="en-US" sz="1600" dirty="0" err="1"/>
              <a:t>Gunung</a:t>
            </a:r>
            <a:r>
              <a:rPr lang="en-US" sz="1600" dirty="0"/>
              <a:t> </a:t>
            </a:r>
            <a:r>
              <a:rPr lang="en-US" sz="1600" dirty="0" err="1"/>
              <a:t>Samudera</a:t>
            </a:r>
            <a:r>
              <a:rPr lang="en-US" sz="1600" dirty="0"/>
              <a:t>.</a:t>
            </a:r>
          </a:p>
          <a:p>
            <a:r>
              <a:rPr lang="en-US" sz="1600" dirty="0" err="1"/>
              <a:t>Syaefullah</a:t>
            </a:r>
            <a:r>
              <a:rPr lang="en-US" sz="1600" dirty="0"/>
              <a:t>, A. (2015). </a:t>
            </a:r>
            <a:r>
              <a:rPr lang="en-US" sz="1600" i="1" dirty="0" err="1"/>
              <a:t>Prinsip</a:t>
            </a:r>
            <a:r>
              <a:rPr lang="en-US" sz="1600" i="1" dirty="0"/>
              <a:t> </a:t>
            </a:r>
            <a:r>
              <a:rPr lang="en-US" sz="1600" i="1" dirty="0" err="1"/>
              <a:t>Dasar</a:t>
            </a:r>
            <a:r>
              <a:rPr lang="en-US" sz="1600" i="1" dirty="0"/>
              <a:t> </a:t>
            </a:r>
            <a:r>
              <a:rPr lang="en-US" sz="1600" i="1" dirty="0" err="1"/>
              <a:t>Penyusunan</a:t>
            </a:r>
            <a:r>
              <a:rPr lang="en-US" sz="1600" i="1" dirty="0"/>
              <a:t> </a:t>
            </a:r>
            <a:r>
              <a:rPr lang="en-US" sz="1600" i="1" dirty="0" err="1"/>
              <a:t>dan</a:t>
            </a:r>
            <a:r>
              <a:rPr lang="en-US" sz="1600" i="1" dirty="0"/>
              <a:t> </a:t>
            </a:r>
            <a:r>
              <a:rPr lang="en-US" sz="1600" i="1" dirty="0" err="1"/>
              <a:t>Penulisan</a:t>
            </a:r>
            <a:r>
              <a:rPr lang="en-US" sz="1600" i="1" dirty="0"/>
              <a:t> </a:t>
            </a:r>
            <a:r>
              <a:rPr lang="en-US" sz="1600" i="1" dirty="0" err="1"/>
              <a:t>Karya</a:t>
            </a:r>
            <a:r>
              <a:rPr lang="en-US" sz="1600" i="1" dirty="0"/>
              <a:t> </a:t>
            </a:r>
            <a:r>
              <a:rPr lang="en-US" sz="1600" i="1" dirty="0" err="1"/>
              <a:t>Tulis</a:t>
            </a:r>
            <a:r>
              <a:rPr lang="en-US" sz="1600" i="1" dirty="0"/>
              <a:t> </a:t>
            </a:r>
            <a:r>
              <a:rPr lang="en-US" sz="1600" i="1" dirty="0" err="1"/>
              <a:t>Ilmiah</a:t>
            </a:r>
            <a:r>
              <a:rPr lang="en-US" sz="1600" dirty="0"/>
              <a:t>. Jakarta: </a:t>
            </a:r>
            <a:r>
              <a:rPr lang="en-US" sz="1600" dirty="0" err="1"/>
              <a:t>Grasindo</a:t>
            </a:r>
            <a:r>
              <a:rPr lang="en-US" sz="1600" dirty="0"/>
              <a:t>.</a:t>
            </a:r>
          </a:p>
        </p:txBody>
      </p:sp>
    </p:spTree>
    <p:extLst>
      <p:ext uri="{BB962C8B-B14F-4D97-AF65-F5344CB8AC3E}">
        <p14:creationId xmlns:p14="http://schemas.microsoft.com/office/powerpoint/2010/main" val="3663108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TERIMA KASIH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4996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r>
              <a:rPr lang="en-US" sz="4000" dirty="0">
                <a:solidFill>
                  <a:schemeClr val="accent6"/>
                </a:solidFill>
              </a:rPr>
              <a:t>KUTIPAN</a:t>
            </a:r>
            <a:endParaRPr lang="en-US" dirty="0">
              <a:solidFill>
                <a:schemeClr val="accent6"/>
              </a:solidFill>
            </a:endParaRPr>
          </a:p>
        </p:txBody>
      </p:sp>
      <p:sp>
        <p:nvSpPr>
          <p:cNvPr id="3" name="Content Placeholder 2"/>
          <p:cNvSpPr>
            <a:spLocks noGrp="1"/>
          </p:cNvSpPr>
          <p:nvPr>
            <p:ph idx="1"/>
          </p:nvPr>
        </p:nvSpPr>
        <p:spPr>
          <a:xfrm>
            <a:off x="685800" y="1371600"/>
            <a:ext cx="7772400" cy="4876800"/>
          </a:xfrm>
          <a:solidFill>
            <a:schemeClr val="bg1"/>
          </a:solidFill>
        </p:spPr>
        <p:txBody>
          <a:bodyPr/>
          <a:lstStyle/>
          <a:p>
            <a:r>
              <a:rPr lang="en-US" sz="2800" dirty="0" err="1"/>
              <a:t>Kutipan</a:t>
            </a:r>
            <a:r>
              <a:rPr lang="en-US" sz="2800" dirty="0"/>
              <a:t> </a:t>
            </a:r>
            <a:r>
              <a:rPr lang="en-US" sz="2800" dirty="0" err="1"/>
              <a:t>adalah</a:t>
            </a:r>
            <a:r>
              <a:rPr lang="en-US" sz="2800" dirty="0"/>
              <a:t> </a:t>
            </a:r>
            <a:r>
              <a:rPr lang="en-US" sz="2800" dirty="0" err="1"/>
              <a:t>salinan</a:t>
            </a:r>
            <a:r>
              <a:rPr lang="en-US" sz="2800" dirty="0"/>
              <a:t> </a:t>
            </a:r>
            <a:r>
              <a:rPr lang="en-US" sz="2800" dirty="0" err="1"/>
              <a:t>kalimat</a:t>
            </a:r>
            <a:r>
              <a:rPr lang="en-US" sz="2800" dirty="0"/>
              <a:t>, </a:t>
            </a:r>
            <a:r>
              <a:rPr lang="en-US" sz="2800" dirty="0" err="1"/>
              <a:t>paragraf</a:t>
            </a:r>
            <a:r>
              <a:rPr lang="en-US" sz="2800" dirty="0"/>
              <a:t>, </a:t>
            </a:r>
            <a:r>
              <a:rPr lang="en-US" sz="2800" dirty="0" err="1"/>
              <a:t>atau</a:t>
            </a:r>
            <a:r>
              <a:rPr lang="en-US" sz="2800" dirty="0"/>
              <a:t> </a:t>
            </a:r>
            <a:r>
              <a:rPr lang="en-US" sz="2800" dirty="0" err="1"/>
              <a:t>pendapat</a:t>
            </a:r>
            <a:r>
              <a:rPr lang="en-US" sz="2800" dirty="0"/>
              <a:t> </a:t>
            </a:r>
            <a:r>
              <a:rPr lang="en-US" sz="2800" dirty="0" err="1"/>
              <a:t>penulis</a:t>
            </a:r>
            <a:r>
              <a:rPr lang="en-US" sz="2800" dirty="0"/>
              <a:t> lain, </a:t>
            </a:r>
            <a:r>
              <a:rPr lang="en-US" sz="2800" dirty="0" err="1"/>
              <a:t>ahli</a:t>
            </a:r>
            <a:r>
              <a:rPr lang="en-US" sz="2800" dirty="0"/>
              <a:t>, </a:t>
            </a:r>
            <a:r>
              <a:rPr lang="en-US" sz="2800" dirty="0" err="1"/>
              <a:t>ucapan</a:t>
            </a:r>
            <a:r>
              <a:rPr lang="en-US" sz="2800" dirty="0"/>
              <a:t> orang </a:t>
            </a:r>
            <a:r>
              <a:rPr lang="en-US" sz="2800" dirty="0" err="1"/>
              <a:t>terkenal</a:t>
            </a:r>
            <a:r>
              <a:rPr lang="en-US" sz="2800" dirty="0"/>
              <a:t>, </a:t>
            </a:r>
            <a:r>
              <a:rPr lang="en-US" sz="2800" dirty="0" err="1"/>
              <a:t>pejabat</a:t>
            </a:r>
            <a:r>
              <a:rPr lang="en-US" sz="2800" dirty="0"/>
              <a:t>, </a:t>
            </a:r>
            <a:r>
              <a:rPr lang="en-US" sz="2800" dirty="0" err="1"/>
              <a:t>pemerintah</a:t>
            </a:r>
            <a:r>
              <a:rPr lang="en-US" sz="2800" dirty="0"/>
              <a:t> </a:t>
            </a:r>
            <a:r>
              <a:rPr lang="en-US" sz="2800" dirty="0" err="1"/>
              <a:t>maupuan</a:t>
            </a:r>
            <a:r>
              <a:rPr lang="en-US" sz="2800" dirty="0"/>
              <a:t> </a:t>
            </a:r>
            <a:r>
              <a:rPr lang="en-US" sz="2800" dirty="0" err="1"/>
              <a:t>alim</a:t>
            </a:r>
            <a:r>
              <a:rPr lang="en-US" sz="2800" dirty="0"/>
              <a:t> </a:t>
            </a:r>
            <a:r>
              <a:rPr lang="en-US" sz="2800" dirty="0" err="1"/>
              <a:t>ulama</a:t>
            </a:r>
            <a:r>
              <a:rPr lang="en-US" sz="2800" dirty="0"/>
              <a:t> </a:t>
            </a:r>
            <a:r>
              <a:rPr lang="en-US" sz="2800" dirty="0" err="1"/>
              <a:t>karena</a:t>
            </a:r>
            <a:r>
              <a:rPr lang="en-US" sz="2800" dirty="0"/>
              <a:t> </a:t>
            </a:r>
            <a:r>
              <a:rPr lang="en-US" sz="2800" dirty="0" err="1"/>
              <a:t>keahliannya</a:t>
            </a:r>
            <a:r>
              <a:rPr lang="en-US" sz="2800" dirty="0"/>
              <a:t>, </a:t>
            </a:r>
            <a:r>
              <a:rPr lang="en-US" sz="2800" dirty="0" err="1"/>
              <a:t>baik</a:t>
            </a:r>
            <a:r>
              <a:rPr lang="en-US" sz="2800" dirty="0"/>
              <a:t> yang </a:t>
            </a:r>
            <a:r>
              <a:rPr lang="en-US" sz="2800" dirty="0" err="1"/>
              <a:t>terdapat</a:t>
            </a:r>
            <a:r>
              <a:rPr lang="en-US" sz="2800" dirty="0"/>
              <a:t> </a:t>
            </a:r>
            <a:r>
              <a:rPr lang="en-US" sz="2800" dirty="0" err="1"/>
              <a:t>dalam</a:t>
            </a:r>
            <a:r>
              <a:rPr lang="en-US" sz="2800" dirty="0"/>
              <a:t> </a:t>
            </a:r>
            <a:r>
              <a:rPr lang="en-US" sz="2800" dirty="0" err="1"/>
              <a:t>buku</a:t>
            </a:r>
            <a:r>
              <a:rPr lang="en-US" sz="2800" dirty="0"/>
              <a:t>, </a:t>
            </a:r>
            <a:r>
              <a:rPr lang="en-US" sz="2800" dirty="0" err="1"/>
              <a:t>jurnal</a:t>
            </a:r>
            <a:r>
              <a:rPr lang="en-US" sz="2800" dirty="0"/>
              <a:t>, </a:t>
            </a:r>
            <a:r>
              <a:rPr lang="en-US" sz="2800" dirty="0" err="1"/>
              <a:t>maupun</a:t>
            </a:r>
            <a:r>
              <a:rPr lang="en-US" sz="2800" dirty="0"/>
              <a:t> media </a:t>
            </a:r>
            <a:r>
              <a:rPr lang="en-US" sz="2800" dirty="0" err="1"/>
              <a:t>tulis</a:t>
            </a:r>
            <a:r>
              <a:rPr lang="en-US" sz="2800" dirty="0"/>
              <a:t> </a:t>
            </a:r>
            <a:r>
              <a:rPr lang="en-US" sz="2800" dirty="0" err="1"/>
              <a:t>atau</a:t>
            </a:r>
            <a:r>
              <a:rPr lang="en-US" sz="2800" dirty="0"/>
              <a:t> </a:t>
            </a:r>
            <a:r>
              <a:rPr lang="en-US" sz="2800" dirty="0" err="1"/>
              <a:t>lisan</a:t>
            </a:r>
            <a:r>
              <a:rPr lang="en-US" sz="2800" dirty="0"/>
              <a:t> </a:t>
            </a:r>
            <a:r>
              <a:rPr lang="en-US" sz="2800" dirty="0" err="1"/>
              <a:t>lainnya</a:t>
            </a:r>
            <a:r>
              <a:rPr lang="en-US" sz="2800" dirty="0"/>
              <a:t>. </a:t>
            </a:r>
          </a:p>
          <a:p>
            <a:r>
              <a:rPr lang="en-US" sz="2800" dirty="0" err="1"/>
              <a:t>Kutipan</a:t>
            </a:r>
            <a:r>
              <a:rPr lang="en-US" sz="2800" dirty="0"/>
              <a:t> </a:t>
            </a:r>
            <a:r>
              <a:rPr lang="en-US" sz="2800" dirty="0" err="1"/>
              <a:t>bertujuan</a:t>
            </a:r>
            <a:r>
              <a:rPr lang="en-US" sz="2800" dirty="0"/>
              <a:t> </a:t>
            </a:r>
            <a:r>
              <a:rPr lang="en-US" sz="2800" dirty="0" err="1"/>
              <a:t>untuk</a:t>
            </a:r>
            <a:r>
              <a:rPr lang="en-US" sz="2800" dirty="0"/>
              <a:t> </a:t>
            </a:r>
            <a:r>
              <a:rPr lang="en-US" sz="2800" dirty="0" err="1"/>
              <a:t>menegaskan</a:t>
            </a:r>
            <a:r>
              <a:rPr lang="en-US" sz="2800" dirty="0"/>
              <a:t> </a:t>
            </a:r>
            <a:r>
              <a:rPr lang="en-US" sz="2800" dirty="0" err="1"/>
              <a:t>uraian</a:t>
            </a:r>
            <a:r>
              <a:rPr lang="en-US" sz="2800" dirty="0"/>
              <a:t>, </a:t>
            </a:r>
            <a:r>
              <a:rPr lang="en-US" sz="2800" dirty="0" err="1"/>
              <a:t>memperkuat</a:t>
            </a:r>
            <a:r>
              <a:rPr lang="en-US" sz="2800" dirty="0"/>
              <a:t> </a:t>
            </a:r>
            <a:r>
              <a:rPr lang="en-US" sz="2800" dirty="0" err="1"/>
              <a:t>pembuktian</a:t>
            </a:r>
            <a:r>
              <a:rPr lang="en-US" sz="2800" dirty="0"/>
              <a:t>, </a:t>
            </a:r>
            <a:r>
              <a:rPr lang="en-US" sz="2800" dirty="0" err="1"/>
              <a:t>dan</a:t>
            </a:r>
            <a:r>
              <a:rPr lang="en-US" sz="2800" dirty="0"/>
              <a:t> </a:t>
            </a:r>
            <a:r>
              <a:rPr lang="en-US" sz="2800" dirty="0" err="1"/>
              <a:t>kejujuran</a:t>
            </a:r>
            <a:r>
              <a:rPr lang="en-US" sz="2800" dirty="0"/>
              <a:t> </a:t>
            </a:r>
            <a:r>
              <a:rPr lang="en-US" sz="2800" dirty="0" err="1"/>
              <a:t>penulis</a:t>
            </a:r>
            <a:r>
              <a:rPr lang="en-US" sz="2800" dirty="0"/>
              <a:t> </a:t>
            </a:r>
            <a:r>
              <a:rPr lang="en-US" sz="2800" dirty="0" err="1"/>
              <a:t>menggunakan</a:t>
            </a:r>
            <a:r>
              <a:rPr lang="en-US" sz="2800" dirty="0"/>
              <a:t> </a:t>
            </a:r>
            <a:r>
              <a:rPr lang="en-US" sz="2800" dirty="0" err="1"/>
              <a:t>berbagai</a:t>
            </a:r>
            <a:r>
              <a:rPr lang="en-US" sz="2800" dirty="0"/>
              <a:t> </a:t>
            </a:r>
            <a:r>
              <a:rPr lang="en-US" sz="2800" dirty="0" err="1"/>
              <a:t>bahan</a:t>
            </a:r>
            <a:r>
              <a:rPr lang="en-US" sz="2800" dirty="0"/>
              <a:t> </a:t>
            </a:r>
            <a:r>
              <a:rPr lang="en-US" sz="2800" dirty="0" err="1"/>
              <a:t>pustaka</a:t>
            </a:r>
            <a:r>
              <a:rPr lang="en-US" sz="2800" dirty="0"/>
              <a:t> (</a:t>
            </a:r>
            <a:r>
              <a:rPr lang="en-US" sz="2800" dirty="0" err="1"/>
              <a:t>Mulyati</a:t>
            </a:r>
            <a:r>
              <a:rPr lang="en-US" sz="2800" dirty="0"/>
              <a:t>, 2017). </a:t>
            </a:r>
          </a:p>
        </p:txBody>
      </p:sp>
    </p:spTree>
    <p:extLst>
      <p:ext uri="{BB962C8B-B14F-4D97-AF65-F5344CB8AC3E}">
        <p14:creationId xmlns:p14="http://schemas.microsoft.com/office/powerpoint/2010/main" val="2084996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152400" y="2833269"/>
            <a:ext cx="2073852" cy="849080"/>
          </a:xfrm>
          <a:prstGeom prst="roundRect">
            <a:avLst/>
          </a:prstGeom>
          <a:ln>
            <a:headEnd/>
            <a:tailEnd/>
          </a:ln>
        </p:spPr>
        <p:style>
          <a:lnRef idx="1">
            <a:schemeClr val="accent1"/>
          </a:lnRef>
          <a:fillRef idx="2">
            <a:schemeClr val="accent1"/>
          </a:fillRef>
          <a:effectRef idx="1">
            <a:schemeClr val="accent1"/>
          </a:effectRef>
          <a:fontRef idx="minor">
            <a:schemeClr val="dk1"/>
          </a:fontRef>
        </p:style>
        <p:txBody>
          <a:bodyPr wrap="none" rtlCol="0" anchor="ctr"/>
          <a:lstStyle/>
          <a:p>
            <a:pPr algn="ctr"/>
            <a:r>
              <a:rPr lang="en-US" sz="2400" b="1" dirty="0">
                <a:solidFill>
                  <a:schemeClr val="tx1"/>
                </a:solidFill>
                <a:latin typeface="Calibri" pitchFamily="34" charset="0"/>
                <a:cs typeface="Calibri" pitchFamily="34" charset="0"/>
              </a:rPr>
              <a:t>KUTIPAN</a:t>
            </a:r>
          </a:p>
        </p:txBody>
      </p:sp>
      <p:sp>
        <p:nvSpPr>
          <p:cNvPr id="3" name="Rounded Rectangle 2"/>
          <p:cNvSpPr/>
          <p:nvPr/>
        </p:nvSpPr>
        <p:spPr bwMode="auto">
          <a:xfrm>
            <a:off x="2931448" y="1277234"/>
            <a:ext cx="2574349" cy="611951"/>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r>
              <a:rPr lang="en-US" sz="2400" b="1" dirty="0" err="1">
                <a:latin typeface="Calibri" pitchFamily="34" charset="0"/>
              </a:rPr>
              <a:t>Kutipan</a:t>
            </a:r>
            <a:r>
              <a:rPr lang="en-US" sz="2400" b="1" dirty="0">
                <a:latin typeface="Calibri" pitchFamily="34" charset="0"/>
              </a:rPr>
              <a:t> </a:t>
            </a:r>
            <a:r>
              <a:rPr lang="en-US" sz="2400" b="1" dirty="0" err="1">
                <a:latin typeface="Calibri" pitchFamily="34" charset="0"/>
              </a:rPr>
              <a:t>Langsung</a:t>
            </a:r>
            <a:endParaRPr lang="en-US" sz="2400" b="1" dirty="0">
              <a:solidFill>
                <a:schemeClr val="accent4"/>
              </a:solidFill>
              <a:latin typeface="Calibri" pitchFamily="34" charset="0"/>
              <a:cs typeface="Calibri" pitchFamily="34" charset="0"/>
            </a:endParaRPr>
          </a:p>
        </p:txBody>
      </p:sp>
      <p:sp>
        <p:nvSpPr>
          <p:cNvPr id="4" name="Rounded Rectangle 3"/>
          <p:cNvSpPr/>
          <p:nvPr/>
        </p:nvSpPr>
        <p:spPr bwMode="auto">
          <a:xfrm>
            <a:off x="2967470" y="2972059"/>
            <a:ext cx="4063712" cy="571500"/>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r>
              <a:rPr lang="en-US" sz="2400" b="1" dirty="0" err="1">
                <a:solidFill>
                  <a:schemeClr val="accent4"/>
                </a:solidFill>
                <a:latin typeface="Calibri" pitchFamily="34" charset="0"/>
                <a:cs typeface="Calibri" pitchFamily="34" charset="0"/>
              </a:rPr>
              <a:t>Kutipan</a:t>
            </a:r>
            <a:r>
              <a:rPr lang="en-US" sz="2400" b="1" dirty="0">
                <a:solidFill>
                  <a:schemeClr val="accent4"/>
                </a:solidFill>
                <a:latin typeface="Calibri" pitchFamily="34" charset="0"/>
                <a:cs typeface="Calibri" pitchFamily="34" charset="0"/>
              </a:rPr>
              <a:t> </a:t>
            </a:r>
            <a:r>
              <a:rPr lang="en-US" sz="2400" b="1" dirty="0" err="1">
                <a:solidFill>
                  <a:schemeClr val="accent4"/>
                </a:solidFill>
                <a:latin typeface="Calibri" pitchFamily="34" charset="0"/>
                <a:cs typeface="Calibri" pitchFamily="34" charset="0"/>
              </a:rPr>
              <a:t>Tidak</a:t>
            </a:r>
            <a:r>
              <a:rPr lang="en-US" sz="2400" b="1" dirty="0">
                <a:solidFill>
                  <a:schemeClr val="accent4"/>
                </a:solidFill>
                <a:latin typeface="Calibri" pitchFamily="34" charset="0"/>
                <a:cs typeface="Calibri" pitchFamily="34" charset="0"/>
              </a:rPr>
              <a:t> </a:t>
            </a:r>
            <a:r>
              <a:rPr lang="en-US" sz="2400" b="1" dirty="0" err="1">
                <a:solidFill>
                  <a:schemeClr val="accent4"/>
                </a:solidFill>
                <a:latin typeface="Calibri" pitchFamily="34" charset="0"/>
                <a:cs typeface="Calibri" pitchFamily="34" charset="0"/>
              </a:rPr>
              <a:t>Langsung</a:t>
            </a:r>
            <a:endParaRPr lang="en-US" sz="2400" b="1" dirty="0">
              <a:solidFill>
                <a:schemeClr val="accent4"/>
              </a:solidFill>
              <a:latin typeface="Calibri" pitchFamily="34" charset="0"/>
              <a:cs typeface="Calibri" pitchFamily="34" charset="0"/>
            </a:endParaRPr>
          </a:p>
        </p:txBody>
      </p:sp>
      <p:cxnSp>
        <p:nvCxnSpPr>
          <p:cNvPr id="9" name="Straight Connector 8"/>
          <p:cNvCxnSpPr>
            <a:stCxn id="2" idx="3"/>
            <a:endCxn id="3" idx="1"/>
          </p:cNvCxnSpPr>
          <p:nvPr/>
        </p:nvCxnSpPr>
        <p:spPr bwMode="auto">
          <a:xfrm flipV="1">
            <a:off x="2226252" y="1583210"/>
            <a:ext cx="705196" cy="1674599"/>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cxnSp>
        <p:nvCxnSpPr>
          <p:cNvPr id="10" name="Straight Connector 9"/>
          <p:cNvCxnSpPr>
            <a:stCxn id="2" idx="3"/>
            <a:endCxn id="4" idx="1"/>
          </p:cNvCxnSpPr>
          <p:nvPr/>
        </p:nvCxnSpPr>
        <p:spPr bwMode="auto">
          <a:xfrm>
            <a:off x="2226252" y="3257809"/>
            <a:ext cx="741218" cy="0"/>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sp>
        <p:nvSpPr>
          <p:cNvPr id="24" name="Rounded Rectangle 23"/>
          <p:cNvSpPr/>
          <p:nvPr/>
        </p:nvSpPr>
        <p:spPr bwMode="auto">
          <a:xfrm>
            <a:off x="5999018" y="822094"/>
            <a:ext cx="2948247" cy="571500"/>
          </a:xfrm>
          <a:prstGeom prst="roundRect">
            <a:avLst/>
          </a:prstGeom>
          <a:ln>
            <a:headEnd/>
            <a:tailEnd/>
          </a:ln>
        </p:spPr>
        <p:style>
          <a:lnRef idx="2">
            <a:schemeClr val="accent2"/>
          </a:lnRef>
          <a:fillRef idx="1">
            <a:schemeClr val="lt1"/>
          </a:fillRef>
          <a:effectRef idx="0">
            <a:schemeClr val="accent2"/>
          </a:effectRef>
          <a:fontRef idx="minor">
            <a:schemeClr val="dk1"/>
          </a:fontRef>
        </p:style>
        <p:txBody>
          <a:bodyPr wrap="none" rtlCol="0" anchor="ctr"/>
          <a:lstStyle/>
          <a:p>
            <a:r>
              <a:rPr lang="en-US" sz="2400" dirty="0" err="1"/>
              <a:t>Singkat</a:t>
            </a:r>
            <a:r>
              <a:rPr lang="en-US" sz="2400" dirty="0"/>
              <a:t>: &lt; 40 kata</a:t>
            </a:r>
            <a:endParaRPr lang="en-US" sz="2400" b="1" dirty="0">
              <a:solidFill>
                <a:schemeClr val="accent4"/>
              </a:solidFill>
              <a:latin typeface="Calibri" pitchFamily="34" charset="0"/>
              <a:cs typeface="Calibri" pitchFamily="34" charset="0"/>
            </a:endParaRPr>
          </a:p>
        </p:txBody>
      </p:sp>
      <p:sp>
        <p:nvSpPr>
          <p:cNvPr id="25" name="Rounded Rectangle 24"/>
          <p:cNvSpPr/>
          <p:nvPr/>
        </p:nvSpPr>
        <p:spPr bwMode="auto">
          <a:xfrm>
            <a:off x="6019800" y="1752600"/>
            <a:ext cx="2927465" cy="611951"/>
          </a:xfrm>
          <a:prstGeom prst="roundRect">
            <a:avLst/>
          </a:prstGeom>
          <a:ln>
            <a:headEnd/>
            <a:tailEnd/>
          </a:ln>
        </p:spPr>
        <p:style>
          <a:lnRef idx="2">
            <a:schemeClr val="accent2"/>
          </a:lnRef>
          <a:fillRef idx="1">
            <a:schemeClr val="lt1"/>
          </a:fillRef>
          <a:effectRef idx="0">
            <a:schemeClr val="accent2"/>
          </a:effectRef>
          <a:fontRef idx="minor">
            <a:schemeClr val="dk1"/>
          </a:fontRef>
        </p:style>
        <p:txBody>
          <a:bodyPr wrap="none" rtlCol="0" anchor="ctr"/>
          <a:lstStyle/>
          <a:p>
            <a:r>
              <a:rPr lang="en-US" sz="2400" dirty="0" err="1"/>
              <a:t>Panjang</a:t>
            </a:r>
            <a:r>
              <a:rPr lang="en-US" sz="2400" dirty="0"/>
              <a:t>: &gt; 40 kata</a:t>
            </a:r>
            <a:endParaRPr lang="en-US" sz="2400" b="1" dirty="0">
              <a:solidFill>
                <a:schemeClr val="accent4"/>
              </a:solidFill>
              <a:latin typeface="Calibri" pitchFamily="34" charset="0"/>
              <a:cs typeface="Calibri" pitchFamily="34" charset="0"/>
            </a:endParaRPr>
          </a:p>
        </p:txBody>
      </p:sp>
      <p:cxnSp>
        <p:nvCxnSpPr>
          <p:cNvPr id="26" name="Straight Connector 25"/>
          <p:cNvCxnSpPr>
            <a:stCxn id="3" idx="3"/>
            <a:endCxn id="24" idx="1"/>
          </p:cNvCxnSpPr>
          <p:nvPr/>
        </p:nvCxnSpPr>
        <p:spPr bwMode="auto">
          <a:xfrm flipV="1">
            <a:off x="5505797" y="1107844"/>
            <a:ext cx="493221" cy="475366"/>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cxnSp>
        <p:nvCxnSpPr>
          <p:cNvPr id="33" name="Straight Connector 32"/>
          <p:cNvCxnSpPr>
            <a:stCxn id="3" idx="3"/>
            <a:endCxn id="25" idx="1"/>
          </p:cNvCxnSpPr>
          <p:nvPr/>
        </p:nvCxnSpPr>
        <p:spPr bwMode="auto">
          <a:xfrm>
            <a:off x="5505797" y="1583210"/>
            <a:ext cx="514003" cy="475366"/>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sp>
        <p:nvSpPr>
          <p:cNvPr id="63" name="Rounded Rectangle 62"/>
          <p:cNvSpPr/>
          <p:nvPr/>
        </p:nvSpPr>
        <p:spPr bwMode="auto">
          <a:xfrm>
            <a:off x="2931448" y="4630882"/>
            <a:ext cx="5546148" cy="571500"/>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r>
              <a:rPr lang="en-US" sz="2400" b="1" dirty="0" err="1">
                <a:latin typeface="Calibri" pitchFamily="34" charset="0"/>
              </a:rPr>
              <a:t>Kutipan</a:t>
            </a:r>
            <a:r>
              <a:rPr lang="en-US" sz="2400" b="1" dirty="0">
                <a:latin typeface="Calibri" pitchFamily="34" charset="0"/>
              </a:rPr>
              <a:t> yang </a:t>
            </a:r>
            <a:r>
              <a:rPr lang="en-US" sz="2400" b="1" dirty="0" err="1">
                <a:latin typeface="Calibri" pitchFamily="34" charset="0"/>
              </a:rPr>
              <a:t>telah</a:t>
            </a:r>
            <a:r>
              <a:rPr lang="en-US" sz="2400" b="1" dirty="0">
                <a:latin typeface="Calibri" pitchFamily="34" charset="0"/>
              </a:rPr>
              <a:t> </a:t>
            </a:r>
            <a:r>
              <a:rPr lang="en-US" sz="2400" b="1" dirty="0" err="1">
                <a:latin typeface="Calibri" pitchFamily="34" charset="0"/>
              </a:rPr>
              <a:t>dikutip</a:t>
            </a:r>
            <a:r>
              <a:rPr lang="en-US" sz="2400" b="1" dirty="0">
                <a:latin typeface="Calibri" pitchFamily="34" charset="0"/>
              </a:rPr>
              <a:t> </a:t>
            </a:r>
            <a:r>
              <a:rPr lang="en-US" sz="2400" b="1" dirty="0" err="1">
                <a:latin typeface="Calibri" pitchFamily="34" charset="0"/>
              </a:rPr>
              <a:t>suatu</a:t>
            </a:r>
            <a:r>
              <a:rPr lang="en-US" sz="2400" b="1" dirty="0">
                <a:latin typeface="Calibri" pitchFamily="34" charset="0"/>
              </a:rPr>
              <a:t> </a:t>
            </a:r>
            <a:r>
              <a:rPr lang="en-US" sz="2400" b="1" dirty="0" err="1">
                <a:latin typeface="Calibri" pitchFamily="34" charset="0"/>
              </a:rPr>
              <a:t>sumber</a:t>
            </a:r>
            <a:endParaRPr lang="en-US" sz="2400" b="1" dirty="0">
              <a:solidFill>
                <a:schemeClr val="accent4"/>
              </a:solidFill>
              <a:latin typeface="Calibri" pitchFamily="34" charset="0"/>
              <a:cs typeface="Calibri" pitchFamily="34" charset="0"/>
            </a:endParaRPr>
          </a:p>
        </p:txBody>
      </p:sp>
      <p:cxnSp>
        <p:nvCxnSpPr>
          <p:cNvPr id="72" name="Straight Connector 71"/>
          <p:cNvCxnSpPr>
            <a:stCxn id="2" idx="3"/>
            <a:endCxn id="63" idx="1"/>
          </p:cNvCxnSpPr>
          <p:nvPr/>
        </p:nvCxnSpPr>
        <p:spPr bwMode="auto">
          <a:xfrm>
            <a:off x="2226252" y="3257809"/>
            <a:ext cx="705196" cy="1658823"/>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pic>
        <p:nvPicPr>
          <p:cNvPr id="1026" name="Picture 2" descr="C:\Users\nepa\Desktop\bahan tuton acer\BAHAN TUTON\cartoon\three-colorful-balloons-icon-cartoon-style-vector-image-cartoon-balloon-731_108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946" y="1277234"/>
            <a:ext cx="1147894" cy="15655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479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fade">
                                      <p:cBhvr>
                                        <p:cTn id="47" dur="500"/>
                                        <p:tgtEl>
                                          <p:spTgt spid="3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3"/>
                                        </p:tgtEl>
                                        <p:attrNameLst>
                                          <p:attrName>style.visibility</p:attrName>
                                        </p:attrNameLst>
                                      </p:cBhvr>
                                      <p:to>
                                        <p:strVal val="visible"/>
                                      </p:to>
                                    </p:set>
                                    <p:animEffect transition="in" filter="fade">
                                      <p:cBhvr>
                                        <p:cTn id="52" dur="500"/>
                                        <p:tgtEl>
                                          <p:spTgt spid="6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2"/>
                                        </p:tgtEl>
                                        <p:attrNameLst>
                                          <p:attrName>style.visibility</p:attrName>
                                        </p:attrNameLst>
                                      </p:cBhvr>
                                      <p:to>
                                        <p:strVal val="visible"/>
                                      </p:to>
                                    </p:set>
                                    <p:animEffect transition="in" filter="fade">
                                      <p:cBhvr>
                                        <p:cTn id="57"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24" grpId="0" animBg="1"/>
      <p:bldP spid="25" grpId="0" animBg="1"/>
      <p:bldP spid="6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772400" cy="1143000"/>
          </a:xfrm>
        </p:spPr>
        <p:txBody>
          <a:bodyPr>
            <a:normAutofit fontScale="90000"/>
          </a:bodyPr>
          <a:lstStyle/>
          <a:p>
            <a:r>
              <a:rPr lang="en-US" sz="3600" dirty="0">
                <a:solidFill>
                  <a:schemeClr val="accent6"/>
                </a:solidFill>
              </a:rPr>
              <a:t>KUTIPAN LANGSUNG </a:t>
            </a:r>
            <a:br>
              <a:rPr lang="en-US" sz="3600" dirty="0">
                <a:solidFill>
                  <a:schemeClr val="accent6"/>
                </a:solidFill>
              </a:rPr>
            </a:br>
            <a:r>
              <a:rPr lang="en-US" sz="3600" dirty="0">
                <a:solidFill>
                  <a:schemeClr val="accent6"/>
                </a:solidFill>
              </a:rPr>
              <a:t>(</a:t>
            </a:r>
            <a:r>
              <a:rPr lang="en-US" sz="3600" dirty="0" err="1">
                <a:solidFill>
                  <a:schemeClr val="accent6"/>
                </a:solidFill>
              </a:rPr>
              <a:t>singkat</a:t>
            </a:r>
            <a:r>
              <a:rPr lang="en-US" sz="3600" dirty="0">
                <a:solidFill>
                  <a:schemeClr val="accent6"/>
                </a:solidFill>
              </a:rPr>
              <a:t>: &lt; 40 kata)</a:t>
            </a:r>
            <a:endParaRPr lang="en-US" sz="4000" dirty="0">
              <a:solidFill>
                <a:schemeClr val="accent6"/>
              </a:solidFill>
            </a:endParaRPr>
          </a:p>
        </p:txBody>
      </p:sp>
      <p:sp>
        <p:nvSpPr>
          <p:cNvPr id="3" name="Content Placeholder 2"/>
          <p:cNvSpPr>
            <a:spLocks noGrp="1"/>
          </p:cNvSpPr>
          <p:nvPr>
            <p:ph idx="1"/>
          </p:nvPr>
        </p:nvSpPr>
        <p:spPr>
          <a:xfrm>
            <a:off x="685800" y="1371600"/>
            <a:ext cx="7772400" cy="4876800"/>
          </a:xfrm>
          <a:solidFill>
            <a:schemeClr val="bg1"/>
          </a:solidFill>
        </p:spPr>
        <p:txBody>
          <a:bodyPr>
            <a:normAutofit lnSpcReduction="10000"/>
          </a:bodyPr>
          <a:lstStyle/>
          <a:p>
            <a:pPr lvl="0"/>
            <a:r>
              <a:rPr lang="en-US" sz="2800" dirty="0" err="1"/>
              <a:t>tidak</a:t>
            </a:r>
            <a:r>
              <a:rPr lang="en-US" sz="2800" dirty="0"/>
              <a:t> </a:t>
            </a:r>
            <a:r>
              <a:rPr lang="en-US" sz="2800" dirty="0" err="1"/>
              <a:t>boleh</a:t>
            </a:r>
            <a:r>
              <a:rPr lang="en-US" sz="2800" dirty="0"/>
              <a:t> </a:t>
            </a:r>
            <a:r>
              <a:rPr lang="en-US" sz="2800" dirty="0" err="1"/>
              <a:t>mengadakan</a:t>
            </a:r>
            <a:r>
              <a:rPr lang="en-US" sz="2800" dirty="0"/>
              <a:t> </a:t>
            </a:r>
            <a:r>
              <a:rPr lang="en-US" sz="2800" dirty="0" err="1"/>
              <a:t>perubahan</a:t>
            </a:r>
            <a:r>
              <a:rPr lang="en-US" sz="2800" dirty="0"/>
              <a:t> </a:t>
            </a:r>
            <a:r>
              <a:rPr lang="en-US" sz="2800" dirty="0" err="1"/>
              <a:t>terhadap</a:t>
            </a:r>
            <a:r>
              <a:rPr lang="en-US" sz="2800" dirty="0"/>
              <a:t> </a:t>
            </a:r>
            <a:r>
              <a:rPr lang="en-US" sz="2800" dirty="0" err="1"/>
              <a:t>teks</a:t>
            </a:r>
            <a:r>
              <a:rPr lang="en-US" sz="2800" dirty="0"/>
              <a:t> </a:t>
            </a:r>
            <a:r>
              <a:rPr lang="en-US" sz="2800" dirty="0" err="1"/>
              <a:t>asli</a:t>
            </a:r>
            <a:r>
              <a:rPr lang="en-US" sz="2800" dirty="0"/>
              <a:t> yang </a:t>
            </a:r>
            <a:r>
              <a:rPr lang="en-US" sz="2800" dirty="0" err="1"/>
              <a:t>dikutip</a:t>
            </a:r>
            <a:r>
              <a:rPr lang="en-US" sz="2800" dirty="0"/>
              <a:t>;</a:t>
            </a:r>
          </a:p>
          <a:p>
            <a:pPr lvl="0"/>
            <a:r>
              <a:rPr lang="en-US" sz="2800" dirty="0" err="1"/>
              <a:t>diintegrasikan</a:t>
            </a:r>
            <a:r>
              <a:rPr lang="en-US" sz="2800" dirty="0"/>
              <a:t> </a:t>
            </a:r>
            <a:r>
              <a:rPr lang="en-US" sz="2800" dirty="0" err="1"/>
              <a:t>dengan</a:t>
            </a:r>
            <a:r>
              <a:rPr lang="en-US" sz="2800" dirty="0"/>
              <a:t> </a:t>
            </a:r>
            <a:r>
              <a:rPr lang="en-US" sz="2800" dirty="0" err="1"/>
              <a:t>teks</a:t>
            </a:r>
            <a:r>
              <a:rPr lang="en-US" sz="2800" dirty="0"/>
              <a:t>;</a:t>
            </a:r>
          </a:p>
          <a:p>
            <a:pPr lvl="0"/>
            <a:r>
              <a:rPr lang="en-US" sz="2800" dirty="0" err="1"/>
              <a:t>diapit</a:t>
            </a:r>
            <a:r>
              <a:rPr lang="en-US" sz="2800" dirty="0"/>
              <a:t> </a:t>
            </a:r>
            <a:r>
              <a:rPr lang="en-US" sz="2800" dirty="0" err="1"/>
              <a:t>oleh</a:t>
            </a:r>
            <a:r>
              <a:rPr lang="en-US" sz="2800" dirty="0"/>
              <a:t> </a:t>
            </a:r>
            <a:r>
              <a:rPr lang="en-US" sz="2800" dirty="0" err="1"/>
              <a:t>tanda</a:t>
            </a:r>
            <a:r>
              <a:rPr lang="en-US" sz="2800" dirty="0"/>
              <a:t> </a:t>
            </a:r>
            <a:r>
              <a:rPr lang="en-US" sz="2800" dirty="0" err="1"/>
              <a:t>petik</a:t>
            </a:r>
            <a:r>
              <a:rPr lang="en-US" sz="2800" dirty="0"/>
              <a:t>;</a:t>
            </a:r>
          </a:p>
          <a:p>
            <a:pPr lvl="0"/>
            <a:r>
              <a:rPr lang="en-US" sz="2800" dirty="0" err="1"/>
              <a:t>harus</a:t>
            </a:r>
            <a:r>
              <a:rPr lang="en-US" sz="2800" dirty="0"/>
              <a:t> </a:t>
            </a:r>
            <a:r>
              <a:rPr lang="en-US" sz="2800" dirty="0" err="1"/>
              <a:t>menggunakan</a:t>
            </a:r>
            <a:r>
              <a:rPr lang="en-US" sz="2800" dirty="0"/>
              <a:t> </a:t>
            </a:r>
            <a:r>
              <a:rPr lang="en-US" sz="2800" dirty="0" err="1"/>
              <a:t>tanda</a:t>
            </a:r>
            <a:r>
              <a:rPr lang="en-US" sz="2800" dirty="0"/>
              <a:t> (</a:t>
            </a:r>
            <a:r>
              <a:rPr lang="en-US" sz="2800" i="1" dirty="0"/>
              <a:t>sic</a:t>
            </a:r>
            <a:r>
              <a:rPr lang="en-US" sz="2800" dirty="0"/>
              <a:t>) </a:t>
            </a:r>
            <a:r>
              <a:rPr lang="en-US" sz="2800" dirty="0" err="1"/>
              <a:t>jika</a:t>
            </a:r>
            <a:r>
              <a:rPr lang="en-US" sz="2800" dirty="0"/>
              <a:t> </a:t>
            </a:r>
            <a:r>
              <a:rPr lang="en-US" sz="2800" dirty="0" err="1"/>
              <a:t>ada</a:t>
            </a:r>
            <a:r>
              <a:rPr lang="en-US" sz="2800" dirty="0"/>
              <a:t> </a:t>
            </a:r>
            <a:r>
              <a:rPr lang="en-US" sz="2800" dirty="0" err="1"/>
              <a:t>kesalahan</a:t>
            </a:r>
            <a:r>
              <a:rPr lang="en-US" sz="2800" dirty="0"/>
              <a:t> </a:t>
            </a:r>
            <a:r>
              <a:rPr lang="en-US" sz="2800" dirty="0" err="1"/>
              <a:t>dalam</a:t>
            </a:r>
            <a:r>
              <a:rPr lang="en-US" sz="2800" dirty="0"/>
              <a:t> </a:t>
            </a:r>
            <a:r>
              <a:rPr lang="en-US" sz="2800" dirty="0" err="1"/>
              <a:t>teks</a:t>
            </a:r>
            <a:r>
              <a:rPr lang="en-US" sz="2800" dirty="0"/>
              <a:t> </a:t>
            </a:r>
            <a:r>
              <a:rPr lang="en-US" sz="2800" dirty="0" err="1"/>
              <a:t>asli</a:t>
            </a:r>
            <a:r>
              <a:rPr lang="en-US" sz="2800" dirty="0"/>
              <a:t>;</a:t>
            </a:r>
          </a:p>
          <a:p>
            <a:pPr lvl="0"/>
            <a:r>
              <a:rPr lang="en-US" sz="2800" dirty="0" err="1"/>
              <a:t>menggunaan</a:t>
            </a:r>
            <a:r>
              <a:rPr lang="en-US" sz="2800" dirty="0"/>
              <a:t> </a:t>
            </a:r>
            <a:r>
              <a:rPr lang="en-US" sz="2800" dirty="0" err="1"/>
              <a:t>titik</a:t>
            </a:r>
            <a:r>
              <a:rPr lang="en-US" sz="2800" dirty="0"/>
              <a:t> </a:t>
            </a:r>
            <a:r>
              <a:rPr lang="en-US" sz="2800" dirty="0" err="1"/>
              <a:t>tiga</a:t>
            </a:r>
            <a:r>
              <a:rPr lang="en-US" sz="2800" dirty="0"/>
              <a:t> (…) </a:t>
            </a:r>
            <a:r>
              <a:rPr lang="en-US" sz="2800" dirty="0" err="1"/>
              <a:t>jika</a:t>
            </a:r>
            <a:r>
              <a:rPr lang="en-US" sz="2800" dirty="0"/>
              <a:t> </a:t>
            </a:r>
            <a:r>
              <a:rPr lang="en-US" sz="2800" dirty="0" err="1"/>
              <a:t>ada</a:t>
            </a:r>
            <a:r>
              <a:rPr lang="en-US" sz="2800" dirty="0"/>
              <a:t> </a:t>
            </a:r>
            <a:r>
              <a:rPr lang="en-US" sz="2800" dirty="0" err="1"/>
              <a:t>bagian</a:t>
            </a:r>
            <a:r>
              <a:rPr lang="en-US" sz="2800" dirty="0"/>
              <a:t> </a:t>
            </a:r>
            <a:r>
              <a:rPr lang="en-US" sz="2800" dirty="0" err="1"/>
              <a:t>kutipan</a:t>
            </a:r>
            <a:r>
              <a:rPr lang="en-US" sz="2800" dirty="0"/>
              <a:t> yang </a:t>
            </a:r>
            <a:r>
              <a:rPr lang="en-US" sz="2800" dirty="0" err="1"/>
              <a:t>dihilangkan</a:t>
            </a:r>
            <a:r>
              <a:rPr lang="en-US" sz="2800" dirty="0"/>
              <a:t>; </a:t>
            </a:r>
            <a:r>
              <a:rPr lang="en-US" sz="2800" dirty="0" err="1"/>
              <a:t>dan</a:t>
            </a:r>
            <a:endParaRPr lang="en-US" sz="2800" dirty="0"/>
          </a:p>
          <a:p>
            <a:r>
              <a:rPr lang="en-US" sz="2800" dirty="0" err="1"/>
              <a:t>mencantumkan</a:t>
            </a:r>
            <a:r>
              <a:rPr lang="en-US" sz="2800" dirty="0"/>
              <a:t> </a:t>
            </a:r>
            <a:r>
              <a:rPr lang="en-US" sz="2800" dirty="0" err="1"/>
              <a:t>sumber</a:t>
            </a:r>
            <a:r>
              <a:rPr lang="en-US" sz="2800" dirty="0"/>
              <a:t> </a:t>
            </a:r>
            <a:r>
              <a:rPr lang="en-US" sz="2800" dirty="0" err="1"/>
              <a:t>kutipan</a:t>
            </a:r>
            <a:r>
              <a:rPr lang="en-US" sz="2800" dirty="0"/>
              <a:t> </a:t>
            </a:r>
            <a:r>
              <a:rPr lang="en-US" sz="2800" dirty="0" err="1"/>
              <a:t>sesuai</a:t>
            </a:r>
            <a:r>
              <a:rPr lang="en-US" sz="2800" dirty="0"/>
              <a:t> </a:t>
            </a:r>
            <a:r>
              <a:rPr lang="en-US" sz="2800" dirty="0" err="1"/>
              <a:t>gaya</a:t>
            </a:r>
            <a:r>
              <a:rPr lang="en-US" sz="2800" dirty="0"/>
              <a:t> </a:t>
            </a:r>
            <a:r>
              <a:rPr lang="en-US" sz="2800" dirty="0" err="1"/>
              <a:t>selingkung</a:t>
            </a:r>
            <a:r>
              <a:rPr lang="en-US" sz="2800" dirty="0"/>
              <a:t> yang </a:t>
            </a:r>
            <a:r>
              <a:rPr lang="en-US" sz="2800" dirty="0" err="1"/>
              <a:t>digunakan</a:t>
            </a:r>
            <a:r>
              <a:rPr lang="en-US" sz="2800" dirty="0"/>
              <a:t>.</a:t>
            </a:r>
          </a:p>
        </p:txBody>
      </p:sp>
    </p:spTree>
    <p:extLst>
      <p:ext uri="{BB962C8B-B14F-4D97-AF65-F5344CB8AC3E}">
        <p14:creationId xmlns:p14="http://schemas.microsoft.com/office/powerpoint/2010/main" val="2102774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6934200" cy="533400"/>
          </a:xfrm>
        </p:spPr>
        <p:txBody>
          <a:bodyPr>
            <a:normAutofit fontScale="90000"/>
          </a:bodyPr>
          <a:lstStyle/>
          <a:p>
            <a:pPr algn="l"/>
            <a:r>
              <a:rPr lang="en-US" sz="3600" dirty="0">
                <a:solidFill>
                  <a:schemeClr val="accent6"/>
                </a:solidFill>
              </a:rPr>
              <a:t>CONTOH</a:t>
            </a:r>
            <a:endParaRPr lang="en-US" dirty="0">
              <a:solidFill>
                <a:schemeClr val="accent6"/>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53079337"/>
              </p:ext>
            </p:extLst>
          </p:nvPr>
        </p:nvGraphicFramePr>
        <p:xfrm>
          <a:off x="609600" y="2438401"/>
          <a:ext cx="8077200" cy="1600199"/>
        </p:xfrm>
        <a:graphic>
          <a:graphicData uri="http://schemas.openxmlformats.org/drawingml/2006/table">
            <a:tbl>
              <a:tblPr firstRow="1" firstCol="1" bandRow="1"/>
              <a:tblGrid>
                <a:gridCol w="8077200">
                  <a:extLst>
                    <a:ext uri="{9D8B030D-6E8A-4147-A177-3AD203B41FA5}">
                      <a16:colId xmlns:a16="http://schemas.microsoft.com/office/drawing/2014/main" val="20000"/>
                    </a:ext>
                  </a:extLst>
                </a:gridCol>
              </a:tblGrid>
              <a:tr h="1600199">
                <a:tc>
                  <a:txBody>
                    <a:bodyPr/>
                    <a:lstStyle/>
                    <a:p>
                      <a:pPr marL="40640" marR="63500" algn="just">
                        <a:lnSpc>
                          <a:spcPct val="115000"/>
                        </a:lnSpc>
                        <a:spcAft>
                          <a:spcPts val="0"/>
                        </a:spcAft>
                      </a:pPr>
                      <a:r>
                        <a:rPr lang="en-US" sz="2400" dirty="0">
                          <a:effectLst/>
                          <a:latin typeface="Times New Roman"/>
                          <a:ea typeface="Calibri"/>
                          <a:cs typeface="Times New Roman"/>
                        </a:rPr>
                        <a:t>Henson (2015) </a:t>
                      </a:r>
                      <a:r>
                        <a:rPr lang="en-US" sz="2400" dirty="0" err="1">
                          <a:effectLst/>
                          <a:latin typeface="Times New Roman"/>
                          <a:ea typeface="Calibri"/>
                          <a:cs typeface="Times New Roman"/>
                        </a:rPr>
                        <a:t>mendefinisikan</a:t>
                      </a:r>
                      <a:r>
                        <a:rPr lang="en-US" sz="2400" dirty="0">
                          <a:effectLst/>
                          <a:latin typeface="Times New Roman"/>
                          <a:ea typeface="Calibri"/>
                          <a:cs typeface="Times New Roman"/>
                        </a:rPr>
                        <a:t> model </a:t>
                      </a:r>
                      <a:r>
                        <a:rPr lang="en-US" sz="2400" dirty="0" err="1">
                          <a:effectLst/>
                          <a:latin typeface="Times New Roman"/>
                          <a:ea typeface="Calibri"/>
                          <a:cs typeface="Times New Roman"/>
                        </a:rPr>
                        <a:t>sebagai</a:t>
                      </a:r>
                      <a:r>
                        <a:rPr lang="en-US" sz="2400" dirty="0">
                          <a:effectLst/>
                          <a:latin typeface="Times New Roman"/>
                          <a:ea typeface="Calibri"/>
                          <a:cs typeface="Times New Roman"/>
                        </a:rPr>
                        <a:t> “</a:t>
                      </a:r>
                      <a:r>
                        <a:rPr lang="en-US" sz="2400" i="1" dirty="0">
                          <a:effectLst/>
                          <a:latin typeface="Times New Roman"/>
                          <a:ea typeface="Calibri"/>
                          <a:cs typeface="Times New Roman"/>
                        </a:rPr>
                        <a:t>a set of logical relationship either qualitative or quantitative that will link together the relevant features of the reality</a:t>
                      </a:r>
                      <a:r>
                        <a:rPr lang="en-US" sz="2400" dirty="0">
                          <a:effectLst/>
                          <a:latin typeface="Times New Roman"/>
                          <a:ea typeface="Calibri"/>
                          <a:cs typeface="Times New Roman"/>
                        </a:rPr>
                        <a:t>.”</a:t>
                      </a:r>
                    </a:p>
                  </a:txBody>
                  <a:tcPr marL="182880" marR="182880" marT="182880" marB="1828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2050" name="Picture 2" descr="C:\Users\nepa\Desktop\bahan tuton acer\BAHAN TUTON\cartoon\pencil-on-paper-300x3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6576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63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772400" cy="1143000"/>
          </a:xfrm>
        </p:spPr>
        <p:txBody>
          <a:bodyPr>
            <a:normAutofit fontScale="90000"/>
          </a:bodyPr>
          <a:lstStyle/>
          <a:p>
            <a:r>
              <a:rPr lang="en-US" sz="3600" dirty="0">
                <a:solidFill>
                  <a:schemeClr val="accent6"/>
                </a:solidFill>
              </a:rPr>
              <a:t>KUTIPAN LANGSUNG </a:t>
            </a:r>
            <a:br>
              <a:rPr lang="en-US" sz="3600" dirty="0">
                <a:solidFill>
                  <a:schemeClr val="accent6"/>
                </a:solidFill>
              </a:rPr>
            </a:br>
            <a:r>
              <a:rPr lang="en-US" sz="3600" dirty="0">
                <a:solidFill>
                  <a:schemeClr val="accent6"/>
                </a:solidFill>
              </a:rPr>
              <a:t>(</a:t>
            </a:r>
            <a:r>
              <a:rPr lang="en-US" sz="3600" dirty="0" err="1">
                <a:solidFill>
                  <a:schemeClr val="accent6"/>
                </a:solidFill>
              </a:rPr>
              <a:t>panjang</a:t>
            </a:r>
            <a:r>
              <a:rPr lang="en-US" sz="3600" dirty="0">
                <a:solidFill>
                  <a:schemeClr val="accent6"/>
                </a:solidFill>
              </a:rPr>
              <a:t>: &gt; 40 kata)</a:t>
            </a:r>
            <a:endParaRPr lang="en-US" sz="4000" dirty="0">
              <a:solidFill>
                <a:schemeClr val="accent6"/>
              </a:solidFill>
            </a:endParaRPr>
          </a:p>
        </p:txBody>
      </p:sp>
      <p:sp>
        <p:nvSpPr>
          <p:cNvPr id="3" name="Content Placeholder 2"/>
          <p:cNvSpPr>
            <a:spLocks noGrp="1"/>
          </p:cNvSpPr>
          <p:nvPr>
            <p:ph idx="1"/>
          </p:nvPr>
        </p:nvSpPr>
        <p:spPr>
          <a:xfrm>
            <a:off x="381000" y="1371600"/>
            <a:ext cx="8763000" cy="4876800"/>
          </a:xfrm>
          <a:solidFill>
            <a:schemeClr val="bg1"/>
          </a:solidFill>
        </p:spPr>
        <p:txBody>
          <a:bodyPr>
            <a:normAutofit lnSpcReduction="10000"/>
          </a:bodyPr>
          <a:lstStyle/>
          <a:p>
            <a:pPr lvl="0"/>
            <a:r>
              <a:rPr lang="en-US" sz="2400" dirty="0" err="1"/>
              <a:t>tidak</a:t>
            </a:r>
            <a:r>
              <a:rPr lang="en-US" sz="2400" dirty="0"/>
              <a:t> </a:t>
            </a:r>
            <a:r>
              <a:rPr lang="en-US" sz="2400" dirty="0" err="1"/>
              <a:t>boleh</a:t>
            </a:r>
            <a:r>
              <a:rPr lang="en-US" sz="2400" dirty="0"/>
              <a:t> </a:t>
            </a:r>
            <a:r>
              <a:rPr lang="en-US" sz="2400" dirty="0" err="1"/>
              <a:t>mengadakan</a:t>
            </a:r>
            <a:r>
              <a:rPr lang="en-US" sz="2400" dirty="0"/>
              <a:t> </a:t>
            </a:r>
            <a:r>
              <a:rPr lang="en-US" sz="2400" dirty="0" err="1"/>
              <a:t>perubahan</a:t>
            </a:r>
            <a:r>
              <a:rPr lang="en-US" sz="2400" dirty="0"/>
              <a:t> </a:t>
            </a:r>
            <a:r>
              <a:rPr lang="en-US" sz="2400" dirty="0" err="1"/>
              <a:t>terhadap</a:t>
            </a:r>
            <a:r>
              <a:rPr lang="en-US" sz="2400" dirty="0"/>
              <a:t> </a:t>
            </a:r>
            <a:r>
              <a:rPr lang="en-US" sz="2400" dirty="0" err="1"/>
              <a:t>teks</a:t>
            </a:r>
            <a:r>
              <a:rPr lang="en-US" sz="2400" dirty="0"/>
              <a:t> </a:t>
            </a:r>
            <a:r>
              <a:rPr lang="en-US" sz="2400" dirty="0" err="1"/>
              <a:t>asli</a:t>
            </a:r>
            <a:r>
              <a:rPr lang="en-US" sz="2400" dirty="0"/>
              <a:t> yang </a:t>
            </a:r>
            <a:r>
              <a:rPr lang="en-US" sz="2400" dirty="0" err="1"/>
              <a:t>dikutip</a:t>
            </a:r>
            <a:r>
              <a:rPr lang="en-US" sz="2400" dirty="0"/>
              <a:t>; </a:t>
            </a:r>
            <a:r>
              <a:rPr lang="en-US" sz="2400" dirty="0" err="1"/>
              <a:t>ditulis</a:t>
            </a:r>
            <a:r>
              <a:rPr lang="en-US" sz="2400" dirty="0"/>
              <a:t> </a:t>
            </a:r>
            <a:r>
              <a:rPr lang="en-US" sz="2400" dirty="0" err="1"/>
              <a:t>tanpa</a:t>
            </a:r>
            <a:r>
              <a:rPr lang="en-US" sz="2400" dirty="0"/>
              <a:t> </a:t>
            </a:r>
            <a:r>
              <a:rPr lang="en-US" sz="2400" dirty="0" err="1"/>
              <a:t>tanda</a:t>
            </a:r>
            <a:r>
              <a:rPr lang="en-US" sz="2400" dirty="0"/>
              <a:t> </a:t>
            </a:r>
            <a:r>
              <a:rPr lang="en-US" sz="2400" dirty="0" err="1"/>
              <a:t>kutip</a:t>
            </a:r>
            <a:r>
              <a:rPr lang="en-US" sz="2400" dirty="0"/>
              <a:t>;</a:t>
            </a:r>
          </a:p>
          <a:p>
            <a:pPr lvl="0"/>
            <a:r>
              <a:rPr lang="en-US" sz="2400" dirty="0" err="1"/>
              <a:t>terpisah</a:t>
            </a:r>
            <a:r>
              <a:rPr lang="en-US" sz="2400" dirty="0"/>
              <a:t> </a:t>
            </a:r>
            <a:r>
              <a:rPr lang="en-US" sz="2400" dirty="0" err="1"/>
              <a:t>dari</a:t>
            </a:r>
            <a:r>
              <a:rPr lang="en-US" sz="2400" dirty="0"/>
              <a:t> </a:t>
            </a:r>
            <a:r>
              <a:rPr lang="en-US" sz="2400" dirty="0" err="1"/>
              <a:t>teks</a:t>
            </a:r>
            <a:r>
              <a:rPr lang="en-US" sz="2400" dirty="0"/>
              <a:t> </a:t>
            </a:r>
            <a:r>
              <a:rPr lang="en-US" sz="2400" dirty="0" err="1"/>
              <a:t>dengan</a:t>
            </a:r>
            <a:r>
              <a:rPr lang="en-US" sz="2400" dirty="0"/>
              <a:t> </a:t>
            </a:r>
            <a:r>
              <a:rPr lang="en-US" sz="2400" dirty="0" err="1"/>
              <a:t>spasi</a:t>
            </a:r>
            <a:r>
              <a:rPr lang="en-US" sz="2400" dirty="0"/>
              <a:t>  (</a:t>
            </a:r>
            <a:r>
              <a:rPr lang="en-US" sz="2400" dirty="0" err="1"/>
              <a:t>jarak</a:t>
            </a:r>
            <a:r>
              <a:rPr lang="en-US" sz="2400" dirty="0"/>
              <a:t> </a:t>
            </a:r>
            <a:r>
              <a:rPr lang="en-US" sz="2400" dirty="0" err="1"/>
              <a:t>antar</a:t>
            </a:r>
            <a:r>
              <a:rPr lang="en-US" sz="2400" dirty="0"/>
              <a:t> </a:t>
            </a:r>
            <a:r>
              <a:rPr lang="en-US" sz="2400" dirty="0" err="1"/>
              <a:t>baris</a:t>
            </a:r>
            <a:r>
              <a:rPr lang="en-US" sz="2400" dirty="0"/>
              <a:t> </a:t>
            </a:r>
            <a:r>
              <a:rPr lang="en-US" sz="2400" dirty="0" err="1"/>
              <a:t>lebih</a:t>
            </a:r>
            <a:r>
              <a:rPr lang="en-US" sz="2400" dirty="0"/>
              <a:t>) </a:t>
            </a:r>
            <a:r>
              <a:rPr lang="en-US" sz="2400" dirty="0" err="1"/>
              <a:t>dari</a:t>
            </a:r>
            <a:r>
              <a:rPr lang="en-US" sz="2400" dirty="0"/>
              <a:t> </a:t>
            </a:r>
            <a:r>
              <a:rPr lang="en-US" sz="2400" dirty="0" err="1"/>
              <a:t>teks</a:t>
            </a:r>
            <a:r>
              <a:rPr lang="en-US" sz="2400" dirty="0"/>
              <a:t>;</a:t>
            </a:r>
          </a:p>
          <a:p>
            <a:pPr lvl="0"/>
            <a:r>
              <a:rPr lang="en-US" sz="2400" dirty="0" err="1"/>
              <a:t>seluruh</a:t>
            </a:r>
            <a:r>
              <a:rPr lang="en-US" sz="2400" dirty="0"/>
              <a:t> </a:t>
            </a:r>
            <a:r>
              <a:rPr lang="en-US" sz="2400" dirty="0" err="1"/>
              <a:t>kutipan</a:t>
            </a:r>
            <a:r>
              <a:rPr lang="en-US" sz="2400" dirty="0"/>
              <a:t> </a:t>
            </a:r>
            <a:r>
              <a:rPr lang="en-US" sz="2400" dirty="0" err="1"/>
              <a:t>masuk</a:t>
            </a:r>
            <a:r>
              <a:rPr lang="en-US" sz="2400" dirty="0"/>
              <a:t> 3-5 </a:t>
            </a:r>
            <a:r>
              <a:rPr lang="en-US" sz="2400" dirty="0" err="1"/>
              <a:t>ketukan</a:t>
            </a:r>
            <a:r>
              <a:rPr lang="en-US" sz="2400" dirty="0"/>
              <a:t> </a:t>
            </a:r>
            <a:r>
              <a:rPr lang="en-US" sz="2400" dirty="0" err="1"/>
              <a:t>dari</a:t>
            </a:r>
            <a:r>
              <a:rPr lang="en-US" sz="2400" dirty="0"/>
              <a:t> margin </a:t>
            </a:r>
            <a:r>
              <a:rPr lang="en-US" sz="2400" dirty="0" err="1"/>
              <a:t>kiri</a:t>
            </a:r>
            <a:r>
              <a:rPr lang="en-US" sz="2400" dirty="0"/>
              <a:t> </a:t>
            </a:r>
            <a:r>
              <a:rPr lang="en-US" sz="2400" dirty="0" err="1"/>
              <a:t>dan</a:t>
            </a:r>
            <a:r>
              <a:rPr lang="en-US" sz="2400" dirty="0"/>
              <a:t> </a:t>
            </a:r>
            <a:r>
              <a:rPr lang="en-US" sz="2400" dirty="0" err="1"/>
              <a:t>kanan</a:t>
            </a:r>
            <a:r>
              <a:rPr lang="en-US" sz="2400" dirty="0"/>
              <a:t>; </a:t>
            </a:r>
            <a:r>
              <a:rPr lang="en-US" sz="2400" dirty="0" err="1"/>
              <a:t>kutipan</a:t>
            </a:r>
            <a:r>
              <a:rPr lang="en-US" sz="2400" dirty="0"/>
              <a:t> </a:t>
            </a:r>
            <a:r>
              <a:rPr lang="en-US" sz="2400" dirty="0" err="1"/>
              <a:t>menggunakan</a:t>
            </a:r>
            <a:r>
              <a:rPr lang="en-US" sz="2400" dirty="0"/>
              <a:t> </a:t>
            </a:r>
            <a:r>
              <a:rPr lang="en-US" sz="2400" dirty="0" err="1"/>
              <a:t>spasi</a:t>
            </a:r>
            <a:r>
              <a:rPr lang="en-US" sz="2400" dirty="0"/>
              <a:t> </a:t>
            </a:r>
            <a:r>
              <a:rPr lang="en-US" sz="2400" dirty="0" err="1"/>
              <a:t>rapat</a:t>
            </a:r>
            <a:r>
              <a:rPr lang="en-US" sz="2400" dirty="0"/>
              <a:t>;</a:t>
            </a:r>
          </a:p>
          <a:p>
            <a:pPr lvl="0"/>
            <a:r>
              <a:rPr lang="en-US" sz="2400" dirty="0" err="1"/>
              <a:t>harus</a:t>
            </a:r>
            <a:r>
              <a:rPr lang="en-US" sz="2400" dirty="0"/>
              <a:t> </a:t>
            </a:r>
            <a:r>
              <a:rPr lang="en-US" sz="2400" dirty="0" err="1"/>
              <a:t>menggunakan</a:t>
            </a:r>
            <a:r>
              <a:rPr lang="en-US" sz="2400" dirty="0"/>
              <a:t> </a:t>
            </a:r>
            <a:r>
              <a:rPr lang="en-US" sz="2400" dirty="0" err="1"/>
              <a:t>tanda</a:t>
            </a:r>
            <a:r>
              <a:rPr lang="en-US" sz="2400" dirty="0"/>
              <a:t> (</a:t>
            </a:r>
            <a:r>
              <a:rPr lang="en-US" sz="2400" i="1" dirty="0"/>
              <a:t>sic</a:t>
            </a:r>
            <a:r>
              <a:rPr lang="en-US" sz="2400" dirty="0"/>
              <a:t>) </a:t>
            </a:r>
            <a:r>
              <a:rPr lang="en-US" sz="2400" dirty="0" err="1"/>
              <a:t>jika</a:t>
            </a:r>
            <a:r>
              <a:rPr lang="en-US" sz="2400" dirty="0"/>
              <a:t> </a:t>
            </a:r>
            <a:r>
              <a:rPr lang="en-US" sz="2400" dirty="0" err="1"/>
              <a:t>ada</a:t>
            </a:r>
            <a:r>
              <a:rPr lang="en-US" sz="2400" dirty="0"/>
              <a:t> </a:t>
            </a:r>
            <a:r>
              <a:rPr lang="en-US" sz="2400" dirty="0" err="1"/>
              <a:t>kesalahan</a:t>
            </a:r>
            <a:r>
              <a:rPr lang="en-US" sz="2400" dirty="0"/>
              <a:t> </a:t>
            </a:r>
            <a:r>
              <a:rPr lang="en-US" sz="2400" dirty="0" err="1"/>
              <a:t>dalam</a:t>
            </a:r>
            <a:r>
              <a:rPr lang="en-US" sz="2400" dirty="0"/>
              <a:t> </a:t>
            </a:r>
            <a:r>
              <a:rPr lang="en-US" sz="2400" dirty="0" err="1"/>
              <a:t>teks</a:t>
            </a:r>
            <a:r>
              <a:rPr lang="en-US" sz="2400" dirty="0"/>
              <a:t> </a:t>
            </a:r>
            <a:r>
              <a:rPr lang="en-US" sz="2400" dirty="0" err="1"/>
              <a:t>asli</a:t>
            </a:r>
            <a:r>
              <a:rPr lang="en-US" sz="2400" dirty="0"/>
              <a:t>;</a:t>
            </a:r>
          </a:p>
          <a:p>
            <a:pPr lvl="0"/>
            <a:r>
              <a:rPr lang="en-US" sz="2400" dirty="0" err="1"/>
              <a:t>menggunaan</a:t>
            </a:r>
            <a:r>
              <a:rPr lang="en-US" sz="2400" dirty="0"/>
              <a:t> </a:t>
            </a:r>
            <a:r>
              <a:rPr lang="en-US" sz="2400" dirty="0" err="1"/>
              <a:t>titik</a:t>
            </a:r>
            <a:r>
              <a:rPr lang="en-US" sz="2400" dirty="0"/>
              <a:t> </a:t>
            </a:r>
            <a:r>
              <a:rPr lang="en-US" sz="2400" dirty="0" err="1"/>
              <a:t>tiga</a:t>
            </a:r>
            <a:r>
              <a:rPr lang="en-US" sz="2400" dirty="0"/>
              <a:t> (…) </a:t>
            </a:r>
            <a:r>
              <a:rPr lang="en-US" sz="2400" dirty="0" err="1"/>
              <a:t>jika</a:t>
            </a:r>
            <a:r>
              <a:rPr lang="en-US" sz="2400" dirty="0"/>
              <a:t> </a:t>
            </a:r>
            <a:r>
              <a:rPr lang="en-US" sz="2400" dirty="0" err="1"/>
              <a:t>ada</a:t>
            </a:r>
            <a:r>
              <a:rPr lang="en-US" sz="2400" dirty="0"/>
              <a:t> </a:t>
            </a:r>
            <a:r>
              <a:rPr lang="en-US" sz="2400" dirty="0" err="1"/>
              <a:t>bagian</a:t>
            </a:r>
            <a:r>
              <a:rPr lang="en-US" sz="2400" dirty="0"/>
              <a:t> </a:t>
            </a:r>
            <a:r>
              <a:rPr lang="en-US" sz="2400" dirty="0" err="1"/>
              <a:t>kutipan</a:t>
            </a:r>
            <a:r>
              <a:rPr lang="en-US" sz="2400" dirty="0"/>
              <a:t> yang </a:t>
            </a:r>
            <a:r>
              <a:rPr lang="en-US" sz="2400" dirty="0" err="1"/>
              <a:t>dihilangkan</a:t>
            </a:r>
            <a:r>
              <a:rPr lang="en-US" sz="2400" dirty="0"/>
              <a:t>; </a:t>
            </a:r>
            <a:r>
              <a:rPr lang="en-US" sz="2400" dirty="0" err="1"/>
              <a:t>dan</a:t>
            </a:r>
            <a:endParaRPr lang="en-US" sz="2400" dirty="0"/>
          </a:p>
          <a:p>
            <a:r>
              <a:rPr lang="en-US" sz="2400" dirty="0" err="1"/>
              <a:t>mencantumkan</a:t>
            </a:r>
            <a:r>
              <a:rPr lang="en-US" sz="2400" dirty="0"/>
              <a:t> </a:t>
            </a:r>
            <a:r>
              <a:rPr lang="en-US" sz="2400" dirty="0" err="1"/>
              <a:t>sumber</a:t>
            </a:r>
            <a:r>
              <a:rPr lang="en-US" sz="2400" dirty="0"/>
              <a:t> </a:t>
            </a:r>
            <a:r>
              <a:rPr lang="en-US" sz="2400" dirty="0" err="1"/>
              <a:t>kutipan</a:t>
            </a:r>
            <a:r>
              <a:rPr lang="en-US" sz="2400" dirty="0"/>
              <a:t> </a:t>
            </a:r>
            <a:r>
              <a:rPr lang="en-US" sz="2400" dirty="0" err="1"/>
              <a:t>sesuai</a:t>
            </a:r>
            <a:r>
              <a:rPr lang="en-US" sz="2400" dirty="0"/>
              <a:t> </a:t>
            </a:r>
            <a:r>
              <a:rPr lang="en-US" sz="2400" dirty="0" err="1"/>
              <a:t>gaya</a:t>
            </a:r>
            <a:r>
              <a:rPr lang="en-US" sz="2400" dirty="0"/>
              <a:t> </a:t>
            </a:r>
            <a:r>
              <a:rPr lang="en-US" sz="2400" dirty="0" err="1"/>
              <a:t>selingkung</a:t>
            </a:r>
            <a:r>
              <a:rPr lang="en-US" sz="2400" dirty="0"/>
              <a:t> yang </a:t>
            </a:r>
            <a:r>
              <a:rPr lang="en-US" sz="2400" dirty="0" err="1"/>
              <a:t>digunakan</a:t>
            </a:r>
            <a:r>
              <a:rPr lang="en-US" sz="2400" dirty="0"/>
              <a:t>.</a:t>
            </a:r>
          </a:p>
        </p:txBody>
      </p:sp>
    </p:spTree>
    <p:extLst>
      <p:ext uri="{BB962C8B-B14F-4D97-AF65-F5344CB8AC3E}">
        <p14:creationId xmlns:p14="http://schemas.microsoft.com/office/powerpoint/2010/main" val="268706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6934200" cy="533400"/>
          </a:xfrm>
        </p:spPr>
        <p:txBody>
          <a:bodyPr>
            <a:normAutofit fontScale="90000"/>
          </a:bodyPr>
          <a:lstStyle/>
          <a:p>
            <a:pPr algn="l"/>
            <a:r>
              <a:rPr lang="en-US" sz="3600" dirty="0">
                <a:solidFill>
                  <a:schemeClr val="accent6"/>
                </a:solidFill>
              </a:rPr>
              <a:t>CONTOH</a:t>
            </a:r>
            <a:endParaRPr lang="en-US" dirty="0">
              <a:solidFill>
                <a:schemeClr val="accent6"/>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64337292"/>
              </p:ext>
            </p:extLst>
          </p:nvPr>
        </p:nvGraphicFramePr>
        <p:xfrm>
          <a:off x="609600" y="2286000"/>
          <a:ext cx="7924800" cy="3429000"/>
        </p:xfrm>
        <a:graphic>
          <a:graphicData uri="http://schemas.openxmlformats.org/drawingml/2006/table">
            <a:tbl>
              <a:tblPr firstRow="1" firstCol="1" bandRow="1"/>
              <a:tblGrid>
                <a:gridCol w="7924800">
                  <a:extLst>
                    <a:ext uri="{9D8B030D-6E8A-4147-A177-3AD203B41FA5}">
                      <a16:colId xmlns:a16="http://schemas.microsoft.com/office/drawing/2014/main" val="20000"/>
                    </a:ext>
                  </a:extLst>
                </a:gridCol>
              </a:tblGrid>
              <a:tr h="3429000">
                <a:tc>
                  <a:txBody>
                    <a:bodyPr/>
                    <a:lstStyle/>
                    <a:p>
                      <a:pPr marL="40640" marR="63500" algn="just">
                        <a:lnSpc>
                          <a:spcPct val="150000"/>
                        </a:lnSpc>
                        <a:spcBef>
                          <a:spcPts val="600"/>
                        </a:spcBef>
                        <a:spcAft>
                          <a:spcPts val="0"/>
                        </a:spcAft>
                      </a:pPr>
                      <a:r>
                        <a:rPr lang="en-US" sz="2000" dirty="0" err="1">
                          <a:effectLst/>
                          <a:latin typeface="Times New Roman"/>
                          <a:ea typeface="Calibri"/>
                          <a:cs typeface="Times New Roman"/>
                        </a:rPr>
                        <a:t>Reigeluth</a:t>
                      </a:r>
                      <a:r>
                        <a:rPr lang="en-US" sz="2000" dirty="0">
                          <a:effectLst/>
                          <a:latin typeface="Times New Roman"/>
                          <a:ea typeface="Calibri"/>
                          <a:cs typeface="Times New Roman"/>
                        </a:rPr>
                        <a:t> (1983) </a:t>
                      </a:r>
                      <a:r>
                        <a:rPr lang="en-US" sz="2000" dirty="0" err="1">
                          <a:effectLst/>
                          <a:latin typeface="Times New Roman"/>
                          <a:ea typeface="Calibri"/>
                          <a:cs typeface="Times New Roman"/>
                        </a:rPr>
                        <a:t>memberikan</a:t>
                      </a:r>
                      <a:r>
                        <a:rPr lang="en-US" sz="2000" dirty="0">
                          <a:effectLst/>
                          <a:latin typeface="Times New Roman"/>
                          <a:ea typeface="Calibri"/>
                          <a:cs typeface="Times New Roman"/>
                        </a:rPr>
                        <a:t> </a:t>
                      </a:r>
                      <a:r>
                        <a:rPr lang="en-US" sz="2000" dirty="0" err="1">
                          <a:effectLst/>
                          <a:latin typeface="Times New Roman"/>
                          <a:ea typeface="Calibri"/>
                          <a:cs typeface="Times New Roman"/>
                        </a:rPr>
                        <a:t>definisi</a:t>
                      </a:r>
                      <a:r>
                        <a:rPr lang="en-US" sz="2000" dirty="0">
                          <a:effectLst/>
                          <a:latin typeface="Times New Roman"/>
                          <a:ea typeface="Calibri"/>
                          <a:cs typeface="Times New Roman"/>
                        </a:rPr>
                        <a:t> yang </a:t>
                      </a:r>
                      <a:r>
                        <a:rPr lang="en-US" sz="2000" dirty="0" err="1">
                          <a:effectLst/>
                          <a:latin typeface="Times New Roman"/>
                          <a:ea typeface="Calibri"/>
                          <a:cs typeface="Times New Roman"/>
                        </a:rPr>
                        <a:t>kurang</a:t>
                      </a:r>
                      <a:r>
                        <a:rPr lang="en-US" sz="2000" dirty="0">
                          <a:effectLst/>
                          <a:latin typeface="Times New Roman"/>
                          <a:ea typeface="Calibri"/>
                          <a:cs typeface="Times New Roman"/>
                        </a:rPr>
                        <a:t> </a:t>
                      </a:r>
                      <a:r>
                        <a:rPr lang="en-US" sz="2000" dirty="0" err="1">
                          <a:effectLst/>
                          <a:latin typeface="Times New Roman"/>
                          <a:ea typeface="Calibri"/>
                          <a:cs typeface="Times New Roman"/>
                        </a:rPr>
                        <a:t>lebih</a:t>
                      </a:r>
                      <a:r>
                        <a:rPr lang="en-US" sz="2000" dirty="0">
                          <a:effectLst/>
                          <a:latin typeface="Times New Roman"/>
                          <a:ea typeface="Calibri"/>
                          <a:cs typeface="Times New Roman"/>
                        </a:rPr>
                        <a:t> </a:t>
                      </a:r>
                      <a:r>
                        <a:rPr lang="en-US" sz="2000" dirty="0" err="1">
                          <a:effectLst/>
                          <a:latin typeface="Times New Roman"/>
                          <a:ea typeface="Calibri"/>
                          <a:cs typeface="Times New Roman"/>
                        </a:rPr>
                        <a:t>sama</a:t>
                      </a:r>
                      <a:r>
                        <a:rPr lang="en-US" sz="2000" dirty="0">
                          <a:effectLst/>
                          <a:latin typeface="Times New Roman"/>
                          <a:ea typeface="Calibri"/>
                          <a:cs typeface="Times New Roman"/>
                        </a:rPr>
                        <a:t> </a:t>
                      </a:r>
                      <a:r>
                        <a:rPr lang="en-US" sz="2000" dirty="0" err="1">
                          <a:effectLst/>
                          <a:latin typeface="Times New Roman"/>
                          <a:ea typeface="Calibri"/>
                          <a:cs typeface="Times New Roman"/>
                        </a:rPr>
                        <a:t>mengenai</a:t>
                      </a:r>
                      <a:r>
                        <a:rPr lang="en-US" sz="2000" dirty="0">
                          <a:effectLst/>
                          <a:latin typeface="Times New Roman"/>
                          <a:ea typeface="Calibri"/>
                          <a:cs typeface="Times New Roman"/>
                        </a:rPr>
                        <a:t> model </a:t>
                      </a:r>
                      <a:r>
                        <a:rPr lang="en-US" sz="2000" dirty="0" err="1">
                          <a:effectLst/>
                          <a:latin typeface="Times New Roman"/>
                          <a:ea typeface="Calibri"/>
                          <a:cs typeface="Times New Roman"/>
                        </a:rPr>
                        <a:t>pembelajaran</a:t>
                      </a:r>
                      <a:r>
                        <a:rPr lang="en-US" sz="2000" dirty="0">
                          <a:effectLst/>
                          <a:latin typeface="Times New Roman"/>
                          <a:ea typeface="Calibri"/>
                          <a:cs typeface="Times New Roman"/>
                        </a:rPr>
                        <a:t>, </a:t>
                      </a:r>
                      <a:r>
                        <a:rPr lang="en-US" sz="2000" dirty="0" err="1">
                          <a:effectLst/>
                          <a:latin typeface="Times New Roman"/>
                          <a:ea typeface="Calibri"/>
                          <a:cs typeface="Times New Roman"/>
                        </a:rPr>
                        <a:t>yakni</a:t>
                      </a:r>
                      <a:r>
                        <a:rPr lang="en-US" sz="2000" dirty="0">
                          <a:effectLst/>
                          <a:latin typeface="Times New Roman"/>
                          <a:ea typeface="Calibri"/>
                          <a:cs typeface="Times New Roman"/>
                        </a:rPr>
                        <a:t> </a:t>
                      </a:r>
                      <a:r>
                        <a:rPr lang="en-US" sz="2000" dirty="0" err="1">
                          <a:effectLst/>
                          <a:latin typeface="Times New Roman"/>
                          <a:ea typeface="Calibri"/>
                          <a:cs typeface="Times New Roman"/>
                        </a:rPr>
                        <a:t>sebagai</a:t>
                      </a:r>
                      <a:r>
                        <a:rPr lang="en-US" sz="2000" dirty="0">
                          <a:effectLst/>
                          <a:latin typeface="Times New Roman"/>
                          <a:ea typeface="Calibri"/>
                          <a:cs typeface="Times New Roman"/>
                        </a:rPr>
                        <a:t> </a:t>
                      </a:r>
                      <a:r>
                        <a:rPr lang="en-US" sz="2000" dirty="0" err="1">
                          <a:effectLst/>
                          <a:latin typeface="Times New Roman"/>
                          <a:ea typeface="Calibri"/>
                          <a:cs typeface="Times New Roman"/>
                        </a:rPr>
                        <a:t>berikut</a:t>
                      </a:r>
                      <a:r>
                        <a:rPr lang="en-US" sz="2000" dirty="0">
                          <a:effectLst/>
                          <a:latin typeface="Times New Roman"/>
                          <a:ea typeface="Calibri"/>
                          <a:cs typeface="Times New Roman"/>
                        </a:rPr>
                        <a:t>:</a:t>
                      </a:r>
                      <a:endParaRPr lang="en-US" sz="1800" dirty="0">
                        <a:effectLst/>
                        <a:latin typeface="Calibri"/>
                        <a:ea typeface="Calibri"/>
                        <a:cs typeface="Times New Roman"/>
                      </a:endParaRPr>
                    </a:p>
                    <a:p>
                      <a:pPr marL="457200" marR="63500" algn="just">
                        <a:lnSpc>
                          <a:spcPct val="115000"/>
                        </a:lnSpc>
                        <a:spcAft>
                          <a:spcPts val="600"/>
                        </a:spcAft>
                      </a:pPr>
                      <a:r>
                        <a:rPr lang="en-US" sz="2000" i="1" dirty="0">
                          <a:effectLst/>
                          <a:latin typeface="Times New Roman"/>
                          <a:ea typeface="Calibri"/>
                          <a:cs typeface="Times New Roman"/>
                        </a:rPr>
                        <a:t>What is referred to as an instructional model (not to be confused with instructional development model; see following discussion) is usually an integrated set of strategy components, such as: the particular way the content ideas are sequenced, the use of overviews and summaries, the use of examples, the use of practice, and the use of different strategies for motivating the students.</a:t>
                      </a:r>
                      <a:endParaRPr lang="en-US" sz="1800" dirty="0">
                        <a:effectLst/>
                        <a:latin typeface="Calibri"/>
                        <a:ea typeface="Calibri"/>
                        <a:cs typeface="Times New Roman"/>
                      </a:endParaRPr>
                    </a:p>
                  </a:txBody>
                  <a:tcPr marL="137160" marR="137160" marT="137160" marB="13716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4" name="Picture 2" descr="C:\Users\nepa\Desktop\bahan tuton acer\BAHAN TUTON\cartoon\pencil-on-paper-300x3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3895" y="-3048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208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772400" cy="1143000"/>
          </a:xfrm>
        </p:spPr>
        <p:txBody>
          <a:bodyPr/>
          <a:lstStyle/>
          <a:p>
            <a:r>
              <a:rPr lang="en-US" sz="3600" dirty="0">
                <a:solidFill>
                  <a:schemeClr val="accent6"/>
                </a:solidFill>
              </a:rPr>
              <a:t>KUTIPAN TIDAK LANGSUNG </a:t>
            </a:r>
            <a:endParaRPr lang="en-US" sz="4000" dirty="0">
              <a:solidFill>
                <a:schemeClr val="accent6"/>
              </a:solidFill>
            </a:endParaRPr>
          </a:p>
        </p:txBody>
      </p:sp>
      <p:sp>
        <p:nvSpPr>
          <p:cNvPr id="3" name="Content Placeholder 2"/>
          <p:cNvSpPr>
            <a:spLocks noGrp="1"/>
          </p:cNvSpPr>
          <p:nvPr>
            <p:ph idx="1"/>
          </p:nvPr>
        </p:nvSpPr>
        <p:spPr>
          <a:xfrm>
            <a:off x="381000" y="1371600"/>
            <a:ext cx="8305800" cy="3505200"/>
          </a:xfrm>
          <a:solidFill>
            <a:schemeClr val="bg1"/>
          </a:solidFill>
        </p:spPr>
        <p:txBody>
          <a:bodyPr/>
          <a:lstStyle/>
          <a:p>
            <a:pPr marL="0" lvl="0" indent="0" algn="just">
              <a:buNone/>
            </a:pPr>
            <a:r>
              <a:rPr lang="en-US" dirty="0"/>
              <a:t>	</a:t>
            </a:r>
            <a:r>
              <a:rPr lang="en-US" dirty="0" err="1"/>
              <a:t>Anda</a:t>
            </a:r>
            <a:r>
              <a:rPr lang="en-US" dirty="0"/>
              <a:t> </a:t>
            </a:r>
            <a:r>
              <a:rPr lang="en-US" dirty="0" err="1"/>
              <a:t>dapat</a:t>
            </a:r>
            <a:r>
              <a:rPr lang="en-US" dirty="0"/>
              <a:t> </a:t>
            </a:r>
            <a:r>
              <a:rPr lang="en-US" dirty="0" err="1"/>
              <a:t>menuliskan</a:t>
            </a:r>
            <a:r>
              <a:rPr lang="en-US" dirty="0"/>
              <a:t> </a:t>
            </a:r>
            <a:r>
              <a:rPr lang="en-US" dirty="0" err="1"/>
              <a:t>nama</a:t>
            </a:r>
            <a:r>
              <a:rPr lang="en-US" dirty="0"/>
              <a:t> </a:t>
            </a:r>
            <a:r>
              <a:rPr lang="en-US" dirty="0" err="1"/>
              <a:t>penulis</a:t>
            </a:r>
            <a:r>
              <a:rPr lang="en-US" dirty="0"/>
              <a:t> </a:t>
            </a:r>
            <a:r>
              <a:rPr lang="en-US" dirty="0" err="1"/>
              <a:t>dan</a:t>
            </a:r>
            <a:r>
              <a:rPr lang="en-US" dirty="0"/>
              <a:t> </a:t>
            </a:r>
            <a:r>
              <a:rPr lang="en-US" dirty="0" err="1"/>
              <a:t>tahun</a:t>
            </a:r>
            <a:r>
              <a:rPr lang="en-US" dirty="0"/>
              <a:t> </a:t>
            </a:r>
            <a:r>
              <a:rPr lang="en-US" dirty="0" err="1"/>
              <a:t>terbit</a:t>
            </a:r>
            <a:r>
              <a:rPr lang="en-US" dirty="0"/>
              <a:t> </a:t>
            </a:r>
            <a:r>
              <a:rPr lang="en-US" dirty="0" err="1"/>
              <a:t>baru</a:t>
            </a:r>
            <a:r>
              <a:rPr lang="en-US" dirty="0"/>
              <a:t> </a:t>
            </a:r>
            <a:r>
              <a:rPr lang="en-US" dirty="0" err="1"/>
              <a:t>menuliskan</a:t>
            </a:r>
            <a:r>
              <a:rPr lang="en-US" dirty="0"/>
              <a:t> </a:t>
            </a:r>
            <a:r>
              <a:rPr lang="en-US" dirty="0" err="1"/>
              <a:t>kutipannya</a:t>
            </a:r>
            <a:r>
              <a:rPr lang="en-US" dirty="0"/>
              <a:t>, </a:t>
            </a:r>
            <a:r>
              <a:rPr lang="en-US" dirty="0" err="1"/>
              <a:t>atau</a:t>
            </a:r>
            <a:r>
              <a:rPr lang="en-US" dirty="0"/>
              <a:t> </a:t>
            </a:r>
            <a:r>
              <a:rPr lang="en-US" dirty="0" err="1"/>
              <a:t>Anda</a:t>
            </a:r>
            <a:r>
              <a:rPr lang="en-US" dirty="0"/>
              <a:t> </a:t>
            </a:r>
            <a:r>
              <a:rPr lang="en-US" dirty="0" err="1"/>
              <a:t>juga</a:t>
            </a:r>
            <a:r>
              <a:rPr lang="en-US" dirty="0"/>
              <a:t> </a:t>
            </a:r>
            <a:r>
              <a:rPr lang="en-US" dirty="0" err="1"/>
              <a:t>dapat</a:t>
            </a:r>
            <a:r>
              <a:rPr lang="en-US" dirty="0"/>
              <a:t> </a:t>
            </a:r>
            <a:r>
              <a:rPr lang="en-US" dirty="0" err="1"/>
              <a:t>menuliskan</a:t>
            </a:r>
            <a:r>
              <a:rPr lang="en-US" dirty="0"/>
              <a:t> </a:t>
            </a:r>
            <a:r>
              <a:rPr lang="en-US" dirty="0" err="1"/>
              <a:t>isi</a:t>
            </a:r>
            <a:r>
              <a:rPr lang="en-US" dirty="0"/>
              <a:t> </a:t>
            </a:r>
            <a:r>
              <a:rPr lang="en-US" dirty="0" err="1"/>
              <a:t>kutipannya</a:t>
            </a:r>
            <a:r>
              <a:rPr lang="en-US" dirty="0"/>
              <a:t> </a:t>
            </a:r>
            <a:r>
              <a:rPr lang="en-US" dirty="0" err="1"/>
              <a:t>terlebih</a:t>
            </a:r>
            <a:r>
              <a:rPr lang="en-US" dirty="0"/>
              <a:t> </a:t>
            </a:r>
            <a:r>
              <a:rPr lang="en-US" dirty="0" err="1"/>
              <a:t>dahulu</a:t>
            </a:r>
            <a:r>
              <a:rPr lang="en-US" dirty="0"/>
              <a:t> </a:t>
            </a:r>
            <a:r>
              <a:rPr lang="en-US" dirty="0" err="1"/>
              <a:t>baru</a:t>
            </a:r>
            <a:r>
              <a:rPr lang="en-US" dirty="0"/>
              <a:t> </a:t>
            </a:r>
            <a:r>
              <a:rPr lang="en-US" dirty="0" err="1"/>
              <a:t>dilanjutkan</a:t>
            </a:r>
            <a:r>
              <a:rPr lang="en-US" dirty="0"/>
              <a:t> </a:t>
            </a:r>
            <a:r>
              <a:rPr lang="en-US" dirty="0" err="1"/>
              <a:t>dengan</a:t>
            </a:r>
            <a:r>
              <a:rPr lang="en-US" dirty="0"/>
              <a:t> </a:t>
            </a:r>
            <a:r>
              <a:rPr lang="en-US" dirty="0" err="1"/>
              <a:t>nama</a:t>
            </a:r>
            <a:r>
              <a:rPr lang="en-US" dirty="0"/>
              <a:t> </a:t>
            </a:r>
            <a:r>
              <a:rPr lang="en-US" dirty="0" err="1"/>
              <a:t>penulis</a:t>
            </a:r>
            <a:r>
              <a:rPr lang="en-US" dirty="0"/>
              <a:t> </a:t>
            </a:r>
            <a:r>
              <a:rPr lang="en-US" dirty="0" err="1"/>
              <a:t>dan</a:t>
            </a:r>
            <a:r>
              <a:rPr lang="en-US" dirty="0"/>
              <a:t> </a:t>
            </a:r>
            <a:r>
              <a:rPr lang="en-US" dirty="0" err="1"/>
              <a:t>tahun</a:t>
            </a:r>
            <a:r>
              <a:rPr lang="en-US" dirty="0"/>
              <a:t> </a:t>
            </a:r>
            <a:r>
              <a:rPr lang="en-US" dirty="0" err="1"/>
              <a:t>terbit</a:t>
            </a:r>
            <a:r>
              <a:rPr lang="en-US" dirty="0"/>
              <a:t>. </a:t>
            </a:r>
          </a:p>
        </p:txBody>
      </p:sp>
    </p:spTree>
    <p:extLst>
      <p:ext uri="{BB962C8B-B14F-4D97-AF65-F5344CB8AC3E}">
        <p14:creationId xmlns:p14="http://schemas.microsoft.com/office/powerpoint/2010/main" val="2521096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6934200" cy="533400"/>
          </a:xfrm>
        </p:spPr>
        <p:txBody>
          <a:bodyPr>
            <a:normAutofit fontScale="90000"/>
          </a:bodyPr>
          <a:lstStyle/>
          <a:p>
            <a:pPr algn="l"/>
            <a:r>
              <a:rPr lang="en-US" sz="3600" dirty="0">
                <a:solidFill>
                  <a:schemeClr val="accent6"/>
                </a:solidFill>
              </a:rPr>
              <a:t>CONTOH</a:t>
            </a:r>
            <a:endParaRPr lang="en-US" dirty="0">
              <a:solidFill>
                <a:schemeClr val="accent6"/>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99858389"/>
              </p:ext>
            </p:extLst>
          </p:nvPr>
        </p:nvGraphicFramePr>
        <p:xfrm>
          <a:off x="838200" y="2133600"/>
          <a:ext cx="7391400" cy="1688465"/>
        </p:xfrm>
        <a:graphic>
          <a:graphicData uri="http://schemas.openxmlformats.org/drawingml/2006/table">
            <a:tbl>
              <a:tblPr firstRow="1" firstCol="1" bandRow="1"/>
              <a:tblGrid>
                <a:gridCol w="7391400">
                  <a:extLst>
                    <a:ext uri="{9D8B030D-6E8A-4147-A177-3AD203B41FA5}">
                      <a16:colId xmlns:a16="http://schemas.microsoft.com/office/drawing/2014/main" val="20000"/>
                    </a:ext>
                  </a:extLst>
                </a:gridCol>
              </a:tblGrid>
              <a:tr h="1447800">
                <a:tc>
                  <a:txBody>
                    <a:bodyPr/>
                    <a:lstStyle/>
                    <a:p>
                      <a:pPr marL="40005" marR="43815" algn="just">
                        <a:lnSpc>
                          <a:spcPct val="150000"/>
                        </a:lnSpc>
                        <a:spcAft>
                          <a:spcPts val="0"/>
                        </a:spcAft>
                      </a:pPr>
                      <a:r>
                        <a:rPr lang="en-US" sz="2000" dirty="0" err="1">
                          <a:effectLst/>
                          <a:latin typeface="Times New Roman"/>
                          <a:ea typeface="Calibri"/>
                          <a:cs typeface="Times New Roman"/>
                        </a:rPr>
                        <a:t>Gudat</a:t>
                      </a:r>
                      <a:r>
                        <a:rPr lang="en-US" sz="2000" dirty="0">
                          <a:effectLst/>
                          <a:latin typeface="Times New Roman"/>
                          <a:ea typeface="Calibri"/>
                          <a:cs typeface="Times New Roman"/>
                        </a:rPr>
                        <a:t> (2001) </a:t>
                      </a:r>
                      <a:r>
                        <a:rPr lang="en-US" sz="2000" dirty="0" err="1">
                          <a:effectLst/>
                          <a:latin typeface="Times New Roman"/>
                          <a:ea typeface="Calibri"/>
                          <a:cs typeface="Times New Roman"/>
                        </a:rPr>
                        <a:t>mengungkapkan</a:t>
                      </a:r>
                      <a:r>
                        <a:rPr lang="en-US" sz="2000" dirty="0">
                          <a:effectLst/>
                          <a:latin typeface="Times New Roman"/>
                          <a:ea typeface="Calibri"/>
                          <a:cs typeface="Times New Roman"/>
                        </a:rPr>
                        <a:t> </a:t>
                      </a:r>
                      <a:r>
                        <a:rPr lang="en-US" sz="2000" dirty="0" err="1">
                          <a:effectLst/>
                          <a:latin typeface="Times New Roman"/>
                          <a:ea typeface="Calibri"/>
                          <a:cs typeface="Times New Roman"/>
                        </a:rPr>
                        <a:t>bahwa</a:t>
                      </a:r>
                      <a:r>
                        <a:rPr lang="en-US" sz="2000" dirty="0">
                          <a:effectLst/>
                          <a:latin typeface="Times New Roman"/>
                          <a:ea typeface="Calibri"/>
                          <a:cs typeface="Times New Roman"/>
                        </a:rPr>
                        <a:t> </a:t>
                      </a:r>
                      <a:r>
                        <a:rPr lang="en-US" sz="2000" dirty="0" err="1">
                          <a:effectLst/>
                          <a:latin typeface="Times New Roman"/>
                          <a:ea typeface="Calibri"/>
                          <a:cs typeface="Times New Roman"/>
                        </a:rPr>
                        <a:t>tidak</a:t>
                      </a:r>
                      <a:r>
                        <a:rPr lang="en-US" sz="2000" dirty="0">
                          <a:effectLst/>
                          <a:latin typeface="Times New Roman"/>
                          <a:ea typeface="Calibri"/>
                          <a:cs typeface="Times New Roman"/>
                        </a:rPr>
                        <a:t> </a:t>
                      </a:r>
                      <a:r>
                        <a:rPr lang="en-US" sz="2000" dirty="0" err="1">
                          <a:effectLst/>
                          <a:latin typeface="Times New Roman"/>
                          <a:ea typeface="Calibri"/>
                          <a:cs typeface="Times New Roman"/>
                        </a:rPr>
                        <a:t>ada</a:t>
                      </a:r>
                      <a:r>
                        <a:rPr lang="en-US" sz="2000" dirty="0">
                          <a:effectLst/>
                          <a:latin typeface="Times New Roman"/>
                          <a:ea typeface="Calibri"/>
                          <a:cs typeface="Times New Roman"/>
                        </a:rPr>
                        <a:t> </a:t>
                      </a:r>
                      <a:r>
                        <a:rPr lang="en-US" sz="2000" dirty="0" err="1">
                          <a:effectLst/>
                          <a:latin typeface="Times New Roman"/>
                          <a:ea typeface="Calibri"/>
                          <a:cs typeface="Times New Roman"/>
                        </a:rPr>
                        <a:t>perbedaan</a:t>
                      </a:r>
                      <a:r>
                        <a:rPr lang="en-US" sz="2000" dirty="0">
                          <a:effectLst/>
                          <a:latin typeface="Times New Roman"/>
                          <a:ea typeface="Calibri"/>
                          <a:cs typeface="Times New Roman"/>
                        </a:rPr>
                        <a:t> </a:t>
                      </a:r>
                      <a:r>
                        <a:rPr lang="en-US" sz="2000" dirty="0" err="1">
                          <a:effectLst/>
                          <a:latin typeface="Times New Roman"/>
                          <a:ea typeface="Calibri"/>
                          <a:cs typeface="Times New Roman"/>
                        </a:rPr>
                        <a:t>pemberian</a:t>
                      </a:r>
                      <a:r>
                        <a:rPr lang="en-US" sz="2000" dirty="0">
                          <a:effectLst/>
                          <a:latin typeface="Times New Roman"/>
                          <a:ea typeface="Calibri"/>
                          <a:cs typeface="Times New Roman"/>
                        </a:rPr>
                        <a:t> </a:t>
                      </a:r>
                      <a:r>
                        <a:rPr lang="en-US" sz="2000" dirty="0" err="1">
                          <a:effectLst/>
                          <a:latin typeface="Times New Roman"/>
                          <a:ea typeface="Calibri"/>
                          <a:cs typeface="Times New Roman"/>
                        </a:rPr>
                        <a:t>upah</a:t>
                      </a:r>
                      <a:r>
                        <a:rPr lang="en-US" sz="2000" dirty="0">
                          <a:effectLst/>
                          <a:latin typeface="Times New Roman"/>
                          <a:ea typeface="Calibri"/>
                          <a:cs typeface="Times New Roman"/>
                        </a:rPr>
                        <a:t> </a:t>
                      </a:r>
                      <a:r>
                        <a:rPr lang="en-US" sz="2000" dirty="0" err="1">
                          <a:effectLst/>
                          <a:latin typeface="Times New Roman"/>
                          <a:ea typeface="Calibri"/>
                          <a:cs typeface="Times New Roman"/>
                        </a:rPr>
                        <a:t>pada</a:t>
                      </a:r>
                      <a:r>
                        <a:rPr lang="en-US" sz="2000" dirty="0">
                          <a:effectLst/>
                          <a:latin typeface="Times New Roman"/>
                          <a:ea typeface="Calibri"/>
                          <a:cs typeface="Times New Roman"/>
                        </a:rPr>
                        <a:t> </a:t>
                      </a:r>
                      <a:r>
                        <a:rPr lang="en-US" sz="2000" dirty="0" err="1">
                          <a:effectLst/>
                          <a:latin typeface="Times New Roman"/>
                          <a:ea typeface="Calibri"/>
                          <a:cs typeface="Times New Roman"/>
                        </a:rPr>
                        <a:t>karyawan</a:t>
                      </a:r>
                      <a:r>
                        <a:rPr lang="en-US" sz="2000" dirty="0">
                          <a:effectLst/>
                          <a:latin typeface="Times New Roman"/>
                          <a:ea typeface="Calibri"/>
                          <a:cs typeface="Times New Roman"/>
                        </a:rPr>
                        <a:t> </a:t>
                      </a:r>
                      <a:r>
                        <a:rPr lang="en-US" sz="2000" dirty="0" err="1">
                          <a:effectLst/>
                          <a:latin typeface="Times New Roman"/>
                          <a:ea typeface="Calibri"/>
                          <a:cs typeface="Times New Roman"/>
                        </a:rPr>
                        <a:t>pakaian</a:t>
                      </a:r>
                      <a:r>
                        <a:rPr lang="en-US" sz="2000" dirty="0">
                          <a:effectLst/>
                          <a:latin typeface="Times New Roman"/>
                          <a:ea typeface="Calibri"/>
                          <a:cs typeface="Times New Roman"/>
                        </a:rPr>
                        <a:t> </a:t>
                      </a:r>
                      <a:r>
                        <a:rPr lang="en-US" sz="2000" dirty="0" err="1">
                          <a:effectLst/>
                          <a:latin typeface="Times New Roman"/>
                          <a:ea typeface="Calibri"/>
                          <a:cs typeface="Times New Roman"/>
                        </a:rPr>
                        <a:t>anak-anak</a:t>
                      </a:r>
                      <a:r>
                        <a:rPr lang="en-US" sz="2000" dirty="0">
                          <a:effectLst/>
                          <a:latin typeface="Times New Roman"/>
                          <a:ea typeface="Calibri"/>
                          <a:cs typeface="Times New Roman"/>
                        </a:rPr>
                        <a:t> </a:t>
                      </a:r>
                      <a:r>
                        <a:rPr lang="en-US" sz="2000" dirty="0" err="1">
                          <a:effectLst/>
                          <a:latin typeface="Times New Roman"/>
                          <a:ea typeface="Calibri"/>
                          <a:cs typeface="Times New Roman"/>
                        </a:rPr>
                        <a:t>dan</a:t>
                      </a:r>
                      <a:r>
                        <a:rPr lang="en-US" sz="2000" dirty="0">
                          <a:effectLst/>
                          <a:latin typeface="Times New Roman"/>
                          <a:ea typeface="Calibri"/>
                          <a:cs typeface="Times New Roman"/>
                        </a:rPr>
                        <a:t> </a:t>
                      </a:r>
                      <a:r>
                        <a:rPr lang="en-US" sz="2000" dirty="0" err="1">
                          <a:effectLst/>
                          <a:latin typeface="Times New Roman"/>
                          <a:ea typeface="Calibri"/>
                          <a:cs typeface="Times New Roman"/>
                        </a:rPr>
                        <a:t>dewasa</a:t>
                      </a:r>
                      <a:r>
                        <a:rPr lang="en-US" sz="2000" dirty="0">
                          <a:effectLst/>
                          <a:latin typeface="Times New Roman"/>
                          <a:ea typeface="Calibri"/>
                          <a:cs typeface="Times New Roman"/>
                        </a:rPr>
                        <a:t> di PT AWAMI Malang.</a:t>
                      </a:r>
                      <a:endParaRPr lang="en-US" sz="1800" dirty="0">
                        <a:effectLst/>
                        <a:latin typeface="Calibri"/>
                        <a:ea typeface="Calibri"/>
                        <a:cs typeface="Times New Roman"/>
                      </a:endParaRPr>
                    </a:p>
                  </a:txBody>
                  <a:tcPr marL="182880" marR="182880" marT="182880" marB="1828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284876061"/>
              </p:ext>
            </p:extLst>
          </p:nvPr>
        </p:nvGraphicFramePr>
        <p:xfrm>
          <a:off x="838200" y="4267200"/>
          <a:ext cx="7391400" cy="1295400"/>
        </p:xfrm>
        <a:graphic>
          <a:graphicData uri="http://schemas.openxmlformats.org/drawingml/2006/table">
            <a:tbl>
              <a:tblPr firstRow="1" firstCol="1" bandRow="1"/>
              <a:tblGrid>
                <a:gridCol w="7391400">
                  <a:extLst>
                    <a:ext uri="{9D8B030D-6E8A-4147-A177-3AD203B41FA5}">
                      <a16:colId xmlns:a16="http://schemas.microsoft.com/office/drawing/2014/main" val="20000"/>
                    </a:ext>
                  </a:extLst>
                </a:gridCol>
              </a:tblGrid>
              <a:tr h="1295400">
                <a:tc>
                  <a:txBody>
                    <a:bodyPr/>
                    <a:lstStyle/>
                    <a:p>
                      <a:pPr algn="just">
                        <a:lnSpc>
                          <a:spcPct val="150000"/>
                        </a:lnSpc>
                        <a:spcAft>
                          <a:spcPts val="0"/>
                        </a:spcAft>
                      </a:pPr>
                      <a:r>
                        <a:rPr lang="en-US" sz="2000" dirty="0" err="1">
                          <a:effectLst/>
                          <a:latin typeface="Times New Roman"/>
                          <a:ea typeface="Calibri"/>
                          <a:cs typeface="Times New Roman"/>
                        </a:rPr>
                        <a:t>Tidak</a:t>
                      </a:r>
                      <a:r>
                        <a:rPr lang="en-US" sz="2000" dirty="0">
                          <a:effectLst/>
                          <a:latin typeface="Times New Roman"/>
                          <a:ea typeface="Calibri"/>
                          <a:cs typeface="Times New Roman"/>
                        </a:rPr>
                        <a:t> </a:t>
                      </a:r>
                      <a:r>
                        <a:rPr lang="en-US" sz="2000" dirty="0" err="1">
                          <a:effectLst/>
                          <a:latin typeface="Times New Roman"/>
                          <a:ea typeface="Calibri"/>
                          <a:cs typeface="Times New Roman"/>
                        </a:rPr>
                        <a:t>ada</a:t>
                      </a:r>
                      <a:r>
                        <a:rPr lang="en-US" sz="2000" dirty="0">
                          <a:effectLst/>
                          <a:latin typeface="Times New Roman"/>
                          <a:ea typeface="Calibri"/>
                          <a:cs typeface="Times New Roman"/>
                        </a:rPr>
                        <a:t> </a:t>
                      </a:r>
                      <a:r>
                        <a:rPr lang="en-US" sz="2000" dirty="0" err="1">
                          <a:effectLst/>
                          <a:latin typeface="Times New Roman"/>
                          <a:ea typeface="Calibri"/>
                          <a:cs typeface="Times New Roman"/>
                        </a:rPr>
                        <a:t>perbedaan</a:t>
                      </a:r>
                      <a:r>
                        <a:rPr lang="en-US" sz="2000" dirty="0">
                          <a:effectLst/>
                          <a:latin typeface="Times New Roman"/>
                          <a:ea typeface="Calibri"/>
                          <a:cs typeface="Times New Roman"/>
                        </a:rPr>
                        <a:t> </a:t>
                      </a:r>
                      <a:r>
                        <a:rPr lang="en-US" sz="2000" dirty="0" err="1">
                          <a:effectLst/>
                          <a:latin typeface="Times New Roman"/>
                          <a:ea typeface="Calibri"/>
                          <a:cs typeface="Times New Roman"/>
                        </a:rPr>
                        <a:t>pemberian</a:t>
                      </a:r>
                      <a:r>
                        <a:rPr lang="en-US" sz="2000" dirty="0">
                          <a:effectLst/>
                          <a:latin typeface="Times New Roman"/>
                          <a:ea typeface="Calibri"/>
                          <a:cs typeface="Times New Roman"/>
                        </a:rPr>
                        <a:t> </a:t>
                      </a:r>
                      <a:r>
                        <a:rPr lang="en-US" sz="2000" dirty="0" err="1">
                          <a:effectLst/>
                          <a:latin typeface="Times New Roman"/>
                          <a:ea typeface="Calibri"/>
                          <a:cs typeface="Times New Roman"/>
                        </a:rPr>
                        <a:t>upah</a:t>
                      </a:r>
                      <a:r>
                        <a:rPr lang="en-US" sz="2000" dirty="0">
                          <a:effectLst/>
                          <a:latin typeface="Times New Roman"/>
                          <a:ea typeface="Calibri"/>
                          <a:cs typeface="Times New Roman"/>
                        </a:rPr>
                        <a:t> </a:t>
                      </a:r>
                      <a:r>
                        <a:rPr lang="en-US" sz="2000" dirty="0" err="1">
                          <a:effectLst/>
                          <a:latin typeface="Times New Roman"/>
                          <a:ea typeface="Calibri"/>
                          <a:cs typeface="Times New Roman"/>
                        </a:rPr>
                        <a:t>pada</a:t>
                      </a:r>
                      <a:r>
                        <a:rPr lang="en-US" sz="2000" dirty="0">
                          <a:effectLst/>
                          <a:latin typeface="Times New Roman"/>
                          <a:ea typeface="Calibri"/>
                          <a:cs typeface="Times New Roman"/>
                        </a:rPr>
                        <a:t> </a:t>
                      </a:r>
                      <a:r>
                        <a:rPr lang="en-US" sz="2000" dirty="0" err="1">
                          <a:effectLst/>
                          <a:latin typeface="Times New Roman"/>
                          <a:ea typeface="Calibri"/>
                          <a:cs typeface="Times New Roman"/>
                        </a:rPr>
                        <a:t>karyawan</a:t>
                      </a:r>
                      <a:r>
                        <a:rPr lang="en-US" sz="2000" dirty="0">
                          <a:effectLst/>
                          <a:latin typeface="Times New Roman"/>
                          <a:ea typeface="Calibri"/>
                          <a:cs typeface="Times New Roman"/>
                        </a:rPr>
                        <a:t> </a:t>
                      </a:r>
                      <a:r>
                        <a:rPr lang="en-US" sz="2000" dirty="0" err="1">
                          <a:effectLst/>
                          <a:latin typeface="Times New Roman"/>
                          <a:ea typeface="Calibri"/>
                          <a:cs typeface="Times New Roman"/>
                        </a:rPr>
                        <a:t>pakaian</a:t>
                      </a:r>
                      <a:r>
                        <a:rPr lang="en-US" sz="2000" dirty="0">
                          <a:effectLst/>
                          <a:latin typeface="Times New Roman"/>
                          <a:ea typeface="Calibri"/>
                          <a:cs typeface="Times New Roman"/>
                        </a:rPr>
                        <a:t> </a:t>
                      </a:r>
                      <a:r>
                        <a:rPr lang="en-US" sz="2000" dirty="0" err="1">
                          <a:effectLst/>
                          <a:latin typeface="Times New Roman"/>
                          <a:ea typeface="Calibri"/>
                          <a:cs typeface="Times New Roman"/>
                        </a:rPr>
                        <a:t>anak-anak</a:t>
                      </a:r>
                      <a:r>
                        <a:rPr lang="en-US" sz="2000" dirty="0">
                          <a:effectLst/>
                          <a:latin typeface="Times New Roman"/>
                          <a:ea typeface="Calibri"/>
                          <a:cs typeface="Times New Roman"/>
                        </a:rPr>
                        <a:t> </a:t>
                      </a:r>
                      <a:r>
                        <a:rPr lang="en-US" sz="2000" dirty="0" err="1">
                          <a:effectLst/>
                          <a:latin typeface="Times New Roman"/>
                          <a:ea typeface="Calibri"/>
                          <a:cs typeface="Times New Roman"/>
                        </a:rPr>
                        <a:t>dan</a:t>
                      </a:r>
                      <a:r>
                        <a:rPr lang="en-US" sz="2000" dirty="0">
                          <a:effectLst/>
                          <a:latin typeface="Times New Roman"/>
                          <a:ea typeface="Calibri"/>
                          <a:cs typeface="Times New Roman"/>
                        </a:rPr>
                        <a:t> </a:t>
                      </a:r>
                      <a:r>
                        <a:rPr lang="en-US" sz="2000" dirty="0" err="1">
                          <a:effectLst/>
                          <a:latin typeface="Times New Roman"/>
                          <a:ea typeface="Calibri"/>
                          <a:cs typeface="Times New Roman"/>
                        </a:rPr>
                        <a:t>dewasa</a:t>
                      </a:r>
                      <a:r>
                        <a:rPr lang="en-US" sz="2000" dirty="0">
                          <a:effectLst/>
                          <a:latin typeface="Times New Roman"/>
                          <a:ea typeface="Calibri"/>
                          <a:cs typeface="Times New Roman"/>
                        </a:rPr>
                        <a:t> di PT AWAMI Malang (</a:t>
                      </a:r>
                      <a:r>
                        <a:rPr lang="en-US" sz="2000" dirty="0" err="1">
                          <a:effectLst/>
                          <a:latin typeface="Times New Roman"/>
                          <a:ea typeface="Calibri"/>
                          <a:cs typeface="Times New Roman"/>
                        </a:rPr>
                        <a:t>Gudat</a:t>
                      </a:r>
                      <a:r>
                        <a:rPr lang="en-US" sz="2000" dirty="0">
                          <a:effectLst/>
                          <a:latin typeface="Times New Roman"/>
                          <a:ea typeface="Calibri"/>
                          <a:cs typeface="Times New Roman"/>
                        </a:rPr>
                        <a:t>, 2001).</a:t>
                      </a:r>
                      <a:endParaRPr lang="en-US" sz="1800" dirty="0">
                        <a:effectLst/>
                        <a:latin typeface="Calibri"/>
                        <a:ea typeface="Calibri"/>
                        <a:cs typeface="Times New Roman"/>
                      </a:endParaRPr>
                    </a:p>
                  </a:txBody>
                  <a:tcPr marL="182880" marR="182880" marT="182880" marB="1828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6" name="Picture 2" descr="C:\Users\nepa\Desktop\bahan tuton acer\BAHAN TUTON\cartoon\pencil-on-paper-300x3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4572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81650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130</TotalTime>
  <Words>955</Words>
  <Application>Microsoft Office PowerPoint</Application>
  <PresentationFormat>On-screen Show (4:3)</PresentationFormat>
  <Paragraphs>62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Times New Roman</vt:lpstr>
      <vt:lpstr>Trebuchet MS</vt:lpstr>
      <vt:lpstr>Wingdings 3</vt:lpstr>
      <vt:lpstr>Facet</vt:lpstr>
      <vt:lpstr>KUTIPAN DAN  CARA MERUJUK</vt:lpstr>
      <vt:lpstr>KUTIPAN</vt:lpstr>
      <vt:lpstr>PowerPoint Presentation</vt:lpstr>
      <vt:lpstr>KUTIPAN LANGSUNG  (singkat: &lt; 40 kata)</vt:lpstr>
      <vt:lpstr>CONTOH</vt:lpstr>
      <vt:lpstr>KUTIPAN LANGSUNG  (panjang: &gt; 40 kata)</vt:lpstr>
      <vt:lpstr>CONTOH</vt:lpstr>
      <vt:lpstr>KUTIPAN TIDAK LANGSUNG </vt:lpstr>
      <vt:lpstr>CONTOH</vt:lpstr>
      <vt:lpstr>KUTIPAN YANG TELAH DIKUTIP</vt:lpstr>
      <vt:lpstr>CONTOH</vt:lpstr>
      <vt:lpstr>DAFTAR PUSTAKA</vt:lpstr>
      <vt:lpstr>Prinsip-prinsip umum dalam penyusunan daftar pustaka antara lain sebagai berikut: </vt:lpstr>
      <vt:lpstr>APLIKASI PENGATURAN REFERENSI</vt:lpstr>
      <vt:lpstr>PowerPoint Presentation</vt:lpstr>
      <vt:lpstr>PowerPoint Presentation</vt:lpstr>
      <vt:lpstr>References</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Dalsus Japenri</cp:lastModifiedBy>
  <cp:revision>49</cp:revision>
  <dcterms:created xsi:type="dcterms:W3CDTF">2006-08-16T00:00:00Z</dcterms:created>
  <dcterms:modified xsi:type="dcterms:W3CDTF">2024-01-16T23:28:00Z</dcterms:modified>
</cp:coreProperties>
</file>