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8" r:id="rId1"/>
  </p:sldMasterIdLst>
  <p:notesMasterIdLst>
    <p:notesMasterId r:id="rId40"/>
  </p:notesMasterIdLst>
  <p:sldIdLst>
    <p:sldId id="256" r:id="rId2"/>
    <p:sldId id="257" r:id="rId3"/>
    <p:sldId id="268" r:id="rId4"/>
    <p:sldId id="269" r:id="rId5"/>
    <p:sldId id="270" r:id="rId6"/>
    <p:sldId id="271" r:id="rId7"/>
    <p:sldId id="273" r:id="rId8"/>
    <p:sldId id="276" r:id="rId9"/>
    <p:sldId id="277" r:id="rId10"/>
    <p:sldId id="278" r:id="rId11"/>
    <p:sldId id="279" r:id="rId12"/>
    <p:sldId id="301" r:id="rId13"/>
    <p:sldId id="281" r:id="rId14"/>
    <p:sldId id="282" r:id="rId15"/>
    <p:sldId id="260" r:id="rId16"/>
    <p:sldId id="302" r:id="rId17"/>
    <p:sldId id="303" r:id="rId18"/>
    <p:sldId id="304" r:id="rId19"/>
    <p:sldId id="305" r:id="rId20"/>
    <p:sldId id="306" r:id="rId21"/>
    <p:sldId id="307" r:id="rId22"/>
    <p:sldId id="308" r:id="rId23"/>
    <p:sldId id="285" r:id="rId24"/>
    <p:sldId id="262" r:id="rId25"/>
    <p:sldId id="263" r:id="rId26"/>
    <p:sldId id="264" r:id="rId27"/>
    <p:sldId id="286" r:id="rId28"/>
    <p:sldId id="287" r:id="rId29"/>
    <p:sldId id="288" r:id="rId30"/>
    <p:sldId id="289" r:id="rId31"/>
    <p:sldId id="290" r:id="rId32"/>
    <p:sldId id="291" r:id="rId33"/>
    <p:sldId id="292" r:id="rId34"/>
    <p:sldId id="293" r:id="rId35"/>
    <p:sldId id="294" r:id="rId36"/>
    <p:sldId id="267" r:id="rId37"/>
    <p:sldId id="309" r:id="rId38"/>
    <p:sldId id="310" r:id="rId3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66"/>
  </p:normalViewPr>
  <p:slideViewPr>
    <p:cSldViewPr>
      <p:cViewPr varScale="1">
        <p:scale>
          <a:sx n="102" d="100"/>
          <a:sy n="102" d="100"/>
        </p:scale>
        <p:origin x="1384"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AA6962-87D1-447F-A180-DA8042538D9D}" type="datetimeFigureOut">
              <a:rPr lang="id-ID" smtClean="0"/>
              <a:pPr/>
              <a:t>01/11/20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6BB4DF-AC57-4AAE-BF71-57BA879BAE56}" type="slidenum">
              <a:rPr lang="id-ID" smtClean="0"/>
              <a:pPr/>
              <a:t>‹#›</a:t>
            </a:fld>
            <a:endParaRPr lang="id-ID"/>
          </a:p>
        </p:txBody>
      </p:sp>
    </p:spTree>
    <p:extLst>
      <p:ext uri="{BB962C8B-B14F-4D97-AF65-F5344CB8AC3E}">
        <p14:creationId xmlns:p14="http://schemas.microsoft.com/office/powerpoint/2010/main" val="969508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70620D5-70E2-4476-B1DB-60E1EC769A1D}" type="slidenum">
              <a:rPr lang="en-US" smtClean="0"/>
              <a:pPr eaLnBrk="1" hangingPunct="1"/>
              <a:t>8</a:t>
            </a:fld>
            <a:endParaRPr lang="en-US"/>
          </a:p>
        </p:txBody>
      </p:sp>
      <p:sp>
        <p:nvSpPr>
          <p:cNvPr id="481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61AAED3-2F69-4FFB-9946-29BD8ABF7D82}" type="slidenum">
              <a:rPr lang="en-US" smtClean="0"/>
              <a:pPr eaLnBrk="1" hangingPunct="1"/>
              <a:t>9</a:t>
            </a:fld>
            <a:endParaRPr lang="en-US"/>
          </a:p>
        </p:txBody>
      </p:sp>
      <p:sp>
        <p:nvSpPr>
          <p:cNvPr id="491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656C97F-648F-4F8B-BD0B-3872222B01EE}" type="slidenum">
              <a:rPr lang="en-US" smtClean="0"/>
              <a:pPr eaLnBrk="1" hangingPunct="1"/>
              <a:t>11</a:t>
            </a:fld>
            <a:endParaRPr lang="en-US"/>
          </a:p>
        </p:txBody>
      </p:sp>
      <p:sp>
        <p:nvSpPr>
          <p:cNvPr id="501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533A32B-8993-49B0-BF58-C5514FD50AB8}" type="slidenum">
              <a:rPr lang="en-US" smtClean="0"/>
              <a:pPr eaLnBrk="1" hangingPunct="1"/>
              <a:t>13</a:t>
            </a:fld>
            <a:endParaRPr lang="en-US"/>
          </a:p>
        </p:txBody>
      </p:sp>
      <p:sp>
        <p:nvSpPr>
          <p:cNvPr id="512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3CED884-8AE0-45CD-A46E-21E596B44383}" type="slidenum">
              <a:rPr lang="en-US" smtClean="0"/>
              <a:pPr eaLnBrk="1" hangingPunct="1"/>
              <a:t>14</a:t>
            </a:fld>
            <a:endParaRPr lang="en-US"/>
          </a:p>
        </p:txBody>
      </p:sp>
      <p:sp>
        <p:nvSpPr>
          <p:cNvPr id="522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FD3EFEE-1B2A-4814-A054-B228F0191B9F}" type="datetimeFigureOut">
              <a:rPr lang="id-ID" smtClean="0"/>
              <a:pPr/>
              <a:t>01/11/20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3E787E5-B61D-4FDF-8DC9-1F47D0F23836}"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D3EFEE-1B2A-4814-A054-B228F0191B9F}" type="datetimeFigureOut">
              <a:rPr lang="id-ID" smtClean="0"/>
              <a:pPr/>
              <a:t>01/11/20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3E787E5-B61D-4FDF-8DC9-1F47D0F23836}"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D3EFEE-1B2A-4814-A054-B228F0191B9F}" type="datetimeFigureOut">
              <a:rPr lang="id-ID" smtClean="0"/>
              <a:pPr/>
              <a:t>01/11/20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3E787E5-B61D-4FDF-8DC9-1F47D0F23836}" type="slidenum">
              <a:rPr lang="id-ID" smtClean="0"/>
              <a:pPr/>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838200" y="2362200"/>
            <a:ext cx="3770313" cy="3724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760913" y="2362200"/>
            <a:ext cx="3770312" cy="3724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a:xfrm>
            <a:off x="2438400" y="6248400"/>
            <a:ext cx="2130425" cy="474663"/>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5791200" y="6248400"/>
            <a:ext cx="2897188" cy="474663"/>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4138" y="6242050"/>
            <a:ext cx="587375" cy="488950"/>
          </a:xfrm>
        </p:spPr>
        <p:txBody>
          <a:bodyPr/>
          <a:lstStyle>
            <a:lvl1pPr>
              <a:defRPr/>
            </a:lvl1pPr>
          </a:lstStyle>
          <a:p>
            <a:pPr>
              <a:defRPr/>
            </a:pPr>
            <a:fld id="{F0E09925-13A2-4BDF-A849-7560D68DCFA8}" type="slidenum">
              <a:rPr lang="en-US"/>
              <a:pPr>
                <a:defRPr/>
              </a:pPr>
              <a:t>‹#›</a:t>
            </a:fld>
            <a:endParaRPr lang="en-US"/>
          </a:p>
        </p:txBody>
      </p:sp>
    </p:spTree>
    <p:extLst>
      <p:ext uri="{BB962C8B-B14F-4D97-AF65-F5344CB8AC3E}">
        <p14:creationId xmlns:p14="http://schemas.microsoft.com/office/powerpoint/2010/main" val="374565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D3EFEE-1B2A-4814-A054-B228F0191B9F}" type="datetimeFigureOut">
              <a:rPr lang="id-ID" smtClean="0"/>
              <a:pPr/>
              <a:t>01/11/20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3E787E5-B61D-4FDF-8DC9-1F47D0F23836}"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D3EFEE-1B2A-4814-A054-B228F0191B9F}" type="datetimeFigureOut">
              <a:rPr lang="id-ID" smtClean="0"/>
              <a:pPr/>
              <a:t>01/11/20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3E787E5-B61D-4FDF-8DC9-1F47D0F23836}"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D3EFEE-1B2A-4814-A054-B228F0191B9F}" type="datetimeFigureOut">
              <a:rPr lang="id-ID" smtClean="0"/>
              <a:pPr/>
              <a:t>01/11/20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3E787E5-B61D-4FDF-8DC9-1F47D0F23836}"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FD3EFEE-1B2A-4814-A054-B228F0191B9F}" type="datetimeFigureOut">
              <a:rPr lang="id-ID" smtClean="0"/>
              <a:pPr/>
              <a:t>01/11/20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3E787E5-B61D-4FDF-8DC9-1F47D0F23836}"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FD3EFEE-1B2A-4814-A054-B228F0191B9F}" type="datetimeFigureOut">
              <a:rPr lang="id-ID" smtClean="0"/>
              <a:pPr/>
              <a:t>01/11/20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3E787E5-B61D-4FDF-8DC9-1F47D0F23836}"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D3EFEE-1B2A-4814-A054-B228F0191B9F}" type="datetimeFigureOut">
              <a:rPr lang="id-ID" smtClean="0"/>
              <a:pPr/>
              <a:t>01/11/20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3E787E5-B61D-4FDF-8DC9-1F47D0F23836}"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D3EFEE-1B2A-4814-A054-B228F0191B9F}" type="datetimeFigureOut">
              <a:rPr lang="id-ID" smtClean="0"/>
              <a:pPr/>
              <a:t>01/11/20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3E787E5-B61D-4FDF-8DC9-1F47D0F23836}" type="slidenum">
              <a:rPr lang="id-ID" smtClean="0"/>
              <a:pPr/>
              <a:t>‹#›</a:t>
            </a:fld>
            <a:endParaRPr lang="id-ID"/>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BFD3EFEE-1B2A-4814-A054-B228F0191B9F}" type="datetimeFigureOut">
              <a:rPr lang="id-ID" smtClean="0"/>
              <a:pPr/>
              <a:t>01/11/20</a:t>
            </a:fld>
            <a:endParaRPr lang="id-ID"/>
          </a:p>
        </p:txBody>
      </p:sp>
      <p:sp>
        <p:nvSpPr>
          <p:cNvPr id="9" name="Slide Number Placeholder 8"/>
          <p:cNvSpPr>
            <a:spLocks noGrp="1"/>
          </p:cNvSpPr>
          <p:nvPr>
            <p:ph type="sldNum" sz="quarter" idx="11"/>
          </p:nvPr>
        </p:nvSpPr>
        <p:spPr/>
        <p:txBody>
          <a:bodyPr/>
          <a:lstStyle/>
          <a:p>
            <a:fld id="{63E787E5-B61D-4FDF-8DC9-1F47D0F23836}" type="slidenum">
              <a:rPr lang="id-ID" smtClean="0"/>
              <a:pPr/>
              <a:t>‹#›</a:t>
            </a:fld>
            <a:endParaRPr lang="id-ID"/>
          </a:p>
        </p:txBody>
      </p:sp>
      <p:sp>
        <p:nvSpPr>
          <p:cNvPr id="10" name="Footer Placeholder 9"/>
          <p:cNvSpPr>
            <a:spLocks noGrp="1"/>
          </p:cNvSpPr>
          <p:nvPr>
            <p:ph type="ftr" sz="quarter" idx="12"/>
          </p:nvPr>
        </p:nvSpPr>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3E787E5-B61D-4FDF-8DC9-1F47D0F23836}" type="slidenum">
              <a:rPr lang="id-ID" smtClean="0"/>
              <a:pPr/>
              <a:t>‹#›</a:t>
            </a:fld>
            <a:endParaRPr lang="id-ID"/>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id-ID"/>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FD3EFEE-1B2A-4814-A054-B228F0191B9F}" type="datetimeFigureOut">
              <a:rPr lang="id-ID" smtClean="0"/>
              <a:pPr/>
              <a:t>01/11/20</a:t>
            </a:fld>
            <a:endParaRPr lang="id-ID"/>
          </a:p>
        </p:txBody>
      </p:sp>
    </p:spTree>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 id="2147483850" r:id="rId12"/>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3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12.xml"/><Relationship Id="rId5" Type="http://schemas.openxmlformats.org/officeDocument/2006/relationships/image" Target="../media/image7.wmf"/><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268760"/>
            <a:ext cx="7992888" cy="2197968"/>
          </a:xfrm>
        </p:spPr>
        <p:txBody>
          <a:bodyPr>
            <a:noAutofit/>
          </a:bodyPr>
          <a:lstStyle/>
          <a:p>
            <a:r>
              <a:rPr lang="id-ID" sz="4400"/>
              <a:t>KONSEP PERANCANGAN SISTEM INFORMASI</a:t>
            </a:r>
            <a:br>
              <a:rPr lang="id-ID" sz="4400"/>
            </a:br>
            <a:r>
              <a:rPr lang="id-ID" sz="4400"/>
              <a:t>BERBASIS OBYEK</a:t>
            </a:r>
          </a:p>
        </p:txBody>
      </p:sp>
      <p:sp>
        <p:nvSpPr>
          <p:cNvPr id="3" name="Subtitle 2"/>
          <p:cNvSpPr>
            <a:spLocks noGrp="1"/>
          </p:cNvSpPr>
          <p:nvPr>
            <p:ph type="subTitle" idx="1"/>
          </p:nvPr>
        </p:nvSpPr>
        <p:spPr/>
        <p:txBody>
          <a:bodyPr/>
          <a:lstStyle/>
          <a:p>
            <a:r>
              <a:rPr lang="id-ID">
                <a:solidFill>
                  <a:schemeClr val="bg1"/>
                </a:solidFill>
              </a:rPr>
              <a:t>BERORIENTASI OBJEK</a:t>
            </a:r>
          </a:p>
        </p:txBody>
      </p:sp>
    </p:spTree>
    <p:extLst>
      <p:ext uri="{BB962C8B-B14F-4D97-AF65-F5344CB8AC3E}">
        <p14:creationId xmlns:p14="http://schemas.microsoft.com/office/powerpoint/2010/main" val="3240023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GB" sz="4400">
                <a:solidFill>
                  <a:schemeClr val="accent1">
                    <a:satMod val="150000"/>
                  </a:schemeClr>
                </a:solidFill>
              </a:rPr>
              <a:t>The </a:t>
            </a:r>
            <a:r>
              <a:rPr lang="en-GB" sz="4400" dirty="0">
                <a:solidFill>
                  <a:schemeClr val="accent1">
                    <a:satMod val="150000"/>
                  </a:schemeClr>
                </a:solidFill>
              </a:rPr>
              <a:t>Unified </a:t>
            </a:r>
            <a:r>
              <a:rPr lang="en-GB" sz="4400" dirty="0" err="1">
                <a:solidFill>
                  <a:schemeClr val="accent1">
                    <a:satMod val="150000"/>
                  </a:schemeClr>
                </a:solidFill>
              </a:rPr>
              <a:t>Modeling</a:t>
            </a:r>
            <a:r>
              <a:rPr lang="en-GB" sz="4400" dirty="0">
                <a:solidFill>
                  <a:schemeClr val="accent1">
                    <a:satMod val="150000"/>
                  </a:schemeClr>
                </a:solidFill>
              </a:rPr>
              <a:t> Language</a:t>
            </a:r>
            <a:endParaRPr lang="id-ID" sz="4400" dirty="0">
              <a:solidFill>
                <a:schemeClr val="accent1">
                  <a:satMod val="150000"/>
                </a:schemeClr>
              </a:solidFill>
            </a:endParaRPr>
          </a:p>
        </p:txBody>
      </p:sp>
      <p:grpSp>
        <p:nvGrpSpPr>
          <p:cNvPr id="22531" name="Group 4"/>
          <p:cNvGrpSpPr>
            <a:grpSpLocks noGrp="1" noChangeAspect="1"/>
          </p:cNvGrpSpPr>
          <p:nvPr/>
        </p:nvGrpSpPr>
        <p:grpSpPr bwMode="auto">
          <a:xfrm>
            <a:off x="156621" y="1774825"/>
            <a:ext cx="8229600" cy="4625975"/>
            <a:chOff x="375" y="848"/>
            <a:chExt cx="4983" cy="3165"/>
          </a:xfrm>
        </p:grpSpPr>
        <p:sp>
          <p:nvSpPr>
            <p:cNvPr id="22532" name="Line 5"/>
            <p:cNvSpPr>
              <a:spLocks noChangeAspect="1" noChangeShapeType="1"/>
            </p:cNvSpPr>
            <p:nvPr/>
          </p:nvSpPr>
          <p:spPr bwMode="auto">
            <a:xfrm flipV="1">
              <a:off x="3066" y="1632"/>
              <a:ext cx="1373" cy="792"/>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d-ID"/>
            </a:p>
          </p:txBody>
        </p:sp>
        <p:sp>
          <p:nvSpPr>
            <p:cNvPr id="22533" name="Line 6"/>
            <p:cNvSpPr>
              <a:spLocks noChangeAspect="1" noChangeShapeType="1"/>
            </p:cNvSpPr>
            <p:nvPr/>
          </p:nvSpPr>
          <p:spPr bwMode="auto">
            <a:xfrm>
              <a:off x="3157" y="2549"/>
              <a:ext cx="1282" cy="0"/>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d-ID"/>
            </a:p>
          </p:txBody>
        </p:sp>
        <p:sp>
          <p:nvSpPr>
            <p:cNvPr id="22534" name="Line 7"/>
            <p:cNvSpPr>
              <a:spLocks noChangeAspect="1" noChangeShapeType="1"/>
            </p:cNvSpPr>
            <p:nvPr/>
          </p:nvSpPr>
          <p:spPr bwMode="auto">
            <a:xfrm>
              <a:off x="1385" y="1811"/>
              <a:ext cx="1372" cy="613"/>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d-ID"/>
            </a:p>
          </p:txBody>
        </p:sp>
        <p:sp>
          <p:nvSpPr>
            <p:cNvPr id="22535" name="Line 8"/>
            <p:cNvSpPr>
              <a:spLocks noChangeAspect="1" noChangeShapeType="1"/>
            </p:cNvSpPr>
            <p:nvPr/>
          </p:nvSpPr>
          <p:spPr bwMode="auto">
            <a:xfrm flipV="1">
              <a:off x="1896" y="2865"/>
              <a:ext cx="725" cy="360"/>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d-ID"/>
            </a:p>
          </p:txBody>
        </p:sp>
        <p:sp>
          <p:nvSpPr>
            <p:cNvPr id="22536" name="Line 9"/>
            <p:cNvSpPr>
              <a:spLocks noChangeAspect="1" noChangeShapeType="1"/>
            </p:cNvSpPr>
            <p:nvPr/>
          </p:nvSpPr>
          <p:spPr bwMode="auto">
            <a:xfrm>
              <a:off x="2411" y="1529"/>
              <a:ext cx="334" cy="801"/>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d-ID"/>
            </a:p>
          </p:txBody>
        </p:sp>
        <p:sp>
          <p:nvSpPr>
            <p:cNvPr id="22537" name="Line 10"/>
            <p:cNvSpPr>
              <a:spLocks noChangeAspect="1" noChangeShapeType="1"/>
            </p:cNvSpPr>
            <p:nvPr/>
          </p:nvSpPr>
          <p:spPr bwMode="auto">
            <a:xfrm>
              <a:off x="1384" y="2549"/>
              <a:ext cx="1282" cy="0"/>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d-ID"/>
            </a:p>
          </p:txBody>
        </p:sp>
        <p:sp>
          <p:nvSpPr>
            <p:cNvPr id="22538" name="Line 11"/>
            <p:cNvSpPr>
              <a:spLocks noChangeAspect="1" noChangeShapeType="1"/>
            </p:cNvSpPr>
            <p:nvPr/>
          </p:nvSpPr>
          <p:spPr bwMode="auto">
            <a:xfrm flipH="1">
              <a:off x="2972" y="1511"/>
              <a:ext cx="334" cy="801"/>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d-ID"/>
            </a:p>
          </p:txBody>
        </p:sp>
        <p:sp>
          <p:nvSpPr>
            <p:cNvPr id="22539" name="Line 12"/>
            <p:cNvSpPr>
              <a:spLocks noChangeAspect="1" noChangeShapeType="1"/>
            </p:cNvSpPr>
            <p:nvPr/>
          </p:nvSpPr>
          <p:spPr bwMode="auto">
            <a:xfrm flipH="1" flipV="1">
              <a:off x="3029" y="2549"/>
              <a:ext cx="1014" cy="586"/>
            </a:xfrm>
            <a:prstGeom prst="line">
              <a:avLst/>
            </a:prstGeom>
            <a:noFill/>
            <a:ln w="952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id-ID"/>
            </a:p>
          </p:txBody>
        </p:sp>
        <p:sp>
          <p:nvSpPr>
            <p:cNvPr id="13" name="Rectangle 13"/>
            <p:cNvSpPr>
              <a:spLocks noChangeAspect="1" noChangeArrowheads="1"/>
            </p:cNvSpPr>
            <p:nvPr/>
          </p:nvSpPr>
          <p:spPr bwMode="auto">
            <a:xfrm>
              <a:off x="2245" y="3248"/>
              <a:ext cx="926" cy="569"/>
            </a:xfrm>
            <a:prstGeom prst="rect">
              <a:avLst/>
            </a:prstGeom>
            <a:solidFill>
              <a:srgbClr val="006600"/>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endParaRPr lang="en-US" sz="1900">
                <a:effectLst>
                  <a:outerShdw blurRad="38100" dist="38100" dir="2700000" algn="tl">
                    <a:srgbClr val="FFFFFF"/>
                  </a:outerShdw>
                </a:effectLst>
                <a:latin typeface="Arial Narrow" pitchFamily="34" charset="0"/>
              </a:endParaRPr>
            </a:p>
          </p:txBody>
        </p:sp>
        <p:grpSp>
          <p:nvGrpSpPr>
            <p:cNvPr id="22541" name="Group 14"/>
            <p:cNvGrpSpPr>
              <a:grpSpLocks noChangeAspect="1"/>
            </p:cNvGrpSpPr>
            <p:nvPr/>
          </p:nvGrpSpPr>
          <p:grpSpPr bwMode="auto">
            <a:xfrm>
              <a:off x="1752" y="1145"/>
              <a:ext cx="1103" cy="753"/>
              <a:chOff x="1151" y="2148"/>
              <a:chExt cx="1166" cy="801"/>
            </a:xfrm>
          </p:grpSpPr>
          <p:sp>
            <p:nvSpPr>
              <p:cNvPr id="48" name="Rectangle 15"/>
              <p:cNvSpPr>
                <a:spLocks noChangeAspect="1" noChangeArrowheads="1"/>
              </p:cNvSpPr>
              <p:nvPr/>
            </p:nvSpPr>
            <p:spPr bwMode="auto">
              <a:xfrm>
                <a:off x="1151" y="2144"/>
                <a:ext cx="968" cy="615"/>
              </a:xfrm>
              <a:prstGeom prst="rect">
                <a:avLst/>
              </a:prstGeom>
              <a:solidFill>
                <a:srgbClr val="660066"/>
              </a:solidFill>
              <a:ln w="9525">
                <a:solidFill>
                  <a:schemeClr val="bg2"/>
                </a:solidFill>
                <a:miter lim="800000"/>
                <a:headEnd type="none" w="sm" len="sm"/>
                <a:tailEnd type="none" w="sm" len="sm"/>
              </a:ln>
              <a:effectLst/>
            </p:spPr>
            <p:txBody>
              <a:bodyPr wrap="none" lIns="76531" tIns="38266" rIns="76531" bIns="38266"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Use Case</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49" name="Rectangle 16"/>
              <p:cNvSpPr>
                <a:spLocks noChangeAspect="1" noChangeArrowheads="1"/>
              </p:cNvSpPr>
              <p:nvPr/>
            </p:nvSpPr>
            <p:spPr bwMode="auto">
              <a:xfrm>
                <a:off x="1247" y="2241"/>
                <a:ext cx="974" cy="610"/>
              </a:xfrm>
              <a:prstGeom prst="rect">
                <a:avLst/>
              </a:prstGeom>
              <a:solidFill>
                <a:srgbClr val="660066"/>
              </a:solidFill>
              <a:ln w="9525">
                <a:solidFill>
                  <a:schemeClr val="bg2"/>
                </a:solidFill>
                <a:miter lim="800000"/>
                <a:headEnd type="none" w="sm" len="sm"/>
                <a:tailEnd type="none" w="sm" len="sm"/>
              </a:ln>
              <a:effectLst/>
            </p:spPr>
            <p:txBody>
              <a:bodyPr wrap="none" lIns="76531" tIns="38266" rIns="76531" bIns="38266"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Use Case</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50" name="Rectangle 17"/>
              <p:cNvSpPr>
                <a:spLocks noChangeAspect="1" noChangeArrowheads="1"/>
              </p:cNvSpPr>
              <p:nvPr/>
            </p:nvSpPr>
            <p:spPr bwMode="auto">
              <a:xfrm>
                <a:off x="1349" y="2338"/>
                <a:ext cx="968" cy="611"/>
              </a:xfrm>
              <a:prstGeom prst="rect">
                <a:avLst/>
              </a:prstGeom>
              <a:solidFill>
                <a:srgbClr val="660066"/>
              </a:solidFill>
              <a:ln w="9525">
                <a:solidFill>
                  <a:schemeClr val="bg2"/>
                </a:solidFill>
                <a:miter lim="800000"/>
                <a:headEnd type="none" w="sm" len="sm"/>
                <a:tailEnd type="none" w="sm" len="sm"/>
              </a:ln>
              <a:effectLst/>
            </p:spPr>
            <p:txBody>
              <a:bodyPr wrap="none" lIns="76531" tIns="38266" rIns="76531" bIns="38266"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Use Case</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Diagrams</a:t>
                </a:r>
                <a:endParaRPr lang="en-US" sz="1900" dirty="0">
                  <a:effectLst>
                    <a:outerShdw blurRad="38100" dist="38100" dir="2700000" algn="tl">
                      <a:srgbClr val="FFFFFF"/>
                    </a:outerShdw>
                  </a:effectLst>
                  <a:latin typeface="Arial Narrow" pitchFamily="34" charset="0"/>
                </a:endParaRPr>
              </a:p>
            </p:txBody>
          </p:sp>
        </p:grpSp>
        <p:grpSp>
          <p:nvGrpSpPr>
            <p:cNvPr id="22542" name="Group 18"/>
            <p:cNvGrpSpPr>
              <a:grpSpLocks noChangeAspect="1"/>
            </p:cNvGrpSpPr>
            <p:nvPr/>
          </p:nvGrpSpPr>
          <p:grpSpPr bwMode="auto">
            <a:xfrm>
              <a:off x="375" y="2188"/>
              <a:ext cx="1100" cy="752"/>
              <a:chOff x="1070" y="2166"/>
              <a:chExt cx="1100" cy="752"/>
            </a:xfrm>
          </p:grpSpPr>
          <p:sp>
            <p:nvSpPr>
              <p:cNvPr id="45" name="Rectangle 19"/>
              <p:cNvSpPr>
                <a:spLocks noChangeAspect="1" noChangeArrowheads="1"/>
              </p:cNvSpPr>
              <p:nvPr/>
            </p:nvSpPr>
            <p:spPr bwMode="auto">
              <a:xfrm>
                <a:off x="1070" y="2166"/>
                <a:ext cx="918" cy="570"/>
              </a:xfrm>
              <a:prstGeom prst="rect">
                <a:avLst/>
              </a:prstGeom>
              <a:solidFill>
                <a:srgbClr val="006600"/>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Scenario</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46" name="Rectangle 20"/>
              <p:cNvSpPr>
                <a:spLocks noChangeAspect="1" noChangeArrowheads="1"/>
              </p:cNvSpPr>
              <p:nvPr/>
            </p:nvSpPr>
            <p:spPr bwMode="auto">
              <a:xfrm>
                <a:off x="1160" y="2255"/>
                <a:ext cx="914" cy="569"/>
              </a:xfrm>
              <a:prstGeom prst="rect">
                <a:avLst/>
              </a:prstGeom>
              <a:solidFill>
                <a:srgbClr val="006600"/>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Scenario</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47" name="Rectangle 21"/>
              <p:cNvSpPr>
                <a:spLocks noChangeAspect="1" noChangeArrowheads="1"/>
              </p:cNvSpPr>
              <p:nvPr/>
            </p:nvSpPr>
            <p:spPr bwMode="auto">
              <a:xfrm>
                <a:off x="1252" y="2348"/>
                <a:ext cx="918" cy="570"/>
              </a:xfrm>
              <a:prstGeom prst="rect">
                <a:avLst/>
              </a:prstGeom>
              <a:solidFill>
                <a:srgbClr val="006600"/>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Collaboration</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Diagrams</a:t>
                </a:r>
                <a:endParaRPr lang="en-US" sz="1900" dirty="0">
                  <a:effectLst>
                    <a:outerShdw blurRad="38100" dist="38100" dir="2700000" algn="tl">
                      <a:srgbClr val="FFFFFF"/>
                    </a:outerShdw>
                  </a:effectLst>
                  <a:latin typeface="Arial Narrow" pitchFamily="34" charset="0"/>
                </a:endParaRPr>
              </a:p>
            </p:txBody>
          </p:sp>
        </p:grpSp>
        <p:grpSp>
          <p:nvGrpSpPr>
            <p:cNvPr id="22543" name="Group 22"/>
            <p:cNvGrpSpPr>
              <a:grpSpLocks noChangeAspect="1"/>
            </p:cNvGrpSpPr>
            <p:nvPr/>
          </p:nvGrpSpPr>
          <p:grpSpPr bwMode="auto">
            <a:xfrm>
              <a:off x="4258" y="2188"/>
              <a:ext cx="1100" cy="753"/>
              <a:chOff x="3070" y="1174"/>
              <a:chExt cx="1100" cy="753"/>
            </a:xfrm>
          </p:grpSpPr>
          <p:sp>
            <p:nvSpPr>
              <p:cNvPr id="42" name="Rectangle 23"/>
              <p:cNvSpPr>
                <a:spLocks noChangeAspect="1" noChangeArrowheads="1"/>
              </p:cNvSpPr>
              <p:nvPr/>
            </p:nvSpPr>
            <p:spPr bwMode="auto">
              <a:xfrm>
                <a:off x="3070" y="1174"/>
                <a:ext cx="918" cy="571"/>
              </a:xfrm>
              <a:prstGeom prst="rect">
                <a:avLst/>
              </a:prstGeom>
              <a:solidFill>
                <a:srgbClr val="660066"/>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State</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43" name="Rectangle 24"/>
              <p:cNvSpPr>
                <a:spLocks noChangeAspect="1" noChangeArrowheads="1"/>
              </p:cNvSpPr>
              <p:nvPr/>
            </p:nvSpPr>
            <p:spPr bwMode="auto">
              <a:xfrm>
                <a:off x="3166" y="1263"/>
                <a:ext cx="914" cy="569"/>
              </a:xfrm>
              <a:prstGeom prst="rect">
                <a:avLst/>
              </a:prstGeom>
              <a:solidFill>
                <a:srgbClr val="660066"/>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State</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22571" name="Rectangle 25"/>
              <p:cNvSpPr>
                <a:spLocks noChangeAspect="1" noChangeArrowheads="1"/>
              </p:cNvSpPr>
              <p:nvPr/>
            </p:nvSpPr>
            <p:spPr bwMode="auto">
              <a:xfrm>
                <a:off x="3251" y="1354"/>
                <a:ext cx="919" cy="573"/>
              </a:xfrm>
              <a:prstGeom prst="rect">
                <a:avLst/>
              </a:prstGeom>
              <a:solidFill>
                <a:srgbClr val="660066"/>
              </a:solidFill>
              <a:ln w="9525">
                <a:solidFill>
                  <a:schemeClr val="bg2"/>
                </a:solidFill>
                <a:miter lim="800000"/>
                <a:headEnd type="none" w="sm" len="sm"/>
                <a:tailEnd type="none" w="sm" len="sm"/>
              </a:ln>
            </p:spPr>
            <p:txBody>
              <a:bodyPr wrap="none" lIns="86173" tIns="43087" rIns="86173" bIns="43087" anchor="ctr"/>
              <a:lstStyle/>
              <a:p>
                <a:pPr marL="384175" indent="-384175" algn="ctr" defTabSz="903288">
                  <a:lnSpc>
                    <a:spcPct val="90000"/>
                  </a:lnSpc>
                  <a:buClr>
                    <a:srgbClr val="F6BF69"/>
                  </a:buClr>
                  <a:buFont typeface="Monotype Sorts" charset="2"/>
                  <a:buNone/>
                </a:pPr>
                <a:r>
                  <a:rPr lang="en-US" sz="1900" b="1">
                    <a:solidFill>
                      <a:schemeClr val="bg2"/>
                    </a:solidFill>
                    <a:latin typeface="Arial Narrow" pitchFamily="34" charset="0"/>
                  </a:rPr>
                  <a:t>Component</a:t>
                </a:r>
              </a:p>
              <a:p>
                <a:pPr marL="384175" indent="-384175" algn="ctr" defTabSz="903288">
                  <a:lnSpc>
                    <a:spcPct val="90000"/>
                  </a:lnSpc>
                  <a:buClr>
                    <a:srgbClr val="F6BF69"/>
                  </a:buClr>
                  <a:buFont typeface="Monotype Sorts" charset="2"/>
                  <a:buNone/>
                </a:pPr>
                <a:r>
                  <a:rPr lang="en-US" sz="1900" b="1">
                    <a:solidFill>
                      <a:schemeClr val="bg2"/>
                    </a:solidFill>
                    <a:latin typeface="Arial Narrow" pitchFamily="34" charset="0"/>
                  </a:rPr>
                  <a:t>Diagrams</a:t>
                </a:r>
              </a:p>
            </p:txBody>
          </p:sp>
        </p:grpSp>
        <p:grpSp>
          <p:nvGrpSpPr>
            <p:cNvPr id="22544" name="Group 26"/>
            <p:cNvGrpSpPr>
              <a:grpSpLocks noChangeAspect="1"/>
            </p:cNvGrpSpPr>
            <p:nvPr/>
          </p:nvGrpSpPr>
          <p:grpSpPr bwMode="auto">
            <a:xfrm>
              <a:off x="3556" y="3016"/>
              <a:ext cx="1102" cy="751"/>
              <a:chOff x="3586" y="1386"/>
              <a:chExt cx="1165" cy="800"/>
            </a:xfrm>
          </p:grpSpPr>
          <p:sp>
            <p:nvSpPr>
              <p:cNvPr id="39" name="Rectangle 27"/>
              <p:cNvSpPr>
                <a:spLocks noChangeAspect="1" noChangeArrowheads="1"/>
              </p:cNvSpPr>
              <p:nvPr/>
            </p:nvSpPr>
            <p:spPr bwMode="auto">
              <a:xfrm>
                <a:off x="3586" y="1386"/>
                <a:ext cx="973" cy="612"/>
              </a:xfrm>
              <a:prstGeom prst="rect">
                <a:avLst/>
              </a:prstGeom>
              <a:solidFill>
                <a:srgbClr val="660066"/>
              </a:solidFill>
              <a:ln w="9525">
                <a:solidFill>
                  <a:schemeClr val="bg2"/>
                </a:solidFill>
                <a:miter lim="800000"/>
                <a:headEnd type="none" w="sm" len="sm"/>
                <a:tailEnd type="none" w="sm" len="sm"/>
              </a:ln>
              <a:effectLst/>
            </p:spPr>
            <p:txBody>
              <a:bodyPr wrap="none" lIns="76531" tIns="38266" rIns="76531" bIns="38266"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500" b="1">
                    <a:solidFill>
                      <a:schemeClr val="bg2"/>
                    </a:solidFill>
                    <a:latin typeface="Arial Narrow" pitchFamily="34" charset="0"/>
                  </a:rPr>
                  <a:t>Component</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500" b="1">
                    <a:solidFill>
                      <a:schemeClr val="bg2"/>
                    </a:solidFill>
                    <a:latin typeface="Arial Narrow" pitchFamily="34" charset="0"/>
                  </a:rPr>
                  <a:t>Diagrams</a:t>
                </a:r>
                <a:endParaRPr lang="en-US" sz="2800">
                  <a:effectLst>
                    <a:outerShdw blurRad="38100" dist="38100" dir="2700000" algn="tl">
                      <a:srgbClr val="FFFFFF"/>
                    </a:outerShdw>
                  </a:effectLst>
                  <a:latin typeface="Arial Narrow" pitchFamily="34" charset="0"/>
                </a:endParaRPr>
              </a:p>
            </p:txBody>
          </p:sp>
          <p:sp>
            <p:nvSpPr>
              <p:cNvPr id="40" name="Rectangle 28"/>
              <p:cNvSpPr>
                <a:spLocks noChangeAspect="1" noChangeArrowheads="1"/>
              </p:cNvSpPr>
              <p:nvPr/>
            </p:nvSpPr>
            <p:spPr bwMode="auto">
              <a:xfrm>
                <a:off x="3682" y="1482"/>
                <a:ext cx="971" cy="612"/>
              </a:xfrm>
              <a:prstGeom prst="rect">
                <a:avLst/>
              </a:prstGeom>
              <a:solidFill>
                <a:srgbClr val="660066"/>
              </a:solidFill>
              <a:ln w="9525">
                <a:solidFill>
                  <a:schemeClr val="bg2"/>
                </a:solidFill>
                <a:miter lim="800000"/>
                <a:headEnd type="none" w="sm" len="sm"/>
                <a:tailEnd type="none" w="sm" len="sm"/>
              </a:ln>
              <a:effectLst/>
            </p:spPr>
            <p:txBody>
              <a:bodyPr wrap="none" lIns="76531" tIns="38266" rIns="76531" bIns="38266"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500" b="1">
                    <a:solidFill>
                      <a:schemeClr val="bg2"/>
                    </a:solidFill>
                    <a:latin typeface="Arial Narrow" pitchFamily="34" charset="0"/>
                  </a:rPr>
                  <a:t>Component</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500" b="1">
                    <a:solidFill>
                      <a:schemeClr val="bg2"/>
                    </a:solidFill>
                    <a:latin typeface="Arial Narrow" pitchFamily="34" charset="0"/>
                  </a:rPr>
                  <a:t>Diagrams</a:t>
                </a:r>
                <a:endParaRPr lang="en-US" sz="2800">
                  <a:effectLst>
                    <a:outerShdw blurRad="38100" dist="38100" dir="2700000" algn="tl">
                      <a:srgbClr val="FFFFFF"/>
                    </a:outerShdw>
                  </a:effectLst>
                  <a:latin typeface="Arial Narrow" pitchFamily="34" charset="0"/>
                </a:endParaRPr>
              </a:p>
            </p:txBody>
          </p:sp>
          <p:sp>
            <p:nvSpPr>
              <p:cNvPr id="41" name="Rectangle 29"/>
              <p:cNvSpPr>
                <a:spLocks noChangeAspect="1" noChangeArrowheads="1"/>
              </p:cNvSpPr>
              <p:nvPr/>
            </p:nvSpPr>
            <p:spPr bwMode="auto">
              <a:xfrm>
                <a:off x="3778" y="1578"/>
                <a:ext cx="973" cy="612"/>
              </a:xfrm>
              <a:prstGeom prst="rect">
                <a:avLst/>
              </a:prstGeom>
              <a:solidFill>
                <a:srgbClr val="660066"/>
              </a:solidFill>
              <a:ln w="9525">
                <a:solidFill>
                  <a:schemeClr val="bg2"/>
                </a:solidFill>
                <a:miter lim="800000"/>
                <a:headEnd type="none" w="sm" len="sm"/>
                <a:tailEnd type="none" w="sm" len="sm"/>
              </a:ln>
              <a:effectLst/>
            </p:spPr>
            <p:txBody>
              <a:bodyPr wrap="none" lIns="76531" tIns="38266" rIns="76531" bIns="38266"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Deployment</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Diagrams</a:t>
                </a:r>
                <a:endParaRPr lang="en-US" sz="2800" dirty="0">
                  <a:effectLst>
                    <a:outerShdw blurRad="38100" dist="38100" dir="2700000" algn="tl">
                      <a:srgbClr val="FFFFFF"/>
                    </a:outerShdw>
                  </a:effectLst>
                  <a:latin typeface="Arial Narrow" pitchFamily="34" charset="0"/>
                </a:endParaRPr>
              </a:p>
            </p:txBody>
          </p:sp>
        </p:grpSp>
        <p:grpSp>
          <p:nvGrpSpPr>
            <p:cNvPr id="22545" name="Group 30"/>
            <p:cNvGrpSpPr>
              <a:grpSpLocks noChangeAspect="1"/>
            </p:cNvGrpSpPr>
            <p:nvPr/>
          </p:nvGrpSpPr>
          <p:grpSpPr bwMode="auto">
            <a:xfrm>
              <a:off x="4258" y="1239"/>
              <a:ext cx="1100" cy="754"/>
              <a:chOff x="3070" y="1174"/>
              <a:chExt cx="1100" cy="754"/>
            </a:xfrm>
          </p:grpSpPr>
          <p:sp>
            <p:nvSpPr>
              <p:cNvPr id="36" name="Rectangle 31"/>
              <p:cNvSpPr>
                <a:spLocks noChangeAspect="1" noChangeArrowheads="1"/>
              </p:cNvSpPr>
              <p:nvPr/>
            </p:nvSpPr>
            <p:spPr bwMode="auto">
              <a:xfrm>
                <a:off x="3070" y="1174"/>
                <a:ext cx="918" cy="571"/>
              </a:xfrm>
              <a:prstGeom prst="rect">
                <a:avLst/>
              </a:prstGeom>
              <a:solidFill>
                <a:srgbClr val="660066"/>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State</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37" name="Rectangle 32"/>
              <p:cNvSpPr>
                <a:spLocks noChangeAspect="1" noChangeArrowheads="1"/>
              </p:cNvSpPr>
              <p:nvPr/>
            </p:nvSpPr>
            <p:spPr bwMode="auto">
              <a:xfrm>
                <a:off x="3166" y="1263"/>
                <a:ext cx="914" cy="570"/>
              </a:xfrm>
              <a:prstGeom prst="rect">
                <a:avLst/>
              </a:prstGeom>
              <a:solidFill>
                <a:srgbClr val="660066"/>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State</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38" name="Rectangle 33"/>
              <p:cNvSpPr>
                <a:spLocks noChangeAspect="1" noChangeArrowheads="1"/>
              </p:cNvSpPr>
              <p:nvPr/>
            </p:nvSpPr>
            <p:spPr bwMode="auto">
              <a:xfrm>
                <a:off x="3252" y="1354"/>
                <a:ext cx="918" cy="568"/>
              </a:xfrm>
              <a:prstGeom prst="rect">
                <a:avLst/>
              </a:prstGeom>
              <a:solidFill>
                <a:srgbClr val="660066"/>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Object</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Diagrams</a:t>
                </a:r>
                <a:endParaRPr lang="en-US" sz="1900" dirty="0">
                  <a:effectLst>
                    <a:outerShdw blurRad="38100" dist="38100" dir="2700000" algn="tl">
                      <a:srgbClr val="FFFFFF"/>
                    </a:outerShdw>
                  </a:effectLst>
                  <a:latin typeface="Arial Narrow" pitchFamily="34" charset="0"/>
                </a:endParaRPr>
              </a:p>
            </p:txBody>
          </p:sp>
        </p:grpSp>
        <p:grpSp>
          <p:nvGrpSpPr>
            <p:cNvPr id="22546" name="Group 34"/>
            <p:cNvGrpSpPr>
              <a:grpSpLocks noChangeAspect="1"/>
            </p:cNvGrpSpPr>
            <p:nvPr/>
          </p:nvGrpSpPr>
          <p:grpSpPr bwMode="auto">
            <a:xfrm>
              <a:off x="795" y="3044"/>
              <a:ext cx="1100" cy="752"/>
              <a:chOff x="1070" y="2166"/>
              <a:chExt cx="1100" cy="752"/>
            </a:xfrm>
          </p:grpSpPr>
          <p:sp>
            <p:nvSpPr>
              <p:cNvPr id="33" name="Rectangle 35"/>
              <p:cNvSpPr>
                <a:spLocks noChangeAspect="1" noChangeArrowheads="1"/>
              </p:cNvSpPr>
              <p:nvPr/>
            </p:nvSpPr>
            <p:spPr bwMode="auto">
              <a:xfrm>
                <a:off x="1070" y="2166"/>
                <a:ext cx="918" cy="570"/>
              </a:xfrm>
              <a:prstGeom prst="rect">
                <a:avLst/>
              </a:prstGeom>
              <a:solidFill>
                <a:srgbClr val="006600"/>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Scenario</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34" name="Rectangle 36"/>
              <p:cNvSpPr>
                <a:spLocks noChangeAspect="1" noChangeArrowheads="1"/>
              </p:cNvSpPr>
              <p:nvPr/>
            </p:nvSpPr>
            <p:spPr bwMode="auto">
              <a:xfrm>
                <a:off x="1161" y="2255"/>
                <a:ext cx="914" cy="569"/>
              </a:xfrm>
              <a:prstGeom prst="rect">
                <a:avLst/>
              </a:prstGeom>
              <a:solidFill>
                <a:srgbClr val="006600"/>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Scenario</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35" name="Rectangle 37"/>
              <p:cNvSpPr>
                <a:spLocks noChangeAspect="1" noChangeArrowheads="1"/>
              </p:cNvSpPr>
              <p:nvPr/>
            </p:nvSpPr>
            <p:spPr bwMode="auto">
              <a:xfrm>
                <a:off x="1252" y="2346"/>
                <a:ext cx="918" cy="566"/>
              </a:xfrm>
              <a:prstGeom prst="rect">
                <a:avLst/>
              </a:prstGeom>
              <a:solidFill>
                <a:srgbClr val="006600"/>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err="1">
                    <a:solidFill>
                      <a:schemeClr val="bg2"/>
                    </a:solidFill>
                    <a:latin typeface="Arial Narrow" pitchFamily="34" charset="0"/>
                  </a:rPr>
                  <a:t>Statechart</a:t>
                </a:r>
                <a:endParaRPr lang="en-US" sz="1900" b="1" dirty="0">
                  <a:solidFill>
                    <a:schemeClr val="bg2"/>
                  </a:solidFill>
                  <a:latin typeface="Arial Narrow" pitchFamily="34" charset="0"/>
                </a:endParaRP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Diagrams</a:t>
                </a:r>
                <a:endParaRPr lang="en-US" sz="1900" dirty="0">
                  <a:effectLst>
                    <a:outerShdw blurRad="38100" dist="38100" dir="2700000" algn="tl">
                      <a:srgbClr val="FFFFFF"/>
                    </a:outerShdw>
                  </a:effectLst>
                  <a:latin typeface="Arial Narrow" pitchFamily="34" charset="0"/>
                </a:endParaRPr>
              </a:p>
            </p:txBody>
          </p:sp>
        </p:grpSp>
        <p:grpSp>
          <p:nvGrpSpPr>
            <p:cNvPr id="22547" name="Group 38"/>
            <p:cNvGrpSpPr>
              <a:grpSpLocks noChangeAspect="1"/>
            </p:cNvGrpSpPr>
            <p:nvPr/>
          </p:nvGrpSpPr>
          <p:grpSpPr bwMode="auto">
            <a:xfrm>
              <a:off x="604" y="1353"/>
              <a:ext cx="1102" cy="753"/>
              <a:chOff x="1152" y="2148"/>
              <a:chExt cx="1165" cy="801"/>
            </a:xfrm>
          </p:grpSpPr>
          <p:sp>
            <p:nvSpPr>
              <p:cNvPr id="30" name="Rectangle 39"/>
              <p:cNvSpPr>
                <a:spLocks noChangeAspect="1" noChangeArrowheads="1"/>
              </p:cNvSpPr>
              <p:nvPr/>
            </p:nvSpPr>
            <p:spPr bwMode="auto">
              <a:xfrm>
                <a:off x="1152" y="2148"/>
                <a:ext cx="973" cy="609"/>
              </a:xfrm>
              <a:prstGeom prst="rect">
                <a:avLst/>
              </a:prstGeom>
              <a:solidFill>
                <a:srgbClr val="006600"/>
              </a:solidFill>
              <a:ln w="9525">
                <a:solidFill>
                  <a:schemeClr val="bg2"/>
                </a:solidFill>
                <a:miter lim="800000"/>
                <a:headEnd type="none" w="sm" len="sm"/>
                <a:tailEnd type="none" w="sm" len="sm"/>
              </a:ln>
              <a:effectLst/>
            </p:spPr>
            <p:txBody>
              <a:bodyPr wrap="none" lIns="76531" tIns="38266" rIns="76531" bIns="38266"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Use Case</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31" name="Rectangle 40"/>
              <p:cNvSpPr>
                <a:spLocks noChangeAspect="1" noChangeArrowheads="1"/>
              </p:cNvSpPr>
              <p:nvPr/>
            </p:nvSpPr>
            <p:spPr bwMode="auto">
              <a:xfrm>
                <a:off x="1248" y="2245"/>
                <a:ext cx="971" cy="607"/>
              </a:xfrm>
              <a:prstGeom prst="rect">
                <a:avLst/>
              </a:prstGeom>
              <a:solidFill>
                <a:srgbClr val="006600"/>
              </a:solidFill>
              <a:ln w="9525">
                <a:solidFill>
                  <a:schemeClr val="bg2"/>
                </a:solidFill>
                <a:miter lim="800000"/>
                <a:headEnd type="none" w="sm" len="sm"/>
                <a:tailEnd type="none" w="sm" len="sm"/>
              </a:ln>
              <a:effectLst/>
            </p:spPr>
            <p:txBody>
              <a:bodyPr wrap="none" lIns="76531" tIns="38266" rIns="76531" bIns="38266"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Use Case</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32" name="Rectangle 41"/>
              <p:cNvSpPr>
                <a:spLocks noChangeAspect="1" noChangeArrowheads="1"/>
              </p:cNvSpPr>
              <p:nvPr/>
            </p:nvSpPr>
            <p:spPr bwMode="auto">
              <a:xfrm>
                <a:off x="1344" y="2340"/>
                <a:ext cx="973" cy="609"/>
              </a:xfrm>
              <a:prstGeom prst="rect">
                <a:avLst/>
              </a:prstGeom>
              <a:solidFill>
                <a:srgbClr val="006600"/>
              </a:solidFill>
              <a:ln w="9525">
                <a:solidFill>
                  <a:schemeClr val="bg2"/>
                </a:solidFill>
                <a:miter lim="800000"/>
                <a:headEnd type="none" w="sm" len="sm"/>
                <a:tailEnd type="none" w="sm" len="sm"/>
              </a:ln>
              <a:effectLst/>
            </p:spPr>
            <p:txBody>
              <a:bodyPr wrap="none" lIns="76531" tIns="38266" rIns="76531" bIns="38266"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Sequence</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Diagrams</a:t>
                </a:r>
                <a:endParaRPr lang="en-US" sz="1900" dirty="0">
                  <a:effectLst>
                    <a:outerShdw blurRad="38100" dist="38100" dir="2700000" algn="tl">
                      <a:srgbClr val="FFFFFF"/>
                    </a:outerShdw>
                  </a:effectLst>
                  <a:latin typeface="Arial Narrow" pitchFamily="34" charset="0"/>
                </a:endParaRPr>
              </a:p>
            </p:txBody>
          </p:sp>
        </p:grpSp>
        <p:grpSp>
          <p:nvGrpSpPr>
            <p:cNvPr id="22548" name="Group 42"/>
            <p:cNvGrpSpPr>
              <a:grpSpLocks noChangeAspect="1"/>
            </p:cNvGrpSpPr>
            <p:nvPr/>
          </p:nvGrpSpPr>
          <p:grpSpPr bwMode="auto">
            <a:xfrm>
              <a:off x="2869" y="848"/>
              <a:ext cx="1102" cy="752"/>
              <a:chOff x="3069" y="1174"/>
              <a:chExt cx="1102" cy="752"/>
            </a:xfrm>
          </p:grpSpPr>
          <p:sp>
            <p:nvSpPr>
              <p:cNvPr id="27" name="Rectangle 43"/>
              <p:cNvSpPr>
                <a:spLocks noChangeAspect="1" noChangeArrowheads="1"/>
              </p:cNvSpPr>
              <p:nvPr/>
            </p:nvSpPr>
            <p:spPr bwMode="auto">
              <a:xfrm>
                <a:off x="3069" y="1174"/>
                <a:ext cx="920" cy="570"/>
              </a:xfrm>
              <a:prstGeom prst="rect">
                <a:avLst/>
              </a:prstGeom>
              <a:solidFill>
                <a:srgbClr val="660066"/>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State</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28" name="Rectangle 44"/>
              <p:cNvSpPr>
                <a:spLocks noChangeAspect="1" noChangeArrowheads="1"/>
              </p:cNvSpPr>
              <p:nvPr/>
            </p:nvSpPr>
            <p:spPr bwMode="auto">
              <a:xfrm>
                <a:off x="3166" y="1264"/>
                <a:ext cx="912" cy="568"/>
              </a:xfrm>
              <a:prstGeom prst="rect">
                <a:avLst/>
              </a:prstGeom>
              <a:solidFill>
                <a:srgbClr val="660066"/>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State</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a:solidFill>
                      <a:schemeClr val="bg2"/>
                    </a:solidFill>
                    <a:latin typeface="Arial Narrow" pitchFamily="34" charset="0"/>
                  </a:rPr>
                  <a:t>Diagrams</a:t>
                </a:r>
                <a:endParaRPr lang="en-US" sz="1900">
                  <a:effectLst>
                    <a:outerShdw blurRad="38100" dist="38100" dir="2700000" algn="tl">
                      <a:srgbClr val="FFFFFF"/>
                    </a:outerShdw>
                  </a:effectLst>
                  <a:latin typeface="Arial Narrow" pitchFamily="34" charset="0"/>
                </a:endParaRPr>
              </a:p>
            </p:txBody>
          </p:sp>
          <p:sp>
            <p:nvSpPr>
              <p:cNvPr id="29" name="Rectangle 45"/>
              <p:cNvSpPr>
                <a:spLocks noChangeAspect="1" noChangeArrowheads="1"/>
              </p:cNvSpPr>
              <p:nvPr/>
            </p:nvSpPr>
            <p:spPr bwMode="auto">
              <a:xfrm>
                <a:off x="3251" y="1354"/>
                <a:ext cx="920" cy="566"/>
              </a:xfrm>
              <a:prstGeom prst="rect">
                <a:avLst/>
              </a:prstGeom>
              <a:solidFill>
                <a:srgbClr val="660066"/>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Class</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Diagrams</a:t>
                </a:r>
                <a:endParaRPr lang="en-US" sz="1900" dirty="0">
                  <a:effectLst>
                    <a:outerShdw blurRad="38100" dist="38100" dir="2700000" algn="tl">
                      <a:srgbClr val="FFFFFF"/>
                    </a:outerShdw>
                  </a:effectLst>
                  <a:latin typeface="Arial Narrow" pitchFamily="34" charset="0"/>
                </a:endParaRPr>
              </a:p>
            </p:txBody>
          </p:sp>
        </p:grpSp>
        <p:sp>
          <p:nvSpPr>
            <p:cNvPr id="22549" name="Line 46"/>
            <p:cNvSpPr>
              <a:spLocks noChangeAspect="1" noChangeShapeType="1"/>
            </p:cNvSpPr>
            <p:nvPr/>
          </p:nvSpPr>
          <p:spPr bwMode="auto">
            <a:xfrm>
              <a:off x="2869" y="2941"/>
              <a:ext cx="0" cy="284"/>
            </a:xfrm>
            <a:prstGeom prst="line">
              <a:avLst/>
            </a:prstGeom>
            <a:noFill/>
            <a:ln w="12700">
              <a:solidFill>
                <a:schemeClr val="tx1"/>
              </a:solidFill>
              <a:round/>
              <a:headEnd type="none" w="sm" len="sm"/>
              <a:tailEnd type="none" w="lg" len="lg"/>
            </a:ln>
            <a:extLst>
              <a:ext uri="{909E8E84-426E-40DD-AFC4-6F175D3DCCD1}">
                <a14:hiddenFill xmlns:a14="http://schemas.microsoft.com/office/drawing/2010/main">
                  <a:noFill/>
                </a14:hiddenFill>
              </a:ext>
            </a:extLst>
          </p:spPr>
          <p:txBody>
            <a:bodyPr wrap="none" anchor="ctr"/>
            <a:lstStyle/>
            <a:p>
              <a:endParaRPr lang="id-ID"/>
            </a:p>
          </p:txBody>
        </p:sp>
        <p:sp>
          <p:nvSpPr>
            <p:cNvPr id="23" name="Rectangle 47"/>
            <p:cNvSpPr>
              <a:spLocks noChangeAspect="1" noChangeArrowheads="1"/>
            </p:cNvSpPr>
            <p:nvPr/>
          </p:nvSpPr>
          <p:spPr bwMode="auto">
            <a:xfrm>
              <a:off x="2341" y="3344"/>
              <a:ext cx="918" cy="575"/>
            </a:xfrm>
            <a:prstGeom prst="rect">
              <a:avLst/>
            </a:prstGeom>
            <a:solidFill>
              <a:srgbClr val="006600"/>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endParaRPr lang="en-US" sz="1900">
                <a:effectLst>
                  <a:outerShdw blurRad="38100" dist="38100" dir="2700000" algn="tl">
                    <a:srgbClr val="FFFFFF"/>
                  </a:outerShdw>
                </a:effectLst>
                <a:latin typeface="Arial Narrow" pitchFamily="34" charset="0"/>
              </a:endParaRPr>
            </a:p>
          </p:txBody>
        </p:sp>
        <p:sp>
          <p:nvSpPr>
            <p:cNvPr id="24" name="Rectangle 48"/>
            <p:cNvSpPr>
              <a:spLocks noChangeAspect="1" noChangeArrowheads="1"/>
            </p:cNvSpPr>
            <p:nvPr/>
          </p:nvSpPr>
          <p:spPr bwMode="auto">
            <a:xfrm>
              <a:off x="2437" y="3440"/>
              <a:ext cx="920" cy="573"/>
            </a:xfrm>
            <a:prstGeom prst="rect">
              <a:avLst/>
            </a:prstGeom>
            <a:solidFill>
              <a:srgbClr val="006600"/>
            </a:solidFill>
            <a:ln w="9525">
              <a:solidFill>
                <a:schemeClr val="bg2"/>
              </a:solidFill>
              <a:miter lim="800000"/>
              <a:headEnd type="none" w="sm" len="sm"/>
              <a:tailEnd type="none" w="sm" len="sm"/>
            </a:ln>
            <a:effectLst/>
          </p:spPr>
          <p:txBody>
            <a:bodyPr wrap="none" lIns="86173" tIns="43087" rIns="86173" bIns="43087" anchor="ctr"/>
            <a:lstStyle/>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Activity</a:t>
              </a:r>
            </a:p>
            <a:p>
              <a:pPr marL="384175" indent="-384175" algn="ctr" defTabSz="903288" fontAlgn="auto">
                <a:lnSpc>
                  <a:spcPct val="90000"/>
                </a:lnSpc>
                <a:spcBef>
                  <a:spcPts val="0"/>
                </a:spcBef>
                <a:spcAft>
                  <a:spcPts val="0"/>
                </a:spcAft>
                <a:buClr>
                  <a:srgbClr val="F6BF69"/>
                </a:buClr>
                <a:buFont typeface="Monotype Sorts" charset="2"/>
                <a:buNone/>
                <a:defRPr/>
              </a:pPr>
              <a:r>
                <a:rPr lang="en-US" sz="1900" b="1" dirty="0">
                  <a:solidFill>
                    <a:schemeClr val="bg2"/>
                  </a:solidFill>
                  <a:latin typeface="Arial Narrow" pitchFamily="34" charset="0"/>
                </a:rPr>
                <a:t>Diagrams</a:t>
              </a:r>
              <a:endParaRPr lang="en-US" sz="1900" dirty="0">
                <a:effectLst>
                  <a:outerShdw blurRad="38100" dist="38100" dir="2700000" algn="tl">
                    <a:srgbClr val="FFFFFF"/>
                  </a:outerShdw>
                </a:effectLst>
                <a:latin typeface="Arial Narrow" pitchFamily="34" charset="0"/>
              </a:endParaRPr>
            </a:p>
          </p:txBody>
        </p:sp>
        <p:sp>
          <p:nvSpPr>
            <p:cNvPr id="22552" name="AutoShape 49"/>
            <p:cNvSpPr>
              <a:spLocks noChangeAspect="1" noChangeArrowheads="1"/>
            </p:cNvSpPr>
            <p:nvPr/>
          </p:nvSpPr>
          <p:spPr bwMode="auto">
            <a:xfrm>
              <a:off x="2493" y="2177"/>
              <a:ext cx="807" cy="753"/>
            </a:xfrm>
            <a:prstGeom prst="can">
              <a:avLst>
                <a:gd name="adj" fmla="val 39255"/>
              </a:avLst>
            </a:prstGeom>
            <a:solidFill>
              <a:schemeClr val="bg1"/>
            </a:solidFill>
            <a:ln w="9525">
              <a:solidFill>
                <a:schemeClr val="bg2"/>
              </a:solidFill>
              <a:round/>
              <a:headEnd/>
              <a:tailEnd/>
            </a:ln>
          </p:spPr>
          <p:txBody>
            <a:bodyPr wrap="none" lIns="107950" tIns="53975" rIns="107950" bIns="53975" anchor="ctr"/>
            <a:lstStyle/>
            <a:p>
              <a:endParaRPr lang="id-ID">
                <a:latin typeface="Corbel" pitchFamily="34" charset="0"/>
              </a:endParaRPr>
            </a:p>
          </p:txBody>
        </p:sp>
        <p:sp>
          <p:nvSpPr>
            <p:cNvPr id="22553" name="Rectangle 50"/>
            <p:cNvSpPr>
              <a:spLocks noChangeAspect="1" noChangeArrowheads="1"/>
            </p:cNvSpPr>
            <p:nvPr/>
          </p:nvSpPr>
          <p:spPr bwMode="auto">
            <a:xfrm>
              <a:off x="2630" y="2515"/>
              <a:ext cx="69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7950" tIns="53975" rIns="107950" bIns="53975">
              <a:spAutoFit/>
            </a:bodyPr>
            <a:lstStyle/>
            <a:p>
              <a:pPr>
                <a:lnSpc>
                  <a:spcPct val="90000"/>
                </a:lnSpc>
                <a:buClr>
                  <a:srgbClr val="F6BF69"/>
                </a:buClr>
                <a:buFont typeface="Monotype Sorts" charset="2"/>
                <a:buNone/>
              </a:pPr>
              <a:r>
                <a:rPr lang="en-US" sz="1900" b="1">
                  <a:latin typeface="Arial Narrow" pitchFamily="34" charset="0"/>
                </a:rPr>
                <a:t>Models</a:t>
              </a:r>
            </a:p>
          </p:txBody>
        </p:sp>
      </p:grpSp>
    </p:spTree>
    <p:extLst>
      <p:ext uri="{BB962C8B-B14F-4D97-AF65-F5344CB8AC3E}">
        <p14:creationId xmlns:p14="http://schemas.microsoft.com/office/powerpoint/2010/main" val="4071185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t>Pemodelan Berdasarkan Aliran</a:t>
            </a:r>
          </a:p>
        </p:txBody>
      </p:sp>
      <p:sp>
        <p:nvSpPr>
          <p:cNvPr id="23555" name="Rectangle 3"/>
          <p:cNvSpPr>
            <a:spLocks noGrp="1" noChangeArrowheads="1"/>
          </p:cNvSpPr>
          <p:nvPr>
            <p:ph type="body" idx="1"/>
          </p:nvPr>
        </p:nvSpPr>
        <p:spPr/>
        <p:txBody>
          <a:bodyPr/>
          <a:lstStyle/>
          <a:p>
            <a:pPr eaLnBrk="1" hangingPunct="1"/>
            <a:r>
              <a:rPr lang="en-US"/>
              <a:t>Pemodelan ini mendefinisikan bagaimana obyek – obyek data ditransformasikan oleh fungsi proses.</a:t>
            </a:r>
          </a:p>
          <a:p>
            <a:pPr eaLnBrk="1" hangingPunct="1"/>
            <a:r>
              <a:rPr lang="en-US"/>
              <a:t>Biasanya dimodelkan dengan Data Flow Diagram</a:t>
            </a:r>
            <a:endParaRPr lang="id-ID"/>
          </a:p>
          <a:p>
            <a:r>
              <a:rPr lang="en-US"/>
              <a:t>Data Flow Diagram (DFD) adalah representasi grafis sebuah sistem aplikasi berorientasi proses. Komponen-komponen sebuah DFD adalah: proses, aliran data, data store, dan entitas</a:t>
            </a:r>
          </a:p>
          <a:p>
            <a:pPr eaLnBrk="1" hangingPunct="1"/>
            <a:endParaRPr lang="en-US"/>
          </a:p>
        </p:txBody>
      </p:sp>
    </p:spTree>
    <p:extLst>
      <p:ext uri="{BB962C8B-B14F-4D97-AF65-F5344CB8AC3E}">
        <p14:creationId xmlns:p14="http://schemas.microsoft.com/office/powerpoint/2010/main" val="1107664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r>
              <a:rPr lang="id-ID"/>
              <a:t>Contoh DFD</a:t>
            </a:r>
            <a:endParaRPr lang="en-US"/>
          </a:p>
        </p:txBody>
      </p:sp>
      <p:pic>
        <p:nvPicPr>
          <p:cNvPr id="176133" name="Picture 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68313" y="2746375"/>
            <a:ext cx="8134350" cy="2657475"/>
          </a:xfrm>
          <a:noFill/>
          <a:ln/>
          <a:extLst>
            <a:ext uri="{91240B29-F687-4F45-9708-019B960494DF}">
              <a14:hiddenLine xmlns:a14="http://schemas.microsoft.com/office/drawing/2010/main" w="12700" cap="sq" cmpd="sng" algn="ctr">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9097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t>Pemodelan Berbasis Kelas</a:t>
            </a:r>
          </a:p>
        </p:txBody>
      </p:sp>
      <p:sp>
        <p:nvSpPr>
          <p:cNvPr id="25603" name="Rectangle 3"/>
          <p:cNvSpPr>
            <a:spLocks noGrp="1" noChangeArrowheads="1"/>
          </p:cNvSpPr>
          <p:nvPr>
            <p:ph type="body" idx="1"/>
          </p:nvPr>
        </p:nvSpPr>
        <p:spPr/>
        <p:txBody>
          <a:bodyPr/>
          <a:lstStyle/>
          <a:p>
            <a:pPr eaLnBrk="1" hangingPunct="1"/>
            <a:r>
              <a:rPr lang="en-US"/>
              <a:t>Pemodelan ini mendefinisikan obyek, atribut dan relasi</a:t>
            </a:r>
          </a:p>
          <a:p>
            <a:pPr eaLnBrk="1" hangingPunct="1"/>
            <a:r>
              <a:rPr lang="en-US"/>
              <a:t>Biasanya menggunakan ERD (</a:t>
            </a:r>
            <a:r>
              <a:rPr lang="id-ID"/>
              <a:t>E</a:t>
            </a:r>
            <a:r>
              <a:rPr lang="en-US"/>
              <a:t>ntity Relationship Diagram)</a:t>
            </a: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2465300"/>
            <a:ext cx="4775275" cy="417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1548207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t>Pemodelan Berbasis Perilaku</a:t>
            </a:r>
          </a:p>
        </p:txBody>
      </p:sp>
      <p:sp>
        <p:nvSpPr>
          <p:cNvPr id="26627" name="Rectangle 3"/>
          <p:cNvSpPr>
            <a:spLocks noGrp="1" noChangeArrowheads="1"/>
          </p:cNvSpPr>
          <p:nvPr>
            <p:ph type="body" idx="1"/>
          </p:nvPr>
        </p:nvSpPr>
        <p:spPr>
          <a:xfrm>
            <a:off x="395536" y="1484784"/>
            <a:ext cx="8226425" cy="2767013"/>
          </a:xfrm>
        </p:spPr>
        <p:txBody>
          <a:bodyPr/>
          <a:lstStyle/>
          <a:p>
            <a:pPr eaLnBrk="1" hangingPunct="1"/>
            <a:r>
              <a:rPr lang="en-US"/>
              <a:t>Pemodelan ini lebih mengarah pada perilaku dari sistem atau produk.</a:t>
            </a:r>
          </a:p>
          <a:p>
            <a:pPr eaLnBrk="1" hangingPunct="1"/>
            <a:r>
              <a:rPr lang="en-US"/>
              <a:t>Menggambarkan bagaimana sistem atau perangkat lunak akan merespon jika ada event dari luar.</a:t>
            </a:r>
          </a:p>
        </p:txBody>
      </p:sp>
      <p:pic>
        <p:nvPicPr>
          <p:cNvPr id="5" name="Picture 4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827584" y="3212976"/>
            <a:ext cx="6743700" cy="3524250"/>
          </a:xfrm>
          <a:prstGeom prst="rect">
            <a:avLst/>
          </a:prstGeom>
          <a:noFill/>
        </p:spPr>
      </p:pic>
    </p:spTree>
    <p:extLst>
      <p:ext uri="{BB962C8B-B14F-4D97-AF65-F5344CB8AC3E}">
        <p14:creationId xmlns:p14="http://schemas.microsoft.com/office/powerpoint/2010/main" val="2212378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4000"/>
              <a:t>Konsep Perancangan Berorientasi Objek (OOD-</a:t>
            </a:r>
            <a:r>
              <a:rPr lang="id-ID" sz="4000" i="1"/>
              <a:t>object oriented design</a:t>
            </a:r>
            <a:r>
              <a:rPr lang="id-ID" sz="4000"/>
              <a:t>)</a:t>
            </a:r>
          </a:p>
        </p:txBody>
      </p:sp>
      <p:sp>
        <p:nvSpPr>
          <p:cNvPr id="3" name="Content Placeholder 2"/>
          <p:cNvSpPr>
            <a:spLocks noGrp="1"/>
          </p:cNvSpPr>
          <p:nvPr>
            <p:ph idx="1"/>
          </p:nvPr>
        </p:nvSpPr>
        <p:spPr/>
        <p:txBody>
          <a:bodyPr>
            <a:normAutofit/>
          </a:bodyPr>
          <a:lstStyle/>
          <a:p>
            <a:r>
              <a:rPr lang="id-ID"/>
              <a:t>Analisis dan disain berorientasi objek adalah cara baru dalam memikirkan suatu masalah dengan menggunakan model yang dibuat menurut konsep sekitar dunia nyata. Dasar pembuatan adalah objek, yang merupakan kombinasi antara struktur data dan perilaku dalam satu entitas.</a:t>
            </a:r>
          </a:p>
          <a:p>
            <a:r>
              <a:rPr lang="id-ID"/>
              <a:t>Pengertian </a:t>
            </a:r>
            <a:r>
              <a:rPr lang="id-ID" b="1"/>
              <a:t>"berorientasi objek" </a:t>
            </a:r>
            <a:r>
              <a:rPr lang="id-ID"/>
              <a:t>berarti bahwa kita mengorganisasi perangkat lunak sebagai kumpulan dari objek tertentu yang memiliki struktur data dan perilakunya.</a:t>
            </a:r>
          </a:p>
          <a:p>
            <a:endParaRPr lang="id-ID"/>
          </a:p>
        </p:txBody>
      </p:sp>
    </p:spTree>
    <p:extLst>
      <p:ext uri="{BB962C8B-B14F-4D97-AF65-F5344CB8AC3E}">
        <p14:creationId xmlns:p14="http://schemas.microsoft.com/office/powerpoint/2010/main" val="2607226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Karakteristik OOD</a:t>
            </a:r>
          </a:p>
        </p:txBody>
      </p:sp>
      <p:sp>
        <p:nvSpPr>
          <p:cNvPr id="3" name="Content Placeholder 2"/>
          <p:cNvSpPr>
            <a:spLocks noGrp="1"/>
          </p:cNvSpPr>
          <p:nvPr>
            <p:ph idx="1"/>
          </p:nvPr>
        </p:nvSpPr>
        <p:spPr/>
        <p:txBody>
          <a:bodyPr>
            <a:normAutofit fontScale="85000" lnSpcReduction="10000"/>
          </a:bodyPr>
          <a:lstStyle/>
          <a:p>
            <a:r>
              <a:rPr lang="id-ID"/>
              <a:t>Metodologi pengembangan sistem berorientasi objek mempunyai tiga karakteristik utama </a:t>
            </a:r>
            <a:r>
              <a:rPr lang="id-ID" b="1" i="1"/>
              <a:t>Encapsulation, Inheritance, Polymorphism</a:t>
            </a:r>
          </a:p>
          <a:p>
            <a:r>
              <a:rPr lang="id-ID" b="1" i="1"/>
              <a:t>ENCAPSULATION (PENGKAPSULAN)</a:t>
            </a:r>
          </a:p>
          <a:p>
            <a:pPr lvl="1"/>
            <a:r>
              <a:rPr lang="sv-SE"/>
              <a:t>Encapsulation merupakan dasar untuk pembatasan ruang lingkup</a:t>
            </a:r>
            <a:r>
              <a:rPr lang="id-ID"/>
              <a:t> program terhadap data yang diproses.</a:t>
            </a:r>
          </a:p>
          <a:p>
            <a:pPr lvl="1"/>
            <a:r>
              <a:rPr lang="id-ID"/>
              <a:t>Data dan prosedur atau fungsi dikemas bersama-sama dalam  suatu objek, sehingga prosedur atau fungsi lain dari luar tidak dapat mengaksesnya.</a:t>
            </a:r>
          </a:p>
          <a:p>
            <a:pPr lvl="1"/>
            <a:r>
              <a:rPr lang="id-ID"/>
              <a:t>Data terlindung dari prosedur atau objek lain, kecuali prosedur </a:t>
            </a:r>
            <a:r>
              <a:rPr lang="pt-BR"/>
              <a:t>yang berada dalam objek itu sendiri.</a:t>
            </a:r>
            <a:endParaRPr lang="id-ID"/>
          </a:p>
          <a:p>
            <a:r>
              <a:rPr lang="id-ID"/>
              <a:t>Contoh :</a:t>
            </a:r>
          </a:p>
          <a:p>
            <a:pPr lvl="1"/>
            <a:r>
              <a:rPr lang="id-ID"/>
              <a:t>Informasi/properties objek rekening : No rekening, Nama , alamat dll</a:t>
            </a:r>
          </a:p>
          <a:p>
            <a:pPr lvl="1"/>
            <a:r>
              <a:rPr lang="id-ID"/>
              <a:t>Perilaku/method objek rekening : buka, tutup, penarikan, penyimpanan, ubah nama, ubah alamat dll</a:t>
            </a:r>
          </a:p>
          <a:p>
            <a:pPr lvl="1"/>
            <a:r>
              <a:rPr lang="id-ID"/>
              <a:t>Kita bungkus/encapsulate informasi dan perilaku tersebut pada objek rekening</a:t>
            </a:r>
          </a:p>
          <a:p>
            <a:pPr lvl="1"/>
            <a:r>
              <a:rPr lang="id-ID"/>
              <a:t>Sehingga perubahan-perubahan pada sistem perbankan yang berkaitan dengan rekening diimplementasikan sederhana pada objek rekening</a:t>
            </a:r>
            <a:endParaRPr lang="en-GB"/>
          </a:p>
          <a:p>
            <a:pPr lvl="1"/>
            <a:endParaRPr lang="pt-BR"/>
          </a:p>
          <a:p>
            <a:endParaRPr lang="id-ID"/>
          </a:p>
          <a:p>
            <a:endParaRPr lang="id-ID"/>
          </a:p>
        </p:txBody>
      </p:sp>
    </p:spTree>
    <p:extLst>
      <p:ext uri="{BB962C8B-B14F-4D97-AF65-F5344CB8AC3E}">
        <p14:creationId xmlns:p14="http://schemas.microsoft.com/office/powerpoint/2010/main" val="3840215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Karakteristik OOD (</a:t>
            </a:r>
            <a:r>
              <a:rPr lang="id-ID" sz="3200" i="1"/>
              <a:t>cont’d</a:t>
            </a:r>
            <a:r>
              <a:rPr lang="id-ID"/>
              <a:t>)</a:t>
            </a:r>
          </a:p>
        </p:txBody>
      </p:sp>
      <p:sp>
        <p:nvSpPr>
          <p:cNvPr id="3" name="Content Placeholder 2"/>
          <p:cNvSpPr>
            <a:spLocks noGrp="1"/>
          </p:cNvSpPr>
          <p:nvPr>
            <p:ph idx="1"/>
          </p:nvPr>
        </p:nvSpPr>
        <p:spPr/>
        <p:txBody>
          <a:bodyPr>
            <a:normAutofit/>
          </a:bodyPr>
          <a:lstStyle/>
          <a:p>
            <a:r>
              <a:rPr lang="id-ID" b="1" i="1"/>
              <a:t>INHERITANCE (PEWARISAN)</a:t>
            </a:r>
          </a:p>
          <a:p>
            <a:pPr lvl="1"/>
            <a:r>
              <a:rPr lang="id-ID"/>
              <a:t>Inheritance adalah teknik yang menyatakan bahwa anak dari objek akan mewarisi data/atribut dan metode dari induknya langsung.</a:t>
            </a:r>
          </a:p>
          <a:p>
            <a:pPr lvl="1"/>
            <a:r>
              <a:rPr lang="id-ID"/>
              <a:t>Atribut dan metode dari objek dari objek induk diturunkan kepada anak objek, demikian seterusnya.</a:t>
            </a:r>
          </a:p>
          <a:p>
            <a:endParaRPr lang="id-ID"/>
          </a:p>
          <a:p>
            <a:endParaRPr lang="id-ID"/>
          </a:p>
        </p:txBody>
      </p:sp>
      <p:pic>
        <p:nvPicPr>
          <p:cNvPr id="4" name="Picture 3"/>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3789040"/>
            <a:ext cx="4953000" cy="265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2809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Karakteristik OOD (</a:t>
            </a:r>
            <a:r>
              <a:rPr lang="id-ID" sz="3200" i="1"/>
              <a:t>cont’d</a:t>
            </a:r>
            <a:r>
              <a:rPr lang="id-ID"/>
              <a:t>)</a:t>
            </a:r>
          </a:p>
        </p:txBody>
      </p:sp>
      <p:sp>
        <p:nvSpPr>
          <p:cNvPr id="3" name="Content Placeholder 2"/>
          <p:cNvSpPr>
            <a:spLocks noGrp="1"/>
          </p:cNvSpPr>
          <p:nvPr>
            <p:ph idx="1"/>
          </p:nvPr>
        </p:nvSpPr>
        <p:spPr/>
        <p:txBody>
          <a:bodyPr/>
          <a:lstStyle/>
          <a:p>
            <a:r>
              <a:rPr lang="id-ID" b="1" i="1"/>
              <a:t>POLYMORPHISM (POLIMORFISME)</a:t>
            </a:r>
          </a:p>
          <a:p>
            <a:pPr lvl="1"/>
            <a:r>
              <a:rPr lang="id-ID"/>
              <a:t>Polimorfisme yaitu konsep yang menyatakan bahwa suatu yang </a:t>
            </a:r>
            <a:r>
              <a:rPr lang="sv-SE"/>
              <a:t>sama dapat mempunyai bentuk dan perilaku berbeda.</a:t>
            </a:r>
          </a:p>
          <a:p>
            <a:pPr lvl="1"/>
            <a:r>
              <a:rPr lang="id-ID"/>
              <a:t>Polimorfisme mempunyai arti bahwa operasi yang sama mungkin mempunyai perbedaan dalam kelas yang berbeda.</a:t>
            </a:r>
          </a:p>
          <a:p>
            <a:endParaRPr lang="id-ID"/>
          </a:p>
        </p:txBody>
      </p:sp>
    </p:spTree>
    <p:extLst>
      <p:ext uri="{BB962C8B-B14F-4D97-AF65-F5344CB8AC3E}">
        <p14:creationId xmlns:p14="http://schemas.microsoft.com/office/powerpoint/2010/main" val="2982785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Konsep Fundamental OOD</a:t>
            </a:r>
          </a:p>
        </p:txBody>
      </p:sp>
      <p:sp>
        <p:nvSpPr>
          <p:cNvPr id="3" name="Content Placeholder 2"/>
          <p:cNvSpPr>
            <a:spLocks noGrp="1"/>
          </p:cNvSpPr>
          <p:nvPr>
            <p:ph idx="1"/>
          </p:nvPr>
        </p:nvSpPr>
        <p:spPr/>
        <p:txBody>
          <a:bodyPr>
            <a:normAutofit/>
          </a:bodyPr>
          <a:lstStyle/>
          <a:p>
            <a:r>
              <a:rPr lang="id-ID"/>
              <a:t>Konsep fundamental dalam analisis berorientasi objek adalah objek itu sendiri. Sebuah objek adalah sebuah entitas yang mencakup data dan metode.</a:t>
            </a:r>
          </a:p>
          <a:p>
            <a:r>
              <a:rPr lang="id-ID"/>
              <a:t>Kelas merupakan satu atau lebih objek dengan persamaan atribut dan metode, sedangkan kelas-&amp;-objek adalah kelas dengan satu atau lebih objek di dalamnya. </a:t>
            </a:r>
            <a:r>
              <a:rPr lang="id-ID" b="1" i="1"/>
              <a:t>Nama kelas </a:t>
            </a:r>
            <a:r>
              <a:rPr lang="id-ID"/>
              <a:t>adalah </a:t>
            </a:r>
            <a:r>
              <a:rPr lang="id-ID" b="1" i="1"/>
              <a:t>kata benda tunggal</a:t>
            </a:r>
            <a:r>
              <a:rPr lang="id-ID"/>
              <a:t>, atau </a:t>
            </a:r>
            <a:r>
              <a:rPr lang="id-ID" b="1" i="1"/>
              <a:t>kata sifat </a:t>
            </a:r>
            <a:r>
              <a:rPr lang="id-ID" b="1"/>
              <a:t>dan </a:t>
            </a:r>
            <a:r>
              <a:rPr lang="id-ID" b="1" i="1"/>
              <a:t>kata benda</a:t>
            </a:r>
            <a:r>
              <a:rPr lang="id-ID"/>
              <a:t>. Nama dari kelas-&amp;-objek harus dapat menjelaskan objek tunggal dari suatu kelas.</a:t>
            </a:r>
          </a:p>
          <a:p>
            <a:endParaRPr lang="id-ID"/>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4437112"/>
            <a:ext cx="4263777" cy="2170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9564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Outline</a:t>
            </a:r>
          </a:p>
        </p:txBody>
      </p:sp>
      <p:sp>
        <p:nvSpPr>
          <p:cNvPr id="3" name="Content Placeholder 2"/>
          <p:cNvSpPr>
            <a:spLocks noGrp="1"/>
          </p:cNvSpPr>
          <p:nvPr>
            <p:ph idx="1"/>
          </p:nvPr>
        </p:nvSpPr>
        <p:spPr/>
        <p:txBody>
          <a:bodyPr>
            <a:normAutofit/>
          </a:bodyPr>
          <a:lstStyle/>
          <a:p>
            <a:pPr lvl="0" fontAlgn="base" hangingPunct="0"/>
            <a:r>
              <a:rPr lang="id-ID"/>
              <a:t>Pengembangan Sistem Informasi (SI)</a:t>
            </a:r>
          </a:p>
          <a:p>
            <a:pPr lvl="0" fontAlgn="base" hangingPunct="0"/>
            <a:r>
              <a:rPr lang="id-ID"/>
              <a:t>Pendekatan Perancangan Sistem</a:t>
            </a:r>
          </a:p>
          <a:p>
            <a:pPr lvl="0" fontAlgn="base" hangingPunct="0"/>
            <a:r>
              <a:rPr lang="id-ID"/>
              <a:t>Pemodelan Sistem</a:t>
            </a:r>
          </a:p>
          <a:p>
            <a:pPr lvl="0" fontAlgn="base" hangingPunct="0"/>
            <a:r>
              <a:rPr lang="ms-MY"/>
              <a:t>Konsep Perancangan Berorientasi Obyek</a:t>
            </a:r>
            <a:endParaRPr lang="id-ID"/>
          </a:p>
          <a:p>
            <a:pPr lvl="0" fontAlgn="base" hangingPunct="0"/>
            <a:r>
              <a:rPr lang="ms-MY"/>
              <a:t>Pengenalan UML</a:t>
            </a:r>
            <a:endParaRPr lang="id-ID"/>
          </a:p>
          <a:p>
            <a:r>
              <a:rPr lang="ms-MY"/>
              <a:t>Langkah-langkah perancangan </a:t>
            </a:r>
            <a:r>
              <a:rPr lang="id-ID"/>
              <a:t>SI</a:t>
            </a:r>
            <a:r>
              <a:rPr lang="ms-MY"/>
              <a:t> menggunakan UML</a:t>
            </a:r>
            <a:endParaRPr lang="id-ID"/>
          </a:p>
          <a:p>
            <a:r>
              <a:rPr lang="ms-MY"/>
              <a:t>Contoh S</a:t>
            </a:r>
            <a:r>
              <a:rPr lang="id-ID"/>
              <a:t>I</a:t>
            </a:r>
            <a:r>
              <a:rPr lang="ms-MY"/>
              <a:t> yang dikembangkan dengan pendekatan berorientasi obyek</a:t>
            </a:r>
            <a:endParaRPr lang="id-ID"/>
          </a:p>
          <a:p>
            <a:endParaRPr lang="id-ID"/>
          </a:p>
          <a:p>
            <a:endParaRPr lang="id-ID"/>
          </a:p>
        </p:txBody>
      </p:sp>
    </p:spTree>
    <p:extLst>
      <p:ext uri="{BB962C8B-B14F-4D97-AF65-F5344CB8AC3E}">
        <p14:creationId xmlns:p14="http://schemas.microsoft.com/office/powerpoint/2010/main" val="12219707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Konsep Fundamental </a:t>
            </a:r>
            <a:r>
              <a:rPr lang="id-ID" sz="2800" i="1"/>
              <a:t>(cont’d)</a:t>
            </a:r>
            <a:endParaRPr lang="id-ID" i="1"/>
          </a:p>
        </p:txBody>
      </p:sp>
      <p:sp>
        <p:nvSpPr>
          <p:cNvPr id="3" name="Content Placeholder 2"/>
          <p:cNvSpPr>
            <a:spLocks noGrp="1"/>
          </p:cNvSpPr>
          <p:nvPr>
            <p:ph idx="1"/>
          </p:nvPr>
        </p:nvSpPr>
        <p:spPr/>
        <p:txBody>
          <a:bodyPr/>
          <a:lstStyle/>
          <a:p>
            <a:r>
              <a:rPr lang="id-ID" b="1"/>
              <a:t>Atribut</a:t>
            </a:r>
            <a:r>
              <a:rPr lang="id-ID"/>
              <a:t> menggambarkan data yang dapat memberikan informasi mengenai kelas atau objek dimana atribut tersebut berada.</a:t>
            </a:r>
          </a:p>
          <a:p>
            <a:endParaRPr lang="id-ID"/>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3212976"/>
            <a:ext cx="4076700" cy="197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1791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Konsep Fundamental </a:t>
            </a:r>
            <a:r>
              <a:rPr lang="id-ID" sz="2800" i="1"/>
              <a:t>(cont’d)</a:t>
            </a:r>
            <a:endParaRPr lang="id-ID" i="1"/>
          </a:p>
        </p:txBody>
      </p:sp>
      <p:sp>
        <p:nvSpPr>
          <p:cNvPr id="3" name="Content Placeholder 2"/>
          <p:cNvSpPr>
            <a:spLocks noGrp="1"/>
          </p:cNvSpPr>
          <p:nvPr>
            <p:ph idx="1"/>
          </p:nvPr>
        </p:nvSpPr>
        <p:spPr/>
        <p:txBody>
          <a:bodyPr/>
          <a:lstStyle/>
          <a:p>
            <a:r>
              <a:rPr lang="id-ID" b="1"/>
              <a:t>Metode</a:t>
            </a:r>
            <a:r>
              <a:rPr lang="id-ID"/>
              <a:t> (method) disebut juga </a:t>
            </a:r>
            <a:r>
              <a:rPr lang="id-ID" i="1"/>
              <a:t>service </a:t>
            </a:r>
            <a:r>
              <a:rPr lang="id-ID"/>
              <a:t>atau </a:t>
            </a:r>
            <a:r>
              <a:rPr lang="id-ID" i="1"/>
              <a:t>operator </a:t>
            </a:r>
            <a:r>
              <a:rPr lang="id-ID"/>
              <a:t>adalah prosedur atau fungsi seperti yang terdapat dalam bahasa Pascal pada umumnya, tetapi cara kerjanya agak berlainan. Metode adalah subprogram yang tergabung dalam objek bersama-sama dengan </a:t>
            </a:r>
            <a:r>
              <a:rPr lang="nb-NO"/>
              <a:t>atribut. Metode dipergunakan untuk pengaksesan terhadap data yang</a:t>
            </a:r>
            <a:r>
              <a:rPr lang="id-ID"/>
              <a:t> terdapat dalam objek tersebut.</a:t>
            </a:r>
          </a:p>
          <a:p>
            <a:r>
              <a:rPr lang="id-ID"/>
              <a:t> </a:t>
            </a:r>
          </a:p>
          <a:p>
            <a:endParaRPr lang="id-ID"/>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4077072"/>
            <a:ext cx="4371975" cy="218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84748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Konsep Fundamental </a:t>
            </a:r>
            <a:r>
              <a:rPr lang="id-ID" sz="2800" i="1"/>
              <a:t>(cont’d)</a:t>
            </a:r>
            <a:endParaRPr lang="id-ID"/>
          </a:p>
        </p:txBody>
      </p:sp>
      <p:sp>
        <p:nvSpPr>
          <p:cNvPr id="3" name="Content Placeholder 2"/>
          <p:cNvSpPr>
            <a:spLocks noGrp="1"/>
          </p:cNvSpPr>
          <p:nvPr>
            <p:ph idx="1"/>
          </p:nvPr>
        </p:nvSpPr>
        <p:spPr/>
        <p:txBody>
          <a:bodyPr/>
          <a:lstStyle/>
          <a:p>
            <a:r>
              <a:rPr lang="id-ID" b="1"/>
              <a:t>Message</a:t>
            </a:r>
            <a:r>
              <a:rPr lang="id-ID"/>
              <a:t> merupakan cara untuk berhubungan antara satu objek dengan objek lain. Suatu pesan dikirimkan oleh suatu objek kepada objek tertentu dapat digambarkan dengan anak panah.</a:t>
            </a:r>
          </a:p>
          <a:p>
            <a:endParaRPr lang="id-ID"/>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3429000"/>
            <a:ext cx="569595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26850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r>
              <a:rPr lang="id-ID" sz="3900"/>
              <a:t>UML (Unified Modelling Language)</a:t>
            </a:r>
            <a:endParaRPr lang="en-US" sz="3900"/>
          </a:p>
        </p:txBody>
      </p:sp>
      <p:sp>
        <p:nvSpPr>
          <p:cNvPr id="158723" name="Rectangle 3"/>
          <p:cNvSpPr>
            <a:spLocks noGrp="1" noChangeArrowheads="1"/>
          </p:cNvSpPr>
          <p:nvPr>
            <p:ph type="body" idx="1"/>
          </p:nvPr>
        </p:nvSpPr>
        <p:spPr/>
        <p:txBody>
          <a:bodyPr/>
          <a:lstStyle/>
          <a:p>
            <a:r>
              <a:rPr lang="en-US" sz="2800"/>
              <a:t>UML merupakan seperangkat diagram dan notasi standar untuk memodelkan sistem-sistem berorientasi objek, dan menjelaskan semantik yang mendasarinya mengenai arti dari diagram-diagram dan simbol-simbol ini</a:t>
            </a:r>
            <a:endParaRPr lang="id-ID" sz="2800"/>
          </a:p>
          <a:p>
            <a:r>
              <a:rPr lang="en-US" sz="2800"/>
              <a:t>UML dapat digunakan untuk memodelkan berbagai jenis sistem: sistem perangkat lunak, sistem perangkat keras, dan organisasi-organisasi dunia nyata. UML menyediakan </a:t>
            </a:r>
            <a:r>
              <a:rPr lang="id-ID" sz="2800"/>
              <a:t>9</a:t>
            </a:r>
            <a:r>
              <a:rPr lang="en-US" sz="2800"/>
              <a:t> jenis diagram</a:t>
            </a:r>
          </a:p>
        </p:txBody>
      </p:sp>
    </p:spTree>
    <p:extLst>
      <p:ext uri="{BB962C8B-B14F-4D97-AF65-F5344CB8AC3E}">
        <p14:creationId xmlns:p14="http://schemas.microsoft.com/office/powerpoint/2010/main" val="8536558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Sejarah Singkat UML</a:t>
            </a:r>
          </a:p>
        </p:txBody>
      </p:sp>
      <p:sp>
        <p:nvSpPr>
          <p:cNvPr id="3" name="Content Placeholder 2"/>
          <p:cNvSpPr>
            <a:spLocks noGrp="1"/>
          </p:cNvSpPr>
          <p:nvPr>
            <p:ph idx="1"/>
          </p:nvPr>
        </p:nvSpPr>
        <p:spPr/>
        <p:txBody>
          <a:bodyPr>
            <a:normAutofit fontScale="92500"/>
          </a:bodyPr>
          <a:lstStyle/>
          <a:p>
            <a:pPr>
              <a:spcBef>
                <a:spcPct val="50000"/>
              </a:spcBef>
            </a:pPr>
            <a:r>
              <a:rPr lang="en-US"/>
              <a:t>Th 1994.  Munculnya tokoh pelopor (Booch,</a:t>
            </a:r>
            <a:r>
              <a:rPr lang="id-ID"/>
              <a:t> </a:t>
            </a:r>
            <a:r>
              <a:rPr lang="en-US"/>
              <a:t>Rumbough dan Jacobson)</a:t>
            </a:r>
          </a:p>
          <a:p>
            <a:pPr>
              <a:spcBef>
                <a:spcPct val="50000"/>
              </a:spcBef>
            </a:pPr>
            <a:r>
              <a:rPr lang="en-US"/>
              <a:t>Th 1995. Di</a:t>
            </a:r>
            <a:r>
              <a:rPr lang="id-ID"/>
              <a:t>-</a:t>
            </a:r>
            <a:r>
              <a:rPr lang="en-US"/>
              <a:t>release draft pertama UML (versi 0.8)</a:t>
            </a:r>
          </a:p>
          <a:p>
            <a:pPr>
              <a:spcBef>
                <a:spcPct val="50000"/>
              </a:spcBef>
            </a:pPr>
            <a:r>
              <a:rPr lang="en-US"/>
              <a:t>Th 1996. Pengkoordinasian oleh Object Management Group (OMG)</a:t>
            </a:r>
          </a:p>
          <a:p>
            <a:pPr>
              <a:spcBef>
                <a:spcPct val="50000"/>
              </a:spcBef>
            </a:pPr>
            <a:r>
              <a:rPr lang="en-US"/>
              <a:t>Th 1997. Munculnya UML (versi 1.1)</a:t>
            </a:r>
          </a:p>
          <a:p>
            <a:pPr>
              <a:spcBef>
                <a:spcPct val="50000"/>
              </a:spcBef>
            </a:pPr>
            <a:r>
              <a:rPr lang="en-US"/>
              <a:t>Th 1999. Penyusunan 3 buku UML oleh (Booch,</a:t>
            </a:r>
            <a:r>
              <a:rPr lang="id-ID"/>
              <a:t> </a:t>
            </a:r>
            <a:r>
              <a:rPr lang="en-US"/>
              <a:t>Rumbough dan Jacobson)</a:t>
            </a:r>
          </a:p>
          <a:p>
            <a:pPr>
              <a:spcBef>
                <a:spcPct val="50000"/>
              </a:spcBef>
            </a:pPr>
            <a:r>
              <a:rPr lang="en-US"/>
              <a:t>Th 1999. UML menjadi standart bahasa permodelan berorientasi objek	</a:t>
            </a:r>
          </a:p>
          <a:p>
            <a:pPr>
              <a:spcBef>
                <a:spcPct val="50000"/>
              </a:spcBef>
            </a:pPr>
            <a:r>
              <a:rPr lang="en-US"/>
              <a:t>Th 2003. Direlease UML versi 1.5</a:t>
            </a:r>
          </a:p>
          <a:p>
            <a:pPr>
              <a:spcBef>
                <a:spcPct val="50000"/>
              </a:spcBef>
            </a:pPr>
            <a:r>
              <a:rPr lang="en-US"/>
              <a:t>Th 2004 direlease UML Versi 2.0 (masih dalam pengembangan)</a:t>
            </a:r>
            <a:endParaRPr lang="en-GB"/>
          </a:p>
          <a:p>
            <a:endParaRPr lang="id-ID"/>
          </a:p>
        </p:txBody>
      </p:sp>
    </p:spTree>
    <p:extLst>
      <p:ext uri="{BB962C8B-B14F-4D97-AF65-F5344CB8AC3E}">
        <p14:creationId xmlns:p14="http://schemas.microsoft.com/office/powerpoint/2010/main" val="41743248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Standar UML</a:t>
            </a:r>
          </a:p>
        </p:txBody>
      </p:sp>
      <p:sp>
        <p:nvSpPr>
          <p:cNvPr id="3" name="Content Placeholder 2"/>
          <p:cNvSpPr>
            <a:spLocks noGrp="1"/>
          </p:cNvSpPr>
          <p:nvPr>
            <p:ph idx="1"/>
          </p:nvPr>
        </p:nvSpPr>
        <p:spPr/>
        <p:txBody>
          <a:bodyPr/>
          <a:lstStyle/>
          <a:p>
            <a:endParaRPr lang="id-ID"/>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115616" y="2095500"/>
            <a:ext cx="5867400" cy="3276600"/>
          </a:xfrm>
          <a:prstGeom prst="rect">
            <a:avLst/>
          </a:prstGeom>
        </p:spPr>
      </p:pic>
    </p:spTree>
    <p:extLst>
      <p:ext uri="{BB962C8B-B14F-4D97-AF65-F5344CB8AC3E}">
        <p14:creationId xmlns:p14="http://schemas.microsoft.com/office/powerpoint/2010/main" val="1190577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Tools UML</a:t>
            </a:r>
          </a:p>
        </p:txBody>
      </p:sp>
      <p:sp>
        <p:nvSpPr>
          <p:cNvPr id="3" name="Content Placeholder 2"/>
          <p:cNvSpPr>
            <a:spLocks noGrp="1"/>
          </p:cNvSpPr>
          <p:nvPr>
            <p:ph idx="1"/>
          </p:nvPr>
        </p:nvSpPr>
        <p:spPr/>
        <p:txBody>
          <a:bodyPr/>
          <a:lstStyle/>
          <a:p>
            <a:r>
              <a:rPr lang="id-ID"/>
              <a:t>ArgoUML (Free)</a:t>
            </a:r>
          </a:p>
          <a:p>
            <a:r>
              <a:rPr lang="id-ID"/>
              <a:t>StarUML (Free, OS)</a:t>
            </a:r>
          </a:p>
          <a:p>
            <a:r>
              <a:rPr lang="id-ID"/>
              <a:t>Rational Rhapsody (Commercial)</a:t>
            </a:r>
          </a:p>
          <a:p>
            <a:r>
              <a:rPr lang="id-ID"/>
              <a:t>Power Designer (Commercial)</a:t>
            </a:r>
          </a:p>
          <a:p>
            <a:r>
              <a:rPr lang="id-ID"/>
              <a:t>Visual Paradigm (Free, Commercial)</a:t>
            </a:r>
          </a:p>
          <a:p>
            <a:r>
              <a:rPr lang="id-ID"/>
              <a:t>dll</a:t>
            </a:r>
          </a:p>
        </p:txBody>
      </p:sp>
    </p:spTree>
    <p:extLst>
      <p:ext uri="{BB962C8B-B14F-4D97-AF65-F5344CB8AC3E}">
        <p14:creationId xmlns:p14="http://schemas.microsoft.com/office/powerpoint/2010/main" val="36100592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r>
              <a:rPr lang="id-ID"/>
              <a:t>Langkah Awal Memulai UML</a:t>
            </a:r>
            <a:endParaRPr lang="en-US"/>
          </a:p>
        </p:txBody>
      </p:sp>
      <p:sp>
        <p:nvSpPr>
          <p:cNvPr id="173059" name="Rectangle 3"/>
          <p:cNvSpPr>
            <a:spLocks noGrp="1" noChangeArrowheads="1"/>
          </p:cNvSpPr>
          <p:nvPr>
            <p:ph type="body" idx="1"/>
          </p:nvPr>
        </p:nvSpPr>
        <p:spPr/>
        <p:txBody>
          <a:bodyPr/>
          <a:lstStyle/>
          <a:p>
            <a:r>
              <a:rPr lang="en-US" sz="2800"/>
              <a:t>Salah satu kegiatan yang harus dilakukan terlebih dahulu dalam memodelkan sebuah sistem berskala besar atau sistem pada tingkat Enterprise adalah memecahkan sistem tersebut kedalam area-area yang memudahkan dalam penanganannya</a:t>
            </a:r>
            <a:endParaRPr lang="id-ID" sz="2800"/>
          </a:p>
          <a:p>
            <a:r>
              <a:rPr lang="en-US" sz="2800"/>
              <a:t>Apapun nama dari area-area ini, domain, kategori, atau subsistem, idenya tetap sama: memecahkan sistem tersebut ke</a:t>
            </a:r>
            <a:r>
              <a:rPr lang="id-ID" sz="2800"/>
              <a:t> </a:t>
            </a:r>
            <a:r>
              <a:rPr lang="en-US" sz="2800"/>
              <a:t>dalam area-area yang memiliki kesamaan subjektif</a:t>
            </a:r>
          </a:p>
        </p:txBody>
      </p:sp>
    </p:spTree>
    <p:extLst>
      <p:ext uri="{BB962C8B-B14F-4D97-AF65-F5344CB8AC3E}">
        <p14:creationId xmlns:p14="http://schemas.microsoft.com/office/powerpoint/2010/main" val="17236709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r>
              <a:rPr lang="id-ID"/>
              <a:t>Diagram dalam UML</a:t>
            </a:r>
            <a:endParaRPr lang="en-US"/>
          </a:p>
        </p:txBody>
      </p:sp>
      <p:sp>
        <p:nvSpPr>
          <p:cNvPr id="160771" name="Rectangle 3"/>
          <p:cNvSpPr>
            <a:spLocks noGrp="1" noChangeArrowheads="1"/>
          </p:cNvSpPr>
          <p:nvPr>
            <p:ph type="body" idx="1"/>
          </p:nvPr>
        </p:nvSpPr>
        <p:spPr/>
        <p:txBody>
          <a:bodyPr/>
          <a:lstStyle/>
          <a:p>
            <a:pPr marL="571500" indent="-457200">
              <a:lnSpc>
                <a:spcPct val="80000"/>
              </a:lnSpc>
              <a:buFont typeface="+mj-lt"/>
              <a:buAutoNum type="arabicPeriod"/>
            </a:pPr>
            <a:r>
              <a:rPr lang="en-US" sz="2000" b="1"/>
              <a:t>Use Case Diagram </a:t>
            </a:r>
            <a:r>
              <a:rPr lang="en-US" sz="2000"/>
              <a:t>untuk memodelkan proses-proses bisnis</a:t>
            </a:r>
          </a:p>
          <a:p>
            <a:pPr marL="571500" indent="-457200">
              <a:lnSpc>
                <a:spcPct val="80000"/>
              </a:lnSpc>
              <a:buFont typeface="+mj-lt"/>
              <a:buAutoNum type="arabicPeriod"/>
            </a:pPr>
            <a:r>
              <a:rPr lang="en-US" sz="2000" b="1"/>
              <a:t>Sequence Diagram </a:t>
            </a:r>
            <a:r>
              <a:rPr lang="en-US" sz="2000"/>
              <a:t>untuk memodelkan pengiriman pesan antara objek</a:t>
            </a:r>
          </a:p>
          <a:p>
            <a:pPr marL="571500" indent="-457200">
              <a:lnSpc>
                <a:spcPct val="80000"/>
              </a:lnSpc>
              <a:buFont typeface="+mj-lt"/>
              <a:buAutoNum type="arabicPeriod"/>
            </a:pPr>
            <a:r>
              <a:rPr lang="en-US" sz="2000" b="1"/>
              <a:t>Collaboration Diagram </a:t>
            </a:r>
            <a:r>
              <a:rPr lang="en-US" sz="2000"/>
              <a:t>untuk memodelkan interaksi objek</a:t>
            </a:r>
          </a:p>
          <a:p>
            <a:pPr marL="571500" indent="-457200">
              <a:lnSpc>
                <a:spcPct val="80000"/>
              </a:lnSpc>
              <a:buFont typeface="+mj-lt"/>
              <a:buAutoNum type="arabicPeriod"/>
            </a:pPr>
            <a:r>
              <a:rPr lang="en-US" sz="2000" b="1"/>
              <a:t>State Diagram </a:t>
            </a:r>
            <a:r>
              <a:rPr lang="en-US" sz="2000"/>
              <a:t>untuk memodelkan perilaku objek dalam sistem</a:t>
            </a:r>
          </a:p>
          <a:p>
            <a:pPr marL="571500" indent="-457200">
              <a:lnSpc>
                <a:spcPct val="80000"/>
              </a:lnSpc>
              <a:buFont typeface="+mj-lt"/>
              <a:buAutoNum type="arabicPeriod"/>
            </a:pPr>
            <a:r>
              <a:rPr lang="en-US" sz="2000" b="1"/>
              <a:t>Activity Diagram </a:t>
            </a:r>
            <a:r>
              <a:rPr lang="en-US" sz="2000"/>
              <a:t>untuk memodelkan perilaku Use Case, objek, atau operasi</a:t>
            </a:r>
          </a:p>
          <a:p>
            <a:pPr marL="571500" indent="-457200">
              <a:lnSpc>
                <a:spcPct val="80000"/>
              </a:lnSpc>
              <a:buFont typeface="+mj-lt"/>
              <a:buAutoNum type="arabicPeriod"/>
            </a:pPr>
            <a:r>
              <a:rPr lang="en-US" sz="2000" b="1"/>
              <a:t>Class Diagram </a:t>
            </a:r>
            <a:r>
              <a:rPr lang="en-US" sz="2000"/>
              <a:t>untuk memodelkan struktur statis Class dalam sistem</a:t>
            </a:r>
          </a:p>
          <a:p>
            <a:pPr marL="571500" indent="-457200">
              <a:lnSpc>
                <a:spcPct val="80000"/>
              </a:lnSpc>
              <a:buFont typeface="+mj-lt"/>
              <a:buAutoNum type="arabicPeriod"/>
            </a:pPr>
            <a:r>
              <a:rPr lang="en-US" sz="2000" b="1"/>
              <a:t>Object Diagram </a:t>
            </a:r>
            <a:r>
              <a:rPr lang="en-US" sz="2000"/>
              <a:t>untuk memodelkan struktur statis Objek dalam sistem</a:t>
            </a:r>
          </a:p>
          <a:p>
            <a:pPr marL="571500" indent="-457200">
              <a:lnSpc>
                <a:spcPct val="80000"/>
              </a:lnSpc>
              <a:buFont typeface="+mj-lt"/>
              <a:buAutoNum type="arabicPeriod"/>
            </a:pPr>
            <a:r>
              <a:rPr lang="en-US" sz="2000" b="1"/>
              <a:t>Component Diagram </a:t>
            </a:r>
            <a:r>
              <a:rPr lang="en-US" sz="2000"/>
              <a:t>untuk memodelkan komponen</a:t>
            </a:r>
          </a:p>
          <a:p>
            <a:pPr marL="571500" indent="-457200">
              <a:lnSpc>
                <a:spcPct val="80000"/>
              </a:lnSpc>
              <a:buFont typeface="+mj-lt"/>
              <a:buAutoNum type="arabicPeriod"/>
            </a:pPr>
            <a:r>
              <a:rPr lang="en-US" sz="2000" b="1"/>
              <a:t>Deployment Diagram </a:t>
            </a:r>
            <a:r>
              <a:rPr lang="en-US" sz="2000"/>
              <a:t>untuk memodelkan distribusi sistem</a:t>
            </a:r>
          </a:p>
        </p:txBody>
      </p:sp>
    </p:spTree>
    <p:extLst>
      <p:ext uri="{BB962C8B-B14F-4D97-AF65-F5344CB8AC3E}">
        <p14:creationId xmlns:p14="http://schemas.microsoft.com/office/powerpoint/2010/main" val="28319861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id-ID" sz="4000"/>
              <a:t>Contoh Gambaran Proses Bisnis</a:t>
            </a:r>
            <a:endParaRPr lang="en-US" sz="4000"/>
          </a:p>
        </p:txBody>
      </p:sp>
      <p:pic>
        <p:nvPicPr>
          <p:cNvPr id="167941" name="Picture 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0825" y="1735138"/>
            <a:ext cx="8569325" cy="4683125"/>
          </a:xfrm>
          <a:noFill/>
          <a:ln/>
          <a:extLst>
            <a:ext uri="{91240B29-F687-4F45-9708-019B960494DF}">
              <a14:hiddenLine xmlns:a14="http://schemas.microsoft.com/office/drawing/2010/main" w="12700" cap="sq" cmpd="sng" algn="ctr">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6737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4000"/>
              <a:t>Pengembangan </a:t>
            </a:r>
            <a:br>
              <a:rPr lang="id-ID" sz="4000"/>
            </a:br>
            <a:r>
              <a:rPr lang="id-ID" sz="4000"/>
              <a:t>Sistem Informasi</a:t>
            </a:r>
          </a:p>
        </p:txBody>
      </p:sp>
      <p:sp>
        <p:nvSpPr>
          <p:cNvPr id="3" name="Content Placeholder 2"/>
          <p:cNvSpPr>
            <a:spLocks noGrp="1"/>
          </p:cNvSpPr>
          <p:nvPr>
            <p:ph idx="1"/>
          </p:nvPr>
        </p:nvSpPr>
        <p:spPr/>
        <p:txBody>
          <a:bodyPr/>
          <a:lstStyle/>
          <a:p>
            <a:endParaRPr lang="id-ID"/>
          </a:p>
        </p:txBody>
      </p:sp>
      <p:graphicFrame>
        <p:nvGraphicFramePr>
          <p:cNvPr id="4" name="Object 3"/>
          <p:cNvGraphicFramePr>
            <a:graphicFrameLocks noChangeAspect="1"/>
          </p:cNvGraphicFramePr>
          <p:nvPr>
            <p:extLst>
              <p:ext uri="{D42A27DB-BD31-4B8C-83A1-F6EECF244321}">
                <p14:modId xmlns:p14="http://schemas.microsoft.com/office/powerpoint/2010/main" val="2657185500"/>
              </p:ext>
            </p:extLst>
          </p:nvPr>
        </p:nvGraphicFramePr>
        <p:xfrm>
          <a:off x="1835696" y="528637"/>
          <a:ext cx="6097587" cy="6329363"/>
        </p:xfrm>
        <a:graphic>
          <a:graphicData uri="http://schemas.openxmlformats.org/presentationml/2006/ole">
            <mc:AlternateContent xmlns:mc="http://schemas.openxmlformats.org/markup-compatibility/2006">
              <mc:Choice xmlns:v="urn:schemas-microsoft-com:vml" Requires="v">
                <p:oleObj spid="_x0000_s2060" name="Picture" r:id="rId3" imgW="6309613" imgH="6314679" progId="Word.Picture.8">
                  <p:embed/>
                </p:oleObj>
              </mc:Choice>
              <mc:Fallback>
                <p:oleObj name="Picture" r:id="rId3" imgW="6309613" imgH="6314679" progId="Word.Picture.8">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696" y="528637"/>
                        <a:ext cx="6097587" cy="6329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1500628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r>
              <a:rPr lang="id-ID"/>
              <a:t>Contoh Use Case</a:t>
            </a:r>
            <a:endParaRPr lang="en-US"/>
          </a:p>
        </p:txBody>
      </p:sp>
      <p:pic>
        <p:nvPicPr>
          <p:cNvPr id="161797" name="Picture 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95288" y="2265363"/>
            <a:ext cx="8280400" cy="3622675"/>
          </a:xfrm>
          <a:noFill/>
          <a:ln/>
          <a:extLst>
            <a:ext uri="{91240B29-F687-4F45-9708-019B960494DF}">
              <a14:hiddenLine xmlns:a14="http://schemas.microsoft.com/office/drawing/2010/main" w="12700" cap="sq" cmpd="sng" algn="ctr">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572455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r>
              <a:rPr lang="id-ID"/>
              <a:t>Contoh Package</a:t>
            </a:r>
            <a:endParaRPr lang="en-US"/>
          </a:p>
        </p:txBody>
      </p:sp>
      <p:pic>
        <p:nvPicPr>
          <p:cNvPr id="163845" name="Picture 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95288" y="2027238"/>
            <a:ext cx="8280400" cy="4098925"/>
          </a:xfrm>
          <a:noFill/>
          <a:ln/>
          <a:extLst>
            <a:ext uri="{91240B29-F687-4F45-9708-019B960494DF}">
              <a14:hiddenLine xmlns:a14="http://schemas.microsoft.com/office/drawing/2010/main" w="12700" cap="sq" cmpd="sng" algn="ctr">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50593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r>
              <a:rPr lang="id-ID"/>
              <a:t>Contoh Activity Diagram</a:t>
            </a:r>
            <a:endParaRPr lang="en-US"/>
          </a:p>
        </p:txBody>
      </p:sp>
      <p:pic>
        <p:nvPicPr>
          <p:cNvPr id="165893" name="Picture 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19250" y="1568450"/>
            <a:ext cx="5832475" cy="5016500"/>
          </a:xfrm>
          <a:noFill/>
          <a:ln/>
          <a:extLst>
            <a:ext uri="{91240B29-F687-4F45-9708-019B960494DF}">
              <a14:hiddenLine xmlns:a14="http://schemas.microsoft.com/office/drawing/2010/main" w="12700" cap="sq" cmpd="sng" algn="ctr">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5259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8" name="Rectangle 4"/>
          <p:cNvSpPr>
            <a:spLocks noGrp="1" noChangeArrowheads="1"/>
          </p:cNvSpPr>
          <p:nvPr>
            <p:ph type="title"/>
          </p:nvPr>
        </p:nvSpPr>
        <p:spPr/>
        <p:txBody>
          <a:bodyPr/>
          <a:lstStyle/>
          <a:p>
            <a:r>
              <a:rPr lang="id-ID"/>
              <a:t>Contoh Sequence Diagram</a:t>
            </a:r>
            <a:endParaRPr lang="en-US"/>
          </a:p>
        </p:txBody>
      </p:sp>
      <p:pic>
        <p:nvPicPr>
          <p:cNvPr id="169992" name="Picture 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0825" y="1685925"/>
            <a:ext cx="8569325" cy="4781550"/>
          </a:xfrm>
          <a:noFill/>
          <a:ln/>
          <a:extLst>
            <a:ext uri="{91240B29-F687-4F45-9708-019B960494DF}">
              <a14:hiddenLine xmlns:a14="http://schemas.microsoft.com/office/drawing/2010/main" w="12700" cap="sq" cmpd="sng" algn="ctr">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73574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6" name="Rectangle 4"/>
          <p:cNvSpPr>
            <a:spLocks noGrp="1" noChangeArrowheads="1"/>
          </p:cNvSpPr>
          <p:nvPr>
            <p:ph type="title"/>
          </p:nvPr>
        </p:nvSpPr>
        <p:spPr/>
        <p:txBody>
          <a:bodyPr/>
          <a:lstStyle/>
          <a:p>
            <a:r>
              <a:rPr lang="id-ID"/>
              <a:t>Contoh Class Diagram</a:t>
            </a:r>
            <a:endParaRPr lang="en-US"/>
          </a:p>
        </p:txBody>
      </p:sp>
      <p:pic>
        <p:nvPicPr>
          <p:cNvPr id="172038" name="Picture 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68313" y="1517650"/>
            <a:ext cx="8134350" cy="5118100"/>
          </a:xfrm>
          <a:noFill/>
          <a:ln/>
          <a:extLst>
            <a:ext uri="{91240B29-F687-4F45-9708-019B960494DF}">
              <a14:hiddenLine xmlns:a14="http://schemas.microsoft.com/office/drawing/2010/main" w="12700" cap="sq" cmpd="sng" algn="ctr">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76900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p:txBody>
          <a:bodyPr/>
          <a:lstStyle/>
          <a:p>
            <a:r>
              <a:rPr lang="id-ID"/>
              <a:t>Interaction Diagram</a:t>
            </a:r>
            <a:endParaRPr lang="en-US"/>
          </a:p>
        </p:txBody>
      </p:sp>
      <p:pic>
        <p:nvPicPr>
          <p:cNvPr id="178181" name="Picture 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31950" y="1508125"/>
            <a:ext cx="5461000" cy="5016500"/>
          </a:xfrm>
          <a:noFill/>
          <a:ln/>
          <a:extLst>
            <a:ext uri="{91240B29-F687-4F45-9708-019B960494DF}">
              <a14:hiddenLine xmlns:a14="http://schemas.microsoft.com/office/drawing/2010/main" w="12700" cap="sq" cmpd="sng" algn="ctr">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78972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Contoh</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636082"/>
            <a:ext cx="7620000" cy="4728835"/>
          </a:xfrm>
        </p:spPr>
      </p:pic>
    </p:spTree>
    <p:extLst>
      <p:ext uri="{BB962C8B-B14F-4D97-AF65-F5344CB8AC3E}">
        <p14:creationId xmlns:p14="http://schemas.microsoft.com/office/powerpoint/2010/main" val="28092185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636082"/>
            <a:ext cx="7620000" cy="4728835"/>
          </a:xfrm>
        </p:spPr>
      </p:pic>
    </p:spTree>
    <p:extLst>
      <p:ext uri="{BB962C8B-B14F-4D97-AF65-F5344CB8AC3E}">
        <p14:creationId xmlns:p14="http://schemas.microsoft.com/office/powerpoint/2010/main" val="17825419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636082"/>
            <a:ext cx="7620000" cy="4728835"/>
          </a:xfrm>
        </p:spPr>
      </p:pic>
    </p:spTree>
    <p:extLst>
      <p:ext uri="{BB962C8B-B14F-4D97-AF65-F5344CB8AC3E}">
        <p14:creationId xmlns:p14="http://schemas.microsoft.com/office/powerpoint/2010/main" val="1041708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a:t>Pendekatan Perancangan Sistem</a:t>
            </a:r>
          </a:p>
        </p:txBody>
      </p:sp>
      <p:sp>
        <p:nvSpPr>
          <p:cNvPr id="3" name="Content Placeholder 2"/>
          <p:cNvSpPr>
            <a:spLocks noGrp="1"/>
          </p:cNvSpPr>
          <p:nvPr>
            <p:ph idx="1"/>
          </p:nvPr>
        </p:nvSpPr>
        <p:spPr/>
        <p:txBody>
          <a:bodyPr/>
          <a:lstStyle/>
          <a:p>
            <a:endParaRPr lang="id-ID"/>
          </a:p>
        </p:txBody>
      </p:sp>
      <p:pic>
        <p:nvPicPr>
          <p:cNvPr id="4" name="Picture 2"/>
          <p:cNvPicPr>
            <a:picLocks noChangeAspect="1" noChangeArrowheads="1"/>
          </p:cNvPicPr>
          <p:nvPr/>
        </p:nvPicPr>
        <p:blipFill>
          <a:blip r:embed="rId2"/>
          <a:srcRect/>
          <a:stretch>
            <a:fillRect/>
          </a:stretch>
        </p:blipFill>
        <p:spPr bwMode="auto">
          <a:xfrm>
            <a:off x="1691680" y="1371600"/>
            <a:ext cx="5184576" cy="5405196"/>
          </a:xfrm>
          <a:prstGeom prst="rect">
            <a:avLst/>
          </a:prstGeom>
          <a:noFill/>
          <a:ln w="9525">
            <a:noFill/>
            <a:miter lim="800000"/>
            <a:headEnd/>
            <a:tailEnd/>
          </a:ln>
          <a:effectLst/>
        </p:spPr>
      </p:pic>
    </p:spTree>
    <p:extLst>
      <p:ext uri="{BB962C8B-B14F-4D97-AF65-F5344CB8AC3E}">
        <p14:creationId xmlns:p14="http://schemas.microsoft.com/office/powerpoint/2010/main" val="3920369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l" eaLnBrk="1" hangingPunct="1"/>
            <a:r>
              <a:rPr lang="id-ID"/>
              <a:t>Pemodelan Sistem</a:t>
            </a:r>
          </a:p>
        </p:txBody>
      </p:sp>
      <p:sp>
        <p:nvSpPr>
          <p:cNvPr id="14339" name="Rectangle 3"/>
          <p:cNvSpPr>
            <a:spLocks noGrp="1" noChangeArrowheads="1"/>
          </p:cNvSpPr>
          <p:nvPr>
            <p:ph sz="quarter" idx="1"/>
          </p:nvPr>
        </p:nvSpPr>
        <p:spPr/>
        <p:txBody>
          <a:bodyPr/>
          <a:lstStyle/>
          <a:p>
            <a:r>
              <a:rPr lang="en-US"/>
              <a:t>Model adalah </a:t>
            </a:r>
            <a:r>
              <a:rPr lang="id-ID"/>
              <a:t>r</a:t>
            </a:r>
            <a:r>
              <a:rPr lang="en-US"/>
              <a:t>epresentasi penyederhanaan dari sebuah realita yang complex (biasanya bertujuan untuk memahami realita tersebut) dan mempunya</a:t>
            </a:r>
            <a:r>
              <a:rPr lang="id-ID"/>
              <a:t>i</a:t>
            </a:r>
            <a:r>
              <a:rPr lang="en-US"/>
              <a:t> feature yang sama dengan tiruannya dalam melakukan task atau menyelesaikan permasalahan</a:t>
            </a:r>
            <a:endParaRPr lang="id-ID"/>
          </a:p>
          <a:p>
            <a:r>
              <a:rPr lang="id-ID"/>
              <a:t>Pemodelan adalah suatu bentuk penyederhanaan dari sebuah elemen dan komponen yang sangat komplek untuk memudahkan pemahaman dari informasi yang dibutuhkan.</a:t>
            </a:r>
          </a:p>
          <a:p>
            <a:endParaRPr lang="en-US"/>
          </a:p>
        </p:txBody>
      </p:sp>
    </p:spTree>
    <p:extLst>
      <p:ext uri="{BB962C8B-B14F-4D97-AF65-F5344CB8AC3E}">
        <p14:creationId xmlns:p14="http://schemas.microsoft.com/office/powerpoint/2010/main" val="2874502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13"/>
          <p:cNvSpPr>
            <a:spLocks noGrp="1" noChangeArrowheads="1"/>
          </p:cNvSpPr>
          <p:nvPr>
            <p:ph type="title"/>
          </p:nvPr>
        </p:nvSpPr>
        <p:spPr/>
        <p:txBody>
          <a:bodyPr/>
          <a:lstStyle/>
          <a:p>
            <a:pPr eaLnBrk="1" hangingPunct="1"/>
            <a:r>
              <a:rPr lang="en-US"/>
              <a:t>A Child’s First Model. . .</a:t>
            </a:r>
          </a:p>
        </p:txBody>
      </p:sp>
      <p:sp>
        <p:nvSpPr>
          <p:cNvPr id="15363" name="Rectangle 3"/>
          <p:cNvSpPr>
            <a:spLocks noGrp="1" noChangeArrowheads="1"/>
          </p:cNvSpPr>
          <p:nvPr>
            <p:ph type="body" sz="half" idx="1"/>
          </p:nvPr>
        </p:nvSpPr>
        <p:spPr>
          <a:xfrm>
            <a:off x="374650" y="2150268"/>
            <a:ext cx="7848600" cy="3724275"/>
          </a:xfrm>
        </p:spPr>
        <p:txBody>
          <a:bodyPr/>
          <a:lstStyle/>
          <a:p>
            <a:pPr algn="ctr" eaLnBrk="1" hangingPunct="1">
              <a:buFont typeface="Wingdings" pitchFamily="2" charset="2"/>
              <a:buNone/>
            </a:pPr>
            <a:r>
              <a:rPr lang="en-US" sz="2400"/>
              <a:t>Sejak lahir kita menggunakan/berinteraksi dengan model objek</a:t>
            </a:r>
          </a:p>
        </p:txBody>
      </p:sp>
      <p:pic>
        <p:nvPicPr>
          <p:cNvPr id="15364" name="Picture 12"/>
          <p:cNvPicPr>
            <a:picLocks noGrp="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1266031" y="5280818"/>
            <a:ext cx="2168525" cy="1325563"/>
          </a:xfrm>
          <a:noFill/>
        </p:spPr>
      </p:pic>
      <p:sp>
        <p:nvSpPr>
          <p:cNvPr id="15365" name="Line 5"/>
          <p:cNvSpPr>
            <a:spLocks noChangeShapeType="1"/>
          </p:cNvSpPr>
          <p:nvPr/>
        </p:nvSpPr>
        <p:spPr bwMode="auto">
          <a:xfrm flipV="1">
            <a:off x="1931988" y="4267200"/>
            <a:ext cx="1573212" cy="1243013"/>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d-ID"/>
          </a:p>
        </p:txBody>
      </p:sp>
      <p:sp>
        <p:nvSpPr>
          <p:cNvPr id="15366" name="Line 6"/>
          <p:cNvSpPr>
            <a:spLocks noChangeShapeType="1"/>
          </p:cNvSpPr>
          <p:nvPr/>
        </p:nvSpPr>
        <p:spPr bwMode="auto">
          <a:xfrm>
            <a:off x="4878388" y="4649788"/>
            <a:ext cx="582612" cy="811212"/>
          </a:xfrm>
          <a:prstGeom prst="line">
            <a:avLst/>
          </a:prstGeom>
          <a:noFill/>
          <a:ln w="12700">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id-ID"/>
          </a:p>
        </p:txBody>
      </p:sp>
      <p:sp>
        <p:nvSpPr>
          <p:cNvPr id="15367" name="Line 7"/>
          <p:cNvSpPr>
            <a:spLocks noChangeShapeType="1"/>
          </p:cNvSpPr>
          <p:nvPr/>
        </p:nvSpPr>
        <p:spPr bwMode="auto">
          <a:xfrm>
            <a:off x="5945188" y="3811588"/>
            <a:ext cx="1725612" cy="201612"/>
          </a:xfrm>
          <a:prstGeom prst="line">
            <a:avLst/>
          </a:prstGeom>
          <a:noFill/>
          <a:ln w="12700">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id-ID"/>
          </a:p>
        </p:txBody>
      </p:sp>
      <p:pic>
        <p:nvPicPr>
          <p:cNvPr id="15368" name="Picture 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7550" y="3111500"/>
            <a:ext cx="1111250" cy="180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5369" name="Line 9"/>
          <p:cNvSpPr>
            <a:spLocks noChangeShapeType="1"/>
          </p:cNvSpPr>
          <p:nvPr/>
        </p:nvSpPr>
        <p:spPr bwMode="auto">
          <a:xfrm>
            <a:off x="1754188" y="3949700"/>
            <a:ext cx="1192212"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id-ID"/>
          </a:p>
        </p:txBody>
      </p:sp>
      <p:pic>
        <p:nvPicPr>
          <p:cNvPr id="15370" name="Picture 10"/>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49900" y="4754563"/>
            <a:ext cx="1389063"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5371" name="Picture 11"/>
          <p:cNvPicPr>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36296" y="3602038"/>
            <a:ext cx="1384300" cy="112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5372" name="Oval 15"/>
          <p:cNvSpPr>
            <a:spLocks noChangeArrowheads="1"/>
          </p:cNvSpPr>
          <p:nvPr/>
        </p:nvSpPr>
        <p:spPr bwMode="auto">
          <a:xfrm>
            <a:off x="5181600" y="3429000"/>
            <a:ext cx="673100" cy="596900"/>
          </a:xfrm>
          <a:prstGeom prst="ellipse">
            <a:avLst/>
          </a:prstGeom>
          <a:solidFill>
            <a:srgbClr val="767900"/>
          </a:solidFill>
          <a:ln w="12700">
            <a:solidFill>
              <a:schemeClr val="tx1"/>
            </a:solidFill>
            <a:round/>
            <a:headEnd/>
            <a:tailEnd/>
          </a:ln>
        </p:spPr>
        <p:txBody>
          <a:bodyPr wrap="none" anchor="ctr"/>
          <a:lstStyle/>
          <a:p>
            <a:endParaRPr lang="id-ID"/>
          </a:p>
        </p:txBody>
      </p:sp>
      <p:sp>
        <p:nvSpPr>
          <p:cNvPr id="15373" name="Line 16"/>
          <p:cNvSpPr>
            <a:spLocks noChangeShapeType="1"/>
          </p:cNvSpPr>
          <p:nvPr/>
        </p:nvSpPr>
        <p:spPr bwMode="auto">
          <a:xfrm>
            <a:off x="5341938" y="3589338"/>
            <a:ext cx="49212" cy="492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d-ID"/>
          </a:p>
        </p:txBody>
      </p:sp>
      <p:sp>
        <p:nvSpPr>
          <p:cNvPr id="15374" name="Line 17"/>
          <p:cNvSpPr>
            <a:spLocks noChangeShapeType="1"/>
          </p:cNvSpPr>
          <p:nvPr/>
        </p:nvSpPr>
        <p:spPr bwMode="auto">
          <a:xfrm flipH="1">
            <a:off x="5621338" y="3589338"/>
            <a:ext cx="100012" cy="492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d-ID"/>
          </a:p>
        </p:txBody>
      </p:sp>
      <p:sp>
        <p:nvSpPr>
          <p:cNvPr id="15375" name="Arc 18"/>
          <p:cNvSpPr>
            <a:spLocks/>
          </p:cNvSpPr>
          <p:nvPr/>
        </p:nvSpPr>
        <p:spPr bwMode="auto">
          <a:xfrm>
            <a:off x="5343525" y="3803650"/>
            <a:ext cx="292100" cy="63500"/>
          </a:xfrm>
          <a:custGeom>
            <a:avLst/>
            <a:gdLst>
              <a:gd name="T0" fmla="*/ 3950112 w 21600"/>
              <a:gd name="T1" fmla="*/ 186678 h 21600"/>
              <a:gd name="T2" fmla="*/ 0 w 21600"/>
              <a:gd name="T3" fmla="*/ 0 h 21600"/>
              <a:gd name="T4" fmla="*/ 3950112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solidFill>
            <a:srgbClr val="767900"/>
          </a:solidFill>
          <a:ln w="12700" cap="rnd">
            <a:solidFill>
              <a:schemeClr val="tx1"/>
            </a:solidFill>
            <a:round/>
            <a:headEnd/>
            <a:tailEnd/>
          </a:ln>
        </p:spPr>
        <p:txBody>
          <a:bodyPr wrap="none" anchor="ctr"/>
          <a:lstStyle/>
          <a:p>
            <a:endParaRPr lang="id-ID"/>
          </a:p>
        </p:txBody>
      </p:sp>
      <p:sp>
        <p:nvSpPr>
          <p:cNvPr id="15376" name="Oval 19"/>
          <p:cNvSpPr>
            <a:spLocks noChangeArrowheads="1"/>
          </p:cNvSpPr>
          <p:nvPr/>
        </p:nvSpPr>
        <p:spPr bwMode="auto">
          <a:xfrm>
            <a:off x="3810000" y="3657600"/>
            <a:ext cx="1511300" cy="673100"/>
          </a:xfrm>
          <a:prstGeom prst="ellipse">
            <a:avLst/>
          </a:prstGeom>
          <a:solidFill>
            <a:srgbClr val="767900"/>
          </a:solidFill>
          <a:ln w="12700">
            <a:solidFill>
              <a:schemeClr val="tx1"/>
            </a:solidFill>
            <a:round/>
            <a:headEnd/>
            <a:tailEnd/>
          </a:ln>
        </p:spPr>
        <p:txBody>
          <a:bodyPr wrap="none" anchor="ctr"/>
          <a:lstStyle/>
          <a:p>
            <a:endParaRPr lang="id-ID"/>
          </a:p>
        </p:txBody>
      </p:sp>
      <p:sp>
        <p:nvSpPr>
          <p:cNvPr id="15377" name="Oval 20"/>
          <p:cNvSpPr>
            <a:spLocks noChangeArrowheads="1"/>
          </p:cNvSpPr>
          <p:nvPr/>
        </p:nvSpPr>
        <p:spPr bwMode="auto">
          <a:xfrm>
            <a:off x="3200400" y="3733800"/>
            <a:ext cx="673100" cy="215900"/>
          </a:xfrm>
          <a:prstGeom prst="ellipse">
            <a:avLst/>
          </a:prstGeom>
          <a:solidFill>
            <a:srgbClr val="767900"/>
          </a:solidFill>
          <a:ln w="12700">
            <a:solidFill>
              <a:schemeClr val="tx1"/>
            </a:solidFill>
            <a:round/>
            <a:headEnd/>
            <a:tailEnd/>
          </a:ln>
        </p:spPr>
        <p:txBody>
          <a:bodyPr wrap="none" anchor="ctr"/>
          <a:lstStyle/>
          <a:p>
            <a:endParaRPr lang="id-ID"/>
          </a:p>
        </p:txBody>
      </p:sp>
      <p:sp>
        <p:nvSpPr>
          <p:cNvPr id="15378" name="Oval 21"/>
          <p:cNvSpPr>
            <a:spLocks noChangeArrowheads="1"/>
          </p:cNvSpPr>
          <p:nvPr/>
        </p:nvSpPr>
        <p:spPr bwMode="auto">
          <a:xfrm>
            <a:off x="3200400" y="4038600"/>
            <a:ext cx="825500" cy="215900"/>
          </a:xfrm>
          <a:prstGeom prst="ellipse">
            <a:avLst/>
          </a:prstGeom>
          <a:solidFill>
            <a:srgbClr val="767900"/>
          </a:solidFill>
          <a:ln w="12700">
            <a:solidFill>
              <a:schemeClr val="tx1"/>
            </a:solidFill>
            <a:round/>
            <a:headEnd/>
            <a:tailEnd/>
          </a:ln>
        </p:spPr>
        <p:txBody>
          <a:bodyPr wrap="none" anchor="ctr"/>
          <a:lstStyle/>
          <a:p>
            <a:endParaRPr lang="id-ID"/>
          </a:p>
        </p:txBody>
      </p:sp>
      <p:sp>
        <p:nvSpPr>
          <p:cNvPr id="15379" name="Oval 22"/>
          <p:cNvSpPr>
            <a:spLocks noChangeArrowheads="1"/>
          </p:cNvSpPr>
          <p:nvPr/>
        </p:nvSpPr>
        <p:spPr bwMode="auto">
          <a:xfrm>
            <a:off x="3124200" y="3581400"/>
            <a:ext cx="63500" cy="292100"/>
          </a:xfrm>
          <a:prstGeom prst="ellipse">
            <a:avLst/>
          </a:prstGeom>
          <a:solidFill>
            <a:srgbClr val="767900"/>
          </a:solidFill>
          <a:ln w="12700">
            <a:solidFill>
              <a:schemeClr val="tx1"/>
            </a:solidFill>
            <a:round/>
            <a:headEnd/>
            <a:tailEnd/>
          </a:ln>
        </p:spPr>
        <p:txBody>
          <a:bodyPr wrap="none" anchor="ctr"/>
          <a:lstStyle/>
          <a:p>
            <a:endParaRPr lang="id-ID"/>
          </a:p>
        </p:txBody>
      </p:sp>
      <p:sp>
        <p:nvSpPr>
          <p:cNvPr id="15380" name="Oval 23"/>
          <p:cNvSpPr>
            <a:spLocks noChangeArrowheads="1"/>
          </p:cNvSpPr>
          <p:nvPr/>
        </p:nvSpPr>
        <p:spPr bwMode="auto">
          <a:xfrm>
            <a:off x="3124200" y="3886200"/>
            <a:ext cx="63500" cy="292100"/>
          </a:xfrm>
          <a:prstGeom prst="ellipse">
            <a:avLst/>
          </a:prstGeom>
          <a:solidFill>
            <a:srgbClr val="767900"/>
          </a:solidFill>
          <a:ln w="12700">
            <a:solidFill>
              <a:schemeClr val="tx1"/>
            </a:solidFill>
            <a:round/>
            <a:headEnd/>
            <a:tailEnd/>
          </a:ln>
        </p:spPr>
        <p:txBody>
          <a:bodyPr wrap="none" anchor="ctr"/>
          <a:lstStyle/>
          <a:p>
            <a:endParaRPr lang="id-ID"/>
          </a:p>
        </p:txBody>
      </p:sp>
      <p:sp>
        <p:nvSpPr>
          <p:cNvPr id="15381" name="Oval 24"/>
          <p:cNvSpPr>
            <a:spLocks noChangeArrowheads="1"/>
          </p:cNvSpPr>
          <p:nvPr/>
        </p:nvSpPr>
        <p:spPr bwMode="auto">
          <a:xfrm>
            <a:off x="4800600" y="3048000"/>
            <a:ext cx="215900" cy="673100"/>
          </a:xfrm>
          <a:prstGeom prst="ellipse">
            <a:avLst/>
          </a:prstGeom>
          <a:solidFill>
            <a:srgbClr val="767900"/>
          </a:solidFill>
          <a:ln w="12700">
            <a:solidFill>
              <a:schemeClr val="tx1"/>
            </a:solidFill>
            <a:round/>
            <a:headEnd/>
            <a:tailEnd/>
          </a:ln>
        </p:spPr>
        <p:txBody>
          <a:bodyPr wrap="none" anchor="ctr"/>
          <a:lstStyle/>
          <a:p>
            <a:endParaRPr lang="id-ID"/>
          </a:p>
        </p:txBody>
      </p:sp>
      <p:sp>
        <p:nvSpPr>
          <p:cNvPr id="15382" name="Oval 25"/>
          <p:cNvSpPr>
            <a:spLocks noChangeArrowheads="1"/>
          </p:cNvSpPr>
          <p:nvPr/>
        </p:nvSpPr>
        <p:spPr bwMode="auto">
          <a:xfrm>
            <a:off x="5181600" y="4114800"/>
            <a:ext cx="673100" cy="139700"/>
          </a:xfrm>
          <a:prstGeom prst="ellipse">
            <a:avLst/>
          </a:prstGeom>
          <a:solidFill>
            <a:srgbClr val="767900"/>
          </a:solidFill>
          <a:ln w="12700">
            <a:solidFill>
              <a:schemeClr val="tx1"/>
            </a:solidFill>
            <a:round/>
            <a:headEnd/>
            <a:tailEnd/>
          </a:ln>
        </p:spPr>
        <p:txBody>
          <a:bodyPr wrap="none" anchor="ctr"/>
          <a:lstStyle/>
          <a:p>
            <a:endParaRPr lang="id-ID"/>
          </a:p>
        </p:txBody>
      </p:sp>
      <p:sp>
        <p:nvSpPr>
          <p:cNvPr id="15383" name="Oval 26"/>
          <p:cNvSpPr>
            <a:spLocks noChangeArrowheads="1"/>
          </p:cNvSpPr>
          <p:nvPr/>
        </p:nvSpPr>
        <p:spPr bwMode="auto">
          <a:xfrm>
            <a:off x="4267200" y="3962400"/>
            <a:ext cx="63500" cy="63500"/>
          </a:xfrm>
          <a:prstGeom prst="ellipse">
            <a:avLst/>
          </a:prstGeom>
          <a:solidFill>
            <a:srgbClr val="767900"/>
          </a:solidFill>
          <a:ln w="12700">
            <a:solidFill>
              <a:schemeClr val="tx1"/>
            </a:solidFill>
            <a:round/>
            <a:headEnd/>
            <a:tailEnd/>
          </a:ln>
        </p:spPr>
        <p:txBody>
          <a:bodyPr wrap="none" anchor="ctr"/>
          <a:lstStyle/>
          <a:p>
            <a:endParaRPr lang="id-ID"/>
          </a:p>
        </p:txBody>
      </p:sp>
    </p:spTree>
    <p:extLst>
      <p:ext uri="{BB962C8B-B14F-4D97-AF65-F5344CB8AC3E}">
        <p14:creationId xmlns:p14="http://schemas.microsoft.com/office/powerpoint/2010/main" val="3991978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p:txBody>
          <a:bodyPr/>
          <a:lstStyle/>
          <a:p>
            <a:pPr eaLnBrk="1" hangingPunct="1"/>
            <a:r>
              <a:rPr lang="en-US"/>
              <a:t>Objek-objek ini :</a:t>
            </a:r>
          </a:p>
        </p:txBody>
      </p:sp>
      <p:sp>
        <p:nvSpPr>
          <p:cNvPr id="17411" name="Rectangle 3"/>
          <p:cNvSpPr>
            <a:spLocks noGrp="1" noChangeArrowheads="1"/>
          </p:cNvSpPr>
          <p:nvPr>
            <p:ph sz="quarter" idx="1"/>
          </p:nvPr>
        </p:nvSpPr>
        <p:spPr/>
        <p:txBody>
          <a:bodyPr/>
          <a:lstStyle/>
          <a:p>
            <a:r>
              <a:rPr lang="en-US" sz="2400"/>
              <a:t>Mempunyai atribut</a:t>
            </a:r>
          </a:p>
          <a:p>
            <a:r>
              <a:rPr lang="en-US" sz="2400"/>
              <a:t>Mempunyai nilai atribut</a:t>
            </a:r>
          </a:p>
          <a:p>
            <a:r>
              <a:rPr lang="en-US" sz="2400"/>
              <a:t>Mempunyai behaviour</a:t>
            </a:r>
          </a:p>
          <a:p>
            <a:r>
              <a:rPr lang="en-US" sz="2400"/>
              <a:t>Behaviour dilakukan dengan memberikan pesan</a:t>
            </a:r>
          </a:p>
        </p:txBody>
      </p:sp>
      <p:sp>
        <p:nvSpPr>
          <p:cNvPr id="25604" name="AutoShape 4"/>
          <p:cNvSpPr>
            <a:spLocks noChangeArrowheads="1"/>
          </p:cNvSpPr>
          <p:nvPr/>
        </p:nvSpPr>
        <p:spPr bwMode="auto">
          <a:xfrm>
            <a:off x="323528" y="4215618"/>
            <a:ext cx="7988300" cy="2197100"/>
          </a:xfrm>
          <a:prstGeom prst="roundRect">
            <a:avLst>
              <a:gd name="adj" fmla="val 12486"/>
            </a:avLst>
          </a:prstGeom>
          <a:solidFill>
            <a:srgbClr val="316331"/>
          </a:solidFill>
          <a:ln w="12700">
            <a:solidFill>
              <a:schemeClr val="tx1"/>
            </a:solidFill>
            <a:round/>
            <a:headEnd/>
            <a:tailEnd/>
          </a:ln>
          <a:effectLst>
            <a:outerShdw dist="107763" dir="2700000" algn="ctr" rotWithShape="0">
              <a:schemeClr val="tx2"/>
            </a:outerShdw>
          </a:effectLst>
        </p:spPr>
        <p:txBody>
          <a:bodyPr wrap="none" lIns="90488" tIns="44450" rIns="90488" bIns="44450" anchor="ctr"/>
          <a:lstStyle/>
          <a:p>
            <a:pPr algn="ctr">
              <a:lnSpc>
                <a:spcPct val="90000"/>
              </a:lnSpc>
              <a:spcBef>
                <a:spcPct val="30000"/>
              </a:spcBef>
              <a:defRPr/>
            </a:pPr>
            <a:r>
              <a:rPr lang="en-US" sz="2800" b="1" dirty="0" err="1">
                <a:solidFill>
                  <a:srgbClr val="FFFF00"/>
                </a:solidFill>
                <a:effectLst>
                  <a:outerShdw blurRad="38100" dist="38100" dir="2700000" algn="tl">
                    <a:srgbClr val="000000"/>
                  </a:outerShdw>
                </a:effectLst>
              </a:rPr>
              <a:t>Pada</a:t>
            </a:r>
            <a:r>
              <a:rPr lang="en-US" sz="2800" b="1" dirty="0">
                <a:solidFill>
                  <a:srgbClr val="FFFF00"/>
                </a:solidFill>
                <a:effectLst>
                  <a:outerShdw blurRad="38100" dist="38100" dir="2700000" algn="tl">
                    <a:srgbClr val="000000"/>
                  </a:outerShdw>
                </a:effectLst>
              </a:rPr>
              <a:t> </a:t>
            </a:r>
            <a:r>
              <a:rPr lang="en-US" sz="2800" b="1" dirty="0" err="1">
                <a:solidFill>
                  <a:srgbClr val="FFFF00"/>
                </a:solidFill>
                <a:effectLst>
                  <a:outerShdw blurRad="38100" dist="38100" dir="2700000" algn="tl">
                    <a:srgbClr val="000000"/>
                  </a:outerShdw>
                </a:effectLst>
              </a:rPr>
              <a:t>tahap</a:t>
            </a:r>
            <a:r>
              <a:rPr lang="en-US" sz="2800" b="1" dirty="0">
                <a:solidFill>
                  <a:srgbClr val="FFFF00"/>
                </a:solidFill>
                <a:effectLst>
                  <a:outerShdw blurRad="38100" dist="38100" dir="2700000" algn="tl">
                    <a:srgbClr val="000000"/>
                  </a:outerShdw>
                </a:effectLst>
              </a:rPr>
              <a:t> </a:t>
            </a:r>
            <a:r>
              <a:rPr lang="en-US" sz="2800" b="1" dirty="0" err="1">
                <a:solidFill>
                  <a:srgbClr val="FFFF00"/>
                </a:solidFill>
                <a:effectLst>
                  <a:outerShdw blurRad="38100" dist="38100" dir="2700000" algn="tl">
                    <a:srgbClr val="000000"/>
                  </a:outerShdw>
                </a:effectLst>
              </a:rPr>
              <a:t>ini</a:t>
            </a:r>
            <a:r>
              <a:rPr lang="en-US" sz="2800" b="1" dirty="0">
                <a:solidFill>
                  <a:srgbClr val="FFFF00"/>
                </a:solidFill>
                <a:effectLst>
                  <a:outerShdw blurRad="38100" dist="38100" dir="2700000" algn="tl">
                    <a:srgbClr val="000000"/>
                  </a:outerShdw>
                </a:effectLst>
              </a:rPr>
              <a:t>, </a:t>
            </a:r>
            <a:r>
              <a:rPr lang="en-US" sz="2800" b="1" dirty="0" err="1">
                <a:solidFill>
                  <a:srgbClr val="FFFF00"/>
                </a:solidFill>
                <a:effectLst>
                  <a:outerShdw blurRad="38100" dist="38100" dir="2700000" algn="tl">
                    <a:srgbClr val="000000"/>
                  </a:outerShdw>
                </a:effectLst>
              </a:rPr>
              <a:t>seorang</a:t>
            </a:r>
            <a:r>
              <a:rPr lang="en-US" sz="2800" b="1" dirty="0">
                <a:solidFill>
                  <a:srgbClr val="FFFF00"/>
                </a:solidFill>
                <a:effectLst>
                  <a:outerShdw blurRad="38100" dist="38100" dir="2700000" algn="tl">
                    <a:srgbClr val="000000"/>
                  </a:outerShdw>
                </a:effectLst>
              </a:rPr>
              <a:t> </a:t>
            </a:r>
            <a:r>
              <a:rPr lang="en-US" sz="2800" b="1" dirty="0" err="1">
                <a:solidFill>
                  <a:srgbClr val="FFFF00"/>
                </a:solidFill>
                <a:effectLst>
                  <a:outerShdw blurRad="38100" dist="38100" dir="2700000" algn="tl">
                    <a:srgbClr val="000000"/>
                  </a:outerShdw>
                </a:effectLst>
              </a:rPr>
              <a:t>anak</a:t>
            </a:r>
            <a:r>
              <a:rPr lang="en-US" sz="2800" b="1" dirty="0">
                <a:solidFill>
                  <a:srgbClr val="FFFF00"/>
                </a:solidFill>
                <a:effectLst>
                  <a:outerShdw blurRad="38100" dist="38100" dir="2700000" algn="tl">
                    <a:srgbClr val="000000"/>
                  </a:outerShdw>
                </a:effectLst>
              </a:rPr>
              <a:t> </a:t>
            </a:r>
            <a:r>
              <a:rPr lang="en-US" sz="2800" b="1" dirty="0" err="1">
                <a:solidFill>
                  <a:srgbClr val="FFFF00"/>
                </a:solidFill>
                <a:effectLst>
                  <a:outerShdw blurRad="38100" dist="38100" dir="2700000" algn="tl">
                    <a:srgbClr val="000000"/>
                  </a:outerShdw>
                </a:effectLst>
              </a:rPr>
              <a:t>berusaha</a:t>
            </a:r>
            <a:r>
              <a:rPr lang="en-US" sz="2800" b="1" dirty="0">
                <a:solidFill>
                  <a:srgbClr val="FFFF00"/>
                </a:solidFill>
                <a:effectLst>
                  <a:outerShdw blurRad="38100" dist="38100" dir="2700000" algn="tl">
                    <a:srgbClr val="000000"/>
                  </a:outerShdw>
                </a:effectLst>
              </a:rPr>
              <a:t> </a:t>
            </a:r>
          </a:p>
          <a:p>
            <a:pPr algn="ctr">
              <a:lnSpc>
                <a:spcPct val="90000"/>
              </a:lnSpc>
              <a:spcBef>
                <a:spcPct val="30000"/>
              </a:spcBef>
              <a:defRPr/>
            </a:pPr>
            <a:r>
              <a:rPr lang="en-US" sz="2800" b="1" dirty="0" err="1">
                <a:solidFill>
                  <a:srgbClr val="FFFF00"/>
                </a:solidFill>
                <a:effectLst>
                  <a:outerShdw blurRad="38100" dist="38100" dir="2700000" algn="tl">
                    <a:srgbClr val="000000"/>
                  </a:outerShdw>
                </a:effectLst>
              </a:rPr>
              <a:t>untuk</a:t>
            </a:r>
            <a:r>
              <a:rPr lang="en-US" sz="2800" b="1" dirty="0">
                <a:solidFill>
                  <a:srgbClr val="FFFF00"/>
                </a:solidFill>
                <a:effectLst>
                  <a:outerShdw blurRad="38100" dist="38100" dir="2700000" algn="tl">
                    <a:srgbClr val="000000"/>
                  </a:outerShdw>
                </a:effectLst>
              </a:rPr>
              <a:t> </a:t>
            </a:r>
            <a:r>
              <a:rPr lang="en-US" sz="2800" b="1" dirty="0" err="1">
                <a:solidFill>
                  <a:srgbClr val="FFFF00"/>
                </a:solidFill>
                <a:effectLst>
                  <a:outerShdw blurRad="38100" dist="38100" dir="2700000" algn="tl">
                    <a:srgbClr val="000000"/>
                  </a:outerShdw>
                </a:effectLst>
              </a:rPr>
              <a:t>memprediksi</a:t>
            </a:r>
            <a:r>
              <a:rPr lang="en-US" sz="2800" b="1" dirty="0">
                <a:solidFill>
                  <a:srgbClr val="FFFF00"/>
                </a:solidFill>
                <a:effectLst>
                  <a:outerShdw blurRad="38100" dist="38100" dir="2700000" algn="tl">
                    <a:srgbClr val="000000"/>
                  </a:outerShdw>
                </a:effectLst>
              </a:rPr>
              <a:t> </a:t>
            </a:r>
            <a:r>
              <a:rPr lang="en-US" sz="2800" b="1" dirty="0" err="1">
                <a:solidFill>
                  <a:srgbClr val="FFFF00"/>
                </a:solidFill>
                <a:effectLst>
                  <a:outerShdw blurRad="38100" dist="38100" dir="2700000" algn="tl">
                    <a:srgbClr val="000000"/>
                  </a:outerShdw>
                </a:effectLst>
              </a:rPr>
              <a:t>dan</a:t>
            </a:r>
            <a:r>
              <a:rPr lang="en-US" sz="2800" b="1" dirty="0">
                <a:solidFill>
                  <a:srgbClr val="FFFF00"/>
                </a:solidFill>
                <a:effectLst>
                  <a:outerShdw blurRad="38100" dist="38100" dir="2700000" algn="tl">
                    <a:srgbClr val="000000"/>
                  </a:outerShdw>
                </a:effectLst>
              </a:rPr>
              <a:t> </a:t>
            </a:r>
            <a:r>
              <a:rPr lang="en-US" sz="2800" b="1" dirty="0" err="1">
                <a:solidFill>
                  <a:srgbClr val="FFFF00"/>
                </a:solidFill>
                <a:effectLst>
                  <a:outerShdw blurRad="38100" dist="38100" dir="2700000" algn="tl">
                    <a:srgbClr val="000000"/>
                  </a:outerShdw>
                </a:effectLst>
              </a:rPr>
              <a:t>memanipulasi</a:t>
            </a:r>
            <a:endParaRPr lang="en-US" sz="2800" b="1" dirty="0">
              <a:solidFill>
                <a:srgbClr val="FFFF00"/>
              </a:solidFill>
              <a:effectLst>
                <a:outerShdw blurRad="38100" dist="38100" dir="2700000" algn="tl">
                  <a:srgbClr val="000000"/>
                </a:outerShdw>
              </a:effectLst>
            </a:endParaRPr>
          </a:p>
          <a:p>
            <a:pPr algn="ctr">
              <a:lnSpc>
                <a:spcPct val="90000"/>
              </a:lnSpc>
              <a:spcBef>
                <a:spcPct val="30000"/>
              </a:spcBef>
              <a:defRPr/>
            </a:pPr>
            <a:r>
              <a:rPr lang="en-US" sz="2800" b="1" dirty="0" err="1">
                <a:solidFill>
                  <a:srgbClr val="FFFF00"/>
                </a:solidFill>
                <a:effectLst>
                  <a:outerShdw blurRad="38100" dist="38100" dir="2700000" algn="tl">
                    <a:srgbClr val="000000"/>
                  </a:outerShdw>
                </a:effectLst>
              </a:rPr>
              <a:t>lingkungannya</a:t>
            </a:r>
            <a:endParaRPr lang="en-US" sz="2800" b="1" dirty="0">
              <a:solidFill>
                <a:srgbClr val="FFFF00"/>
              </a:solidFill>
              <a:effectLst>
                <a:outerShdw blurRad="38100" dist="38100" dir="2700000" algn="tl">
                  <a:srgbClr val="000000"/>
                </a:outerShdw>
              </a:effectLst>
            </a:endParaRPr>
          </a:p>
        </p:txBody>
      </p:sp>
    </p:spTree>
    <p:extLst>
      <p:ext uri="{BB962C8B-B14F-4D97-AF65-F5344CB8AC3E}">
        <p14:creationId xmlns:p14="http://schemas.microsoft.com/office/powerpoint/2010/main" val="2999781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t>Pemodelan sistem</a:t>
            </a:r>
          </a:p>
        </p:txBody>
      </p:sp>
      <p:sp>
        <p:nvSpPr>
          <p:cNvPr id="20483" name="Rectangle 3"/>
          <p:cNvSpPr>
            <a:spLocks noGrp="1" noChangeArrowheads="1"/>
          </p:cNvSpPr>
          <p:nvPr>
            <p:ph type="body" idx="1"/>
          </p:nvPr>
        </p:nvSpPr>
        <p:spPr/>
        <p:txBody>
          <a:bodyPr/>
          <a:lstStyle/>
          <a:p>
            <a:pPr eaLnBrk="1" hangingPunct="1"/>
            <a:r>
              <a:rPr lang="en-US"/>
              <a:t>Pemodelan Berdasarkan Skenario (Scenario Based Modelling)</a:t>
            </a:r>
          </a:p>
          <a:p>
            <a:pPr eaLnBrk="1" hangingPunct="1"/>
            <a:r>
              <a:rPr lang="en-US"/>
              <a:t>Pemodelan Berorientasi Aliran (Flow-Oriented Modelling)</a:t>
            </a:r>
          </a:p>
          <a:p>
            <a:pPr eaLnBrk="1" hangingPunct="1"/>
            <a:r>
              <a:rPr lang="en-US"/>
              <a:t>Pemodelan Berdasarkan Kelas (Class-Based Modelling)</a:t>
            </a:r>
          </a:p>
          <a:p>
            <a:pPr eaLnBrk="1" hangingPunct="1"/>
            <a:r>
              <a:rPr lang="en-US"/>
              <a:t>Pemodelan Perilaku (Behavioral Modelling)</a:t>
            </a:r>
          </a:p>
        </p:txBody>
      </p:sp>
    </p:spTree>
    <p:extLst>
      <p:ext uri="{BB962C8B-B14F-4D97-AF65-F5344CB8AC3E}">
        <p14:creationId xmlns:p14="http://schemas.microsoft.com/office/powerpoint/2010/main" val="663811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4000"/>
              <a:t>Pemodelan Berdasarkan Skenario</a:t>
            </a:r>
          </a:p>
        </p:txBody>
      </p:sp>
      <p:sp>
        <p:nvSpPr>
          <p:cNvPr id="21507" name="Rectangle 3"/>
          <p:cNvSpPr>
            <a:spLocks noGrp="1" noChangeArrowheads="1"/>
          </p:cNvSpPr>
          <p:nvPr>
            <p:ph type="body" idx="1"/>
          </p:nvPr>
        </p:nvSpPr>
        <p:spPr/>
        <p:txBody>
          <a:bodyPr/>
          <a:lstStyle/>
          <a:p>
            <a:pPr eaLnBrk="1" hangingPunct="1"/>
            <a:r>
              <a:rPr lang="en-US"/>
              <a:t>Merupakan pemodelan sistem yang dilakukan dari sudut pandang pengguna</a:t>
            </a:r>
          </a:p>
          <a:p>
            <a:pPr eaLnBrk="1" hangingPunct="1"/>
            <a:r>
              <a:rPr lang="en-US"/>
              <a:t>Pemodelan ini menggunakan UML (Unified Modeling Language)</a:t>
            </a:r>
          </a:p>
        </p:txBody>
      </p:sp>
    </p:spTree>
    <p:extLst>
      <p:ext uri="{BB962C8B-B14F-4D97-AF65-F5344CB8AC3E}">
        <p14:creationId xmlns:p14="http://schemas.microsoft.com/office/powerpoint/2010/main" val="15789738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144</TotalTime>
  <Words>1179</Words>
  <Application>Microsoft Macintosh PowerPoint</Application>
  <PresentationFormat>On-screen Show (4:3)</PresentationFormat>
  <Paragraphs>175</Paragraphs>
  <Slides>38</Slides>
  <Notes>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7" baseType="lpstr">
      <vt:lpstr>Arial</vt:lpstr>
      <vt:lpstr>Arial Narrow</vt:lpstr>
      <vt:lpstr>Calibri</vt:lpstr>
      <vt:lpstr>Cambria</vt:lpstr>
      <vt:lpstr>Corbel</vt:lpstr>
      <vt:lpstr>Monotype Sorts</vt:lpstr>
      <vt:lpstr>Wingdings</vt:lpstr>
      <vt:lpstr>Adjacency</vt:lpstr>
      <vt:lpstr>Picture</vt:lpstr>
      <vt:lpstr>KONSEP PERANCANGAN SISTEM INFORMASI BERBASIS OBYEK</vt:lpstr>
      <vt:lpstr>Outline</vt:lpstr>
      <vt:lpstr>Pengembangan  Sistem Informasi</vt:lpstr>
      <vt:lpstr>Pendekatan Perancangan Sistem</vt:lpstr>
      <vt:lpstr>Pemodelan Sistem</vt:lpstr>
      <vt:lpstr>A Child’s First Model. . .</vt:lpstr>
      <vt:lpstr>Objek-objek ini :</vt:lpstr>
      <vt:lpstr>Pemodelan sistem</vt:lpstr>
      <vt:lpstr>Pemodelan Berdasarkan Skenario</vt:lpstr>
      <vt:lpstr>The Unified Modeling Language</vt:lpstr>
      <vt:lpstr>Pemodelan Berdasarkan Aliran</vt:lpstr>
      <vt:lpstr>Contoh DFD</vt:lpstr>
      <vt:lpstr>Pemodelan Berbasis Kelas</vt:lpstr>
      <vt:lpstr>Pemodelan Berbasis Perilaku</vt:lpstr>
      <vt:lpstr>Konsep Perancangan Berorientasi Objek (OOD-object oriented design)</vt:lpstr>
      <vt:lpstr>Karakteristik OOD</vt:lpstr>
      <vt:lpstr>Karakteristik OOD (cont’d)</vt:lpstr>
      <vt:lpstr>Karakteristik OOD (cont’d)</vt:lpstr>
      <vt:lpstr>Konsep Fundamental OOD</vt:lpstr>
      <vt:lpstr>Konsep Fundamental (cont’d)</vt:lpstr>
      <vt:lpstr>Konsep Fundamental (cont’d)</vt:lpstr>
      <vt:lpstr>Konsep Fundamental (cont’d)</vt:lpstr>
      <vt:lpstr>UML (Unified Modelling Language)</vt:lpstr>
      <vt:lpstr>Sejarah Singkat UML</vt:lpstr>
      <vt:lpstr>Standar UML</vt:lpstr>
      <vt:lpstr>Tools UML</vt:lpstr>
      <vt:lpstr>Langkah Awal Memulai UML</vt:lpstr>
      <vt:lpstr>Diagram dalam UML</vt:lpstr>
      <vt:lpstr>Contoh Gambaran Proses Bisnis</vt:lpstr>
      <vt:lpstr>Contoh Use Case</vt:lpstr>
      <vt:lpstr>Contoh Package</vt:lpstr>
      <vt:lpstr>Contoh Activity Diagram</vt:lpstr>
      <vt:lpstr>Contoh Sequence Diagram</vt:lpstr>
      <vt:lpstr>Contoh Class Diagram</vt:lpstr>
      <vt:lpstr>Interaction Diagram</vt:lpstr>
      <vt:lpstr>Contoh</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PERANCANGAN SISTEM INFORMASI BERORIENTASI OBJEK</dc:title>
  <dc:creator>Catur Iswahyudi</dc:creator>
  <cp:lastModifiedBy>Microsoft Office User</cp:lastModifiedBy>
  <cp:revision>21</cp:revision>
  <dcterms:created xsi:type="dcterms:W3CDTF">2013-02-19T06:14:47Z</dcterms:created>
  <dcterms:modified xsi:type="dcterms:W3CDTF">2020-11-01T16:18:05Z</dcterms:modified>
</cp:coreProperties>
</file>