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6" r:id="rId35"/>
    <p:sldId id="335" r:id="rId36"/>
    <p:sldId id="337" r:id="rId37"/>
    <p:sldId id="33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 varScale="1">
        <p:scale>
          <a:sx n="38" d="100"/>
          <a:sy n="38" d="100"/>
        </p:scale>
        <p:origin x="7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1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CA77E9-1747-4133-BDE2-86419381CCB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062430-CCC6-41C9-8213-D1AFEF22E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FA99-1808-41A9-B2D6-CD87EE25A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75504"/>
            <a:ext cx="10058400" cy="271484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PENGEMBANGAN RENCANA STRATEGIS SISTEM INFORMASI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F2901-3987-4547-81E4-144CAB8E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4783"/>
            <a:ext cx="9144000" cy="1143582"/>
          </a:xfrm>
        </p:spPr>
        <p:txBody>
          <a:bodyPr/>
          <a:lstStyle/>
          <a:p>
            <a:pPr algn="l"/>
            <a:r>
              <a:rPr lang="en-US" sz="2400" dirty="0"/>
              <a:t>KAJIAN KEBUTUHAN BISNIS Kajian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028D-2D07-4A0F-81C1-350AA654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FDFC-6CF2-4798-BD7F-AB26D950C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Menawarkan</a:t>
            </a:r>
            <a:r>
              <a:rPr lang="en-US" sz="2800" dirty="0"/>
              <a:t> model </a:t>
            </a:r>
            <a:r>
              <a:rPr lang="en-US" sz="2800" dirty="0" err="1"/>
              <a:t>pembayaran</a:t>
            </a:r>
            <a:r>
              <a:rPr lang="en-US" sz="2800" dirty="0"/>
              <a:t> yang </a:t>
            </a: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minat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kredit</a:t>
            </a:r>
            <a:r>
              <a:rPr lang="en-US" sz="2800" dirty="0"/>
              <a:t>, </a:t>
            </a:r>
            <a:r>
              <a:rPr lang="en-US" sz="2800" dirty="0" err="1"/>
              <a:t>sewa</a:t>
            </a:r>
            <a:r>
              <a:rPr lang="en-US" sz="2800" dirty="0"/>
              <a:t>, </a:t>
            </a:r>
            <a:r>
              <a:rPr lang="en-US" sz="2800" dirty="0" err="1"/>
              <a:t>lelang</a:t>
            </a:r>
            <a:r>
              <a:rPr lang="en-US" sz="2800" dirty="0"/>
              <a:t>, dan lain-lain;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Menghilangkan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uang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ewallet</a:t>
            </a:r>
            <a:r>
              <a:rPr lang="en-US" sz="2800" dirty="0"/>
              <a:t>, e-money, e-payment, dan lain-lain; </a:t>
            </a:r>
          </a:p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pakai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agar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 oleh </a:t>
            </a:r>
            <a:r>
              <a:rPr lang="en-US" sz="2800" dirty="0" err="1"/>
              <a:t>sebanyak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07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E6E0-464E-48D0-8459-110E5360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B. KAJIAN KEBUTUHAN BISNIS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F7621-3C8A-4CB9-A51E-B6A0AE263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B.7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Komparasi</a:t>
            </a:r>
            <a:r>
              <a:rPr lang="en-US" dirty="0"/>
              <a:t> Performa (Benchmark)</a:t>
            </a:r>
          </a:p>
        </p:txBody>
      </p:sp>
    </p:spTree>
    <p:extLst>
      <p:ext uri="{BB962C8B-B14F-4D97-AF65-F5344CB8AC3E}">
        <p14:creationId xmlns:p14="http://schemas.microsoft.com/office/powerpoint/2010/main" val="109426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A68-B5BC-4CE2-A712-D1B6296C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2A86-197E-495F-98FC-384DBB74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Ada </a:t>
            </a:r>
            <a:r>
              <a:rPr lang="en-US" sz="2800" dirty="0" err="1"/>
              <a:t>pendekatan</a:t>
            </a:r>
            <a:r>
              <a:rPr lang="en-US" sz="2800" dirty="0"/>
              <a:t> lain yang </a:t>
            </a:r>
            <a:r>
              <a:rPr lang="en-US" sz="2800" dirty="0" err="1"/>
              <a:t>kerap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pimpinan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harapan</a:t>
            </a:r>
            <a:r>
              <a:rPr lang="en-US" sz="2800" dirty="0"/>
              <a:t>/</a:t>
            </a:r>
            <a:r>
              <a:rPr lang="en-US" sz="2800" dirty="0" err="1"/>
              <a:t>ekspektasi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diimplementasikannya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Cara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“benchmarking”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mengkomparasikan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orgnaisasi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lain (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kompetitor</a:t>
            </a:r>
            <a:r>
              <a:rPr lang="en-US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40257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FD9E-386A-49EB-BA50-40865675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7695F-B36E-48A1-A294-63E46E820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35" t="41575" r="29661" b="30367"/>
          <a:stretch/>
        </p:blipFill>
        <p:spPr>
          <a:xfrm>
            <a:off x="1036320" y="532435"/>
            <a:ext cx="10202698" cy="5324355"/>
          </a:xfrm>
        </p:spPr>
      </p:pic>
    </p:spTree>
    <p:extLst>
      <p:ext uri="{BB962C8B-B14F-4D97-AF65-F5344CB8AC3E}">
        <p14:creationId xmlns:p14="http://schemas.microsoft.com/office/powerpoint/2010/main" val="314060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7651-2656-44F8-BC37-2B69DFD1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92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Dasar </a:t>
            </a:r>
            <a:r>
              <a:rPr lang="en-US" sz="2800" dirty="0" err="1"/>
              <a:t>filosofis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dilakukannya</a:t>
            </a:r>
            <a:r>
              <a:rPr lang="en-US" sz="2800" dirty="0"/>
              <a:t> </a:t>
            </a:r>
            <a:r>
              <a:rPr lang="en-US" sz="2800" dirty="0" err="1"/>
              <a:t>komparasi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persaingan</a:t>
            </a:r>
            <a:r>
              <a:rPr lang="en-US" sz="2800" dirty="0"/>
              <a:t>, </a:t>
            </a:r>
            <a:r>
              <a:rPr lang="en-US" sz="2800" dirty="0" err="1"/>
              <a:t>mengingat</a:t>
            </a:r>
            <a:r>
              <a:rPr lang="en-US" sz="2800" dirty="0"/>
              <a:t> yang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serupa</a:t>
            </a:r>
            <a:r>
              <a:rPr lang="en-US" sz="2800" dirty="0"/>
              <a:t> pada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sejenis</a:t>
            </a:r>
            <a:r>
              <a:rPr lang="en-US" sz="2800" dirty="0"/>
              <a:t>. </a:t>
            </a:r>
            <a:r>
              <a:rPr lang="en-US" sz="2800" dirty="0" err="1"/>
              <a:t>Contohnya</a:t>
            </a:r>
            <a:r>
              <a:rPr lang="en-US" sz="2800" dirty="0"/>
              <a:t> yang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dikomparasi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EDAA7-B81C-4B41-8D29-F34566D3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Tingkat </a:t>
            </a:r>
            <a:r>
              <a:rPr lang="en-US" sz="2800" dirty="0" err="1"/>
              <a:t>produktivitas</a:t>
            </a:r>
            <a:r>
              <a:rPr lang="en-US" sz="2800" dirty="0"/>
              <a:t> SDM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dan </a:t>
            </a:r>
            <a:r>
              <a:rPr lang="en-US" sz="2800" dirty="0" err="1"/>
              <a:t>pendapatan</a:t>
            </a:r>
            <a:r>
              <a:rPr lang="en-US" sz="2800" dirty="0"/>
              <a:t> (</a:t>
            </a:r>
            <a:r>
              <a:rPr lang="en-US" sz="2800" dirty="0" err="1"/>
              <a:t>atau</a:t>
            </a:r>
            <a:r>
              <a:rPr lang="en-US" sz="2800" dirty="0"/>
              <a:t> profit)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kompetitor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penguasaan</a:t>
            </a:r>
            <a:r>
              <a:rPr lang="en-US" sz="2800" dirty="0"/>
              <a:t> pasar (market cap);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Margin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Durasi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antrean</a:t>
            </a:r>
            <a:r>
              <a:rPr lang="en-US" sz="2800" dirty="0"/>
              <a:t>, customer service, </a:t>
            </a:r>
            <a:r>
              <a:rPr lang="en-US" sz="2800" dirty="0" err="1"/>
              <a:t>transaksi</a:t>
            </a:r>
            <a:r>
              <a:rPr lang="en-US" sz="2800" dirty="0"/>
              <a:t>, dan lain-lain; </a:t>
            </a:r>
          </a:p>
        </p:txBody>
      </p:sp>
    </p:spTree>
    <p:extLst>
      <p:ext uri="{BB962C8B-B14F-4D97-AF65-F5344CB8AC3E}">
        <p14:creationId xmlns:p14="http://schemas.microsoft.com/office/powerpoint/2010/main" val="336210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C2C2-2A0E-4652-995A-DB97709B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725E-74DC-4327-AEE5-B875D9E73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000" dirty="0" err="1"/>
              <a:t>Alokasi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; </a:t>
            </a:r>
            <a:r>
              <a:rPr lang="en-US" sz="2000" dirty="0" err="1"/>
              <a:t>Ragam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dan </a:t>
            </a:r>
            <a:r>
              <a:rPr lang="en-US" sz="2000" dirty="0" err="1"/>
              <a:t>layanan</a:t>
            </a:r>
            <a:r>
              <a:rPr lang="en-US" sz="2000" dirty="0"/>
              <a:t> yang </a:t>
            </a:r>
            <a:r>
              <a:rPr lang="en-US" sz="2000" dirty="0" err="1"/>
              <a:t>ditawarkan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pasar;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Model strategi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internal;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Tata </a:t>
            </a:r>
            <a:r>
              <a:rPr lang="en-US" sz="2000" dirty="0" err="1"/>
              <a:t>kelola</a:t>
            </a:r>
            <a:r>
              <a:rPr lang="en-US" sz="2000" dirty="0"/>
              <a:t> dan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; dan lain </a:t>
            </a:r>
            <a:r>
              <a:rPr lang="en-US" sz="2000" dirty="0" err="1"/>
              <a:t>sebagainya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0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09C0-321B-4285-84CA-8076BCB6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279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Hasil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komparasi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rencana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memberbaiki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internal. </a:t>
            </a:r>
            <a:r>
              <a:rPr lang="en-US" sz="3200" dirty="0" err="1"/>
              <a:t>Contohnya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industri</a:t>
            </a:r>
            <a:r>
              <a:rPr lang="en-US" sz="3200" dirty="0"/>
              <a:t> </a:t>
            </a:r>
            <a:r>
              <a:rPr lang="en-US" sz="3200" dirty="0" err="1"/>
              <a:t>beragam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6BA87-1958-4350-9A2D-D1EECCCB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5134"/>
            <a:ext cx="10058400" cy="4023360"/>
          </a:xfrm>
        </p:spPr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Perbankan</a:t>
            </a:r>
            <a:r>
              <a:rPr lang="en-US" sz="2800" dirty="0"/>
              <a:t>: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caranya</a:t>
            </a:r>
            <a:r>
              <a:rPr lang="en-US" sz="2800" dirty="0"/>
              <a:t> agar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deposito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registrasi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bilyet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10 </a:t>
            </a:r>
            <a:r>
              <a:rPr lang="en-US" sz="2800" dirty="0" err="1"/>
              <a:t>menit</a:t>
            </a:r>
            <a:r>
              <a:rPr lang="en-US" sz="2800" dirty="0"/>
              <a:t>;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Perhotelan</a:t>
            </a:r>
            <a:r>
              <a:rPr lang="en-US" sz="2800" dirty="0"/>
              <a:t>: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caranya</a:t>
            </a:r>
            <a:r>
              <a:rPr lang="en-US" sz="2800" dirty="0"/>
              <a:t> agar </a:t>
            </a:r>
            <a:r>
              <a:rPr lang="en-US" sz="2800" dirty="0" err="1"/>
              <a:t>pengunjung</a:t>
            </a:r>
            <a:r>
              <a:rPr lang="en-US" sz="2800" dirty="0"/>
              <a:t> hotel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antre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proses check-in </a:t>
            </a:r>
            <a:r>
              <a:rPr lang="en-US" sz="2800" dirty="0" err="1"/>
              <a:t>maupun</a:t>
            </a:r>
            <a:r>
              <a:rPr lang="en-US" sz="2800" dirty="0"/>
              <a:t> check-out;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Perumahan</a:t>
            </a:r>
            <a:r>
              <a:rPr lang="en-US" sz="2800" dirty="0"/>
              <a:t>: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caranya</a:t>
            </a:r>
            <a:r>
              <a:rPr lang="en-US" sz="2800" dirty="0"/>
              <a:t> agar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terjual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10-20 unit </a:t>
            </a:r>
            <a:r>
              <a:rPr lang="en-US" sz="2800" dirty="0" err="1"/>
              <a:t>kediaman</a:t>
            </a:r>
            <a:r>
              <a:rPr lang="en-US" sz="2800" dirty="0"/>
              <a:t> di </a:t>
            </a:r>
            <a:r>
              <a:rPr lang="en-US" sz="2800" dirty="0" err="1"/>
              <a:t>tiap-tiap</a:t>
            </a:r>
            <a:r>
              <a:rPr lang="en-US" sz="2800" dirty="0"/>
              <a:t> </a:t>
            </a:r>
            <a:r>
              <a:rPr lang="en-US" sz="2800" dirty="0" err="1"/>
              <a:t>agen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4838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0A90-572F-4D12-B904-E85C88A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C9CC-E5DA-468C-BF6E-57C3C645A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Pertambangan</a:t>
            </a:r>
            <a:r>
              <a:rPr lang="en-US" sz="2800" dirty="0"/>
              <a:t>: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caranya</a:t>
            </a:r>
            <a:r>
              <a:rPr lang="en-US" sz="2800" dirty="0"/>
              <a:t> agar data deposit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dilihat</a:t>
            </a:r>
            <a:r>
              <a:rPr lang="en-US" sz="2800" dirty="0"/>
              <a:t> </a:t>
            </a:r>
            <a:r>
              <a:rPr lang="en-US" sz="2800" dirty="0" err="1"/>
              <a:t>statusnya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real-time dan online;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 err="1"/>
              <a:t>Perdagangan</a:t>
            </a:r>
            <a:r>
              <a:rPr lang="en-US" sz="2800" dirty="0"/>
              <a:t>: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caranya</a:t>
            </a:r>
            <a:r>
              <a:rPr lang="en-US" sz="2800" dirty="0"/>
              <a:t> agar margin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dipantau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detik</a:t>
            </a:r>
            <a:r>
              <a:rPr lang="en-US" sz="2800" dirty="0"/>
              <a:t>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 err="1"/>
              <a:t>Pertanian</a:t>
            </a:r>
            <a:r>
              <a:rPr lang="en-US" sz="2800" dirty="0"/>
              <a:t>: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caranya</a:t>
            </a:r>
            <a:r>
              <a:rPr lang="en-US" sz="2800" dirty="0"/>
              <a:t> agar </a:t>
            </a:r>
            <a:r>
              <a:rPr lang="en-US" sz="2800" dirty="0" err="1"/>
              <a:t>petani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meramalkan</a:t>
            </a:r>
            <a:r>
              <a:rPr lang="en-US" sz="2800" dirty="0"/>
              <a:t> </a:t>
            </a:r>
            <a:r>
              <a:rPr lang="en-US" sz="2800" dirty="0" err="1"/>
              <a:t>keuntungan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diperolehnya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panen</a:t>
            </a:r>
            <a:r>
              <a:rPr lang="en-US" sz="2800" dirty="0"/>
              <a:t> </a:t>
            </a:r>
            <a:r>
              <a:rPr lang="en-US" sz="2800" dirty="0" err="1"/>
              <a:t>tahunan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43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5099-D589-40CA-ADC9-953C14CE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88BD-20DF-4C24-BA78-E8975C9A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Sering</a:t>
            </a:r>
            <a:r>
              <a:rPr lang="en-US" sz="2800" dirty="0"/>
              <a:t> kali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benchmarking </a:t>
            </a:r>
            <a:r>
              <a:rPr lang="en-US" sz="2800" dirty="0" err="1"/>
              <a:t>memperlihatkan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terbaik</a:t>
            </a:r>
            <a:r>
              <a:rPr lang="en-US" sz="2800" dirty="0"/>
              <a:t> </a:t>
            </a:r>
            <a:r>
              <a:rPr lang="en-US" sz="2800" dirty="0" err="1"/>
              <a:t>dibandingkan</a:t>
            </a:r>
            <a:r>
              <a:rPr lang="en-US" sz="2800" dirty="0"/>
              <a:t> yang lain-lain. 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</a:t>
            </a:r>
            <a:r>
              <a:rPr lang="en-US" sz="2800" dirty="0" err="1"/>
              <a:t>apapun</a:t>
            </a:r>
            <a:r>
              <a:rPr lang="en-US" sz="2800" dirty="0"/>
              <a:t>,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 yang </a:t>
            </a:r>
            <a:r>
              <a:rPr lang="en-US" sz="2800" dirty="0" err="1"/>
              <a:t>berkesinambungan</a:t>
            </a:r>
            <a:r>
              <a:rPr lang="en-US" sz="2800" dirty="0"/>
              <a:t> (</a:t>
            </a:r>
            <a:r>
              <a:rPr lang="en-US" sz="2800" dirty="0" err="1"/>
              <a:t>continous</a:t>
            </a:r>
            <a:r>
              <a:rPr lang="en-US" sz="2800" dirty="0"/>
              <a:t> improvement)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bisnisnya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58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B5A3-EF09-4CC6-9EA0-22C3641D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F782-9330-477D-B501-16EB862A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sz="2800" dirty="0"/>
              <a:t>Target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benchmarking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terpisahkan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oleh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 </a:t>
            </a:r>
            <a:r>
              <a:rPr lang="en-US" sz="2800" dirty="0" err="1"/>
              <a:t>Sering</a:t>
            </a:r>
            <a:r>
              <a:rPr lang="en-US" sz="2800" dirty="0"/>
              <a:t> kali pula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benchmarking,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perbandingan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profil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informasinya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topologi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diadopsi</a:t>
            </a:r>
            <a:r>
              <a:rPr lang="en-US" sz="2400" dirty="0"/>
              <a:t> dan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penyedia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internet yang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mitra</a:t>
            </a:r>
            <a:r>
              <a:rPr lang="en-US" sz="24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Total bandwidth yang </a:t>
            </a:r>
            <a:r>
              <a:rPr lang="en-US" sz="2400" dirty="0" err="1"/>
              <a:t>dialokasikan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Arsitektur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inti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914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16B0-E779-4AE5-B7C6-F2D29E27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B. KAJIAN KEBUTUHAN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D81D7-39B4-4357-A7DE-6FBA77A24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B.6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Usaha</a:t>
            </a:r>
          </a:p>
        </p:txBody>
      </p:sp>
    </p:spTree>
    <p:extLst>
      <p:ext uri="{BB962C8B-B14F-4D97-AF65-F5344CB8AC3E}">
        <p14:creationId xmlns:p14="http://schemas.microsoft.com/office/powerpoint/2010/main" val="205604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A485-7056-4299-8607-35047EAD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8DC7-C342-4A2E-AF32-E99E89FB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Kapasitas</a:t>
            </a:r>
            <a:r>
              <a:rPr lang="en-US" sz="2800" dirty="0"/>
              <a:t> database total yang </a:t>
            </a:r>
            <a:r>
              <a:rPr lang="en-US" sz="2800" dirty="0" err="1"/>
              <a:t>didedikasikan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menyimpan</a:t>
            </a:r>
            <a:r>
              <a:rPr lang="en-US" sz="2800" dirty="0"/>
              <a:t> data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Manajemen</a:t>
            </a:r>
            <a:r>
              <a:rPr lang="en-US" sz="2800" dirty="0"/>
              <a:t> data center yang </a:t>
            </a:r>
            <a:r>
              <a:rPr lang="en-US" sz="2800" dirty="0" err="1"/>
              <a:t>diacu</a:t>
            </a:r>
            <a:r>
              <a:rPr lang="en-US" sz="2800" dirty="0"/>
              <a:t> dan </a:t>
            </a:r>
            <a:r>
              <a:rPr lang="en-US" sz="2800" dirty="0" err="1"/>
              <a:t>diterapkan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Model </a:t>
            </a:r>
            <a:r>
              <a:rPr lang="en-US" sz="2800" dirty="0" err="1"/>
              <a:t>pengalihdayaaan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outsourcing yang </a:t>
            </a:r>
            <a:r>
              <a:rPr lang="en-US" sz="2800" dirty="0" err="1"/>
              <a:t>dilakukan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328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2015-57F4-4BE3-9C6D-D68B83B4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B. KAJIAN KEBUTUHAN BISNIS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A8080-1585-478F-B773-0035333F3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B.8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Best Practice</a:t>
            </a:r>
          </a:p>
        </p:txBody>
      </p:sp>
    </p:spTree>
    <p:extLst>
      <p:ext uri="{BB962C8B-B14F-4D97-AF65-F5344CB8AC3E}">
        <p14:creationId xmlns:p14="http://schemas.microsoft.com/office/powerpoint/2010/main" val="408838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EF2-C1EF-49AC-B36E-91F20404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4238-5000-4BF6-B615-1BF8DD76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Perusahaan yang </a:t>
            </a:r>
            <a:r>
              <a:rPr lang="en-US" sz="2800" dirty="0" err="1"/>
              <a:t>menjadi</a:t>
            </a:r>
            <a:r>
              <a:rPr lang="en-US" sz="2800" dirty="0"/>
              <a:t> market leader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acuan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lain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kinerjanya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di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lini</a:t>
            </a:r>
            <a:r>
              <a:rPr lang="en-US" sz="2800" dirty="0"/>
              <a:t>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pantas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 “best practice”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superioritasnya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58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46C7-8892-43C1-98D4-C17C2A28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A4BBA-1778-465D-B21D-B7C765210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56" t="26783" r="27160" b="27157"/>
          <a:stretch/>
        </p:blipFill>
        <p:spPr>
          <a:xfrm>
            <a:off x="697832" y="286603"/>
            <a:ext cx="10672010" cy="5921691"/>
          </a:xfrm>
        </p:spPr>
      </p:pic>
    </p:spTree>
    <p:extLst>
      <p:ext uri="{BB962C8B-B14F-4D97-AF65-F5344CB8AC3E}">
        <p14:creationId xmlns:p14="http://schemas.microsoft.com/office/powerpoint/2010/main" val="3971736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FBF-07AF-4380-9559-92E14BD4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48320-83AB-46A2-9726-3CC6C10EC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Pada </a:t>
            </a:r>
            <a:r>
              <a:rPr lang="en-US" sz="2800" dirty="0" err="1"/>
              <a:t>dasarnya</a:t>
            </a:r>
            <a:r>
              <a:rPr lang="en-US" sz="2800" dirty="0"/>
              <a:t>,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benchmarking pun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dipilih</a:t>
            </a:r>
            <a:r>
              <a:rPr lang="en-US" sz="2800" dirty="0"/>
              <a:t> “best practice”-</a:t>
            </a:r>
            <a:r>
              <a:rPr lang="en-US" sz="2800" dirty="0" err="1"/>
              <a:t>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indikator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terbaik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masingmasing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yang </a:t>
            </a:r>
            <a:r>
              <a:rPr lang="en-US" sz="2800" dirty="0" err="1"/>
              <a:t>diperbandingkan</a:t>
            </a:r>
            <a:r>
              <a:rPr lang="en-US" sz="2800" dirty="0"/>
              <a:t>.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best practice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tidaklah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. Perusahaan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berusaha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merubah</a:t>
            </a:r>
            <a:r>
              <a:rPr lang="en-US" sz="2800" dirty="0"/>
              <a:t> strategi </a:t>
            </a:r>
            <a:r>
              <a:rPr lang="en-US" sz="2800" dirty="0" err="1"/>
              <a:t>bisnisnya</a:t>
            </a:r>
            <a:r>
              <a:rPr lang="en-US" sz="2800" dirty="0"/>
              <a:t> agar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yang </a:t>
            </a:r>
            <a:r>
              <a:rPr lang="en-US" sz="2800" dirty="0" err="1"/>
              <a:t>terbaik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12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EAF6-A265-4451-B08A-A84F5345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F0BB-5BAC-4348-A3CE-D83FD84A9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perancangan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target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direferensikan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best practice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(To Be Status)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keluaran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(outcome)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dibangun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260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7A33-FE6F-4546-969C-4C49D840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FA-BB5C-4B4F-B448-B74444F3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/>
          </a:bodyPr>
          <a:lstStyle/>
          <a:p>
            <a:r>
              <a:rPr lang="en-US" sz="2800" dirty="0"/>
              <a:t>Agar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dimengerti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, </a:t>
            </a:r>
            <a:r>
              <a:rPr lang="en-US" sz="2800" dirty="0" err="1"/>
              <a:t>kondisi</a:t>
            </a:r>
            <a:r>
              <a:rPr lang="en-US" sz="2800" dirty="0"/>
              <a:t> best practice yang </a:t>
            </a:r>
            <a:r>
              <a:rPr lang="en-US" sz="2800" dirty="0" err="1"/>
              <a:t>diinginkan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didefinisikan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Zero Complaint –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keluhan</a:t>
            </a:r>
            <a:r>
              <a:rPr lang="en-US" sz="2800" dirty="0"/>
              <a:t> yang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;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 Paperless Office –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serba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kertas</a:t>
            </a:r>
            <a:r>
              <a:rPr lang="en-US" sz="2800" dirty="0"/>
              <a:t> yang </a:t>
            </a:r>
            <a:r>
              <a:rPr lang="en-US" sz="2800" dirty="0" err="1"/>
              <a:t>dilibatkan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No Inventory –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gudang</a:t>
            </a:r>
            <a:r>
              <a:rPr lang="en-US" sz="2800" dirty="0"/>
              <a:t> </a:t>
            </a:r>
            <a:r>
              <a:rPr lang="en-US" sz="2800" dirty="0" err="1"/>
              <a:t>ditiadakan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mengorbankan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(service level)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12277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328F-BCA0-42FB-8DD9-9B4C2D3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C6A61-473C-4624-84B0-28AE0207D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/>
              <a:t>Integrated System – </a:t>
            </a:r>
            <a:r>
              <a:rPr lang="en-US" sz="2800" dirty="0" err="1"/>
              <a:t>terintegrasinya</a:t>
            </a:r>
            <a:r>
              <a:rPr lang="en-US" sz="2800" dirty="0"/>
              <a:t> proses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hulu</a:t>
            </a:r>
            <a:r>
              <a:rPr lang="en-US" sz="2800" dirty="0"/>
              <a:t> (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mentah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)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hilir</a:t>
            </a:r>
            <a:r>
              <a:rPr lang="en-US" sz="2800" dirty="0"/>
              <a:t> (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diterima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);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Fully Outsourcing – </a:t>
            </a:r>
            <a:r>
              <a:rPr lang="en-US" sz="2800" dirty="0" err="1"/>
              <a:t>dialihdayakannya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pendukung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lain;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/>
              <a:t>Capex-Based Cost – </a:t>
            </a:r>
            <a:r>
              <a:rPr lang="en-US" sz="2800" dirty="0" err="1"/>
              <a:t>dikonversinya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248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4D1C-9A36-42F5-8187-E102AF23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B. KAJIAN KEBUTUHAN BISNIS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45C00-56B3-4160-8ECB-C713C3AA3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B.9 </a:t>
            </a:r>
            <a:r>
              <a:rPr lang="en-US" dirty="0" err="1"/>
              <a:t>Menghitung</a:t>
            </a:r>
            <a:r>
              <a:rPr lang="en-US" dirty="0"/>
              <a:t> Cost-Benefit</a:t>
            </a:r>
          </a:p>
        </p:txBody>
      </p:sp>
    </p:spTree>
    <p:extLst>
      <p:ext uri="{BB962C8B-B14F-4D97-AF65-F5344CB8AC3E}">
        <p14:creationId xmlns:p14="http://schemas.microsoft.com/office/powerpoint/2010/main" val="2082798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459E-BF0D-4BCD-8161-0A1B245F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E482-C162-418C-BB46-499DB97C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Analisa cost-benefit di </a:t>
            </a:r>
            <a:r>
              <a:rPr lang="en-US" sz="2800" dirty="0" err="1"/>
              <a:t>sini</a:t>
            </a:r>
            <a:r>
              <a:rPr lang="en-US" sz="2800" dirty="0"/>
              <a:t>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kelak</a:t>
            </a:r>
            <a:r>
              <a:rPr lang="en-US" sz="2800" dirty="0"/>
              <a:t> pada </a:t>
            </a: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prioritas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pada </a:t>
            </a:r>
            <a:r>
              <a:rPr lang="en-US" sz="2800" dirty="0" err="1"/>
              <a:t>dasarnya</a:t>
            </a:r>
            <a:r>
              <a:rPr lang="en-US" sz="2800" dirty="0"/>
              <a:t>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memancing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mendifinisikan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mengacu</a:t>
            </a:r>
            <a:r>
              <a:rPr lang="en-US" sz="2800" dirty="0"/>
              <a:t> pada </a:t>
            </a:r>
            <a:r>
              <a:rPr lang="en-US" sz="2800" dirty="0" err="1"/>
              <a:t>manfaat</a:t>
            </a:r>
            <a:r>
              <a:rPr lang="en-US" sz="2800" dirty="0"/>
              <a:t> yang </a:t>
            </a:r>
            <a:r>
              <a:rPr lang="en-US" sz="2800" dirty="0" err="1"/>
              <a:t>didapat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alokasi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didedikasikan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yang </a:t>
            </a:r>
            <a:r>
              <a:rPr lang="en-US" sz="2800" dirty="0" err="1"/>
              <a:t>bersangkutan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yang </a:t>
            </a:r>
            <a:r>
              <a:rPr lang="en-US" sz="2800" dirty="0" err="1"/>
              <a:t>utuh</a:t>
            </a:r>
            <a:r>
              <a:rPr lang="en-US" sz="2800" dirty="0"/>
              <a:t> dan </a:t>
            </a:r>
            <a:r>
              <a:rPr lang="en-US" sz="2800" dirty="0" err="1"/>
              <a:t>menyeluruh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riil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, agar ide </a:t>
            </a:r>
            <a:r>
              <a:rPr lang="en-US" sz="2800" dirty="0" err="1"/>
              <a:t>ataupun</a:t>
            </a:r>
            <a:r>
              <a:rPr lang="en-US" sz="2800" dirty="0"/>
              <a:t> </a:t>
            </a:r>
            <a:r>
              <a:rPr lang="en-US" sz="2800" dirty="0" err="1"/>
              <a:t>gagasannya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mengada-ngada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01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68B8-2E2F-450C-9852-0FDC739B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55D4-2BCB-4481-A2CF-DBF3654B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inti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,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maju</a:t>
            </a:r>
            <a:r>
              <a:rPr lang="en-US" sz="2800" dirty="0"/>
              <a:t> dan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penguasa</a:t>
            </a:r>
            <a:r>
              <a:rPr lang="en-US" sz="2800" dirty="0"/>
              <a:t> pasar pun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senantiasa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agar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tersalib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kompetitor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Kunci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kreativitas</a:t>
            </a:r>
            <a:r>
              <a:rPr lang="en-US" sz="2800" dirty="0"/>
              <a:t> dan </a:t>
            </a:r>
            <a:r>
              <a:rPr lang="en-US" sz="2800" dirty="0" err="1"/>
              <a:t>kejelian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dan </a:t>
            </a:r>
            <a:r>
              <a:rPr lang="en-US" sz="2800" dirty="0" err="1"/>
              <a:t>menerapkannya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saing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929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B6D7-07D2-42A7-92BA-261255E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91420-6342-47AB-8526-23A48709F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47" t="22297" r="29346" b="35232"/>
          <a:stretch/>
        </p:blipFill>
        <p:spPr>
          <a:xfrm>
            <a:off x="1036320" y="286603"/>
            <a:ext cx="10119360" cy="5693092"/>
          </a:xfrm>
        </p:spPr>
      </p:pic>
    </p:spTree>
    <p:extLst>
      <p:ext uri="{BB962C8B-B14F-4D97-AF65-F5344CB8AC3E}">
        <p14:creationId xmlns:p14="http://schemas.microsoft.com/office/powerpoint/2010/main" val="801857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BE39-5665-452F-9EE8-F1B2C043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BC22-18FC-420E-AD4E-29146602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7266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Biasanya</a:t>
            </a:r>
            <a:r>
              <a:rPr lang="en-US" sz="2800" dirty="0"/>
              <a:t>, </a:t>
            </a:r>
            <a:r>
              <a:rPr lang="en-US" sz="2800" dirty="0" err="1"/>
              <a:t>langkah</a:t>
            </a:r>
            <a:r>
              <a:rPr lang="en-US" sz="2800" dirty="0"/>
              <a:t> </a:t>
            </a:r>
            <a:r>
              <a:rPr lang="en-US" sz="2800" dirty="0" err="1"/>
              <a:t>analisa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brainstorming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dinikmati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Menurunkan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pengeluaran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revenue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Menghilangkan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Mengurangi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 </a:t>
            </a:r>
            <a:r>
              <a:rPr lang="en-US" sz="2800" dirty="0" err="1"/>
              <a:t>kontrak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Meniadakan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gudang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Mentransfer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;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168728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3AD4-6342-4CC9-B75F-20EF11BD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17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EAA8-7261-4141-9FF7-DBE2BC3C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1601"/>
            <a:ext cx="10058400" cy="5199796"/>
          </a:xfrm>
        </p:spPr>
        <p:txBody>
          <a:bodyPr>
            <a:normAutofit/>
          </a:bodyPr>
          <a:lstStyle/>
          <a:p>
            <a:r>
              <a:rPr lang="en-US" sz="2800" dirty="0"/>
              <a:t>Agar target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tercapai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merancang</a:t>
            </a:r>
            <a:r>
              <a:rPr lang="en-US" sz="2800" dirty="0"/>
              <a:t>, </a:t>
            </a:r>
            <a:r>
              <a:rPr lang="en-US" sz="2800" dirty="0" err="1"/>
              <a:t>membangun</a:t>
            </a:r>
            <a:r>
              <a:rPr lang="en-US" sz="2800" dirty="0"/>
              <a:t>,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menerapkannya</a:t>
            </a:r>
            <a:r>
              <a:rPr lang="en-US" sz="2800" dirty="0"/>
              <a:t>,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Paling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investasi</a:t>
            </a:r>
            <a:r>
              <a:rPr lang="en-US" sz="2800" dirty="0"/>
              <a:t> dan </a:t>
            </a:r>
            <a:r>
              <a:rPr lang="en-US" sz="2800" dirty="0" err="1"/>
              <a:t>operasional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membeli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hardware, </a:t>
            </a:r>
            <a:r>
              <a:rPr lang="en-US" sz="2800" dirty="0" err="1"/>
              <a:t>membuat</a:t>
            </a:r>
            <a:r>
              <a:rPr lang="en-US" sz="2800" dirty="0"/>
              <a:t> software, </a:t>
            </a:r>
            <a:r>
              <a:rPr lang="en-US" sz="2800" dirty="0" err="1"/>
              <a:t>membayar</a:t>
            </a:r>
            <a:r>
              <a:rPr lang="en-US" sz="2800" dirty="0"/>
              <a:t> programmer, </a:t>
            </a:r>
            <a:r>
              <a:rPr lang="en-US" sz="2800" dirty="0" err="1"/>
              <a:t>membangun</a:t>
            </a:r>
            <a:r>
              <a:rPr lang="en-US" sz="2800" dirty="0"/>
              <a:t> data center, dan lain </a:t>
            </a:r>
            <a:r>
              <a:rPr lang="en-US" sz="2800" dirty="0" err="1"/>
              <a:t>sebagainya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, </a:t>
            </a: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lisensi</a:t>
            </a:r>
            <a:r>
              <a:rPr lang="en-US" sz="2800" dirty="0"/>
              <a:t>, </a:t>
            </a:r>
            <a:r>
              <a:rPr lang="en-US" sz="2800" dirty="0" err="1"/>
              <a:t>pemutakhiran</a:t>
            </a:r>
            <a:r>
              <a:rPr lang="en-US" sz="2800" dirty="0"/>
              <a:t> data, </a:t>
            </a:r>
            <a:r>
              <a:rPr lang="en-US" sz="2800" dirty="0" err="1"/>
              <a:t>pengadaan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, </a:t>
            </a:r>
            <a:r>
              <a:rPr lang="en-US" sz="2800" dirty="0" err="1"/>
              <a:t>pengawasan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04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4A3C-793B-4289-A011-946D4311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466848"/>
          </a:xfrm>
        </p:spPr>
        <p:txBody>
          <a:bodyPr>
            <a:normAutofit/>
          </a:bodyPr>
          <a:lstStyle/>
          <a:p>
            <a:r>
              <a:rPr lang="en-US" sz="3200" b="1" dirty="0"/>
              <a:t>B. KAJIAN KEBUTUHAN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DD1F8-6336-4F12-A572-F79C71478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 10 </a:t>
            </a:r>
            <a:r>
              <a:rPr lang="en-US" dirty="0" err="1"/>
              <a:t>Menentukan</a:t>
            </a:r>
            <a:r>
              <a:rPr lang="en-US" dirty="0"/>
              <a:t> Nilai </a:t>
            </a:r>
            <a:r>
              <a:rPr lang="en-US" dirty="0" err="1"/>
              <a:t>Manfaat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2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31BE-381A-4823-9E10-39D917A1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ECA9F-5B59-4114-B520-B6F75CB8F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Pada </a:t>
            </a:r>
            <a:r>
              <a:rPr lang="en-US" sz="2800" dirty="0" err="1"/>
              <a:t>prinsipnya</a:t>
            </a:r>
            <a:r>
              <a:rPr lang="en-US" sz="2800" dirty="0"/>
              <a:t>, </a:t>
            </a:r>
            <a:r>
              <a:rPr lang="en-US" sz="2800" dirty="0" err="1"/>
              <a:t>kehadiran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value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“value proposition”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yang </a:t>
            </a:r>
            <a:r>
              <a:rPr lang="en-US" sz="2800" dirty="0" err="1"/>
              <a:t>dijanjikan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oleh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seandainya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diterapkan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(the value of IT for the business). </a:t>
            </a:r>
          </a:p>
        </p:txBody>
      </p:sp>
    </p:spTree>
    <p:extLst>
      <p:ext uri="{BB962C8B-B14F-4D97-AF65-F5344CB8AC3E}">
        <p14:creationId xmlns:p14="http://schemas.microsoft.com/office/powerpoint/2010/main" val="2819495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6514-049A-4883-92B9-031EAC70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ECACE-AE5E-47BC-A4AE-58AEA5CF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74" t="36216" r="27496" b="11933"/>
          <a:stretch/>
        </p:blipFill>
        <p:spPr>
          <a:xfrm>
            <a:off x="890337" y="709863"/>
            <a:ext cx="10708105" cy="5390148"/>
          </a:xfrm>
        </p:spPr>
      </p:pic>
    </p:spTree>
    <p:extLst>
      <p:ext uri="{BB962C8B-B14F-4D97-AF65-F5344CB8AC3E}">
        <p14:creationId xmlns:p14="http://schemas.microsoft.com/office/powerpoint/2010/main" val="3623428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271E-2C17-4467-86A1-329FFFEF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memahaminya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manfaat</a:t>
            </a:r>
            <a:r>
              <a:rPr lang="en-US" sz="3200" dirty="0"/>
              <a:t> </a:t>
            </a:r>
            <a:r>
              <a:rPr lang="en-US" sz="3200" dirty="0" err="1"/>
              <a:t>generik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diklasifikasikan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Balanced Score Card (BSC), </a:t>
            </a:r>
            <a:r>
              <a:rPr lang="en-US" sz="3200" dirty="0" err="1"/>
              <a:t>yaitu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9F86-53DA-4DD3-ADB0-FD65E5E9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4266"/>
          </a:xfrm>
        </p:spPr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Return On Investment yang </a:t>
            </a:r>
            <a:r>
              <a:rPr lang="en-US" sz="2800" dirty="0" err="1"/>
              <a:t>menarik</a:t>
            </a:r>
            <a:r>
              <a:rPr lang="en-US" sz="2800" dirty="0"/>
              <a:t>,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transparansi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, </a:t>
            </a: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tata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memicu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; </a:t>
            </a:r>
          </a:p>
          <a:p>
            <a:pPr marL="127000" indent="-127000">
              <a:buFont typeface="Wingdings" panose="05000000000000000000" pitchFamily="2" charset="2"/>
              <a:buChar char="§"/>
            </a:pP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kepuasan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dan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berkualitas</a:t>
            </a:r>
            <a:r>
              <a:rPr lang="en-US" sz="2800" dirty="0"/>
              <a:t>,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berkesudahan</a:t>
            </a:r>
            <a:r>
              <a:rPr lang="en-US" sz="2800" dirty="0"/>
              <a:t>,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dinamika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mengurangi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,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loyalitas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701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27E2-AF80-4F31-9BC1-F708A12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6679-1F68-4D9C-AC22-B06A2030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mengintegrasikan</a:t>
            </a:r>
            <a:r>
              <a:rPr lang="en-US" sz="2800" dirty="0"/>
              <a:t> proses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menekan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,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kepatuhan</a:t>
            </a:r>
            <a:r>
              <a:rPr lang="en-US" sz="2800" dirty="0"/>
              <a:t> pada </a:t>
            </a:r>
            <a:r>
              <a:rPr lang="en-US" sz="2800" dirty="0" err="1"/>
              <a:t>regulasi</a:t>
            </a:r>
            <a:r>
              <a:rPr lang="en-US" sz="2800" dirty="0"/>
              <a:t> internal dan </a:t>
            </a:r>
            <a:r>
              <a:rPr lang="en-US" sz="2800" dirty="0" err="1"/>
              <a:t>eksternal</a:t>
            </a:r>
            <a:r>
              <a:rPr lang="en-US" sz="2800" dirty="0"/>
              <a:t>,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, </a:t>
            </a: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produktivitas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, </a:t>
            </a:r>
            <a:r>
              <a:rPr lang="en-US" sz="2800" dirty="0" err="1"/>
              <a:t>mempercepat</a:t>
            </a:r>
            <a:r>
              <a:rPr lang="en-US" sz="2800" dirty="0"/>
              <a:t> </a:t>
            </a:r>
            <a:r>
              <a:rPr lang="en-US" sz="2800" dirty="0" err="1"/>
              <a:t>pemenuhan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; dan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dan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motivasi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,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kreativitas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, </a:t>
            </a:r>
            <a:r>
              <a:rPr lang="en-US" sz="2800" dirty="0" err="1"/>
              <a:t>merampingkan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29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95FE-2450-4D41-94F9-C9A7A109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06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1606-7E7D-458F-A34D-14536B43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27221"/>
            <a:ext cx="10058400" cy="4908883"/>
          </a:xfrm>
        </p:spPr>
        <p:txBody>
          <a:bodyPr>
            <a:no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Dengan</a:t>
            </a:r>
            <a:r>
              <a:rPr lang="en-US" sz="2800" dirty="0"/>
              <a:t> e-commerce,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menawarkan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usahanya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di dunia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kecuali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modus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puluh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jam </a:t>
            </a:r>
            <a:r>
              <a:rPr lang="en-US" sz="2800" dirty="0" err="1"/>
              <a:t>sehari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e-procurement,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dijamin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dirty="0" err="1"/>
              <a:t>mitra</a:t>
            </a:r>
            <a:r>
              <a:rPr lang="en-US" sz="2800" dirty="0"/>
              <a:t> </a:t>
            </a:r>
            <a:r>
              <a:rPr lang="en-US" sz="2800" dirty="0" err="1"/>
              <a:t>pemasok</a:t>
            </a:r>
            <a:r>
              <a:rPr lang="en-US" sz="2800" dirty="0"/>
              <a:t> yang paling </a:t>
            </a:r>
            <a:r>
              <a:rPr lang="en-US" sz="2800" dirty="0" err="1"/>
              <a:t>unggul</a:t>
            </a:r>
            <a:r>
              <a:rPr lang="en-US" sz="2800" dirty="0"/>
              <a:t>, </a:t>
            </a:r>
            <a:r>
              <a:rPr lang="en-US" sz="2800" dirty="0" err="1"/>
              <a:t>berkualitas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yang </a:t>
            </a:r>
            <a:r>
              <a:rPr lang="en-US" sz="2800" dirty="0" err="1"/>
              <a:t>efektif</a:t>
            </a:r>
            <a:r>
              <a:rPr lang="en-US" sz="2800" dirty="0"/>
              <a:t> (cost effective);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Adanya</a:t>
            </a:r>
            <a:r>
              <a:rPr lang="en-US" sz="2800" dirty="0"/>
              <a:t> internet </a:t>
            </a:r>
            <a:r>
              <a:rPr lang="en-US" sz="2800" dirty="0" err="1"/>
              <a:t>mempermudah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dan </a:t>
            </a:r>
            <a:r>
              <a:rPr lang="en-US" sz="2800" dirty="0" err="1"/>
              <a:t>karyawan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, </a:t>
            </a:r>
            <a:r>
              <a:rPr lang="en-US" sz="2800" dirty="0" err="1"/>
              <a:t>kolaborasi</a:t>
            </a:r>
            <a:r>
              <a:rPr lang="en-US" sz="2800" dirty="0"/>
              <a:t>, dan </a:t>
            </a:r>
            <a:r>
              <a:rPr lang="en-US" sz="2800" dirty="0" err="1"/>
              <a:t>kooperasi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virtual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menghemat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overhead </a:t>
            </a:r>
            <a:r>
              <a:rPr lang="en-US" sz="2800" dirty="0" err="1"/>
              <a:t>kantor</a:t>
            </a:r>
            <a:r>
              <a:rPr lang="en-US" sz="2800" dirty="0"/>
              <a:t> (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rapat</a:t>
            </a:r>
            <a:r>
              <a:rPr lang="en-US" sz="2800" dirty="0"/>
              <a:t>/</a:t>
            </a:r>
            <a:r>
              <a:rPr lang="en-US" sz="2800" dirty="0" err="1"/>
              <a:t>pertemuan</a:t>
            </a:r>
            <a:r>
              <a:rPr lang="en-US" sz="2800" dirty="0"/>
              <a:t>, </a:t>
            </a:r>
            <a:r>
              <a:rPr lang="en-US" sz="2800" dirty="0" err="1"/>
              <a:t>transportasi</a:t>
            </a:r>
            <a:r>
              <a:rPr lang="en-US" sz="2800" dirty="0"/>
              <a:t>, </a:t>
            </a:r>
            <a:r>
              <a:rPr lang="en-US" sz="2800" dirty="0" err="1"/>
              <a:t>akomodasi</a:t>
            </a:r>
            <a:r>
              <a:rPr lang="en-US" sz="2800" dirty="0"/>
              <a:t>, dan lain-lain); </a:t>
            </a:r>
          </a:p>
        </p:txBody>
      </p:sp>
    </p:spTree>
    <p:extLst>
      <p:ext uri="{BB962C8B-B14F-4D97-AF65-F5344CB8AC3E}">
        <p14:creationId xmlns:p14="http://schemas.microsoft.com/office/powerpoint/2010/main" val="257420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A967-D0F1-4AF8-8544-0ECC6E3A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AD66-D34D-4BFC-A489-8E29BFE1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35" y="136132"/>
            <a:ext cx="11044989" cy="5219389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600" dirty="0" err="1"/>
              <a:t>Teknologi</a:t>
            </a:r>
            <a:r>
              <a:rPr lang="en-US" sz="2600" dirty="0"/>
              <a:t> RFID yang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ditanam</a:t>
            </a:r>
            <a:r>
              <a:rPr lang="en-US" sz="2600" dirty="0"/>
              <a:t> di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entitas</a:t>
            </a:r>
            <a:r>
              <a:rPr lang="en-US" sz="2600" dirty="0"/>
              <a:t> </a:t>
            </a:r>
            <a:r>
              <a:rPr lang="en-US" sz="2600" dirty="0" err="1"/>
              <a:t>bergerak</a:t>
            </a:r>
            <a:r>
              <a:rPr lang="en-US" sz="2600" dirty="0"/>
              <a:t> (mobile) </a:t>
            </a:r>
            <a:r>
              <a:rPr lang="en-US" sz="2600" dirty="0" err="1"/>
              <a:t>memungkinkan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memonitor</a:t>
            </a:r>
            <a:r>
              <a:rPr lang="en-US" sz="2600" dirty="0"/>
              <a:t> </a:t>
            </a:r>
            <a:r>
              <a:rPr lang="en-US" sz="2600" dirty="0" err="1"/>
              <a:t>pergerakan</a:t>
            </a:r>
            <a:r>
              <a:rPr lang="en-US" sz="2600" dirty="0"/>
              <a:t> </a:t>
            </a:r>
            <a:r>
              <a:rPr lang="en-US" sz="2600" dirty="0" err="1"/>
              <a:t>aset</a:t>
            </a:r>
            <a:r>
              <a:rPr lang="en-US" sz="2600" dirty="0"/>
              <a:t> </a:t>
            </a:r>
            <a:r>
              <a:rPr lang="en-US" sz="2600" dirty="0" err="1"/>
              <a:t>pentingnya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;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600" dirty="0" err="1"/>
              <a:t>Mengingat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hampir</a:t>
            </a:r>
            <a:r>
              <a:rPr lang="en-US" sz="2600" dirty="0"/>
              <a:t> </a:t>
            </a:r>
            <a:r>
              <a:rPr lang="en-US" sz="2600" dirty="0" err="1"/>
              <a:t>seluruh</a:t>
            </a:r>
            <a:r>
              <a:rPr lang="en-US" sz="2600" dirty="0"/>
              <a:t> </a:t>
            </a:r>
            <a:r>
              <a:rPr lang="en-US" sz="2600" dirty="0" err="1"/>
              <a:t>individu</a:t>
            </a:r>
            <a:r>
              <a:rPr lang="en-US" sz="2600" dirty="0"/>
              <a:t> dan </a:t>
            </a:r>
            <a:r>
              <a:rPr lang="en-US" sz="2600" dirty="0" err="1"/>
              <a:t>pelanggan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telepon</a:t>
            </a:r>
            <a:r>
              <a:rPr lang="en-US" sz="2600" dirty="0"/>
              <a:t> </a:t>
            </a:r>
            <a:r>
              <a:rPr lang="en-US" sz="2600" dirty="0" err="1"/>
              <a:t>genggam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berkomunikasi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menanamkan</a:t>
            </a:r>
            <a:r>
              <a:rPr lang="en-US" sz="2600" dirty="0"/>
              <a:t> </a:t>
            </a:r>
            <a:r>
              <a:rPr lang="en-US" sz="2600" dirty="0" err="1"/>
              <a:t>aplikasinya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piranti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agar yang </a:t>
            </a:r>
            <a:r>
              <a:rPr lang="en-US" sz="2600" dirty="0" err="1"/>
              <a:t>bersangkutan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bertransaksi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mudah</a:t>
            </a:r>
            <a:r>
              <a:rPr lang="en-US" sz="2600" dirty="0"/>
              <a:t>, </a:t>
            </a:r>
            <a:r>
              <a:rPr lang="en-US" sz="2600" dirty="0" err="1"/>
              <a:t>aman</a:t>
            </a:r>
            <a:r>
              <a:rPr lang="en-US" sz="2600" dirty="0"/>
              <a:t>, </a:t>
            </a:r>
            <a:r>
              <a:rPr lang="en-US" sz="2600" dirty="0" err="1"/>
              <a:t>nyaman</a:t>
            </a:r>
            <a:r>
              <a:rPr lang="en-US" sz="2600" dirty="0"/>
              <a:t>, dan </a:t>
            </a:r>
            <a:r>
              <a:rPr lang="en-US" sz="2600" dirty="0" err="1"/>
              <a:t>fleksibel</a:t>
            </a:r>
            <a:r>
              <a:rPr lang="en-US" sz="2600" dirty="0"/>
              <a:t>;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600" dirty="0"/>
              <a:t>E-learning </a:t>
            </a:r>
            <a:r>
              <a:rPr lang="en-US" sz="2600" dirty="0" err="1"/>
              <a:t>menawarkan</a:t>
            </a:r>
            <a:r>
              <a:rPr lang="en-US" sz="2600" dirty="0"/>
              <a:t> </a:t>
            </a:r>
            <a:r>
              <a:rPr lang="en-US" sz="2600" dirty="0" err="1"/>
              <a:t>kemudahan</a:t>
            </a:r>
            <a:r>
              <a:rPr lang="en-US" sz="2600" dirty="0"/>
              <a:t> </a:t>
            </a:r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mereka</a:t>
            </a:r>
            <a:r>
              <a:rPr lang="en-US" sz="2600" dirty="0"/>
              <a:t> yang </a:t>
            </a:r>
            <a:r>
              <a:rPr lang="en-US" sz="2600" dirty="0" err="1"/>
              <a:t>tinggal</a:t>
            </a:r>
            <a:r>
              <a:rPr lang="en-US" sz="2600" dirty="0"/>
              <a:t> di </a:t>
            </a:r>
            <a:r>
              <a:rPr lang="en-US" sz="2600" dirty="0" err="1"/>
              <a:t>daerah</a:t>
            </a:r>
            <a:r>
              <a:rPr lang="en-US" sz="2600" dirty="0"/>
              <a:t> </a:t>
            </a:r>
            <a:r>
              <a:rPr lang="en-US" sz="2600" dirty="0" err="1"/>
              <a:t>terpencil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mendapatkan</a:t>
            </a:r>
            <a:r>
              <a:rPr lang="en-US" sz="2600" dirty="0"/>
              <a:t> </a:t>
            </a:r>
            <a:r>
              <a:rPr lang="en-US" sz="2600" dirty="0" err="1"/>
              <a:t>produk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layanan</a:t>
            </a:r>
            <a:r>
              <a:rPr lang="en-US" sz="2600" dirty="0"/>
              <a:t> </a:t>
            </a:r>
            <a:r>
              <a:rPr lang="en-US" sz="2600" dirty="0" err="1"/>
              <a:t>pendidikan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lembaga</a:t>
            </a:r>
            <a:r>
              <a:rPr lang="en-US" sz="2600" dirty="0"/>
              <a:t> yang </a:t>
            </a:r>
            <a:r>
              <a:rPr lang="en-US" sz="2600" dirty="0" err="1"/>
              <a:t>berkualitas</a:t>
            </a:r>
            <a:r>
              <a:rPr lang="en-US" sz="2600" dirty="0"/>
              <a:t>,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saja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negeri </a:t>
            </a:r>
            <a:r>
              <a:rPr lang="en-US" sz="2600" dirty="0" err="1"/>
              <a:t>maupun</a:t>
            </a:r>
            <a:r>
              <a:rPr lang="en-US" sz="2600" dirty="0"/>
              <a:t> juga </a:t>
            </a:r>
            <a:r>
              <a:rPr lang="en-US" sz="2600" dirty="0" err="1"/>
              <a:t>dari</a:t>
            </a:r>
            <a:r>
              <a:rPr lang="en-US" sz="2600" dirty="0"/>
              <a:t> negara lain;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600" dirty="0" err="1"/>
              <a:t>Konsep</a:t>
            </a:r>
            <a:r>
              <a:rPr lang="en-US" sz="2600" dirty="0"/>
              <a:t> </a:t>
            </a:r>
            <a:r>
              <a:rPr lang="en-US" sz="2600" dirty="0" err="1"/>
              <a:t>digitalisasi</a:t>
            </a:r>
            <a:r>
              <a:rPr lang="en-US" sz="2600" dirty="0"/>
              <a:t> </a:t>
            </a:r>
            <a:r>
              <a:rPr lang="en-US" sz="2600" dirty="0" err="1"/>
              <a:t>memungkinkan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bekerja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“paperless” alias </a:t>
            </a:r>
            <a:r>
              <a:rPr lang="en-US" sz="2600" dirty="0" err="1"/>
              <a:t>tanpa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kertas</a:t>
            </a:r>
            <a:r>
              <a:rPr lang="en-US" sz="2600" dirty="0"/>
              <a:t> yang </a:t>
            </a:r>
            <a:r>
              <a:rPr lang="en-US" sz="2600" dirty="0" err="1"/>
              <a:t>biasa</a:t>
            </a:r>
            <a:r>
              <a:rPr lang="en-US" sz="2600" dirty="0"/>
              <a:t> </a:t>
            </a:r>
            <a:r>
              <a:rPr lang="en-US" sz="2600" dirty="0" err="1"/>
              <a:t>dipergunakan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pengelolaan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akuntabel</a:t>
            </a:r>
            <a:r>
              <a:rPr lang="en-US" sz="2600" dirty="0"/>
              <a:t> dan </a:t>
            </a:r>
            <a:r>
              <a:rPr lang="en-US" sz="2600" dirty="0" err="1"/>
              <a:t>transparan</a:t>
            </a:r>
            <a:r>
              <a:rPr lang="en-US" sz="2600" dirty="0"/>
              <a:t>,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beroperasi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efektif</a:t>
            </a:r>
            <a:r>
              <a:rPr lang="en-US" sz="2600" dirty="0"/>
              <a:t>, </a:t>
            </a:r>
            <a:r>
              <a:rPr lang="en-US" sz="2600" dirty="0" err="1"/>
              <a:t>efisien</a:t>
            </a:r>
            <a:r>
              <a:rPr lang="en-US" sz="2600" dirty="0"/>
              <a:t>, dan </a:t>
            </a:r>
            <a:r>
              <a:rPr lang="en-US" sz="2600" dirty="0" err="1"/>
              <a:t>terkendali</a:t>
            </a:r>
            <a:r>
              <a:rPr lang="en-US" sz="2600" dirty="0"/>
              <a:t>; dan lain </a:t>
            </a:r>
            <a:r>
              <a:rPr lang="en-US" sz="2600" dirty="0" err="1"/>
              <a:t>sebagainya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84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E484-BA70-4159-961E-54864492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7132B-366E-4921-8F25-4D12D463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Inovasi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bertopang</a:t>
            </a:r>
            <a:r>
              <a:rPr lang="en-US" sz="2800" dirty="0"/>
              <a:t> pada </a:t>
            </a:r>
            <a:r>
              <a:rPr lang="en-US" sz="2800" dirty="0" err="1"/>
              <a:t>kekuatan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. Oleh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itulah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kultur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berkreasi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ditanamkan</a:t>
            </a:r>
            <a:r>
              <a:rPr lang="en-US" sz="2800" dirty="0"/>
              <a:t>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pekerja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inilah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Halaman 69 “change”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yang normal, </a:t>
            </a:r>
            <a:r>
              <a:rPr lang="en-US" sz="2800" dirty="0" err="1"/>
              <a:t>mengingat</a:t>
            </a:r>
            <a:r>
              <a:rPr lang="en-US" sz="2800" dirty="0"/>
              <a:t> </a:t>
            </a:r>
            <a:r>
              <a:rPr lang="en-US" sz="2800" dirty="0" err="1"/>
              <a:t>hakekatnya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61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C3B8-2EDD-4EDB-A771-4F3A48B4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9281-F3EE-4C00-B226-7C8E99C71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berinovasi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pimpinan</a:t>
            </a:r>
            <a:r>
              <a:rPr lang="en-US" sz="2800" dirty="0"/>
              <a:t>, yang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diturunkan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bawahannya</a:t>
            </a:r>
            <a:r>
              <a:rPr lang="en-US" sz="2800" dirty="0"/>
              <a:t> dan </a:t>
            </a:r>
            <a:r>
              <a:rPr lang="en-US" sz="2800" dirty="0" err="1"/>
              <a:t>segenap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menerus</a:t>
            </a:r>
            <a:r>
              <a:rPr lang="en-US" sz="2800" dirty="0"/>
              <a:t> </a:t>
            </a:r>
            <a:r>
              <a:rPr lang="en-US" sz="2800" dirty="0" err="1"/>
              <a:t>mengeluarkan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, </a:t>
            </a:r>
            <a:r>
              <a:rPr lang="en-US" sz="2800" dirty="0" err="1"/>
              <a:t>namun</a:t>
            </a:r>
            <a:r>
              <a:rPr lang="en-US" sz="2800" dirty="0"/>
              <a:t> pada </a:t>
            </a:r>
            <a:r>
              <a:rPr lang="en-US" sz="2800" dirty="0" err="1"/>
              <a:t>hakekatnya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pula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, proses, kultur, model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. </a:t>
            </a:r>
          </a:p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/>
              <a:t>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 dan </a:t>
            </a:r>
            <a:r>
              <a:rPr lang="en-US" sz="2800" dirty="0" err="1"/>
              <a:t>menjadi</a:t>
            </a:r>
            <a:r>
              <a:rPr lang="en-US" sz="2800" dirty="0"/>
              <a:t> agenda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42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4F6F-7836-4309-8488-5A0E8A2A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9BE59A-2C78-4C8F-97FE-BAED76336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17" t="20283" r="28691" b="39147"/>
          <a:stretch/>
        </p:blipFill>
        <p:spPr>
          <a:xfrm>
            <a:off x="1036320" y="196770"/>
            <a:ext cx="10119360" cy="5729468"/>
          </a:xfrm>
        </p:spPr>
      </p:pic>
    </p:spTree>
    <p:extLst>
      <p:ext uri="{BB962C8B-B14F-4D97-AF65-F5344CB8AC3E}">
        <p14:creationId xmlns:p14="http://schemas.microsoft.com/office/powerpoint/2010/main" val="252533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6594-6362-44D3-8D9A-1CCC3CF7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ECCB-2CD0-4065-B43A-ADDC39C3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Contohnya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Mengubah</a:t>
            </a:r>
            <a:r>
              <a:rPr lang="en-US" sz="2800" dirty="0"/>
              <a:t> model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virtual dan </a:t>
            </a:r>
            <a:r>
              <a:rPr lang="en-US" sz="2800" dirty="0" err="1"/>
              <a:t>diadopsi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r>
              <a:rPr lang="en-US" sz="2800" dirty="0"/>
              <a:t> oleh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Menggantikan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“push system” (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pasar) </a:t>
            </a:r>
            <a:r>
              <a:rPr lang="en-US" sz="2800" dirty="0" err="1"/>
              <a:t>menjadi</a:t>
            </a:r>
            <a:r>
              <a:rPr lang="en-US" sz="2800" dirty="0"/>
              <a:t> “pull system” (</a:t>
            </a: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);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Metransformasikan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logistik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yang </a:t>
            </a:r>
            <a:r>
              <a:rPr lang="en-US" sz="2800" dirty="0" err="1"/>
              <a:t>tadinya</a:t>
            </a:r>
            <a:r>
              <a:rPr lang="en-US" sz="2800" dirty="0"/>
              <a:t> </a:t>
            </a:r>
            <a:r>
              <a:rPr lang="en-US" sz="2800" dirty="0" err="1"/>
              <a:t>sarat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</a:t>
            </a:r>
            <a:r>
              <a:rPr lang="en-US" sz="2800" dirty="0" err="1"/>
              <a:t>gudang</a:t>
            </a:r>
            <a:r>
              <a:rPr lang="en-US" sz="2800" dirty="0"/>
              <a:t> (just-in-case)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gudang</a:t>
            </a:r>
            <a:r>
              <a:rPr lang="en-US" sz="2800" dirty="0"/>
              <a:t> (just-in-time);</a:t>
            </a:r>
          </a:p>
        </p:txBody>
      </p:sp>
    </p:spTree>
    <p:extLst>
      <p:ext uri="{BB962C8B-B14F-4D97-AF65-F5344CB8AC3E}">
        <p14:creationId xmlns:p14="http://schemas.microsoft.com/office/powerpoint/2010/main" val="36365506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</TotalTime>
  <Words>1751</Words>
  <Application>Microsoft Office PowerPoint</Application>
  <PresentationFormat>Widescreen</PresentationFormat>
  <Paragraphs>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Wingdings</vt:lpstr>
      <vt:lpstr>Retrospect</vt:lpstr>
      <vt:lpstr>PENGEMBANGAN RENCANA STRATEGIS SISTEM INFORMASI</vt:lpstr>
      <vt:lpstr>B. KAJIAN KEBUTUHAN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KAJIAN KEBUTUHAN BISNIS </vt:lpstr>
      <vt:lpstr>PowerPoint Presentation</vt:lpstr>
      <vt:lpstr>PowerPoint Presentation</vt:lpstr>
      <vt:lpstr>Dasar filosofis dari dilakukannya komparasi ini adalah persaingan, mengingat yang dibandingkan adalah aktivitas serupa pada industri sejenis. Contohnya yang bisa dikomparasi </vt:lpstr>
      <vt:lpstr>PowerPoint Presentation</vt:lpstr>
      <vt:lpstr>Hasil dari komparasi ini adalah rencana untuk memberbaiki kinerja internal. Contohnya untuk beberapa industri beragam adalah sebagai berikut:</vt:lpstr>
      <vt:lpstr>PowerPoint Presentation</vt:lpstr>
      <vt:lpstr>PowerPoint Presentation</vt:lpstr>
      <vt:lpstr>PowerPoint Presentation</vt:lpstr>
      <vt:lpstr>PowerPoint Presentation</vt:lpstr>
      <vt:lpstr>B. KAJIAN KEBUTUHAN BISNIS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KAJIAN KEBUTUHAN BISNIS </vt:lpstr>
      <vt:lpstr>PowerPoint Presentation</vt:lpstr>
      <vt:lpstr>PowerPoint Presentation</vt:lpstr>
      <vt:lpstr>PowerPoint Presentation</vt:lpstr>
      <vt:lpstr>PowerPoint Presentation</vt:lpstr>
      <vt:lpstr>B. KAJIAN KEBUTUHAN BISNIS</vt:lpstr>
      <vt:lpstr>PowerPoint Presentation</vt:lpstr>
      <vt:lpstr>PowerPoint Presentation</vt:lpstr>
      <vt:lpstr>Untuk memahaminya dengan mudah, maka jenis manfaat generik ini diklasifikasikan berdasarkan konsep Balanced Score Card (BSC), yaitu: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2020-10-03T06:02:35Z</dcterms:created>
  <dcterms:modified xsi:type="dcterms:W3CDTF">2020-10-03T06:54:36Z</dcterms:modified>
</cp:coreProperties>
</file>