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97"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nstantia" panose="02030602050306030303" pitchFamily="18" charset="0"/>
      <p:regular r:id="rId26"/>
      <p:bold r:id="rId27"/>
      <p:italic r:id="rId28"/>
      <p:boldItalic r:id="rId29"/>
    </p:embeddedFont>
    <p:embeddedFont>
      <p:font typeface="Source Code Pro"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8C1B0-536C-46FB-80E6-DE1954827C42}">
  <a:tblStyle styleId="{5FD8C1B0-536C-46FB-80E6-DE1954827C42}"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2</a:t>
            </a:fld>
            <a:endParaRPr lang="en-GB"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0412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047788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912807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D0E9ED"/>
                </a:solidFill>
                <a:latin typeface="Arial"/>
                <a:ea typeface="Arial"/>
                <a:cs typeface="Arial"/>
                <a:sym typeface="Arial"/>
              </a:rPr>
              <a:t>‹#›</a:t>
            </a:fld>
            <a:endParaRPr lang="en-GB" sz="1200">
              <a:solidFill>
                <a:srgbClr val="D0E9ED"/>
              </a:solidFill>
              <a:latin typeface="Arial"/>
              <a:ea typeface="Arial"/>
              <a:cs typeface="Arial"/>
              <a:sym typeface="Aria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5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23848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D0E9ED"/>
                </a:solidFill>
                <a:latin typeface="Arial"/>
                <a:ea typeface="Arial"/>
                <a:cs typeface="Arial"/>
                <a:sym typeface="Arial"/>
              </a:rPr>
              <a:t>‹#›</a:t>
            </a:fld>
            <a:endParaRPr lang="en-GB" sz="1200">
              <a:solidFill>
                <a:srgbClr val="D0E9ED"/>
              </a:solidFill>
              <a:latin typeface="Arial"/>
              <a:ea typeface="Arial"/>
              <a:cs typeface="Arial"/>
              <a:sym typeface="Aria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58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279955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1458872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1928602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90921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96788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1256830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b="0" u="none" smtClean="0">
                <a:solidFill>
                  <a:srgbClr val="035C75"/>
                </a:solidFill>
                <a:latin typeface="Arial"/>
                <a:ea typeface="Arial"/>
                <a:cs typeface="Arial"/>
                <a:sym typeface="Arial"/>
              </a:rPr>
              <a:t>‹#›</a:t>
            </a:fld>
            <a:endParaRPr lang="en-GB" sz="1200" b="0" u="none">
              <a:solidFill>
                <a:srgbClr val="035C75"/>
              </a:solidFill>
              <a:latin typeface="Arial"/>
              <a:ea typeface="Arial"/>
              <a:cs typeface="Arial"/>
              <a:sym typeface="Arial"/>
            </a:endParaRPr>
          </a:p>
        </p:txBody>
      </p:sp>
    </p:spTree>
    <p:extLst>
      <p:ext uri="{BB962C8B-B14F-4D97-AF65-F5344CB8AC3E}">
        <p14:creationId xmlns:p14="http://schemas.microsoft.com/office/powerpoint/2010/main" val="225477211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2548819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GB" sz="1200" smtClean="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747009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2" name="Shape 72"/>
          <p:cNvSpPr txBox="1">
            <a:spLocks noGrp="1"/>
          </p:cNvSpPr>
          <p:nvPr>
            <p:ph type="body" idx="2"/>
          </p:nvPr>
        </p:nvSpPr>
        <p:spPr>
          <a:xfrm>
            <a:off x="4648200" y="1200150"/>
            <a:ext cx="4038599" cy="1639491"/>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3" name="Shape 73"/>
          <p:cNvSpPr txBox="1">
            <a:spLocks noGrp="1"/>
          </p:cNvSpPr>
          <p:nvPr>
            <p:ph type="body" idx="3"/>
          </p:nvPr>
        </p:nvSpPr>
        <p:spPr>
          <a:xfrm>
            <a:off x="4648200" y="2953940"/>
            <a:ext cx="4038599" cy="1640681"/>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4" name="Shape 74"/>
          <p:cNvSpPr txBox="1">
            <a:spLocks noGrp="1"/>
          </p:cNvSpPr>
          <p:nvPr>
            <p:ph type="dt" idx="10"/>
          </p:nvPr>
        </p:nvSpPr>
        <p:spPr>
          <a:xfrm>
            <a:off x="457200" y="4683918"/>
            <a:ext cx="2133599" cy="35718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rgbClr val="035C75"/>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4683918"/>
            <a:ext cx="2895600" cy="35718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rgbClr val="035C75"/>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4683918"/>
            <a:ext cx="2133599" cy="357187"/>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1200">
                <a:solidFill>
                  <a:srgbClr val="035C75"/>
                </a:solidFill>
                <a:latin typeface="Arial"/>
                <a:ea typeface="Arial"/>
                <a:cs typeface="Arial"/>
                <a:sym typeface="Arial"/>
              </a:rPr>
              <a:t>‹#›</a:t>
            </a:fld>
            <a:endParaRPr lang="en-GB" sz="1200">
              <a:solidFill>
                <a:srgbClr val="035C75"/>
              </a:solidFill>
              <a:latin typeface="Arial"/>
              <a:ea typeface="Arial"/>
              <a:cs typeface="Arial"/>
              <a:sym typeface="Arial"/>
            </a:endParaRPr>
          </a:p>
        </p:txBody>
      </p:sp>
    </p:spTree>
    <p:extLst>
      <p:ext uri="{BB962C8B-B14F-4D97-AF65-F5344CB8AC3E}">
        <p14:creationId xmlns:p14="http://schemas.microsoft.com/office/powerpoint/2010/main" val="39503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547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8999626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7019416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9508176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9/16/2020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lvl="0">
              <a:spcBef>
                <a:spcPts val="0"/>
              </a:spcBef>
              <a:buNone/>
            </a:pPr>
            <a:fld id="{00000000-1234-1234-1234-123412341234}" type="slidenum">
              <a:rPr lang="en-GB" smtClean="0"/>
              <a:t>‹#›</a:t>
            </a:fld>
            <a:endParaRPr lang="en-GB"/>
          </a:p>
        </p:txBody>
      </p:sp>
    </p:spTree>
    <p:extLst>
      <p:ext uri="{BB962C8B-B14F-4D97-AF65-F5344CB8AC3E}">
        <p14:creationId xmlns:p14="http://schemas.microsoft.com/office/powerpoint/2010/main" val="202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05C68B11-C5A8-448C-8CE9-B1A273C79CFC}" type="datetimeFigureOut">
              <a:rPr lang="en-US" smtClean="0"/>
              <a:t>9/16/2020</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2588619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1611450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marR="0" lvl="0" indent="0" algn="r" rtl="0">
              <a:spcBef>
                <a:spcPts val="0"/>
              </a:spcBef>
              <a:spcAft>
                <a:spcPts val="0"/>
              </a:spcAft>
              <a:buSzPct val="25000"/>
              <a:buNone/>
            </a:pPr>
            <a:fld id="{00000000-1234-1234-1234-123412341234}" type="slidenum">
              <a:rPr lang="en-GB" sz="1200" b="0" u="none" smtClean="0">
                <a:solidFill>
                  <a:srgbClr val="035C75"/>
                </a:solidFill>
                <a:latin typeface="Arial"/>
                <a:ea typeface="Arial"/>
                <a:cs typeface="Arial"/>
                <a:sym typeface="Arial"/>
              </a:rPr>
              <a:t>‹#›</a:t>
            </a:fld>
            <a:endParaRPr lang="en-GB" sz="1200" b="0" u="none">
              <a:solidFill>
                <a:srgbClr val="035C75"/>
              </a:solidFill>
              <a:latin typeface="Arial"/>
              <a:ea typeface="Arial"/>
              <a:cs typeface="Arial"/>
              <a:sym typeface="Arial"/>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3796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marR="0" lvl="0" indent="0" algn="r" rtl="0">
              <a:spcBef>
                <a:spcPts val="0"/>
              </a:spcBef>
              <a:spcAft>
                <a:spcPts val="0"/>
              </a:spcAft>
              <a:buSzPct val="25000"/>
              <a:buNone/>
            </a:pPr>
            <a:fld id="{00000000-1234-1234-1234-123412341234}" type="slidenum">
              <a:rPr lang="en-GB" sz="1200" b="0" u="none" smtClean="0">
                <a:solidFill>
                  <a:srgbClr val="035C75"/>
                </a:solidFill>
                <a:latin typeface="Arial"/>
                <a:ea typeface="Arial"/>
                <a:cs typeface="Arial"/>
                <a:sym typeface="Arial"/>
              </a:rPr>
              <a:t>‹#›</a:t>
            </a:fld>
            <a:endParaRPr lang="en-GB" sz="1200" b="0" u="none">
              <a:solidFill>
                <a:srgbClr val="035C75"/>
              </a:solidFill>
              <a:latin typeface="Arial"/>
              <a:ea typeface="Arial"/>
              <a:cs typeface="Arial"/>
              <a:sym typeface="Arial"/>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6034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prstGeom prst="rect">
            <a:avLst/>
          </a:prstGeom>
        </p:spPr>
        <p:txBody>
          <a:bodyPr lIns="91425" tIns="91425" rIns="91425" bIns="91425" anchor="ctr" anchorCtr="0">
            <a:noAutofit/>
          </a:bodyPr>
          <a:lstStyle/>
          <a:p>
            <a:pPr lvl="0">
              <a:spcBef>
                <a:spcPts val="0"/>
              </a:spcBef>
              <a:buNone/>
            </a:pPr>
            <a:r>
              <a:rPr lang="en-GB" sz="3600" dirty="0" err="1"/>
              <a:t>Tahap-tahap</a:t>
            </a:r>
            <a:r>
              <a:rPr lang="en-GB" sz="3600" dirty="0"/>
              <a:t> </a:t>
            </a:r>
            <a:r>
              <a:rPr lang="en-GB" sz="3600" dirty="0" err="1"/>
              <a:t>Pembangungan</a:t>
            </a:r>
            <a:r>
              <a:rPr lang="en-GB" sz="3600" dirty="0"/>
              <a:t> </a:t>
            </a:r>
            <a:r>
              <a:rPr lang="en-GB" sz="3600" dirty="0" err="1"/>
              <a:t>Sistem</a:t>
            </a:r>
            <a:r>
              <a:rPr lang="en-GB" sz="3600" dirty="0"/>
              <a:t> </a:t>
            </a:r>
            <a:br>
              <a:rPr lang="en-GB" sz="3600" dirty="0"/>
            </a:br>
            <a:r>
              <a:rPr lang="en-GB" sz="3600" dirty="0"/>
              <a:t>E-Business</a:t>
            </a:r>
          </a:p>
        </p:txBody>
      </p:sp>
      <p:sp>
        <p:nvSpPr>
          <p:cNvPr id="155" name="Shape 155"/>
          <p:cNvSpPr txBox="1">
            <a:spLocks noGrp="1"/>
          </p:cNvSpPr>
          <p:nvPr>
            <p:ph type="subTitle" idx="1"/>
          </p:nvPr>
        </p:nvSpPr>
        <p:spPr>
          <a:prstGeom prst="rect">
            <a:avLst/>
          </a:prstGeom>
        </p:spPr>
        <p:txBody>
          <a:bodyPr lIns="91425" tIns="91425" rIns="91425" bIns="91425" anchor="ctr" anchorCtr="0">
            <a:noAutofit/>
          </a:bodyPr>
          <a:lstStyle/>
          <a:p>
            <a:pPr lvl="0">
              <a:spcBef>
                <a:spcPts val="0"/>
              </a:spcBef>
              <a:buNone/>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114300"/>
            <a:ext cx="8229600" cy="85725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5000" b="0" i="0" u="none" strike="noStrike" cap="none">
                <a:solidFill>
                  <a:schemeClr val="dk2"/>
                </a:solidFill>
                <a:latin typeface="Calibri"/>
                <a:ea typeface="Calibri"/>
                <a:cs typeface="Calibri"/>
                <a:sym typeface="Calibri"/>
              </a:rPr>
              <a:t>Tahap Pemaparan</a:t>
            </a:r>
          </a:p>
        </p:txBody>
      </p:sp>
      <p:sp>
        <p:nvSpPr>
          <p:cNvPr id="227" name="Shape 227"/>
          <p:cNvSpPr txBox="1">
            <a:spLocks noGrp="1"/>
          </p:cNvSpPr>
          <p:nvPr>
            <p:ph idx="1"/>
          </p:nvPr>
        </p:nvSpPr>
        <p:spPr>
          <a:xfrm>
            <a:off x="304800" y="1200150"/>
            <a:ext cx="8534399" cy="377189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3"/>
              </a:buClr>
              <a:buSzPct val="25000"/>
              <a:buFont typeface="Noto Sans Symbols"/>
              <a:buNone/>
            </a:pPr>
            <a:r>
              <a:rPr lang="en-GB" sz="2000" b="0" i="0" u="none" strike="noStrike" cap="none">
                <a:solidFill>
                  <a:schemeClr val="dk1"/>
                </a:solidFill>
                <a:latin typeface="Constantia"/>
                <a:ea typeface="Constantia"/>
                <a:cs typeface="Constantia"/>
                <a:sym typeface="Constantia"/>
              </a:rPr>
              <a:t>	Tahap ini merupakan kegiatan untuk mengimplementasikan  rancangan yang telah disusun sebelumnya agar dapat diwujudnyatakan</a:t>
            </a:r>
          </a:p>
          <a:p>
            <a:pPr marL="274320" marR="0" lvl="0" indent="-274320" algn="l" rtl="0">
              <a:lnSpc>
                <a:spcPct val="90000"/>
              </a:lnSpc>
              <a:spcBef>
                <a:spcPts val="460"/>
              </a:spcBef>
              <a:spcAft>
                <a:spcPts val="0"/>
              </a:spcAft>
              <a:buClr>
                <a:schemeClr val="accent3"/>
              </a:buClr>
              <a:buSzPct val="25000"/>
              <a:buFont typeface="Noto Sans Symbols"/>
              <a:buNone/>
            </a:pPr>
            <a:r>
              <a:rPr lang="en-GB" sz="2000" b="0" i="0" u="none" strike="noStrike" cap="none">
                <a:solidFill>
                  <a:schemeClr val="dk1"/>
                </a:solidFill>
                <a:latin typeface="Constantia"/>
                <a:ea typeface="Constantia"/>
                <a:cs typeface="Constantia"/>
                <a:sym typeface="Constantia"/>
              </a:rPr>
              <a:t>	Implementasi untuk prosedur di dalam teknologi komputer akan menggunakan bahasa komputer</a:t>
            </a:r>
          </a:p>
          <a:p>
            <a:pPr marL="274320" marR="0" lvl="0" indent="-274320" algn="l" rtl="0">
              <a:lnSpc>
                <a:spcPct val="90000"/>
              </a:lnSpc>
              <a:spcBef>
                <a:spcPts val="460"/>
              </a:spcBef>
              <a:spcAft>
                <a:spcPts val="0"/>
              </a:spcAft>
              <a:buClr>
                <a:schemeClr val="accent3"/>
              </a:buClr>
              <a:buSzPct val="25000"/>
              <a:buFont typeface="Noto Sans Symbols"/>
              <a:buNone/>
            </a:pPr>
            <a:r>
              <a:rPr lang="en-GB" sz="2000" b="0" i="0" u="none" strike="noStrike" cap="none">
                <a:solidFill>
                  <a:schemeClr val="dk1"/>
                </a:solidFill>
                <a:latin typeface="Constantia"/>
                <a:ea typeface="Constantia"/>
                <a:cs typeface="Constantia"/>
                <a:sym typeface="Constantia"/>
              </a:rPr>
              <a:t>	Sementara itu, untuk proses yang terdapat di luar sistem komputer, disusunlah sebuah konvensi atau perjanjian atau tata tertib, agar setiap orang yang terlibat dapat mengikuti alur yang telah ditetapkan</a:t>
            </a:r>
          </a:p>
          <a:p>
            <a:pPr marL="274320" marR="0" lvl="0" indent="-274320" algn="l" rtl="0">
              <a:lnSpc>
                <a:spcPct val="90000"/>
              </a:lnSpc>
              <a:spcBef>
                <a:spcPts val="460"/>
              </a:spcBef>
              <a:buClr>
                <a:schemeClr val="accent3"/>
              </a:buClr>
              <a:buSzPct val="25000"/>
              <a:buFont typeface="Noto Sans Symbols"/>
              <a:buNone/>
            </a:pPr>
            <a:r>
              <a:rPr lang="en-GB" sz="2000" b="0" i="0" u="none" strike="noStrike" cap="none">
                <a:solidFill>
                  <a:schemeClr val="dk1"/>
                </a:solidFill>
                <a:latin typeface="Constantia"/>
                <a:ea typeface="Constantia"/>
                <a:cs typeface="Constantia"/>
                <a:sym typeface="Constantia"/>
              </a:rPr>
              <a:t>	Untuk merealisasikan sistem pada tahap pemaparan ini, ditempuh beberapa metode, antara lain, penggunaan paket aplikasi, pengembangan oleh staf sendiri (insourcing), dan pengembangnan yang dilakukan dengan kerjasama dari pihak luar seperti konsultan atau software house (outsourcing)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046894" y="503852"/>
            <a:ext cx="7543800" cy="789837"/>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b="0" i="0" u="none" strike="noStrike" cap="none" dirty="0" err="1">
                <a:solidFill>
                  <a:schemeClr val="dk2"/>
                </a:solidFill>
                <a:latin typeface="Calibri"/>
                <a:ea typeface="Calibri"/>
                <a:cs typeface="Calibri"/>
                <a:sym typeface="Calibri"/>
              </a:rPr>
              <a:t>Tahap</a:t>
            </a:r>
            <a:r>
              <a:rPr lang="en-GB" b="0" i="0" u="none" strike="noStrike" cap="none" dirty="0">
                <a:solidFill>
                  <a:schemeClr val="dk2"/>
                </a:solidFill>
                <a:latin typeface="Calibri"/>
                <a:ea typeface="Calibri"/>
                <a:cs typeface="Calibri"/>
                <a:sym typeface="Calibri"/>
              </a:rPr>
              <a:t> </a:t>
            </a:r>
            <a:r>
              <a:rPr lang="en-GB" b="0" i="0" u="none" strike="noStrike" cap="none" dirty="0" err="1">
                <a:solidFill>
                  <a:schemeClr val="dk2"/>
                </a:solidFill>
                <a:latin typeface="Calibri"/>
                <a:ea typeface="Calibri"/>
                <a:cs typeface="Calibri"/>
                <a:sym typeface="Calibri"/>
              </a:rPr>
              <a:t>Evaluasi</a:t>
            </a:r>
            <a:endParaRPr lang="en-GB" b="0" i="0" u="none" strike="noStrike" cap="none" dirty="0">
              <a:solidFill>
                <a:schemeClr val="dk2"/>
              </a:solidFill>
              <a:latin typeface="Calibri"/>
              <a:ea typeface="Calibri"/>
              <a:cs typeface="Calibri"/>
              <a:sym typeface="Calibri"/>
            </a:endParaRPr>
          </a:p>
        </p:txBody>
      </p:sp>
      <p:sp>
        <p:nvSpPr>
          <p:cNvPr id="233" name="Shape 233"/>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	Pada </a:t>
            </a:r>
            <a:r>
              <a:rPr lang="en-GB" sz="2400" b="0" i="0" u="none" strike="noStrike" cap="none" dirty="0" err="1">
                <a:solidFill>
                  <a:schemeClr val="dk1"/>
                </a:solidFill>
                <a:latin typeface="Constantia"/>
                <a:ea typeface="Constantia"/>
                <a:cs typeface="Constantia"/>
                <a:sym typeface="Constantia"/>
              </a:rPr>
              <a:t>tahap</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ini</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dilakukan</a:t>
            </a:r>
            <a:r>
              <a:rPr lang="en-GB" sz="2400" b="0" i="0" u="none" strike="noStrike" cap="none" dirty="0">
                <a:solidFill>
                  <a:schemeClr val="dk1"/>
                </a:solidFill>
                <a:latin typeface="Constantia"/>
                <a:ea typeface="Constantia"/>
                <a:cs typeface="Constantia"/>
                <a:sym typeface="Constantia"/>
              </a:rPr>
              <a:t> uji </a:t>
            </a:r>
            <a:r>
              <a:rPr lang="en-GB" sz="2400" b="0" i="0" u="none" strike="noStrike" cap="none" dirty="0" err="1">
                <a:solidFill>
                  <a:schemeClr val="dk1"/>
                </a:solidFill>
                <a:latin typeface="Constantia"/>
                <a:ea typeface="Constantia"/>
                <a:cs typeface="Constantia"/>
                <a:sym typeface="Constantia"/>
              </a:rPr>
              <a:t>coba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sistem</a:t>
            </a:r>
            <a:r>
              <a:rPr lang="en-GB" sz="2400" b="0" i="0" u="none" strike="noStrike" cap="none" dirty="0">
                <a:solidFill>
                  <a:schemeClr val="dk1"/>
                </a:solidFill>
                <a:latin typeface="Constantia"/>
                <a:ea typeface="Constantia"/>
                <a:cs typeface="Constantia"/>
                <a:sym typeface="Constantia"/>
              </a:rPr>
              <a:t> yang </a:t>
            </a:r>
            <a:r>
              <a:rPr lang="en-GB" sz="2400" b="0" i="0" u="none" strike="noStrike" cap="none" dirty="0" err="1">
                <a:solidFill>
                  <a:schemeClr val="dk1"/>
                </a:solidFill>
                <a:latin typeface="Constantia"/>
                <a:ea typeface="Constantia"/>
                <a:cs typeface="Constantia"/>
                <a:sym typeface="Constantia"/>
              </a:rPr>
              <a:t>telah</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selesai</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disusun</a:t>
            </a:r>
            <a:r>
              <a:rPr lang="en-GB" sz="2400" b="0" i="0" u="none" strike="noStrike" cap="none" dirty="0">
                <a:solidFill>
                  <a:schemeClr val="dk1"/>
                </a:solidFill>
                <a:latin typeface="Constantia"/>
                <a:ea typeface="Constantia"/>
                <a:cs typeface="Constantia"/>
                <a:sym typeface="Constantia"/>
              </a:rPr>
              <a:t>. Proses uji </a:t>
            </a:r>
            <a:r>
              <a:rPr lang="en-GB" sz="2400" b="0" i="0" u="none" strike="noStrike" cap="none" dirty="0" err="1">
                <a:solidFill>
                  <a:schemeClr val="dk1"/>
                </a:solidFill>
                <a:latin typeface="Constantia"/>
                <a:ea typeface="Constantia"/>
                <a:cs typeface="Constantia"/>
                <a:sym typeface="Constantia"/>
              </a:rPr>
              <a:t>coba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diperlukan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untuk</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memastikan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bahwa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sistem</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tersebut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sudah</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benar</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Karakteristik</a:t>
            </a:r>
            <a:r>
              <a:rPr lang="en-GB" sz="2400" b="0" i="0" u="none" strike="noStrike" cap="none" dirty="0">
                <a:solidFill>
                  <a:schemeClr val="dk1"/>
                </a:solidFill>
                <a:latin typeface="Constantia"/>
                <a:ea typeface="Constantia"/>
                <a:cs typeface="Constantia"/>
                <a:sym typeface="Constantia"/>
              </a:rPr>
              <a:t> yang </a:t>
            </a:r>
            <a:r>
              <a:rPr lang="en-GB" sz="2400" b="0" i="0" u="none" strike="noStrike" cap="none" dirty="0" err="1">
                <a:solidFill>
                  <a:schemeClr val="dk1"/>
                </a:solidFill>
                <a:latin typeface="Constantia"/>
                <a:ea typeface="Constantia"/>
                <a:cs typeface="Constantia"/>
                <a:sym typeface="Constantia"/>
              </a:rPr>
              <a:t>ditetapkan</a:t>
            </a:r>
            <a:r>
              <a:rPr lang="en-GB" sz="2400" b="0" i="0" u="none" strike="noStrike" cap="none" dirty="0">
                <a:solidFill>
                  <a:schemeClr val="dk1"/>
                </a:solidFill>
                <a:latin typeface="Constantia"/>
                <a:ea typeface="Constantia"/>
                <a:cs typeface="Constantia"/>
                <a:sym typeface="Constantia"/>
              </a:rPr>
              <a:t>, dan </a:t>
            </a:r>
            <a:r>
              <a:rPr lang="en-GB" sz="2400" b="0" i="0" u="none" strike="noStrike" cap="none" dirty="0" err="1">
                <a:solidFill>
                  <a:schemeClr val="dk1"/>
                </a:solidFill>
                <a:latin typeface="Constantia"/>
                <a:ea typeface="Constantia"/>
                <a:cs typeface="Constantia"/>
                <a:sym typeface="Constantia"/>
              </a:rPr>
              <a:t>tidak</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ada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kesalahan-kesalahan</a:t>
            </a:r>
            <a:r>
              <a:rPr lang="en-GB" sz="2400" b="0" i="0" u="none" strike="noStrike" cap="none" dirty="0">
                <a:solidFill>
                  <a:schemeClr val="dk1"/>
                </a:solidFill>
                <a:latin typeface="Constantia"/>
                <a:ea typeface="Constantia"/>
                <a:cs typeface="Constantia"/>
                <a:sym typeface="Constantia"/>
              </a:rPr>
              <a:t> yang </a:t>
            </a:r>
            <a:r>
              <a:rPr lang="en-GB" sz="2400" b="0" i="0" u="none" strike="noStrike" cap="none" dirty="0" err="1">
                <a:solidFill>
                  <a:schemeClr val="dk1"/>
                </a:solidFill>
                <a:latin typeface="Constantia"/>
                <a:ea typeface="Constantia"/>
                <a:cs typeface="Constantia"/>
                <a:sym typeface="Constantia"/>
              </a:rPr>
              <a:t>terkandung</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didalamnya</a:t>
            </a:r>
            <a:endParaRPr lang="en-GB" sz="2400" b="0" i="0" u="none" strike="noStrike" cap="none" dirty="0">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endParaRPr sz="5000" b="0" i="0" u="none" strike="noStrike" cap="none">
              <a:solidFill>
                <a:schemeClr val="dk2"/>
              </a:solidFill>
              <a:latin typeface="Calibri"/>
              <a:ea typeface="Calibri"/>
              <a:cs typeface="Calibri"/>
              <a:sym typeface="Calibri"/>
            </a:endParaRPr>
          </a:p>
        </p:txBody>
      </p:sp>
      <p:sp>
        <p:nvSpPr>
          <p:cNvPr id="239" name="Shape 239"/>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240" name="Shape 240"/>
          <p:cNvPicPr preferRelativeResize="0"/>
          <p:nvPr/>
        </p:nvPicPr>
        <p:blipFill rotWithShape="1">
          <a:blip r:embed="rId3">
            <a:alphaModFix/>
          </a:blip>
          <a:srcRect l="20625" t="13000" r="18125" b="10000"/>
          <a:stretch/>
        </p:blipFill>
        <p:spPr>
          <a:xfrm>
            <a:off x="186612" y="214952"/>
            <a:ext cx="8714792" cy="44596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822960" y="214953"/>
            <a:ext cx="7543800" cy="858067"/>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3200" b="0" i="0" u="none" strike="noStrike" cap="none" dirty="0" err="1">
                <a:solidFill>
                  <a:schemeClr val="dk2"/>
                </a:solidFill>
                <a:latin typeface="Calibri"/>
                <a:ea typeface="Calibri"/>
                <a:cs typeface="Calibri"/>
                <a:sym typeface="Calibri"/>
              </a:rPr>
              <a:t>Faktor-faktor</a:t>
            </a:r>
            <a:r>
              <a:rPr lang="en-GB" sz="3200" b="0" i="0" u="none" strike="noStrike" cap="none" dirty="0">
                <a:solidFill>
                  <a:schemeClr val="dk2"/>
                </a:solidFill>
                <a:latin typeface="Calibri"/>
                <a:ea typeface="Calibri"/>
                <a:cs typeface="Calibri"/>
                <a:sym typeface="Calibri"/>
              </a:rPr>
              <a:t> yang </a:t>
            </a:r>
            <a:r>
              <a:rPr lang="en-GB" sz="3200" b="0" i="0" u="none" strike="noStrike" cap="none" dirty="0" err="1">
                <a:solidFill>
                  <a:schemeClr val="dk2"/>
                </a:solidFill>
                <a:latin typeface="Calibri"/>
                <a:ea typeface="Calibri"/>
                <a:cs typeface="Calibri"/>
                <a:sym typeface="Calibri"/>
              </a:rPr>
              <a:t>harus</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diperhatikan</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dalam</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mengevaluasi</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perangkat</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keras</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adalah</a:t>
            </a:r>
            <a:endParaRPr lang="en-GB" sz="3200" b="0" i="0" u="none" strike="noStrike" cap="none" dirty="0">
              <a:solidFill>
                <a:schemeClr val="dk2"/>
              </a:solidFill>
              <a:latin typeface="Calibri"/>
              <a:ea typeface="Calibri"/>
              <a:cs typeface="Calibri"/>
              <a:sym typeface="Calibri"/>
            </a:endParaRPr>
          </a:p>
        </p:txBody>
      </p:sp>
      <p:sp>
        <p:nvSpPr>
          <p:cNvPr id="246" name="Shape 246"/>
          <p:cNvSpPr txBox="1">
            <a:spLocks noGrp="1"/>
          </p:cNvSpPr>
          <p:nvPr>
            <p:ph idx="1"/>
          </p:nvPr>
        </p:nvSpPr>
        <p:spPr>
          <a:xfrm>
            <a:off x="822960" y="1235011"/>
            <a:ext cx="7543800" cy="301752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1.	</a:t>
            </a:r>
            <a:r>
              <a:rPr lang="en-GB" sz="2000" b="0" i="0" u="none" strike="noStrike" cap="none" dirty="0" err="1">
                <a:solidFill>
                  <a:schemeClr val="dk1"/>
                </a:solidFill>
                <a:latin typeface="Constantia"/>
                <a:ea typeface="Constantia"/>
                <a:cs typeface="Constantia"/>
                <a:sym typeface="Constantia"/>
              </a:rPr>
              <a:t>Kemampuan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perangkat</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keras</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meliputi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kecepatn</a:t>
            </a:r>
            <a:r>
              <a:rPr lang="en-GB" sz="2000" b="0" i="0" u="none" strike="noStrike" cap="none" dirty="0">
                <a:solidFill>
                  <a:schemeClr val="dk1"/>
                </a:solidFill>
                <a:latin typeface="Constantia"/>
                <a:ea typeface="Constantia"/>
                <a:cs typeface="Constantia"/>
                <a:sym typeface="Constantia"/>
              </a:rPr>
              <a:t> `	proses dan </a:t>
            </a:r>
            <a:r>
              <a:rPr lang="en-GB" sz="2000" b="0" i="0" u="none" strike="noStrike" cap="none" dirty="0" err="1">
                <a:solidFill>
                  <a:schemeClr val="dk1"/>
                </a:solidFill>
                <a:latin typeface="Constantia"/>
                <a:ea typeface="Constantia"/>
                <a:cs typeface="Constantia"/>
                <a:sym typeface="Constantia"/>
              </a:rPr>
              <a:t>distribusinya</a:t>
            </a:r>
            <a:endParaRPr lang="en-GB" sz="2000" b="0" i="0" u="none" strike="noStrike" cap="none" dirty="0">
              <a:solidFill>
                <a:schemeClr val="dk1"/>
              </a:solidFill>
              <a:latin typeface="Constantia"/>
              <a:ea typeface="Constantia"/>
              <a:cs typeface="Constantia"/>
              <a:sym typeface="Constantia"/>
            </a:endParaRPr>
          </a:p>
          <a:p>
            <a:pPr marL="274320" marR="0" lvl="0" indent="-274320" algn="l" rtl="0">
              <a:lnSpc>
                <a:spcPct val="90000"/>
              </a:lnSpc>
              <a:spcBef>
                <a:spcPts val="44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2.	</a:t>
            </a:r>
            <a:r>
              <a:rPr lang="en-GB" sz="2000" b="0" i="0" u="none" strike="noStrike" cap="none" dirty="0" err="1">
                <a:solidFill>
                  <a:schemeClr val="dk1"/>
                </a:solidFill>
                <a:latin typeface="Constantia"/>
                <a:ea typeface="Constantia"/>
                <a:cs typeface="Constantia"/>
                <a:sym typeface="Constantia"/>
              </a:rPr>
              <a:t>Seberapa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besar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biaya</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harus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disediakannya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untuk</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pengoperasian</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perawatan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endParaRPr lang="en-GB" sz="2000" b="0" i="0" u="none" strike="noStrike" cap="none" dirty="0">
              <a:solidFill>
                <a:schemeClr val="dk1"/>
              </a:solidFill>
              <a:latin typeface="Constantia"/>
              <a:ea typeface="Constantia"/>
              <a:cs typeface="Constantia"/>
              <a:sym typeface="Constantia"/>
            </a:endParaRPr>
          </a:p>
          <a:p>
            <a:pPr marL="690563" marR="0" lvl="0" indent="-690563" algn="l" rtl="0">
              <a:lnSpc>
                <a:spcPct val="90000"/>
              </a:lnSpc>
              <a:spcBef>
                <a:spcPts val="440"/>
              </a:spcBef>
              <a:spcAft>
                <a:spcPts val="0"/>
              </a:spcAft>
              <a:buClr>
                <a:schemeClr val="accent3"/>
              </a:buClr>
              <a:buSzPct val="25000"/>
              <a:buFont typeface="Noto Sans Symbols"/>
              <a:buNone/>
              <a:tabLst>
                <a:tab pos="288925" algn="l"/>
              </a:tabLst>
            </a:pPr>
            <a:r>
              <a:rPr lang="en-GB" sz="2000" b="0" i="0" u="none" strike="noStrike" cap="none" dirty="0">
                <a:solidFill>
                  <a:schemeClr val="dk1"/>
                </a:solidFill>
                <a:latin typeface="Constantia"/>
                <a:ea typeface="Constantia"/>
                <a:cs typeface="Constantia"/>
                <a:sym typeface="Constantia"/>
              </a:rPr>
              <a:t>	3.	</a:t>
            </a:r>
            <a:r>
              <a:rPr lang="en-GB" sz="2000" b="0" i="0" u="none" strike="noStrike" cap="none" dirty="0" err="1">
                <a:solidFill>
                  <a:schemeClr val="dk1"/>
                </a:solidFill>
                <a:latin typeface="Constantia"/>
                <a:ea typeface="Constantia"/>
                <a:cs typeface="Constantia"/>
                <a:sym typeface="Constantia"/>
              </a:rPr>
              <a:t>Kompatibilitas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perangkat</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keras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terhadap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terkait</a:t>
            </a:r>
            <a:endParaRPr lang="en-GB" sz="2000" b="0" i="0" u="none" strike="noStrike" cap="none" dirty="0">
              <a:solidFill>
                <a:schemeClr val="dk1"/>
              </a:solidFill>
              <a:latin typeface="Constantia"/>
              <a:ea typeface="Constantia"/>
              <a:cs typeface="Constantia"/>
              <a:sym typeface="Constantia"/>
            </a:endParaRPr>
          </a:p>
          <a:p>
            <a:pPr marL="274320" marR="0" lvl="0" indent="-274320" algn="l" rtl="0">
              <a:lnSpc>
                <a:spcPct val="90000"/>
              </a:lnSpc>
              <a:spcBef>
                <a:spcPts val="44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4.	</a:t>
            </a:r>
            <a:r>
              <a:rPr lang="en-GB" sz="2000" b="0" i="0" u="none" strike="noStrike" cap="none" dirty="0" err="1">
                <a:solidFill>
                  <a:schemeClr val="dk1"/>
                </a:solidFill>
                <a:latin typeface="Constantia"/>
                <a:ea typeface="Constantia"/>
                <a:cs typeface="Constantia"/>
                <a:sym typeface="Constantia"/>
              </a:rPr>
              <a:t>seberapa</a:t>
            </a:r>
            <a:r>
              <a:rPr lang="en-GB" sz="2000" b="0" i="0" u="none" strike="noStrike" cap="none" dirty="0">
                <a:solidFill>
                  <a:schemeClr val="dk1"/>
                </a:solidFill>
                <a:latin typeface="Constantia"/>
                <a:ea typeface="Constantia"/>
                <a:cs typeface="Constantia"/>
                <a:sym typeface="Constantia"/>
              </a:rPr>
              <a:t> lama </a:t>
            </a:r>
            <a:r>
              <a:rPr lang="en-GB" sz="2000" b="0" i="0" u="none" strike="noStrike" cap="none" dirty="0" err="1">
                <a:solidFill>
                  <a:schemeClr val="dk1"/>
                </a:solidFill>
                <a:latin typeface="Constantia"/>
                <a:ea typeface="Constantia"/>
                <a:cs typeface="Constantia"/>
                <a:sym typeface="Constantia"/>
              </a:rPr>
              <a:t>teknologi</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digunakan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akan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dapat</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bertahan</a:t>
            </a:r>
            <a:r>
              <a:rPr lang="en-GB" sz="2000" b="0" i="0" u="none" strike="noStrike" cap="none" dirty="0">
                <a:solidFill>
                  <a:schemeClr val="dk1"/>
                </a:solidFill>
                <a:latin typeface="Constantia"/>
                <a:ea typeface="Constantia"/>
                <a:cs typeface="Constantia"/>
                <a:sym typeface="Constantia"/>
              </a:rPr>
              <a:t> </a:t>
            </a:r>
          </a:p>
          <a:p>
            <a:pPr marL="274320" marR="0" lvl="0" indent="-274320" algn="l" rtl="0">
              <a:lnSpc>
                <a:spcPct val="90000"/>
              </a:lnSpc>
              <a:spcBef>
                <a:spcPts val="44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5.	</a:t>
            </a:r>
            <a:r>
              <a:rPr lang="en-GB" sz="2000" b="0" i="0" u="none" strike="noStrike" cap="none" dirty="0" err="1">
                <a:solidFill>
                  <a:schemeClr val="dk1"/>
                </a:solidFill>
                <a:latin typeface="Constantia"/>
                <a:ea typeface="Constantia"/>
                <a:cs typeface="Constantia"/>
                <a:sym typeface="Constantia"/>
              </a:rPr>
              <a:t>Sejauh</a:t>
            </a:r>
            <a:r>
              <a:rPr lang="en-GB" sz="2000" b="0" i="0" u="none" strike="noStrike" cap="none" dirty="0">
                <a:solidFill>
                  <a:schemeClr val="dk1"/>
                </a:solidFill>
                <a:latin typeface="Constantia"/>
                <a:ea typeface="Constantia"/>
                <a:cs typeface="Constantia"/>
                <a:sym typeface="Constantia"/>
              </a:rPr>
              <a:t> mana </a:t>
            </a:r>
            <a:r>
              <a:rPr lang="en-GB" sz="2000" b="0" i="0" u="none" strike="noStrike" cap="none" dirty="0" err="1">
                <a:solidFill>
                  <a:schemeClr val="dk1"/>
                </a:solidFill>
                <a:latin typeface="Constantia"/>
                <a:ea typeface="Constantia"/>
                <a:cs typeface="Constantia"/>
                <a:sym typeface="Constantia"/>
              </a:rPr>
              <a:t>pilihan-pilihan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terhadap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komputer</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digunakan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memperhatikan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faktor-faktor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ergonomik</a:t>
            </a:r>
            <a:endParaRPr lang="en-GB" sz="2000" b="0" i="0" u="none" strike="noStrike" cap="none" dirty="0">
              <a:solidFill>
                <a:schemeClr val="dk1"/>
              </a:solidFill>
              <a:latin typeface="Constantia"/>
              <a:ea typeface="Constantia"/>
              <a:cs typeface="Constantia"/>
              <a:sym typeface="Constantia"/>
            </a:endParaRPr>
          </a:p>
          <a:p>
            <a:pPr marL="274320" marR="0" lvl="0" indent="-274320" algn="l" rtl="0">
              <a:lnSpc>
                <a:spcPct val="90000"/>
              </a:lnSpc>
              <a:spcBef>
                <a:spcPts val="440"/>
              </a:spcBef>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6.	Tingkat </a:t>
            </a:r>
            <a:r>
              <a:rPr lang="en-GB" sz="2000" b="0" i="0" u="none" strike="noStrike" cap="none" dirty="0" err="1">
                <a:solidFill>
                  <a:schemeClr val="dk1"/>
                </a:solidFill>
                <a:latin typeface="Constantia"/>
                <a:ea typeface="Constantia"/>
                <a:cs typeface="Constantia"/>
                <a:sym typeface="Constantia"/>
              </a:rPr>
              <a:t>kehandalan</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sekalabilitas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jaringan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komputer</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dibangun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sebagai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infrastruktur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tersebut</a:t>
            </a:r>
            <a:endParaRPr lang="en-GB" sz="2000" b="0" i="0" u="none" strike="noStrike" cap="none" dirty="0">
              <a:solidFill>
                <a:schemeClr val="dk1"/>
              </a:solidFill>
              <a:latin typeface="Constantia"/>
              <a:ea typeface="Constantia"/>
              <a:cs typeface="Constantia"/>
              <a:sym typeface="Constant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168192" y="214604"/>
            <a:ext cx="7543800" cy="855152"/>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3200" b="0" i="0" u="none" strike="noStrike" cap="none" dirty="0" err="1">
                <a:solidFill>
                  <a:schemeClr val="dk2"/>
                </a:solidFill>
                <a:latin typeface="Calibri"/>
                <a:ea typeface="Calibri"/>
                <a:cs typeface="Calibri"/>
                <a:sym typeface="Calibri"/>
              </a:rPr>
              <a:t>Tahap</a:t>
            </a:r>
            <a:r>
              <a:rPr lang="en-GB" sz="3200" b="0" i="0" u="none" strike="noStrike" cap="none" dirty="0">
                <a:solidFill>
                  <a:schemeClr val="dk2"/>
                </a:solidFill>
                <a:latin typeface="Calibri"/>
                <a:ea typeface="Calibri"/>
                <a:cs typeface="Calibri"/>
                <a:sym typeface="Calibri"/>
              </a:rPr>
              <a:t> </a:t>
            </a:r>
            <a:r>
              <a:rPr lang="en-GB" sz="3200" b="0" i="0" u="none" strike="noStrike" cap="none" dirty="0" err="1">
                <a:solidFill>
                  <a:schemeClr val="dk2"/>
                </a:solidFill>
                <a:latin typeface="Calibri"/>
                <a:ea typeface="Calibri"/>
                <a:cs typeface="Calibri"/>
                <a:sym typeface="Calibri"/>
              </a:rPr>
              <a:t>Penggunaan</a:t>
            </a:r>
            <a:r>
              <a:rPr lang="en-GB" sz="3200" b="0" i="0" u="none" strike="noStrike" cap="none" dirty="0">
                <a:solidFill>
                  <a:schemeClr val="dk2"/>
                </a:solidFill>
                <a:latin typeface="Calibri"/>
                <a:ea typeface="Calibri"/>
                <a:cs typeface="Calibri"/>
                <a:sym typeface="Calibri"/>
              </a:rPr>
              <a:t> dan </a:t>
            </a:r>
            <a:r>
              <a:rPr lang="en-GB" sz="3200" b="0" i="0" u="none" strike="noStrike" cap="none" dirty="0" err="1">
                <a:solidFill>
                  <a:schemeClr val="dk2"/>
                </a:solidFill>
                <a:latin typeface="Calibri"/>
                <a:ea typeface="Calibri"/>
                <a:cs typeface="Calibri"/>
                <a:sym typeface="Calibri"/>
              </a:rPr>
              <a:t>Pemeliharaan</a:t>
            </a:r>
            <a:endParaRPr lang="en-GB" sz="3200" b="0" i="0" u="none" strike="noStrike" cap="none" dirty="0">
              <a:solidFill>
                <a:schemeClr val="dk2"/>
              </a:solidFill>
              <a:latin typeface="Calibri"/>
              <a:ea typeface="Calibri"/>
              <a:cs typeface="Calibri"/>
              <a:sym typeface="Calibri"/>
            </a:endParaRPr>
          </a:p>
        </p:txBody>
      </p:sp>
      <p:sp>
        <p:nvSpPr>
          <p:cNvPr id="252" name="Shape 252"/>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25000"/>
              <a:buFont typeface="Noto Sans Symbols"/>
              <a:buNone/>
            </a:pPr>
            <a:r>
              <a:rPr lang="en-GB" sz="2600" b="0" i="0" u="none" strike="noStrike" cap="none">
                <a:solidFill>
                  <a:schemeClr val="dk1"/>
                </a:solidFill>
                <a:latin typeface="Constantia"/>
                <a:ea typeface="Constantia"/>
                <a:cs typeface="Constantia"/>
                <a:sym typeface="Constantia"/>
              </a:rPr>
              <a:t>	</a:t>
            </a:r>
            <a:r>
              <a:rPr lang="en-GB" sz="2400" b="0" i="0" u="none" strike="noStrike" cap="none">
                <a:solidFill>
                  <a:schemeClr val="dk1"/>
                </a:solidFill>
                <a:latin typeface="Constantia"/>
                <a:ea typeface="Constantia"/>
                <a:cs typeface="Constantia"/>
                <a:sym typeface="Constantia"/>
              </a:rPr>
              <a:t>Pada tahap ini, sistem yang telah diuji coba dan dinyatakan lolos dapat mulai digunakan untuk mengenal proses e-Business yang sesungguhnya.</a:t>
            </a:r>
          </a:p>
          <a:p>
            <a:pPr marL="274320" marR="0" lvl="0" indent="-274320" algn="l" rtl="0">
              <a:spcBef>
                <a:spcPts val="480"/>
              </a:spcBef>
              <a:buClr>
                <a:schemeClr val="accent3"/>
              </a:buClr>
              <a:buSzPct val="25000"/>
              <a:buFont typeface="Noto Sans Symbols"/>
              <a:buNone/>
            </a:pPr>
            <a:r>
              <a:rPr lang="en-GB" sz="2400" b="0" i="0" u="none" strike="noStrike" cap="none">
                <a:solidFill>
                  <a:schemeClr val="dk1"/>
                </a:solidFill>
                <a:latin typeface="Constantia"/>
                <a:ea typeface="Constantia"/>
                <a:cs typeface="Constantia"/>
                <a:sym typeface="Constantia"/>
              </a:rPr>
              <a:t>	Pemeliharaan sistem secara rutin dapat meliputi penataan ulang database, membackup, dan scaning virus. Sementara itu, pemeliharaa juga termasuk melakukan penyesuaian-penyesuaian untuk menjaga kemuktahiran sistem, atau pembetulan atas kesalahan-kesalahan yang mungkin terjadi dan belum diketahui sebelumnya.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99796" y="37391"/>
            <a:ext cx="8229600" cy="814237"/>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b="0" i="0" u="none" strike="noStrike" cap="none" dirty="0" err="1">
                <a:solidFill>
                  <a:schemeClr val="dk2"/>
                </a:solidFill>
                <a:latin typeface="Calibri"/>
                <a:ea typeface="Calibri"/>
                <a:cs typeface="Calibri"/>
                <a:sym typeface="Calibri"/>
              </a:rPr>
              <a:t>Kegagalan</a:t>
            </a:r>
            <a:r>
              <a:rPr lang="en-GB" b="0" i="0" u="none" strike="noStrike" cap="none" dirty="0">
                <a:solidFill>
                  <a:schemeClr val="dk2"/>
                </a:solidFill>
                <a:latin typeface="Calibri"/>
                <a:ea typeface="Calibri"/>
                <a:cs typeface="Calibri"/>
                <a:sym typeface="Calibri"/>
              </a:rPr>
              <a:t> </a:t>
            </a:r>
            <a:r>
              <a:rPr lang="en-GB" b="0" i="0" u="none" strike="noStrike" cap="none" dirty="0" err="1">
                <a:solidFill>
                  <a:schemeClr val="dk2"/>
                </a:solidFill>
                <a:latin typeface="Calibri"/>
                <a:ea typeface="Calibri"/>
                <a:cs typeface="Calibri"/>
                <a:sym typeface="Calibri"/>
              </a:rPr>
              <a:t>si</a:t>
            </a:r>
            <a:r>
              <a:rPr lang="en-GB" b="0" i="0" u="none" strike="noStrike" cap="none" dirty="0">
                <a:solidFill>
                  <a:schemeClr val="dk2"/>
                </a:solidFill>
                <a:latin typeface="Calibri"/>
                <a:ea typeface="Calibri"/>
                <a:cs typeface="Calibri"/>
                <a:sym typeface="Calibri"/>
              </a:rPr>
              <a:t> e-business</a:t>
            </a:r>
          </a:p>
        </p:txBody>
      </p:sp>
      <p:sp>
        <p:nvSpPr>
          <p:cNvPr id="258" name="Shape 258"/>
          <p:cNvSpPr txBox="1">
            <a:spLocks noGrp="1"/>
          </p:cNvSpPr>
          <p:nvPr>
            <p:ph idx="1"/>
          </p:nvPr>
        </p:nvSpPr>
        <p:spPr>
          <a:xfrm>
            <a:off x="457200" y="1000033"/>
            <a:ext cx="8229600" cy="329183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Faktor-faktor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penyebab</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kegagalan</a:t>
            </a:r>
            <a:endParaRPr lang="en-GB" sz="2000" b="0" i="0" u="none" strike="noStrike" cap="none" dirty="0">
              <a:solidFill>
                <a:schemeClr val="dk1"/>
              </a:solidFill>
              <a:latin typeface="Constantia"/>
              <a:ea typeface="Constantia"/>
              <a:cs typeface="Constantia"/>
              <a:sym typeface="Constantia"/>
            </a:endParaRPr>
          </a:p>
          <a:p>
            <a:pPr marL="231775" marR="0" lvl="0" indent="-231775" algn="l" rtl="0">
              <a:lnSpc>
                <a:spcPct val="90000"/>
              </a:lnSpc>
              <a:spcBef>
                <a:spcPts val="44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1.	</a:t>
            </a:r>
            <a:r>
              <a:rPr lang="en-GB" sz="2000" b="0" i="0" u="none" strike="noStrike" cap="none" dirty="0" err="1">
                <a:solidFill>
                  <a:schemeClr val="dk1"/>
                </a:solidFill>
                <a:latin typeface="Constantia"/>
                <a:ea typeface="Constantia"/>
                <a:cs typeface="Constantia"/>
                <a:sym typeface="Constantia"/>
              </a:rPr>
              <a:t>Sering</a:t>
            </a:r>
            <a:r>
              <a:rPr lang="en-GB" sz="2000" b="0" i="0" u="none" strike="noStrike" cap="none" dirty="0">
                <a:solidFill>
                  <a:schemeClr val="dk1"/>
                </a:solidFill>
                <a:latin typeface="Constantia"/>
                <a:ea typeface="Constantia"/>
                <a:cs typeface="Constantia"/>
                <a:sym typeface="Constantia"/>
              </a:rPr>
              <a:t> orang </a:t>
            </a:r>
            <a:r>
              <a:rPr lang="en-GB" sz="2000" b="0" i="0" u="none" strike="noStrike" cap="none" dirty="0" err="1">
                <a:solidFill>
                  <a:schemeClr val="dk1"/>
                </a:solidFill>
                <a:latin typeface="Constantia"/>
                <a:ea typeface="Constantia"/>
                <a:cs typeface="Constantia"/>
                <a:sym typeface="Constantia"/>
              </a:rPr>
              <a:t>memandang</a:t>
            </a:r>
            <a:r>
              <a:rPr lang="en-GB" sz="2000" b="0" i="0" u="none" strike="noStrike" cap="none" dirty="0">
                <a:solidFill>
                  <a:schemeClr val="dk1"/>
                </a:solidFill>
                <a:latin typeface="Constantia"/>
                <a:ea typeface="Constantia"/>
                <a:cs typeface="Constantia"/>
                <a:sym typeface="Constantia"/>
              </a:rPr>
              <a:t> SI e-Business </a:t>
            </a:r>
            <a:r>
              <a:rPr lang="en-GB" sz="2000" b="0" i="0" u="none" strike="noStrike" cap="none" dirty="0" err="1">
                <a:solidFill>
                  <a:schemeClr val="dk1"/>
                </a:solidFill>
                <a:latin typeface="Constantia"/>
                <a:ea typeface="Constantia"/>
                <a:cs typeface="Constantia"/>
                <a:sym typeface="Constantia"/>
              </a:rPr>
              <a:t>adalah</a:t>
            </a:r>
            <a:r>
              <a:rPr lang="en-GB" sz="2000" b="0" i="0" u="none" strike="noStrike" cap="none" dirty="0">
                <a:solidFill>
                  <a:schemeClr val="dk1"/>
                </a:solidFill>
                <a:latin typeface="Constantia"/>
                <a:ea typeface="Constantia"/>
                <a:cs typeface="Constantia"/>
                <a:sym typeface="Constantia"/>
              </a:rPr>
              <a:t> paling 	</a:t>
            </a:r>
            <a:r>
              <a:rPr lang="en-GB" sz="2000" b="0" i="0" u="none" strike="noStrike" cap="none" dirty="0" err="1">
                <a:solidFill>
                  <a:schemeClr val="dk1"/>
                </a:solidFill>
                <a:latin typeface="Constantia"/>
                <a:ea typeface="Constantia"/>
                <a:cs typeface="Constantia"/>
                <a:sym typeface="Constantia"/>
              </a:rPr>
              <a:t>utama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penting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sementara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melupakan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komitmen</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konsistensi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terhadap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materi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informasi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produk</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respon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layanan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kepada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konsumen</a:t>
            </a:r>
            <a:endParaRPr lang="en-GB" sz="2000" b="0" i="0" u="none" strike="noStrike" cap="none" dirty="0">
              <a:solidFill>
                <a:schemeClr val="dk1"/>
              </a:solidFill>
              <a:latin typeface="Constantia"/>
              <a:ea typeface="Constantia"/>
              <a:cs typeface="Constantia"/>
              <a:sym typeface="Constantia"/>
            </a:endParaRPr>
          </a:p>
          <a:p>
            <a:pPr marL="690563" marR="0" lvl="0" indent="-690563" algn="l" rtl="0">
              <a:lnSpc>
                <a:spcPct val="90000"/>
              </a:lnSpc>
              <a:spcBef>
                <a:spcPts val="440"/>
              </a:spcBef>
              <a:spcAft>
                <a:spcPts val="0"/>
              </a:spcAft>
              <a:buClr>
                <a:schemeClr val="accent3"/>
              </a:buClr>
              <a:buSzPct val="25000"/>
              <a:buFont typeface="Noto Sans Symbols"/>
              <a:buNone/>
              <a:tabLst>
                <a:tab pos="233363" algn="l"/>
              </a:tabLst>
            </a:pPr>
            <a:r>
              <a:rPr lang="en-GB" sz="2000" b="0" i="0" u="none" strike="noStrike" cap="none" dirty="0">
                <a:solidFill>
                  <a:schemeClr val="dk1"/>
                </a:solidFill>
                <a:latin typeface="Constantia"/>
                <a:ea typeface="Constantia"/>
                <a:cs typeface="Constantia"/>
                <a:sym typeface="Constantia"/>
              </a:rPr>
              <a:t>	2.	</a:t>
            </a:r>
            <a:r>
              <a:rPr lang="en-GB" sz="2000" b="0" i="0" u="none" strike="noStrike" cap="none" dirty="0" err="1">
                <a:solidFill>
                  <a:schemeClr val="dk1"/>
                </a:solidFill>
                <a:latin typeface="Constantia"/>
                <a:ea typeface="Constantia"/>
                <a:cs typeface="Constantia"/>
                <a:sym typeface="Constantia"/>
              </a:rPr>
              <a:t>Antar-muka</a:t>
            </a:r>
            <a:r>
              <a:rPr lang="en-GB" sz="2000" b="0" i="0" u="none" strike="noStrike" cap="none" dirty="0">
                <a:solidFill>
                  <a:schemeClr val="dk1"/>
                </a:solidFill>
                <a:latin typeface="Constantia"/>
                <a:ea typeface="Constantia"/>
                <a:cs typeface="Constantia"/>
                <a:sym typeface="Constantia"/>
              </a:rPr>
              <a:t> SI e-Business </a:t>
            </a:r>
            <a:r>
              <a:rPr lang="en-GB" sz="2000" b="0" i="0" u="none" strike="noStrike" cap="none" dirty="0" err="1">
                <a:solidFill>
                  <a:schemeClr val="dk1"/>
                </a:solidFill>
                <a:latin typeface="Constantia"/>
                <a:ea typeface="Constantia"/>
                <a:cs typeface="Constantia"/>
                <a:sym typeface="Constantia"/>
              </a:rPr>
              <a:t>sering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kurang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interaktif</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kurang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komunikatif</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kurang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mudah</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digunakan</a:t>
            </a:r>
            <a:r>
              <a:rPr lang="en-GB" sz="2000" b="0" i="0" u="none" strike="noStrike" cap="none" dirty="0">
                <a:solidFill>
                  <a:schemeClr val="dk1"/>
                </a:solidFill>
                <a:latin typeface="Constantia"/>
                <a:ea typeface="Constantia"/>
                <a:cs typeface="Constantia"/>
                <a:sym typeface="Constantia"/>
              </a:rPr>
              <a:t> oleh 	</a:t>
            </a:r>
            <a:r>
              <a:rPr lang="en-GB" sz="2000" b="0" i="0" u="none" strike="noStrike" cap="none" dirty="0" err="1">
                <a:solidFill>
                  <a:schemeClr val="dk1"/>
                </a:solidFill>
                <a:latin typeface="Constantia"/>
                <a:ea typeface="Constantia"/>
                <a:cs typeface="Constantia"/>
                <a:sym typeface="Constantia"/>
              </a:rPr>
              <a:t>konsumen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karena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antar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muka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sering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dibangun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berdasarkan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selera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pembuatnya</a:t>
            </a:r>
            <a:endParaRPr lang="en-GB" sz="2000" b="0" i="0" u="none" strike="noStrike" cap="none" dirty="0">
              <a:solidFill>
                <a:schemeClr val="dk1"/>
              </a:solidFill>
              <a:latin typeface="Constantia"/>
              <a:ea typeface="Constantia"/>
              <a:cs typeface="Constantia"/>
              <a:sym typeface="Constantia"/>
            </a:endParaRPr>
          </a:p>
          <a:p>
            <a:pPr marL="625475" marR="0" lvl="0" indent="-625475" algn="l" rtl="0">
              <a:lnSpc>
                <a:spcPct val="90000"/>
              </a:lnSpc>
              <a:spcBef>
                <a:spcPts val="440"/>
              </a:spcBef>
              <a:buClr>
                <a:schemeClr val="accent3"/>
              </a:buClr>
              <a:buSzPct val="25000"/>
              <a:buFont typeface="Noto Sans Symbols"/>
              <a:buNone/>
              <a:tabLst>
                <a:tab pos="233363" algn="l"/>
              </a:tabLst>
            </a:pPr>
            <a:r>
              <a:rPr lang="en-GB" sz="2000" b="0" i="0" u="none" strike="noStrike" cap="none" dirty="0">
                <a:solidFill>
                  <a:schemeClr val="dk1"/>
                </a:solidFill>
                <a:latin typeface="Constantia"/>
                <a:ea typeface="Constantia"/>
                <a:cs typeface="Constantia"/>
                <a:sym typeface="Constantia"/>
              </a:rPr>
              <a:t>	3.	</a:t>
            </a:r>
            <a:r>
              <a:rPr lang="en-GB" sz="2000" b="0" i="0" u="none" strike="noStrike" cap="none" dirty="0" err="1">
                <a:solidFill>
                  <a:schemeClr val="dk1"/>
                </a:solidFill>
                <a:latin typeface="Constantia"/>
                <a:ea typeface="Constantia"/>
                <a:cs typeface="Constantia"/>
                <a:sym typeface="Constantia"/>
              </a:rPr>
              <a:t>Perubahan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cara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pandang</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pola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berbisnis</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sistim</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dari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tradisonal</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lokal</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menjadi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moderen</a:t>
            </a:r>
            <a:r>
              <a:rPr lang="en-GB" sz="2000" b="0" i="0" u="none" strike="noStrike" cap="none" dirty="0">
                <a:solidFill>
                  <a:schemeClr val="dk1"/>
                </a:solidFill>
                <a:latin typeface="Constantia"/>
                <a:ea typeface="Constantia"/>
                <a:cs typeface="Constantia"/>
                <a:sym typeface="Constantia"/>
              </a:rPr>
              <a:t> dan global; 	</a:t>
            </a:r>
            <a:r>
              <a:rPr lang="en-GB" sz="2000" b="0" i="0" u="none" strike="noStrike" cap="none" dirty="0" err="1">
                <a:solidFill>
                  <a:schemeClr val="dk1"/>
                </a:solidFill>
                <a:latin typeface="Constantia"/>
                <a:ea typeface="Constantia"/>
                <a:cs typeface="Constantia"/>
                <a:sym typeface="Constantia"/>
              </a:rPr>
              <a:t>perusahaan</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pebisnis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membutuhkan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waktu</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untuk</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beradaptasi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dengan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perubahan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tersebut</a:t>
            </a:r>
            <a:r>
              <a:rPr lang="en-GB" sz="2000" b="0" i="0" u="none" strike="noStrike" cap="none" dirty="0">
                <a:solidFill>
                  <a:schemeClr val="dk1"/>
                </a:solidFill>
                <a:latin typeface="Constantia"/>
                <a:ea typeface="Constantia"/>
                <a:cs typeface="Constantia"/>
                <a:sym typeface="Constantia"/>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endParaRPr sz="5000" b="0" i="0" u="none" strike="noStrike" cap="none">
              <a:solidFill>
                <a:schemeClr val="dk2"/>
              </a:solidFill>
              <a:latin typeface="Calibri"/>
              <a:ea typeface="Calibri"/>
              <a:cs typeface="Calibri"/>
              <a:sym typeface="Calibri"/>
            </a:endParaRPr>
          </a:p>
        </p:txBody>
      </p:sp>
      <p:sp>
        <p:nvSpPr>
          <p:cNvPr id="264" name="Shape 264"/>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265" name="Shape 265"/>
          <p:cNvPicPr preferRelativeResize="0"/>
          <p:nvPr/>
        </p:nvPicPr>
        <p:blipFill rotWithShape="1">
          <a:blip r:embed="rId3">
            <a:alphaModFix/>
          </a:blip>
          <a:srcRect l="21250" t="16000" r="21249" b="15999"/>
          <a:stretch/>
        </p:blipFill>
        <p:spPr>
          <a:xfrm>
            <a:off x="438539" y="447869"/>
            <a:ext cx="8313576" cy="4254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3600" b="0" i="0" u="none" strike="noStrike" cap="none">
                <a:solidFill>
                  <a:schemeClr val="dk2"/>
                </a:solidFill>
                <a:latin typeface="Calibri"/>
                <a:ea typeface="Calibri"/>
                <a:cs typeface="Calibri"/>
                <a:sym typeface="Calibri"/>
              </a:rPr>
              <a:t>Visi dan Prospek Membangun e-Business</a:t>
            </a:r>
          </a:p>
        </p:txBody>
      </p:sp>
      <p:sp>
        <p:nvSpPr>
          <p:cNvPr id="162" name="Shape 162"/>
          <p:cNvSpPr txBox="1">
            <a:spLocks noGrp="1"/>
          </p:cNvSpPr>
          <p:nvPr>
            <p:ph idx="1"/>
          </p:nvPr>
        </p:nvSpPr>
        <p:spPr>
          <a:xfrm>
            <a:off x="457200" y="1451610"/>
            <a:ext cx="8229600" cy="2915117"/>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accent3"/>
              </a:buClr>
              <a:buSzPct val="25000"/>
              <a:buFont typeface="Noto Sans Symbols"/>
              <a:buNone/>
            </a:pP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Membangun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sistem</a:t>
            </a:r>
            <a:r>
              <a:rPr lang="en-GB" sz="2200" b="0" i="0" u="none" strike="noStrike" cap="none" dirty="0">
                <a:solidFill>
                  <a:schemeClr val="dk1"/>
                </a:solidFill>
                <a:latin typeface="Constantia"/>
                <a:ea typeface="Constantia"/>
                <a:cs typeface="Constantia"/>
                <a:sym typeface="Constantia"/>
              </a:rPr>
              <a:t> e-Business </a:t>
            </a:r>
            <a:r>
              <a:rPr lang="en-GB" sz="2200" b="0" i="0" u="none" strike="noStrike" cap="none" dirty="0" err="1">
                <a:solidFill>
                  <a:schemeClr val="dk1"/>
                </a:solidFill>
                <a:latin typeface="Constantia"/>
                <a:ea typeface="Constantia"/>
                <a:cs typeface="Constantia"/>
                <a:sym typeface="Constantia"/>
              </a:rPr>
              <a:t>buka</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hanya</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mengkomputerisasi</a:t>
            </a:r>
            <a:r>
              <a:rPr lang="en-GB" sz="2200" b="0" i="0" u="none" strike="noStrike" cap="none" dirty="0">
                <a:solidFill>
                  <a:schemeClr val="dk1"/>
                </a:solidFill>
                <a:latin typeface="Constantia"/>
                <a:ea typeface="Constantia"/>
                <a:cs typeface="Constantia"/>
                <a:sym typeface="Constantia"/>
              </a:rPr>
              <a:t> SI </a:t>
            </a:r>
            <a:r>
              <a:rPr lang="en-GB" sz="2200" b="0" i="0" u="none" strike="noStrike" cap="none" dirty="0" err="1">
                <a:solidFill>
                  <a:schemeClr val="dk1"/>
                </a:solidFill>
                <a:latin typeface="Constantia"/>
                <a:ea typeface="Constantia"/>
                <a:cs typeface="Constantia"/>
                <a:sym typeface="Constantia"/>
              </a:rPr>
              <a:t>bisnis</a:t>
            </a:r>
            <a:r>
              <a:rPr lang="en-GB" sz="2200" b="0" i="0" u="none" strike="noStrike" cap="none" dirty="0">
                <a:solidFill>
                  <a:schemeClr val="dk1"/>
                </a:solidFill>
                <a:latin typeface="Constantia"/>
                <a:ea typeface="Constantia"/>
                <a:cs typeface="Constantia"/>
                <a:sym typeface="Constantia"/>
              </a:rPr>
              <a:t> yang </a:t>
            </a:r>
            <a:r>
              <a:rPr lang="en-GB" sz="2200" b="0" i="0" u="none" strike="noStrike" cap="none" dirty="0" err="1">
                <a:solidFill>
                  <a:schemeClr val="dk1"/>
                </a:solidFill>
                <a:latin typeface="Constantia"/>
                <a:ea typeface="Constantia"/>
                <a:cs typeface="Constantia"/>
                <a:sym typeface="Constantia"/>
              </a:rPr>
              <a:t>kemudian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dihubungkan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ke</a:t>
            </a:r>
            <a:r>
              <a:rPr lang="en-GB" sz="2200" b="0" i="0" u="none" strike="noStrike" cap="none" dirty="0">
                <a:solidFill>
                  <a:schemeClr val="dk1"/>
                </a:solidFill>
                <a:latin typeface="Constantia"/>
                <a:ea typeface="Constantia"/>
                <a:cs typeface="Constantia"/>
                <a:sym typeface="Constantia"/>
              </a:rPr>
              <a:t> Internet. Jika </a:t>
            </a:r>
            <a:r>
              <a:rPr lang="en-GB" sz="2200" b="0" i="0" u="none" strike="noStrike" cap="none" dirty="0" err="1">
                <a:solidFill>
                  <a:schemeClr val="dk1"/>
                </a:solidFill>
                <a:latin typeface="Constantia"/>
                <a:ea typeface="Constantia"/>
                <a:cs typeface="Constantia"/>
                <a:sym typeface="Constantia"/>
              </a:rPr>
              <a:t>pemahaman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itu</a:t>
            </a:r>
            <a:r>
              <a:rPr lang="en-GB" sz="2200" b="0" i="0" u="none" strike="noStrike" cap="none" dirty="0">
                <a:solidFill>
                  <a:schemeClr val="dk1"/>
                </a:solidFill>
                <a:latin typeface="Constantia"/>
                <a:ea typeface="Constantia"/>
                <a:cs typeface="Constantia"/>
                <a:sym typeface="Constantia"/>
              </a:rPr>
              <a:t> yang </a:t>
            </a:r>
            <a:r>
              <a:rPr lang="en-GB" sz="2200" b="0" i="0" u="none" strike="noStrike" cap="none" dirty="0" err="1">
                <a:solidFill>
                  <a:schemeClr val="dk1"/>
                </a:solidFill>
                <a:latin typeface="Constantia"/>
                <a:ea typeface="Constantia"/>
                <a:cs typeface="Constantia"/>
                <a:sym typeface="Constantia"/>
              </a:rPr>
              <a:t>menjadi</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landasan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dalam</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membangun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sistem</a:t>
            </a:r>
            <a:r>
              <a:rPr lang="en-GB" sz="2200" b="0" i="0" u="none" strike="noStrike" cap="none" dirty="0">
                <a:solidFill>
                  <a:schemeClr val="dk1"/>
                </a:solidFill>
                <a:latin typeface="Constantia"/>
                <a:ea typeface="Constantia"/>
                <a:cs typeface="Constantia"/>
                <a:sym typeface="Constantia"/>
              </a:rPr>
              <a:t> e-Business, </a:t>
            </a:r>
            <a:r>
              <a:rPr lang="en-GB" sz="2200" b="0" i="0" u="none" strike="noStrike" cap="none" dirty="0" err="1">
                <a:solidFill>
                  <a:schemeClr val="dk1"/>
                </a:solidFill>
                <a:latin typeface="Constantia"/>
                <a:ea typeface="Constantia"/>
                <a:cs typeface="Constantia"/>
                <a:sym typeface="Constantia"/>
              </a:rPr>
              <a:t>maka</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niscaya</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sistem</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itu</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sulit</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untuk</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bertahan</a:t>
            </a:r>
            <a:r>
              <a:rPr lang="en-GB" sz="2200" b="0" i="0" u="none" strike="noStrike" cap="none" dirty="0">
                <a:solidFill>
                  <a:schemeClr val="dk1"/>
                </a:solidFill>
                <a:latin typeface="Constantia"/>
                <a:ea typeface="Constantia"/>
                <a:cs typeface="Constantia"/>
                <a:sym typeface="Constantia"/>
              </a:rPr>
              <a:t>.</a:t>
            </a:r>
          </a:p>
          <a:p>
            <a:pPr marL="274320" marR="0" lvl="0" indent="-274320" algn="l" rtl="0">
              <a:lnSpc>
                <a:spcPct val="80000"/>
              </a:lnSpc>
              <a:spcBef>
                <a:spcPts val="480"/>
              </a:spcBef>
              <a:spcAft>
                <a:spcPts val="0"/>
              </a:spcAft>
              <a:buClr>
                <a:schemeClr val="accent3"/>
              </a:buClr>
              <a:buSzPct val="25000"/>
              <a:buFont typeface="Noto Sans Symbols"/>
              <a:buNone/>
            </a:pPr>
            <a:r>
              <a:rPr lang="en-GB" sz="2200" b="0" i="0" u="none" strike="noStrike" cap="none" dirty="0">
                <a:solidFill>
                  <a:schemeClr val="dk1"/>
                </a:solidFill>
                <a:latin typeface="Constantia"/>
                <a:ea typeface="Constantia"/>
                <a:cs typeface="Constantia"/>
                <a:sym typeface="Constantia"/>
              </a:rPr>
              <a:t>	1.	</a:t>
            </a:r>
            <a:r>
              <a:rPr lang="en-GB" sz="2200" b="0" i="0" u="none" strike="noStrike" cap="none" dirty="0" err="1">
                <a:solidFill>
                  <a:schemeClr val="dk1"/>
                </a:solidFill>
                <a:latin typeface="Constantia"/>
                <a:ea typeface="Constantia"/>
                <a:cs typeface="Constantia"/>
                <a:sym typeface="Constantia"/>
              </a:rPr>
              <a:t>Adanya</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keinginan</a:t>
            </a:r>
            <a:r>
              <a:rPr lang="en-GB" sz="2200" b="0" i="0" u="none" strike="noStrike" cap="none" dirty="0">
                <a:solidFill>
                  <a:schemeClr val="dk1"/>
                </a:solidFill>
                <a:latin typeface="Constantia"/>
                <a:ea typeface="Constantia"/>
                <a:cs typeface="Constantia"/>
                <a:sym typeface="Constantia"/>
              </a:rPr>
              <a:t> yang </a:t>
            </a:r>
            <a:r>
              <a:rPr lang="en-GB" sz="2200" b="0" i="0" u="none" strike="noStrike" cap="none" dirty="0" err="1">
                <a:solidFill>
                  <a:schemeClr val="dk1"/>
                </a:solidFill>
                <a:latin typeface="Constantia"/>
                <a:ea typeface="Constantia"/>
                <a:cs typeface="Constantia"/>
                <a:sym typeface="Constantia"/>
              </a:rPr>
              <a:t>kuat</a:t>
            </a:r>
            <a:r>
              <a:rPr lang="en-GB" sz="2200" b="0" i="0" u="none" strike="noStrike" cap="none" dirty="0">
                <a:solidFill>
                  <a:schemeClr val="dk1"/>
                </a:solidFill>
                <a:latin typeface="Constantia"/>
                <a:ea typeface="Constantia"/>
                <a:cs typeface="Constantia"/>
                <a:sym typeface="Constantia"/>
              </a:rPr>
              <a:t> dan </a:t>
            </a:r>
            <a:r>
              <a:rPr lang="en-GB" sz="2200" b="0" i="0" u="none" strike="noStrike" cap="none" dirty="0" err="1">
                <a:solidFill>
                  <a:schemeClr val="dk1"/>
                </a:solidFill>
                <a:latin typeface="Constantia"/>
                <a:ea typeface="Constantia"/>
                <a:cs typeface="Constantia"/>
                <a:sym typeface="Constantia"/>
              </a:rPr>
              <a:t>konsisten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untuk</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membangun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hubungan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langsung</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dengan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konsumen</a:t>
            </a:r>
            <a:r>
              <a:rPr lang="en-GB" sz="2200" b="0" i="0" u="none" strike="noStrike" cap="none" dirty="0">
                <a:solidFill>
                  <a:schemeClr val="dk1"/>
                </a:solidFill>
                <a:latin typeface="Constantia"/>
                <a:ea typeface="Constantia"/>
                <a:cs typeface="Constantia"/>
                <a:sym typeface="Constantia"/>
              </a:rPr>
              <a:t>.</a:t>
            </a:r>
          </a:p>
          <a:p>
            <a:pPr marL="274320" marR="0" lvl="0" indent="-274320" algn="l" rtl="0">
              <a:lnSpc>
                <a:spcPct val="80000"/>
              </a:lnSpc>
              <a:spcBef>
                <a:spcPts val="480"/>
              </a:spcBef>
              <a:spcAft>
                <a:spcPts val="0"/>
              </a:spcAft>
              <a:buClr>
                <a:schemeClr val="accent3"/>
              </a:buClr>
              <a:buSzPct val="25000"/>
              <a:buFont typeface="Noto Sans Symbols"/>
              <a:buNone/>
            </a:pPr>
            <a:r>
              <a:rPr lang="en-GB" sz="2200" b="0" i="0" u="none" strike="noStrike" cap="none" dirty="0">
                <a:solidFill>
                  <a:schemeClr val="dk1"/>
                </a:solidFill>
                <a:latin typeface="Constantia"/>
                <a:ea typeface="Constantia"/>
                <a:cs typeface="Constantia"/>
                <a:sym typeface="Constantia"/>
              </a:rPr>
              <a:t>	2.	Pembangunan </a:t>
            </a:r>
            <a:r>
              <a:rPr lang="en-GB" sz="2200" b="0" i="0" u="none" strike="noStrike" cap="none" dirty="0" err="1">
                <a:solidFill>
                  <a:schemeClr val="dk1"/>
                </a:solidFill>
                <a:latin typeface="Constantia"/>
                <a:ea typeface="Constantia"/>
                <a:cs typeface="Constantia"/>
                <a:sym typeface="Constantia"/>
              </a:rPr>
              <a:t>Jaringan</a:t>
            </a:r>
            <a:r>
              <a:rPr lang="en-GB" sz="2200" b="0" i="0" u="none" strike="noStrike" cap="none" dirty="0">
                <a:solidFill>
                  <a:schemeClr val="dk1"/>
                </a:solidFill>
                <a:latin typeface="Constantia"/>
                <a:ea typeface="Constantia"/>
                <a:cs typeface="Constantia"/>
                <a:sym typeface="Constantia"/>
              </a:rPr>
              <a:t> </a:t>
            </a:r>
            <a:r>
              <a:rPr lang="en-GB" sz="2200" b="0" i="0" u="none" strike="noStrike" cap="none" dirty="0" err="1">
                <a:solidFill>
                  <a:schemeClr val="dk1"/>
                </a:solidFill>
                <a:latin typeface="Constantia"/>
                <a:ea typeface="Constantia"/>
                <a:cs typeface="Constantia"/>
                <a:sym typeface="Constantia"/>
              </a:rPr>
              <a:t>Komunitas</a:t>
            </a:r>
            <a:endParaRPr lang="en-GB" sz="2200" b="0" i="0" u="none" strike="noStrike" cap="none" dirty="0">
              <a:solidFill>
                <a:schemeClr val="dk1"/>
              </a:solidFill>
              <a:latin typeface="Constantia"/>
              <a:ea typeface="Constantia"/>
              <a:cs typeface="Constantia"/>
              <a:sym typeface="Constantia"/>
            </a:endParaRPr>
          </a:p>
          <a:p>
            <a:pPr marL="274320" marR="0" lvl="0" indent="-274320" algn="l" rtl="0">
              <a:lnSpc>
                <a:spcPct val="80000"/>
              </a:lnSpc>
              <a:spcBef>
                <a:spcPts val="480"/>
              </a:spcBef>
              <a:spcAft>
                <a:spcPts val="0"/>
              </a:spcAft>
              <a:buClr>
                <a:schemeClr val="accent3"/>
              </a:buClr>
              <a:buSzPct val="25000"/>
              <a:buFont typeface="Noto Sans Symbols"/>
              <a:buNone/>
            </a:pPr>
            <a:r>
              <a:rPr lang="en-GB" sz="2200" b="0" i="0" u="none" strike="noStrike" cap="none" dirty="0">
                <a:solidFill>
                  <a:schemeClr val="dk1"/>
                </a:solidFill>
                <a:latin typeface="Constantia"/>
                <a:ea typeface="Constantia"/>
                <a:cs typeface="Constantia"/>
                <a:sym typeface="Constantia"/>
              </a:rPr>
              <a:t>	3.	</a:t>
            </a:r>
            <a:r>
              <a:rPr lang="en-GB" sz="2200" b="0" i="0" u="none" strike="noStrike" cap="none" dirty="0" err="1">
                <a:solidFill>
                  <a:schemeClr val="dk1"/>
                </a:solidFill>
                <a:latin typeface="Constantia"/>
                <a:ea typeface="Constantia"/>
                <a:cs typeface="Constantia"/>
                <a:sym typeface="Constantia"/>
              </a:rPr>
              <a:t>perluasan</a:t>
            </a:r>
            <a:r>
              <a:rPr lang="en-GB" sz="2200" b="0" i="0" u="none" strike="noStrike" cap="none" dirty="0">
                <a:solidFill>
                  <a:schemeClr val="dk1"/>
                </a:solidFill>
                <a:latin typeface="Constantia"/>
                <a:ea typeface="Constantia"/>
                <a:cs typeface="Constantia"/>
                <a:sym typeface="Constantia"/>
              </a:rPr>
              <a:t> pasar</a:t>
            </a:r>
          </a:p>
          <a:p>
            <a:pPr marL="274320" marR="0" lvl="0" indent="-274320" algn="l" rtl="0">
              <a:lnSpc>
                <a:spcPct val="80000"/>
              </a:lnSpc>
              <a:spcBef>
                <a:spcPts val="480"/>
              </a:spcBef>
              <a:spcAft>
                <a:spcPts val="0"/>
              </a:spcAft>
              <a:buClr>
                <a:schemeClr val="accent3"/>
              </a:buClr>
              <a:buSzPct val="25000"/>
              <a:buFont typeface="Noto Sans Symbols"/>
              <a:buNone/>
            </a:pPr>
            <a:r>
              <a:rPr lang="en-GB" sz="2200" b="0" i="0" u="none" strike="noStrike" cap="none" dirty="0">
                <a:solidFill>
                  <a:schemeClr val="dk1"/>
                </a:solidFill>
                <a:latin typeface="Constantia"/>
                <a:ea typeface="Constantia"/>
                <a:cs typeface="Constantia"/>
                <a:sym typeface="Constantia"/>
              </a:rPr>
              <a:t>	4.	</a:t>
            </a:r>
            <a:r>
              <a:rPr lang="en-GB" sz="2200" b="0" i="0" u="none" strike="noStrike" cap="none" dirty="0" err="1">
                <a:solidFill>
                  <a:schemeClr val="dk1"/>
                </a:solidFill>
                <a:latin typeface="Constantia"/>
                <a:ea typeface="Constantia"/>
                <a:cs typeface="Constantia"/>
                <a:sym typeface="Constantia"/>
              </a:rPr>
              <a:t>Masuk</a:t>
            </a:r>
            <a:r>
              <a:rPr lang="en-GB" sz="2200" b="0" i="0" u="none" strike="noStrike" cap="none" dirty="0">
                <a:solidFill>
                  <a:schemeClr val="dk1"/>
                </a:solidFill>
                <a:latin typeface="Constantia"/>
                <a:ea typeface="Constantia"/>
                <a:cs typeface="Constantia"/>
                <a:sym typeface="Constantia"/>
              </a:rPr>
              <a:t> era </a:t>
            </a:r>
            <a:r>
              <a:rPr lang="en-GB" sz="2200" b="0" i="0" u="none" strike="noStrike" cap="none" dirty="0" err="1">
                <a:solidFill>
                  <a:schemeClr val="dk1"/>
                </a:solidFill>
                <a:latin typeface="Constantia"/>
                <a:ea typeface="Constantia"/>
                <a:cs typeface="Constantia"/>
                <a:sym typeface="Constantia"/>
              </a:rPr>
              <a:t>persaingan</a:t>
            </a:r>
            <a:r>
              <a:rPr lang="en-GB" sz="2200" b="0" i="0" u="none" strike="noStrike" cap="none" dirty="0">
                <a:solidFill>
                  <a:schemeClr val="dk1"/>
                </a:solidFill>
                <a:latin typeface="Constantia"/>
                <a:ea typeface="Constantia"/>
                <a:cs typeface="Constantia"/>
                <a:sym typeface="Constantia"/>
              </a:rPr>
              <a:t> global</a:t>
            </a:r>
          </a:p>
          <a:p>
            <a:pPr marL="274320" marR="0" lvl="0" indent="-274320" algn="l" rtl="0">
              <a:lnSpc>
                <a:spcPct val="80000"/>
              </a:lnSpc>
              <a:spcBef>
                <a:spcPts val="480"/>
              </a:spcBef>
              <a:buClr>
                <a:schemeClr val="accent3"/>
              </a:buClr>
              <a:buSzPct val="25000"/>
              <a:buFont typeface="Noto Sans Symbols"/>
              <a:buNone/>
            </a:pPr>
            <a:r>
              <a:rPr lang="en-GB" sz="2200" b="0" i="0" u="none" strike="noStrike" cap="none" dirty="0">
                <a:solidFill>
                  <a:schemeClr val="dk1"/>
                </a:solidFill>
                <a:latin typeface="Constantia"/>
                <a:ea typeface="Constantia"/>
                <a:cs typeface="Constantia"/>
                <a:sym typeface="Constantia"/>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3600" b="0" i="0" u="none" strike="noStrike" cap="none">
                <a:solidFill>
                  <a:schemeClr val="dk2"/>
                </a:solidFill>
                <a:latin typeface="Calibri"/>
                <a:ea typeface="Calibri"/>
                <a:cs typeface="Calibri"/>
                <a:sym typeface="Calibri"/>
              </a:rPr>
              <a:t>Tahap-Tahap pembentukan Sistem e-Business</a:t>
            </a:r>
          </a:p>
        </p:txBody>
      </p:sp>
      <p:sp>
        <p:nvSpPr>
          <p:cNvPr id="168" name="Shape 168"/>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	1.	</a:t>
            </a:r>
            <a:r>
              <a:rPr lang="en-GB" sz="2400" b="0" i="0" u="none" strike="noStrike" cap="none" dirty="0" err="1">
                <a:solidFill>
                  <a:schemeClr val="dk1"/>
                </a:solidFill>
                <a:latin typeface="Constantia"/>
                <a:ea typeface="Constantia"/>
                <a:cs typeface="Constantia"/>
                <a:sym typeface="Constantia"/>
              </a:rPr>
              <a:t>Mendayagunakan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komputer</a:t>
            </a:r>
            <a:r>
              <a:rPr lang="en-GB" sz="2400" b="0" i="0" u="none" strike="noStrike" cap="none" dirty="0">
                <a:solidFill>
                  <a:schemeClr val="dk1"/>
                </a:solidFill>
                <a:latin typeface="Constantia"/>
                <a:ea typeface="Constantia"/>
                <a:cs typeface="Constantia"/>
                <a:sym typeface="Constantia"/>
              </a:rPr>
              <a:t> personal, </a:t>
            </a:r>
            <a:r>
              <a:rPr lang="en-GB" sz="2400" b="0" i="0" u="none" strike="noStrike" cap="none" dirty="0" err="1">
                <a:solidFill>
                  <a:schemeClr val="dk1"/>
                </a:solidFill>
                <a:latin typeface="Constantia"/>
                <a:ea typeface="Constantia"/>
                <a:cs typeface="Constantia"/>
                <a:sym typeface="Constantia"/>
              </a:rPr>
              <a:t>jaringan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komputer</a:t>
            </a:r>
            <a:r>
              <a:rPr lang="en-GB" sz="2400" b="0" i="0" u="none" strike="noStrike" cap="none" dirty="0">
                <a:solidFill>
                  <a:schemeClr val="dk1"/>
                </a:solidFill>
                <a:latin typeface="Constantia"/>
                <a:ea typeface="Constantia"/>
                <a:cs typeface="Constantia"/>
                <a:sym typeface="Constantia"/>
              </a:rPr>
              <a:t> dan Internet </a:t>
            </a:r>
            <a:r>
              <a:rPr lang="en-GB" sz="2400" b="0" i="0" u="none" strike="noStrike" cap="none" dirty="0" err="1">
                <a:solidFill>
                  <a:schemeClr val="dk1"/>
                </a:solidFill>
                <a:latin typeface="Constantia"/>
                <a:ea typeface="Constantia"/>
                <a:cs typeface="Constantia"/>
                <a:sym typeface="Constantia"/>
              </a:rPr>
              <a:t>seoptimal</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mungkin</a:t>
            </a:r>
            <a:endParaRPr lang="en-GB" sz="2400" b="0" i="0" u="none" strike="noStrike" cap="none" dirty="0">
              <a:solidFill>
                <a:schemeClr val="dk1"/>
              </a:solidFill>
              <a:latin typeface="Constantia"/>
              <a:ea typeface="Constantia"/>
              <a:cs typeface="Constantia"/>
              <a:sym typeface="Constantia"/>
            </a:endParaRPr>
          </a:p>
          <a:p>
            <a:pPr marL="690563" marR="0" lvl="0" indent="-457200" algn="l" rtl="0">
              <a:spcBef>
                <a:spcPts val="480"/>
              </a:spcBef>
              <a:spcAft>
                <a:spcPts val="0"/>
              </a:spcAft>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2.	</a:t>
            </a:r>
            <a:r>
              <a:rPr lang="en-GB" sz="2400" b="0" i="0" u="none" strike="noStrike" cap="none" dirty="0" err="1">
                <a:solidFill>
                  <a:schemeClr val="dk1"/>
                </a:solidFill>
                <a:latin typeface="Constantia"/>
                <a:ea typeface="Constantia"/>
                <a:cs typeface="Constantia"/>
                <a:sym typeface="Constantia"/>
              </a:rPr>
              <a:t>Membangun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halaman</a:t>
            </a:r>
            <a:r>
              <a:rPr lang="en-GB" sz="2400" b="0" i="0" u="none" strike="noStrike" cap="none" dirty="0">
                <a:solidFill>
                  <a:schemeClr val="dk1"/>
                </a:solidFill>
                <a:latin typeface="Constantia"/>
                <a:ea typeface="Constantia"/>
                <a:cs typeface="Constantia"/>
                <a:sym typeface="Constantia"/>
              </a:rPr>
              <a:t> web </a:t>
            </a:r>
            <a:r>
              <a:rPr lang="en-GB" sz="2400" b="0" i="0" u="none" strike="noStrike" cap="none" dirty="0" err="1">
                <a:solidFill>
                  <a:schemeClr val="dk1"/>
                </a:solidFill>
                <a:latin typeface="Constantia"/>
                <a:ea typeface="Constantia"/>
                <a:cs typeface="Constantia"/>
                <a:sym typeface="Constantia"/>
              </a:rPr>
              <a:t>untuk</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jalinan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komunikasi</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antara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perusahaan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dengan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konsumen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secara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efektif</a:t>
            </a:r>
            <a:r>
              <a:rPr lang="en-GB" sz="2400" b="0" i="0" u="none" strike="noStrike" cap="none" dirty="0">
                <a:solidFill>
                  <a:schemeClr val="dk1"/>
                </a:solidFill>
                <a:latin typeface="Constantia"/>
                <a:ea typeface="Constantia"/>
                <a:cs typeface="Constantia"/>
                <a:sym typeface="Constantia"/>
              </a:rPr>
              <a:t> dan </a:t>
            </a:r>
            <a:r>
              <a:rPr lang="en-GB" sz="2400" b="0" i="0" u="none" strike="noStrike" cap="none" dirty="0" err="1">
                <a:solidFill>
                  <a:schemeClr val="dk1"/>
                </a:solidFill>
                <a:latin typeface="Constantia"/>
                <a:ea typeface="Constantia"/>
                <a:cs typeface="Constantia"/>
                <a:sym typeface="Constantia"/>
              </a:rPr>
              <a:t>fleksibel</a:t>
            </a:r>
            <a:endParaRPr lang="en-GB" sz="2400" b="0" i="0" u="none" strike="noStrike" cap="none" dirty="0">
              <a:solidFill>
                <a:schemeClr val="dk1"/>
              </a:solidFill>
              <a:latin typeface="Constantia"/>
              <a:ea typeface="Constantia"/>
              <a:cs typeface="Constantia"/>
              <a:sym typeface="Constantia"/>
            </a:endParaRPr>
          </a:p>
          <a:p>
            <a:pPr marL="274320" marR="0" lvl="0" indent="-274320" algn="l" rtl="0">
              <a:spcBef>
                <a:spcPts val="480"/>
              </a:spcBef>
              <a:spcAft>
                <a:spcPts val="0"/>
              </a:spcAft>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	3.	</a:t>
            </a:r>
            <a:r>
              <a:rPr lang="en-GB" sz="2400" b="0" i="0" u="none" strike="noStrike" cap="none" dirty="0" err="1">
                <a:solidFill>
                  <a:schemeClr val="dk1"/>
                </a:solidFill>
                <a:latin typeface="Constantia"/>
                <a:ea typeface="Constantia"/>
                <a:cs typeface="Constantia"/>
                <a:sym typeface="Constantia"/>
              </a:rPr>
              <a:t>Membangun</a:t>
            </a:r>
            <a:r>
              <a:rPr lang="en-GB" sz="2400" b="0" i="0" u="none" strike="noStrike" cap="none" dirty="0">
                <a:solidFill>
                  <a:schemeClr val="dk1"/>
                </a:solidFill>
                <a:latin typeface="Constantia"/>
                <a:ea typeface="Constantia"/>
                <a:cs typeface="Constantia"/>
                <a:sym typeface="Constantia"/>
              </a:rPr>
              <a:t> SI e-Business yang </a:t>
            </a:r>
            <a:r>
              <a:rPr lang="en-GB" sz="2400" b="0" i="0" u="none" strike="noStrike" cap="none" dirty="0" err="1">
                <a:solidFill>
                  <a:schemeClr val="dk1"/>
                </a:solidFill>
                <a:latin typeface="Constantia"/>
                <a:ea typeface="Constantia"/>
                <a:cs typeface="Constantia"/>
                <a:sym typeface="Constantia"/>
              </a:rPr>
              <a:t>efektif</a:t>
            </a:r>
            <a:endParaRPr lang="en-GB" sz="2400" b="0" i="0" u="none" strike="noStrike" cap="none" dirty="0">
              <a:solidFill>
                <a:schemeClr val="dk1"/>
              </a:solidFill>
              <a:latin typeface="Constantia"/>
              <a:ea typeface="Constantia"/>
              <a:cs typeface="Constantia"/>
              <a:sym typeface="Constantia"/>
            </a:endParaRPr>
          </a:p>
          <a:p>
            <a:pPr marL="274320" marR="0" lvl="0" indent="-274320" algn="l" rtl="0">
              <a:spcBef>
                <a:spcPts val="480"/>
              </a:spcBef>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	4.	</a:t>
            </a:r>
            <a:r>
              <a:rPr lang="en-GB" sz="2400" b="0" i="0" u="none" strike="noStrike" cap="none" dirty="0" err="1">
                <a:solidFill>
                  <a:schemeClr val="dk1"/>
                </a:solidFill>
                <a:latin typeface="Constantia"/>
                <a:ea typeface="Constantia"/>
                <a:cs typeface="Constantia"/>
                <a:sym typeface="Constantia"/>
              </a:rPr>
              <a:t>Mengembangkan</a:t>
            </a:r>
            <a:r>
              <a:rPr lang="en-GB" sz="2400" b="0" i="0" u="none" strike="noStrike" cap="none" dirty="0">
                <a:solidFill>
                  <a:schemeClr val="dk1"/>
                </a:solidFill>
                <a:latin typeface="Constantia"/>
                <a:ea typeface="Constantia"/>
                <a:cs typeface="Constantia"/>
                <a:sym typeface="Constantia"/>
              </a:rPr>
              <a:t> SI yang </a:t>
            </a:r>
            <a:r>
              <a:rPr lang="en-GB" sz="2400" b="0" i="0" u="none" strike="noStrike" cap="none" dirty="0" err="1">
                <a:solidFill>
                  <a:schemeClr val="dk1"/>
                </a:solidFill>
                <a:latin typeface="Constantia"/>
                <a:ea typeface="Constantia"/>
                <a:cs typeface="Constantia"/>
                <a:sym typeface="Constantia"/>
              </a:rPr>
              <a:t>bersifat</a:t>
            </a:r>
            <a:r>
              <a:rPr lang="en-GB" sz="2400" b="0" i="0" u="none" strike="noStrike" cap="none" dirty="0">
                <a:solidFill>
                  <a:schemeClr val="dk1"/>
                </a:solidFill>
                <a:latin typeface="Constantia"/>
                <a:ea typeface="Constantia"/>
                <a:cs typeface="Constantia"/>
                <a:sym typeface="Constantia"/>
              </a:rPr>
              <a:t> inter platform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5000" b="0" i="0" u="none" strike="noStrike" cap="none">
                <a:solidFill>
                  <a:schemeClr val="dk2"/>
                </a:solidFill>
                <a:latin typeface="Calibri"/>
                <a:ea typeface="Calibri"/>
                <a:cs typeface="Calibri"/>
                <a:sym typeface="Calibri"/>
              </a:rPr>
              <a:t>Pemodelan Sistem</a:t>
            </a:r>
          </a:p>
        </p:txBody>
      </p:sp>
      <p:sp>
        <p:nvSpPr>
          <p:cNvPr id="174" name="Shape 174"/>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25000"/>
              <a:buFont typeface="Noto Sans Symbols"/>
              <a:buNone/>
            </a:pPr>
            <a:r>
              <a:rPr lang="en-GB" sz="26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Membangun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sebuah</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sistem</a:t>
            </a:r>
            <a:r>
              <a:rPr lang="en-GB" sz="2400" b="0" i="0" u="none" strike="noStrike" cap="none" dirty="0">
                <a:solidFill>
                  <a:schemeClr val="dk1"/>
                </a:solidFill>
                <a:latin typeface="Constantia"/>
                <a:ea typeface="Constantia"/>
                <a:cs typeface="Constantia"/>
                <a:sym typeface="Constantia"/>
              </a:rPr>
              <a:t> yang </a:t>
            </a:r>
            <a:r>
              <a:rPr lang="en-GB" sz="2400" b="0" i="0" u="none" strike="noStrike" cap="none" dirty="0" err="1">
                <a:solidFill>
                  <a:schemeClr val="dk1"/>
                </a:solidFill>
                <a:latin typeface="Constantia"/>
                <a:ea typeface="Constantia"/>
                <a:cs typeface="Constantia"/>
                <a:sym typeface="Constantia"/>
              </a:rPr>
              <a:t>besar</a:t>
            </a:r>
            <a:r>
              <a:rPr lang="en-GB" sz="2400" b="0" i="0" u="none" strike="noStrike" cap="none" dirty="0">
                <a:solidFill>
                  <a:schemeClr val="dk1"/>
                </a:solidFill>
                <a:latin typeface="Constantia"/>
                <a:ea typeface="Constantia"/>
                <a:cs typeface="Constantia"/>
                <a:sym typeface="Constantia"/>
              </a:rPr>
              <a:t> dan </a:t>
            </a:r>
            <a:r>
              <a:rPr lang="en-GB" sz="2400" b="0" i="0" u="none" strike="noStrike" cap="none" dirty="0" err="1">
                <a:solidFill>
                  <a:schemeClr val="dk1"/>
                </a:solidFill>
                <a:latin typeface="Constantia"/>
                <a:ea typeface="Constantia"/>
                <a:cs typeface="Constantia"/>
                <a:sym typeface="Constantia"/>
              </a:rPr>
              <a:t>kompleks</a:t>
            </a:r>
            <a:r>
              <a:rPr lang="en-GB" sz="2400" b="0" i="0" u="none" strike="noStrike" cap="none" dirty="0">
                <a:solidFill>
                  <a:schemeClr val="dk1"/>
                </a:solidFill>
                <a:latin typeface="Constantia"/>
                <a:ea typeface="Constantia"/>
                <a:cs typeface="Constantia"/>
                <a:sym typeface="Constantia"/>
              </a:rPr>
              <a:t> SI e-Business, </a:t>
            </a:r>
            <a:r>
              <a:rPr lang="en-GB" sz="2400" b="0" i="0" u="none" strike="noStrike" cap="none" dirty="0" err="1">
                <a:solidFill>
                  <a:schemeClr val="dk1"/>
                </a:solidFill>
                <a:latin typeface="Constantia"/>
                <a:ea typeface="Constantia"/>
                <a:cs typeface="Constantia"/>
                <a:sym typeface="Constantia"/>
              </a:rPr>
              <a:t>tim</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pembuat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pembuat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sistem</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perlu</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membuat</a:t>
            </a:r>
            <a:r>
              <a:rPr lang="en-GB" sz="2400" b="0" i="0" u="none" strike="noStrike" cap="none" dirty="0">
                <a:solidFill>
                  <a:schemeClr val="dk1"/>
                </a:solidFill>
                <a:latin typeface="Constantia"/>
                <a:ea typeface="Constantia"/>
                <a:cs typeface="Constantia"/>
                <a:sym typeface="Constantia"/>
              </a:rPr>
              <a:t> model</a:t>
            </a:r>
          </a:p>
          <a:p>
            <a:pPr marL="274320" marR="0" lvl="0" indent="-274320" algn="l" rtl="0">
              <a:spcBef>
                <a:spcPts val="480"/>
              </a:spcBef>
              <a:spcAft>
                <a:spcPts val="0"/>
              </a:spcAft>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Pemodelan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tersebut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menggambarkan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aliran</a:t>
            </a:r>
            <a:r>
              <a:rPr lang="en-GB" sz="2400" b="0" i="0" u="none" strike="noStrike" cap="none" dirty="0">
                <a:solidFill>
                  <a:schemeClr val="dk1"/>
                </a:solidFill>
                <a:latin typeface="Constantia"/>
                <a:ea typeface="Constantia"/>
                <a:cs typeface="Constantia"/>
                <a:sym typeface="Constantia"/>
              </a:rPr>
              <a:t> data yang </a:t>
            </a:r>
            <a:r>
              <a:rPr lang="en-GB" sz="2400" b="0" i="0" u="none" strike="noStrike" cap="none" dirty="0" err="1">
                <a:solidFill>
                  <a:schemeClr val="dk1"/>
                </a:solidFill>
                <a:latin typeface="Constantia"/>
                <a:ea typeface="Constantia"/>
                <a:cs typeface="Constantia"/>
                <a:sym typeface="Constantia"/>
              </a:rPr>
              <a:t>akan</a:t>
            </a:r>
            <a:r>
              <a:rPr lang="en-GB" sz="2400" b="0" i="0" u="none" strike="noStrike" cap="none" dirty="0">
                <a:solidFill>
                  <a:schemeClr val="dk1"/>
                </a:solidFill>
                <a:latin typeface="Constantia"/>
                <a:ea typeface="Constantia"/>
                <a:cs typeface="Constantia"/>
                <a:sym typeface="Constantia"/>
              </a:rPr>
              <a:t> di proses </a:t>
            </a:r>
            <a:r>
              <a:rPr lang="en-GB" sz="2400" b="0" i="0" u="none" strike="noStrike" cap="none" dirty="0" err="1">
                <a:solidFill>
                  <a:schemeClr val="dk1"/>
                </a:solidFill>
                <a:latin typeface="Constantia"/>
                <a:ea typeface="Constantia"/>
                <a:cs typeface="Constantia"/>
                <a:sym typeface="Constantia"/>
              </a:rPr>
              <a:t>menjadi</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informasi</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aliran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distribusi</a:t>
            </a:r>
            <a:r>
              <a:rPr lang="en-GB" sz="2400" b="0" i="0" u="none" strike="noStrike" cap="none" dirty="0">
                <a:solidFill>
                  <a:schemeClr val="dk1"/>
                </a:solidFill>
                <a:latin typeface="Constantia"/>
                <a:ea typeface="Constantia"/>
                <a:cs typeface="Constantia"/>
                <a:sym typeface="Constantia"/>
              </a:rPr>
              <a:t> juga </a:t>
            </a:r>
            <a:r>
              <a:rPr lang="en-GB" sz="2400" b="0" i="0" u="none" strike="noStrike" cap="none" dirty="0" err="1">
                <a:solidFill>
                  <a:schemeClr val="dk1"/>
                </a:solidFill>
                <a:latin typeface="Constantia"/>
                <a:ea typeface="Constantia"/>
                <a:cs typeface="Constantia"/>
                <a:sym typeface="Constantia"/>
              </a:rPr>
              <a:t>akan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digambarkan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Dengan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demikian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arus</a:t>
            </a:r>
            <a:r>
              <a:rPr lang="en-GB" sz="2400" b="0" i="0" u="none" strike="noStrike" cap="none" dirty="0">
                <a:solidFill>
                  <a:schemeClr val="dk1"/>
                </a:solidFill>
                <a:latin typeface="Constantia"/>
                <a:ea typeface="Constantia"/>
                <a:cs typeface="Constantia"/>
                <a:sym typeface="Constantia"/>
              </a:rPr>
              <a:t> data </a:t>
            </a:r>
            <a:r>
              <a:rPr lang="en-GB" sz="2400" b="0" i="0" u="none" strike="noStrike" cap="none" dirty="0" err="1">
                <a:solidFill>
                  <a:schemeClr val="dk1"/>
                </a:solidFill>
                <a:latin typeface="Constantia"/>
                <a:ea typeface="Constantia"/>
                <a:cs typeface="Constantia"/>
                <a:sym typeface="Constantia"/>
              </a:rPr>
              <a:t>informasi</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dapat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terlihat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secara</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jelas</a:t>
            </a:r>
            <a:r>
              <a:rPr lang="en-GB" sz="2400" b="0" i="0" u="none" strike="noStrike" cap="none" dirty="0">
                <a:solidFill>
                  <a:schemeClr val="dk1"/>
                </a:solidFill>
                <a:latin typeface="Constantia"/>
                <a:ea typeface="Constantia"/>
                <a:cs typeface="Constantia"/>
                <a:sym typeface="Constantia"/>
              </a:rPr>
              <a:t>.</a:t>
            </a:r>
          </a:p>
          <a:p>
            <a:pPr marL="274320" marR="0" lvl="0" indent="-274320" algn="l" rtl="0">
              <a:spcBef>
                <a:spcPts val="480"/>
              </a:spcBef>
              <a:buClr>
                <a:schemeClr val="accent3"/>
              </a:buClr>
              <a:buSzPct val="25000"/>
              <a:buFont typeface="Noto Sans Symbols"/>
              <a:buNone/>
            </a:pP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Penggambaran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pemodelan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dapat</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menggunakan</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sistem</a:t>
            </a:r>
            <a:r>
              <a:rPr lang="en-GB" sz="2400" b="0" i="0" u="none" strike="noStrike" cap="none" dirty="0">
                <a:solidFill>
                  <a:schemeClr val="dk1"/>
                </a:solidFill>
                <a:latin typeface="Constantia"/>
                <a:ea typeface="Constantia"/>
                <a:cs typeface="Constantia"/>
                <a:sym typeface="Constantia"/>
              </a:rPr>
              <a:t> flowchart </a:t>
            </a:r>
            <a:r>
              <a:rPr lang="en-GB" sz="2400" b="0" i="0" u="none" strike="noStrike" cap="none" dirty="0" err="1">
                <a:solidFill>
                  <a:schemeClr val="dk1"/>
                </a:solidFill>
                <a:latin typeface="Constantia"/>
                <a:ea typeface="Constantia"/>
                <a:cs typeface="Constantia"/>
                <a:sym typeface="Constantia"/>
              </a:rPr>
              <a:t>atau</a:t>
            </a:r>
            <a:r>
              <a:rPr lang="en-GB" sz="2400" b="0" i="0" u="none" strike="noStrike" cap="none" dirty="0">
                <a:solidFill>
                  <a:schemeClr val="dk1"/>
                </a:solidFill>
                <a:latin typeface="Constantia"/>
                <a:ea typeface="Constantia"/>
                <a:cs typeface="Constantia"/>
                <a:sym typeface="Constantia"/>
              </a:rPr>
              <a:t> </a:t>
            </a:r>
            <a:r>
              <a:rPr lang="en-GB" sz="2400" b="0" i="0" u="none" strike="noStrike" cap="none" dirty="0" err="1">
                <a:solidFill>
                  <a:schemeClr val="dk1"/>
                </a:solidFill>
                <a:latin typeface="Constantia"/>
                <a:ea typeface="Constantia"/>
                <a:cs typeface="Constantia"/>
                <a:sym typeface="Constantia"/>
              </a:rPr>
              <a:t>blok</a:t>
            </a:r>
            <a:r>
              <a:rPr lang="en-GB" sz="2400" b="0" i="0" u="none" strike="noStrike" cap="none" dirty="0">
                <a:solidFill>
                  <a:schemeClr val="dk1"/>
                </a:solidFill>
                <a:latin typeface="Constantia"/>
                <a:ea typeface="Constantia"/>
                <a:cs typeface="Constantia"/>
                <a:sym typeface="Constantia"/>
              </a:rPr>
              <a:t> diagram.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3600" b="0" i="0" u="none" strike="noStrike" cap="none">
                <a:solidFill>
                  <a:schemeClr val="dk2"/>
                </a:solidFill>
                <a:latin typeface="Calibri"/>
                <a:ea typeface="Calibri"/>
                <a:cs typeface="Calibri"/>
                <a:sym typeface="Calibri"/>
              </a:rPr>
              <a:t>Metode Daur Hidup untuk Membangun SI e-Business</a:t>
            </a:r>
          </a:p>
        </p:txBody>
      </p:sp>
      <p:sp>
        <p:nvSpPr>
          <p:cNvPr id="180" name="Shape 180"/>
          <p:cNvSpPr txBox="1">
            <a:spLocks noGrp="1"/>
          </p:cNvSpPr>
          <p:nvPr>
            <p:ph idx="1"/>
          </p:nvPr>
        </p:nvSpPr>
        <p:spPr>
          <a:xfrm>
            <a:off x="381000" y="1428750"/>
            <a:ext cx="8229600" cy="35433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a:t>
            </a:r>
            <a:r>
              <a:rPr lang="en-GB" sz="2000" dirty="0" err="1">
                <a:solidFill>
                  <a:schemeClr val="dk1"/>
                </a:solidFill>
                <a:latin typeface="Constantia"/>
                <a:ea typeface="Constantia"/>
                <a:cs typeface="Constantia"/>
                <a:sym typeface="Constantia"/>
              </a:rPr>
              <a:t>S</a:t>
            </a:r>
            <a:r>
              <a:rPr lang="en-GB" sz="2000" b="0" i="0" u="none" strike="noStrike" cap="none" dirty="0" err="1">
                <a:solidFill>
                  <a:schemeClr val="dk1"/>
                </a:solidFill>
                <a:latin typeface="Constantia"/>
                <a:ea typeface="Constantia"/>
                <a:cs typeface="Constantia"/>
                <a:sym typeface="Constantia"/>
              </a:rPr>
              <a:t>ebuah</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kompleks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secara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sistematis</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terintegrasi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dibutuhkan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metode-metode</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pembanguna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seperti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daur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hidup</a:t>
            </a:r>
            <a:r>
              <a:rPr lang="en-GB" sz="2000" b="0" i="0" u="none" strike="noStrike" cap="none" dirty="0">
                <a:solidFill>
                  <a:schemeClr val="dk1"/>
                </a:solidFill>
                <a:latin typeface="Constantia"/>
                <a:ea typeface="Constantia"/>
                <a:cs typeface="Constantia"/>
                <a:sym typeface="Constantia"/>
              </a:rPr>
              <a:t>, prototype, dan spiral</a:t>
            </a:r>
          </a:p>
          <a:p>
            <a:pPr marL="274320" marR="0" lvl="0" indent="-274320" algn="l" rtl="0">
              <a:lnSpc>
                <a:spcPct val="90000"/>
              </a:lnSpc>
              <a:spcBef>
                <a:spcPts val="460"/>
              </a:spcBef>
              <a:spcAft>
                <a:spcPts val="0"/>
              </a:spcAft>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Dari </a:t>
            </a:r>
            <a:r>
              <a:rPr lang="en-GB" sz="2000" b="0" i="0" u="none" strike="noStrike" cap="none" dirty="0" err="1">
                <a:solidFill>
                  <a:schemeClr val="dk1"/>
                </a:solidFill>
                <a:latin typeface="Constantia"/>
                <a:ea typeface="Constantia"/>
                <a:cs typeface="Constantia"/>
                <a:sym typeface="Constantia"/>
              </a:rPr>
              <a:t>ketiga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macam</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metode</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tersebut</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metode</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daur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hidup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cocok</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untuk</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pembangunan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sistem</a:t>
            </a:r>
            <a:r>
              <a:rPr lang="en-GB" sz="2000" b="0" i="0" u="none" strike="noStrike" cap="none" dirty="0">
                <a:solidFill>
                  <a:schemeClr val="dk1"/>
                </a:solidFill>
                <a:latin typeface="Constantia"/>
                <a:ea typeface="Constantia"/>
                <a:cs typeface="Constantia"/>
                <a:sym typeface="Constantia"/>
              </a:rPr>
              <a:t> e-business, </a:t>
            </a:r>
            <a:r>
              <a:rPr lang="en-GB" sz="2000" b="0" i="0" u="none" strike="noStrike" cap="none" dirty="0" err="1">
                <a:solidFill>
                  <a:schemeClr val="dk1"/>
                </a:solidFill>
                <a:latin typeface="Constantia"/>
                <a:ea typeface="Constantia"/>
                <a:cs typeface="Constantia"/>
                <a:sym typeface="Constantia"/>
              </a:rPr>
              <a:t>karena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memiliki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beberapa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beberapa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karakteristik</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yaitu</a:t>
            </a:r>
            <a:r>
              <a:rPr lang="en-GB" sz="2000" b="0" i="0" u="none" strike="noStrike" cap="none" dirty="0">
                <a:solidFill>
                  <a:schemeClr val="dk1"/>
                </a:solidFill>
                <a:latin typeface="Constantia"/>
                <a:ea typeface="Constantia"/>
                <a:cs typeface="Constantia"/>
                <a:sym typeface="Constantia"/>
              </a:rPr>
              <a:t> proses </a:t>
            </a:r>
            <a:r>
              <a:rPr lang="en-GB" sz="2000" b="0" i="0" u="none" strike="noStrike" cap="none" dirty="0" err="1">
                <a:solidFill>
                  <a:schemeClr val="dk1"/>
                </a:solidFill>
                <a:latin typeface="Constantia"/>
                <a:ea typeface="Constantia"/>
                <a:cs typeface="Constantia"/>
                <a:sym typeface="Constantia"/>
              </a:rPr>
              <a:t>dilakukan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selangkah</a:t>
            </a:r>
            <a:r>
              <a:rPr lang="en-GB" sz="2000" b="0" i="0" u="none" strike="noStrike" cap="none" dirty="0">
                <a:solidFill>
                  <a:schemeClr val="dk1"/>
                </a:solidFill>
                <a:latin typeface="Constantia"/>
                <a:ea typeface="Constantia"/>
                <a:cs typeface="Constantia"/>
                <a:sym typeface="Constantia"/>
              </a:rPr>
              <a:t> demi </a:t>
            </a:r>
            <a:r>
              <a:rPr lang="en-GB" sz="2000" b="0" i="0" u="none" strike="noStrike" cap="none" dirty="0" err="1">
                <a:solidFill>
                  <a:schemeClr val="dk1"/>
                </a:solidFill>
                <a:latin typeface="Constantia"/>
                <a:ea typeface="Constantia"/>
                <a:cs typeface="Constantia"/>
                <a:sym typeface="Constantia"/>
              </a:rPr>
              <a:t>selangkah</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disertai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dengan</a:t>
            </a:r>
            <a:r>
              <a:rPr lang="en-GB" sz="2000" b="0" i="0" u="none" strike="noStrike" cap="none" dirty="0">
                <a:solidFill>
                  <a:schemeClr val="dk1"/>
                </a:solidFill>
                <a:latin typeface="Constantia"/>
                <a:ea typeface="Constantia"/>
                <a:cs typeface="Constantia"/>
                <a:sym typeface="Constantia"/>
              </a:rPr>
              <a:t> proses </a:t>
            </a:r>
            <a:r>
              <a:rPr lang="en-GB" sz="2000" b="0" i="0" u="none" strike="noStrike" cap="none" dirty="0" err="1">
                <a:solidFill>
                  <a:schemeClr val="dk1"/>
                </a:solidFill>
                <a:latin typeface="Constantia"/>
                <a:ea typeface="Constantia"/>
                <a:cs typeface="Constantia"/>
                <a:sym typeface="Constantia"/>
              </a:rPr>
              <a:t>doumentasi</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rapi</a:t>
            </a:r>
            <a:r>
              <a:rPr lang="en-GB" sz="2000" b="0" i="0" u="none" strike="noStrike" cap="none" dirty="0">
                <a:solidFill>
                  <a:schemeClr val="dk1"/>
                </a:solidFill>
                <a:latin typeface="Constantia"/>
                <a:ea typeface="Constantia"/>
                <a:cs typeface="Constantia"/>
                <a:sym typeface="Constantia"/>
              </a:rPr>
              <a:t>.</a:t>
            </a:r>
          </a:p>
          <a:p>
            <a:pPr marL="274320" marR="0" lvl="0" indent="-274320" algn="l" rtl="0">
              <a:lnSpc>
                <a:spcPct val="90000"/>
              </a:lnSpc>
              <a:spcBef>
                <a:spcPts val="460"/>
              </a:spcBef>
              <a:buClr>
                <a:schemeClr val="accent3"/>
              </a:buClr>
              <a:buSzPct val="25000"/>
              <a:buFont typeface="Noto Sans Symbols"/>
              <a:buNone/>
            </a:pP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Metode</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daur</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hdup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terdiri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dari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beberapa</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tahapan</a:t>
            </a:r>
            <a:r>
              <a:rPr lang="en-GB" sz="2000" b="0" i="0" u="none" strike="noStrike" cap="none" dirty="0">
                <a:solidFill>
                  <a:schemeClr val="dk1"/>
                </a:solidFill>
                <a:latin typeface="Constantia"/>
                <a:ea typeface="Constantia"/>
                <a:cs typeface="Constantia"/>
                <a:sym typeface="Constantia"/>
              </a:rPr>
              <a:t> proses, </a:t>
            </a:r>
            <a:r>
              <a:rPr lang="en-GB" sz="2000" b="0" i="0" u="none" strike="noStrike" cap="none" dirty="0" err="1">
                <a:solidFill>
                  <a:schemeClr val="dk1"/>
                </a:solidFill>
                <a:latin typeface="Constantia"/>
                <a:ea typeface="Constantia"/>
                <a:cs typeface="Constantia"/>
                <a:sym typeface="Constantia"/>
              </a:rPr>
              <a:t>yaitu</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tahap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perencanaan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analisis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perancangan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penerapan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evaluasi</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penggunaan</a:t>
            </a:r>
            <a:r>
              <a:rPr lang="en-GB" sz="2000" b="0" i="0" u="none" strike="noStrike" cap="none" dirty="0">
                <a:solidFill>
                  <a:schemeClr val="dk1"/>
                </a:solidFill>
                <a:latin typeface="Constantia"/>
                <a:ea typeface="Constantia"/>
                <a:cs typeface="Constantia"/>
                <a:sym typeface="Constantia"/>
              </a:rPr>
              <a:t>, dan </a:t>
            </a:r>
            <a:r>
              <a:rPr lang="en-GB" sz="2000" b="0" i="0" u="none" strike="noStrike" cap="none" dirty="0" err="1">
                <a:solidFill>
                  <a:schemeClr val="dk1"/>
                </a:solidFill>
                <a:latin typeface="Constantia"/>
                <a:ea typeface="Constantia"/>
                <a:cs typeface="Constantia"/>
                <a:sym typeface="Constantia"/>
              </a:rPr>
              <a:t>pemeliharaan</a:t>
            </a:r>
            <a:r>
              <a:rPr lang="en-GB" sz="2000" b="0" i="0" u="none" strike="noStrike" cap="none" dirty="0">
                <a:solidFill>
                  <a:schemeClr val="dk1"/>
                </a:solidFill>
                <a:latin typeface="Constantia"/>
                <a:ea typeface="Constantia"/>
                <a:cs typeface="Constantia"/>
                <a:sym typeface="Constantia"/>
              </a:rPr>
              <a:t>. Pada </a:t>
            </a:r>
            <a:r>
              <a:rPr lang="en-GB" sz="2000" b="0" i="0" u="none" strike="noStrike" cap="none" dirty="0" err="1">
                <a:solidFill>
                  <a:schemeClr val="dk1"/>
                </a:solidFill>
                <a:latin typeface="Constantia"/>
                <a:ea typeface="Constantia"/>
                <a:cs typeface="Constantia"/>
                <a:sym typeface="Constantia"/>
              </a:rPr>
              <a:t>setiap</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tahapan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dilakukan</a:t>
            </a:r>
            <a:r>
              <a:rPr lang="en-GB" sz="2000" b="0" i="0" u="none" strike="noStrike" cap="none" dirty="0">
                <a:solidFill>
                  <a:schemeClr val="dk1"/>
                </a:solidFill>
                <a:latin typeface="Constantia"/>
                <a:ea typeface="Constantia"/>
                <a:cs typeface="Constantia"/>
                <a:sym typeface="Constantia"/>
              </a:rPr>
              <a:t> proses </a:t>
            </a:r>
            <a:r>
              <a:rPr lang="en-GB" sz="2000" b="0" i="0" u="none" strike="noStrike" cap="none" dirty="0" err="1">
                <a:solidFill>
                  <a:schemeClr val="dk1"/>
                </a:solidFill>
                <a:latin typeface="Constantia"/>
                <a:ea typeface="Constantia"/>
                <a:cs typeface="Constantia"/>
                <a:sym typeface="Constantia"/>
              </a:rPr>
              <a:t>pendokumentasian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atas</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segala</a:t>
            </a:r>
            <a:r>
              <a:rPr lang="en-GB" sz="2000" b="0" i="0" u="none" strike="noStrike" cap="none" dirty="0">
                <a:solidFill>
                  <a:schemeClr val="dk1"/>
                </a:solidFill>
                <a:latin typeface="Constantia"/>
                <a:ea typeface="Constantia"/>
                <a:cs typeface="Constantia"/>
                <a:sym typeface="Constantia"/>
              </a:rPr>
              <a:t> yang </a:t>
            </a:r>
            <a:r>
              <a:rPr lang="en-GB" sz="2000" b="0" i="0" u="none" strike="noStrike" cap="none" dirty="0" err="1">
                <a:solidFill>
                  <a:schemeClr val="dk1"/>
                </a:solidFill>
                <a:latin typeface="Constantia"/>
                <a:ea typeface="Constantia"/>
                <a:cs typeface="Constantia"/>
                <a:sym typeface="Constantia"/>
              </a:rPr>
              <a:t>telah</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dilakukan</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atau</a:t>
            </a:r>
            <a:r>
              <a:rPr lang="en-GB" sz="2000" b="0" i="0" u="none" strike="noStrike" cap="none" dirty="0">
                <a:solidFill>
                  <a:schemeClr val="dk1"/>
                </a:solidFill>
                <a:latin typeface="Constantia"/>
                <a:ea typeface="Constantia"/>
                <a:cs typeface="Constantia"/>
                <a:sym typeface="Constantia"/>
              </a:rPr>
              <a:t> </a:t>
            </a:r>
            <a:r>
              <a:rPr lang="en-GB" sz="2000" b="0" i="0" u="none" strike="noStrike" cap="none" dirty="0" err="1">
                <a:solidFill>
                  <a:schemeClr val="dk1"/>
                </a:solidFill>
                <a:latin typeface="Constantia"/>
                <a:ea typeface="Constantia"/>
                <a:cs typeface="Constantia"/>
                <a:sym typeface="Constantia"/>
              </a:rPr>
              <a:t>disepakati</a:t>
            </a:r>
            <a:r>
              <a:rPr lang="en-GB" sz="2000" b="0" i="0" u="none" strike="noStrike" cap="none" dirty="0">
                <a:solidFill>
                  <a:schemeClr val="dk1"/>
                </a:solidFill>
                <a:latin typeface="Constantia"/>
                <a:ea typeface="Constantia"/>
                <a:cs typeface="Constantia"/>
                <a:sym typeface="Constantia"/>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GB" sz="5000" b="0" i="0" u="none" strike="noStrike" cap="none">
                <a:solidFill>
                  <a:schemeClr val="dk2"/>
                </a:solidFill>
                <a:latin typeface="Calibri"/>
                <a:ea typeface="Calibri"/>
                <a:cs typeface="Calibri"/>
                <a:sym typeface="Calibri"/>
              </a:rPr>
              <a:t>Tahap Perencanaan </a:t>
            </a:r>
          </a:p>
        </p:txBody>
      </p:sp>
      <p:graphicFrame>
        <p:nvGraphicFramePr>
          <p:cNvPr id="186" name="Shape 186"/>
          <p:cNvGraphicFramePr/>
          <p:nvPr/>
        </p:nvGraphicFramePr>
        <p:xfrm>
          <a:off x="457200" y="1485900"/>
          <a:ext cx="2133600" cy="1028700"/>
        </p:xfrm>
        <a:graphic>
          <a:graphicData uri="http://schemas.openxmlformats.org/drawingml/2006/table">
            <a:tbl>
              <a:tblPr>
                <a:noFill/>
                <a:tableStyleId>{5FD8C1B0-536C-46FB-80E6-DE1954827C42}</a:tableStyleId>
              </a:tblPr>
              <a:tblGrid>
                <a:gridCol w="2133600">
                  <a:extLst>
                    <a:ext uri="{9D8B030D-6E8A-4147-A177-3AD203B41FA5}">
                      <a16:colId xmlns:a16="http://schemas.microsoft.com/office/drawing/2014/main" val="20000"/>
                    </a:ext>
                  </a:extLst>
                </a:gridCol>
              </a:tblGrid>
              <a:tr h="1028700">
                <a:tc>
                  <a:txBody>
                    <a:bodyPr/>
                    <a:lstStyle/>
                    <a:p>
                      <a:pPr marL="0" marR="0" lvl="0" indent="0" algn="l" rtl="0">
                        <a:lnSpc>
                          <a:spcPct val="100000"/>
                        </a:lnSpc>
                        <a:spcBef>
                          <a:spcPts val="0"/>
                        </a:spcBef>
                        <a:spcAft>
                          <a:spcPts val="0"/>
                        </a:spcAft>
                        <a:buClr>
                          <a:schemeClr val="dk1"/>
                        </a:buClr>
                        <a:buSzPct val="25000"/>
                        <a:buFont typeface="Arial"/>
                        <a:buNone/>
                      </a:pPr>
                      <a:r>
                        <a:rPr lang="en-GB" sz="1400" b="0" i="0" u="none" strike="noStrike" cap="none">
                          <a:solidFill>
                            <a:schemeClr val="dk1"/>
                          </a:solidFill>
                          <a:latin typeface="Arial"/>
                          <a:ea typeface="Arial"/>
                          <a:cs typeface="Arial"/>
                          <a:sym typeface="Arial"/>
                        </a:rPr>
                        <a:t>Proposal TI untuk prioritas-prioritas e-business</a:t>
                      </a:r>
                    </a:p>
                  </a:txBody>
                  <a:tcPr marL="91450" marR="91450" marT="34300" marB="34300">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7" name="Shape 187"/>
          <p:cNvGraphicFramePr/>
          <p:nvPr/>
        </p:nvGraphicFramePr>
        <p:xfrm>
          <a:off x="3733800" y="1485900"/>
          <a:ext cx="1981200" cy="1085850"/>
        </p:xfrm>
        <a:graphic>
          <a:graphicData uri="http://schemas.openxmlformats.org/drawingml/2006/table">
            <a:tbl>
              <a:tblPr>
                <a:noFill/>
                <a:tableStyleId>{5FD8C1B0-536C-46FB-80E6-DE1954827C42}</a:tableStyleId>
              </a:tblPr>
              <a:tblGrid>
                <a:gridCol w="1981200">
                  <a:extLst>
                    <a:ext uri="{9D8B030D-6E8A-4147-A177-3AD203B41FA5}">
                      <a16:colId xmlns:a16="http://schemas.microsoft.com/office/drawing/2014/main" val="20000"/>
                    </a:ext>
                  </a:extLst>
                </a:gridCol>
              </a:tblGrid>
              <a:tr h="1085850">
                <a:tc>
                  <a:txBody>
                    <a:bodyPr/>
                    <a:lstStyle/>
                    <a:p>
                      <a:pPr marL="0" marR="0" lvl="0" indent="0" algn="l" rtl="0">
                        <a:lnSpc>
                          <a:spcPct val="100000"/>
                        </a:lnSpc>
                        <a:spcBef>
                          <a:spcPts val="0"/>
                        </a:spcBef>
                        <a:spcAft>
                          <a:spcPts val="0"/>
                        </a:spcAft>
                        <a:buClr>
                          <a:schemeClr val="dk1"/>
                        </a:buClr>
                        <a:buSzPct val="25000"/>
                        <a:buFont typeface="Arial"/>
                        <a:buNone/>
                      </a:pPr>
                      <a:r>
                        <a:rPr lang="en-GB" sz="1400" b="0" i="0" u="none" strike="noStrike" cap="none" dirty="0" err="1">
                          <a:solidFill>
                            <a:schemeClr val="dk1"/>
                          </a:solidFill>
                          <a:latin typeface="Arial"/>
                          <a:ea typeface="Arial"/>
                          <a:cs typeface="Arial"/>
                          <a:sym typeface="Arial"/>
                        </a:rPr>
                        <a:t>Kasus</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Bisnis</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untuk</a:t>
                      </a:r>
                      <a:r>
                        <a:rPr lang="en-GB" sz="1400" b="0" i="0" u="none" strike="noStrike" cap="none" dirty="0">
                          <a:solidFill>
                            <a:schemeClr val="dk1"/>
                          </a:solidFill>
                          <a:latin typeface="Arial"/>
                          <a:ea typeface="Arial"/>
                          <a:cs typeface="Arial"/>
                          <a:sym typeface="Arial"/>
                        </a:rPr>
                        <a:t> e-Business/ </a:t>
                      </a:r>
                      <a:r>
                        <a:rPr lang="en-GB" sz="1400" b="0" i="0" u="none" strike="noStrike" cap="none" dirty="0" err="1">
                          <a:solidFill>
                            <a:schemeClr val="dk1"/>
                          </a:solidFill>
                          <a:latin typeface="Arial"/>
                          <a:ea typeface="Arial"/>
                          <a:cs typeface="Arial"/>
                          <a:sym typeface="Arial"/>
                        </a:rPr>
                        <a:t>Investasi</a:t>
                      </a:r>
                      <a:r>
                        <a:rPr lang="en-GB" sz="1400" b="0" i="0" u="none" strike="noStrike" cap="none" dirty="0">
                          <a:solidFill>
                            <a:schemeClr val="dk1"/>
                          </a:solidFill>
                          <a:latin typeface="Arial"/>
                          <a:ea typeface="Arial"/>
                          <a:cs typeface="Arial"/>
                          <a:sym typeface="Arial"/>
                        </a:rPr>
                        <a:t> TI</a:t>
                      </a:r>
                    </a:p>
                  </a:txBody>
                  <a:tcPr marL="91450" marR="91450" marT="34300" marB="34300">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8" name="Shape 188"/>
          <p:cNvGraphicFramePr/>
          <p:nvPr/>
        </p:nvGraphicFramePr>
        <p:xfrm>
          <a:off x="6629400" y="1485900"/>
          <a:ext cx="2209800" cy="1085850"/>
        </p:xfrm>
        <a:graphic>
          <a:graphicData uri="http://schemas.openxmlformats.org/drawingml/2006/table">
            <a:tbl>
              <a:tblPr>
                <a:noFill/>
                <a:tableStyleId>{5FD8C1B0-536C-46FB-80E6-DE1954827C42}</a:tableStyleId>
              </a:tblPr>
              <a:tblGrid>
                <a:gridCol w="2209800">
                  <a:extLst>
                    <a:ext uri="{9D8B030D-6E8A-4147-A177-3AD203B41FA5}">
                      <a16:colId xmlns:a16="http://schemas.microsoft.com/office/drawing/2014/main" val="20000"/>
                    </a:ext>
                  </a:extLst>
                </a:gridCol>
              </a:tblGrid>
              <a:tr h="1085850">
                <a:tc>
                  <a:txBody>
                    <a:bodyPr/>
                    <a:lstStyle/>
                    <a:p>
                      <a:pPr marL="0" marR="0" lvl="0" indent="0" algn="l" rtl="0">
                        <a:lnSpc>
                          <a:spcPct val="100000"/>
                        </a:lnSpc>
                        <a:spcBef>
                          <a:spcPts val="0"/>
                        </a:spcBef>
                        <a:spcAft>
                          <a:spcPts val="0"/>
                        </a:spcAft>
                        <a:buClr>
                          <a:schemeClr val="dk1"/>
                        </a:buClr>
                        <a:buSzPct val="25000"/>
                        <a:buFont typeface="Arial"/>
                        <a:buNone/>
                      </a:pPr>
                      <a:r>
                        <a:rPr lang="en-GB" sz="1400" b="0" i="0" u="none" strike="noStrike" cap="none">
                          <a:solidFill>
                            <a:schemeClr val="dk1"/>
                          </a:solidFill>
                          <a:latin typeface="Arial"/>
                          <a:ea typeface="Arial"/>
                          <a:cs typeface="Arial"/>
                          <a:sym typeface="Arial"/>
                        </a:rPr>
                        <a:t>Perencanaan aplikasi e-Business Pengembangan &amp; Penyebaranya</a:t>
                      </a:r>
                    </a:p>
                  </a:txBody>
                  <a:tcPr marL="91450" marR="91450" marT="34300" marB="34300">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89" name="Shape 189"/>
          <p:cNvCxnSpPr/>
          <p:nvPr/>
        </p:nvCxnSpPr>
        <p:spPr>
          <a:xfrm>
            <a:off x="2590800" y="1714500"/>
            <a:ext cx="1143000" cy="0"/>
          </a:xfrm>
          <a:prstGeom prst="straightConnector1">
            <a:avLst/>
          </a:prstGeom>
          <a:noFill/>
          <a:ln w="57150" cap="flat" cmpd="sng">
            <a:solidFill>
              <a:schemeClr val="dk1"/>
            </a:solidFill>
            <a:prstDash val="solid"/>
            <a:round/>
            <a:headEnd type="none" w="med" len="med"/>
            <a:tailEnd type="triangle" w="lg" len="lg"/>
          </a:ln>
        </p:spPr>
      </p:cxnSp>
      <p:cxnSp>
        <p:nvCxnSpPr>
          <p:cNvPr id="190" name="Shape 190"/>
          <p:cNvCxnSpPr/>
          <p:nvPr/>
        </p:nvCxnSpPr>
        <p:spPr>
          <a:xfrm rot="10800000">
            <a:off x="2590799" y="2228850"/>
            <a:ext cx="1143000" cy="0"/>
          </a:xfrm>
          <a:prstGeom prst="straightConnector1">
            <a:avLst/>
          </a:prstGeom>
          <a:noFill/>
          <a:ln w="57150" cap="flat" cmpd="sng">
            <a:solidFill>
              <a:schemeClr val="dk1"/>
            </a:solidFill>
            <a:prstDash val="solid"/>
            <a:round/>
            <a:headEnd type="none" w="med" len="med"/>
            <a:tailEnd type="triangle" w="lg" len="lg"/>
          </a:ln>
        </p:spPr>
      </p:cxnSp>
      <p:cxnSp>
        <p:nvCxnSpPr>
          <p:cNvPr id="191" name="Shape 191"/>
          <p:cNvCxnSpPr/>
          <p:nvPr/>
        </p:nvCxnSpPr>
        <p:spPr>
          <a:xfrm>
            <a:off x="5715000" y="1714500"/>
            <a:ext cx="914400" cy="0"/>
          </a:xfrm>
          <a:prstGeom prst="straightConnector1">
            <a:avLst/>
          </a:prstGeom>
          <a:noFill/>
          <a:ln w="57150" cap="flat" cmpd="sng">
            <a:solidFill>
              <a:schemeClr val="dk1"/>
            </a:solidFill>
            <a:prstDash val="solid"/>
            <a:round/>
            <a:headEnd type="none" w="med" len="med"/>
            <a:tailEnd type="triangle" w="lg" len="lg"/>
          </a:ln>
        </p:spPr>
      </p:cxnSp>
      <p:cxnSp>
        <p:nvCxnSpPr>
          <p:cNvPr id="192" name="Shape 192"/>
          <p:cNvCxnSpPr/>
          <p:nvPr/>
        </p:nvCxnSpPr>
        <p:spPr>
          <a:xfrm rot="10800000">
            <a:off x="5714999" y="2286000"/>
            <a:ext cx="914400" cy="0"/>
          </a:xfrm>
          <a:prstGeom prst="straightConnector1">
            <a:avLst/>
          </a:prstGeom>
          <a:noFill/>
          <a:ln w="57150" cap="flat" cmpd="sng">
            <a:solidFill>
              <a:schemeClr val="dk1"/>
            </a:solidFill>
            <a:prstDash val="solid"/>
            <a:round/>
            <a:headEnd type="none" w="med" len="med"/>
            <a:tailEnd type="triangle" w="lg" len="lg"/>
          </a:ln>
        </p:spPr>
      </p:cxnSp>
      <p:sp>
        <p:nvSpPr>
          <p:cNvPr id="193" name="Shape 193"/>
          <p:cNvSpPr txBox="1"/>
          <p:nvPr/>
        </p:nvSpPr>
        <p:spPr>
          <a:xfrm>
            <a:off x="2133600" y="971550"/>
            <a:ext cx="5486399" cy="342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2000" i="1">
                <a:solidFill>
                  <a:schemeClr val="dk1"/>
                </a:solidFill>
                <a:latin typeface="Arial"/>
                <a:ea typeface="Arial"/>
                <a:cs typeface="Arial"/>
                <a:sym typeface="Arial"/>
              </a:rPr>
              <a:t>Proses Perencanaan Sistem </a:t>
            </a:r>
            <a:r>
              <a:rPr lang="en-GB" sz="2400" i="1">
                <a:solidFill>
                  <a:schemeClr val="dk1"/>
                </a:solidFill>
                <a:latin typeface="Arial"/>
                <a:ea typeface="Arial"/>
                <a:cs typeface="Arial"/>
                <a:sym typeface="Arial"/>
              </a:rPr>
              <a:t>e-Business</a:t>
            </a:r>
          </a:p>
        </p:txBody>
      </p:sp>
      <p:sp>
        <p:nvSpPr>
          <p:cNvPr id="194" name="Shape 194"/>
          <p:cNvSpPr txBox="1"/>
          <p:nvPr/>
        </p:nvSpPr>
        <p:spPr>
          <a:xfrm>
            <a:off x="1676400" y="3257550"/>
            <a:ext cx="6248399" cy="102989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2800" dirty="0" err="1">
                <a:solidFill>
                  <a:schemeClr val="dk1"/>
                </a:solidFill>
                <a:latin typeface="Arial"/>
                <a:ea typeface="Arial"/>
                <a:cs typeface="Arial"/>
                <a:sym typeface="Arial"/>
              </a:rPr>
              <a:t>Tahap</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ini</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sangat</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penting</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karena</a:t>
            </a:r>
            <a:r>
              <a:rPr lang="en-GB" sz="2800" dirty="0">
                <a:solidFill>
                  <a:schemeClr val="dk1"/>
                </a:solidFill>
                <a:latin typeface="Arial"/>
                <a:ea typeface="Arial"/>
                <a:cs typeface="Arial"/>
                <a:sym typeface="Arial"/>
              </a:rPr>
              <a:t> pada </a:t>
            </a:r>
            <a:r>
              <a:rPr lang="en-GB" sz="2800" dirty="0" err="1">
                <a:solidFill>
                  <a:schemeClr val="dk1"/>
                </a:solidFill>
                <a:latin typeface="Arial"/>
                <a:ea typeface="Arial"/>
                <a:cs typeface="Arial"/>
                <a:sym typeface="Arial"/>
              </a:rPr>
              <a:t>tahap</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ini</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permasalahan</a:t>
            </a:r>
            <a:r>
              <a:rPr lang="en-GB" sz="2800" dirty="0">
                <a:solidFill>
                  <a:schemeClr val="dk1"/>
                </a:solidFill>
                <a:latin typeface="Arial"/>
                <a:ea typeface="Arial"/>
                <a:cs typeface="Arial"/>
                <a:sym typeface="Arial"/>
              </a:rPr>
              <a:t> yang </a:t>
            </a:r>
            <a:r>
              <a:rPr lang="en-GB" sz="2800" dirty="0" err="1">
                <a:solidFill>
                  <a:schemeClr val="dk1"/>
                </a:solidFill>
                <a:latin typeface="Arial"/>
                <a:ea typeface="Arial"/>
                <a:cs typeface="Arial"/>
                <a:sym typeface="Arial"/>
              </a:rPr>
              <a:t>sebenarnya</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didefinisikan</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secara</a:t>
            </a:r>
            <a:r>
              <a:rPr lang="en-GB" sz="2800" dirty="0">
                <a:solidFill>
                  <a:schemeClr val="dk1"/>
                </a:solidFill>
                <a:latin typeface="Arial"/>
                <a:ea typeface="Arial"/>
                <a:cs typeface="Arial"/>
                <a:sym typeface="Arial"/>
              </a:rPr>
              <a:t> </a:t>
            </a:r>
            <a:r>
              <a:rPr lang="en-GB" sz="2800" dirty="0" err="1">
                <a:solidFill>
                  <a:schemeClr val="dk1"/>
                </a:solidFill>
                <a:latin typeface="Arial"/>
                <a:ea typeface="Arial"/>
                <a:cs typeface="Arial"/>
                <a:sym typeface="Arial"/>
              </a:rPr>
              <a:t>rinci</a:t>
            </a:r>
            <a:endParaRPr lang="en-GB" sz="2800"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endParaRPr sz="5000" b="0" i="0" u="none" strike="noStrike" cap="none">
              <a:solidFill>
                <a:schemeClr val="dk2"/>
              </a:solidFill>
              <a:latin typeface="Calibri"/>
              <a:ea typeface="Calibri"/>
              <a:cs typeface="Calibri"/>
              <a:sym typeface="Calibri"/>
            </a:endParaRPr>
          </a:p>
        </p:txBody>
      </p:sp>
      <p:sp>
        <p:nvSpPr>
          <p:cNvPr id="200" name="Shape 200"/>
          <p:cNvSpPr txBox="1">
            <a:spLocks noGrp="1"/>
          </p:cNvSpPr>
          <p:nvPr>
            <p:ph type="body"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01" name="Shape 201"/>
          <p:cNvSpPr txBox="1">
            <a:spLocks noGrp="1"/>
          </p:cNvSpPr>
          <p:nvPr>
            <p:ph type="body" idx="2"/>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02" name="Shape 202"/>
          <p:cNvSpPr txBox="1">
            <a:spLocks noGrp="1"/>
          </p:cNvSpPr>
          <p:nvPr>
            <p:ph type="body" idx="3"/>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203" name="Shape 203"/>
          <p:cNvPicPr preferRelativeResize="0"/>
          <p:nvPr/>
        </p:nvPicPr>
        <p:blipFill rotWithShape="1">
          <a:blip r:embed="rId3">
            <a:alphaModFix/>
          </a:blip>
          <a:srcRect l="19375" t="13000" r="17499" b="13999"/>
          <a:stretch/>
        </p:blipFill>
        <p:spPr>
          <a:xfrm>
            <a:off x="195943" y="438538"/>
            <a:ext cx="8640148" cy="43107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endParaRPr sz="5000" b="0" i="0" u="none" strike="noStrike" cap="none">
              <a:solidFill>
                <a:schemeClr val="dk2"/>
              </a:solidFill>
              <a:latin typeface="Calibri"/>
              <a:ea typeface="Calibri"/>
              <a:cs typeface="Calibri"/>
              <a:sym typeface="Calibri"/>
            </a:endParaRPr>
          </a:p>
        </p:txBody>
      </p:sp>
      <p:sp>
        <p:nvSpPr>
          <p:cNvPr id="209" name="Shape 209"/>
          <p:cNvSpPr txBox="1">
            <a:spLocks noGrp="1"/>
          </p:cNvSpPr>
          <p:nvPr>
            <p:ph type="body"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10" name="Shape 210"/>
          <p:cNvSpPr txBox="1">
            <a:spLocks noGrp="1"/>
          </p:cNvSpPr>
          <p:nvPr>
            <p:ph type="body" idx="2"/>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11" name="Shape 211"/>
          <p:cNvSpPr txBox="1">
            <a:spLocks noGrp="1"/>
          </p:cNvSpPr>
          <p:nvPr>
            <p:ph type="body" idx="3"/>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212" name="Shape 212"/>
          <p:cNvPicPr preferRelativeResize="0"/>
          <p:nvPr/>
        </p:nvPicPr>
        <p:blipFill rotWithShape="1">
          <a:blip r:embed="rId3">
            <a:alphaModFix/>
          </a:blip>
          <a:srcRect l="16875" t="13000" r="9375" b="6999"/>
          <a:stretch/>
        </p:blipFill>
        <p:spPr>
          <a:xfrm>
            <a:off x="195943" y="354563"/>
            <a:ext cx="8658808" cy="44133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endParaRPr sz="5000" b="0" i="0" u="none" strike="noStrike" cap="none">
              <a:solidFill>
                <a:schemeClr val="dk2"/>
              </a:solidFill>
              <a:latin typeface="Calibri"/>
              <a:ea typeface="Calibri"/>
              <a:cs typeface="Calibri"/>
              <a:sym typeface="Calibri"/>
            </a:endParaRPr>
          </a:p>
        </p:txBody>
      </p:sp>
      <p:sp>
        <p:nvSpPr>
          <p:cNvPr id="218" name="Shape 218"/>
          <p:cNvSpPr txBox="1">
            <a:spLocks noGrp="1"/>
          </p:cNvSpPr>
          <p:nvPr>
            <p:ph type="body" idx="1"/>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19" name="Shape 219"/>
          <p:cNvSpPr txBox="1">
            <a:spLocks noGrp="1"/>
          </p:cNvSpPr>
          <p:nvPr>
            <p:ph type="body" idx="2"/>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20" name="Shape 220"/>
          <p:cNvSpPr txBox="1">
            <a:spLocks noGrp="1"/>
          </p:cNvSpPr>
          <p:nvPr>
            <p:ph type="body" idx="3"/>
          </p:nvPr>
        </p:nvSpPr>
        <p:spPr>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221" name="Shape 221"/>
          <p:cNvPicPr preferRelativeResize="0"/>
          <p:nvPr/>
        </p:nvPicPr>
        <p:blipFill rotWithShape="1">
          <a:blip r:embed="rId3">
            <a:alphaModFix/>
          </a:blip>
          <a:srcRect l="16875" t="15000" r="14375" b="13999"/>
          <a:stretch/>
        </p:blipFill>
        <p:spPr>
          <a:xfrm>
            <a:off x="289248" y="335902"/>
            <a:ext cx="8584163" cy="441338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774</Words>
  <Application>Microsoft Office PowerPoint</Application>
  <PresentationFormat>On-screen Show (16:9)</PresentationFormat>
  <Paragraphs>50</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Source Code Pro</vt:lpstr>
      <vt:lpstr>Noto Sans Symbols</vt:lpstr>
      <vt:lpstr>Calibri Light</vt:lpstr>
      <vt:lpstr>Calibri</vt:lpstr>
      <vt:lpstr>Constantia</vt:lpstr>
      <vt:lpstr>Arial</vt:lpstr>
      <vt:lpstr>Retrospect</vt:lpstr>
      <vt:lpstr>1_Retrospect</vt:lpstr>
      <vt:lpstr>Tahap-tahap Pembangungan Sistem  E-Business</vt:lpstr>
      <vt:lpstr>Visi dan Prospek Membangun e-Business</vt:lpstr>
      <vt:lpstr>Tahap-Tahap pembentukan Sistem e-Business</vt:lpstr>
      <vt:lpstr>Pemodelan Sistem</vt:lpstr>
      <vt:lpstr>Metode Daur Hidup untuk Membangun SI e-Business</vt:lpstr>
      <vt:lpstr>Tahap Perencanaan </vt:lpstr>
      <vt:lpstr>PowerPoint Presentation</vt:lpstr>
      <vt:lpstr>PowerPoint Presentation</vt:lpstr>
      <vt:lpstr>PowerPoint Presentation</vt:lpstr>
      <vt:lpstr>Tahap Pemaparan</vt:lpstr>
      <vt:lpstr>Tahap Evaluasi</vt:lpstr>
      <vt:lpstr>PowerPoint Presentation</vt:lpstr>
      <vt:lpstr>Faktor-faktor yang harus diperhatikan dalam mengevaluasi perangkat keras adalah</vt:lpstr>
      <vt:lpstr>Tahap Penggunaan dan Pemeliharaan</vt:lpstr>
      <vt:lpstr>Kegagalan si e-business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Tahap-tahap Pembangungan Sistem E-Business</dc:title>
  <dc:creator>User</dc:creator>
  <cp:lastModifiedBy>User</cp:lastModifiedBy>
  <cp:revision>6</cp:revision>
  <dcterms:modified xsi:type="dcterms:W3CDTF">2020-09-16T17:18:19Z</dcterms:modified>
</cp:coreProperties>
</file>