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49" r:id="rId2"/>
    <p:sldId id="310" r:id="rId3"/>
    <p:sldId id="309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29" r:id="rId23"/>
    <p:sldId id="330" r:id="rId24"/>
    <p:sldId id="331" r:id="rId25"/>
    <p:sldId id="332" r:id="rId26"/>
    <p:sldId id="333" r:id="rId27"/>
    <p:sldId id="335" r:id="rId28"/>
    <p:sldId id="336" r:id="rId29"/>
    <p:sldId id="337" r:id="rId30"/>
    <p:sldId id="338" r:id="rId31"/>
    <p:sldId id="339" r:id="rId32"/>
    <p:sldId id="340" r:id="rId33"/>
    <p:sldId id="341" r:id="rId34"/>
    <p:sldId id="342" r:id="rId35"/>
    <p:sldId id="343" r:id="rId36"/>
    <p:sldId id="344" r:id="rId37"/>
    <p:sldId id="345" r:id="rId38"/>
    <p:sldId id="346" r:id="rId39"/>
    <p:sldId id="347" r:id="rId40"/>
    <p:sldId id="348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2" autoAdjust="0"/>
    <p:restoredTop sz="94660"/>
  </p:normalViewPr>
  <p:slideViewPr>
    <p:cSldViewPr snapToGrid="0">
      <p:cViewPr varScale="1">
        <p:scale>
          <a:sx n="80" d="100"/>
          <a:sy n="80" d="100"/>
        </p:scale>
        <p:origin x="96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136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8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720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677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753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06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640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92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277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29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667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1346D92-0458-4184-8E46-60BB052C9AF9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ED2DF45-3AFC-4A53-BF6E-378D51CD51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5612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66B77-60D5-4BFF-BFD7-DB478922BD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PENGEMBANGAN RENCANA STRATEGIS SISTEM INFORMASI</a:t>
            </a:r>
            <a:br>
              <a:rPr lang="en-US" sz="3200" dirty="0"/>
            </a:b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9ED72-1910-47FE-852D-D06DB97638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2400" dirty="0"/>
              <a:t>PEMAHAMAN LINGKUNGAN BISNIS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94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1141C-C836-4097-8982-E253B0216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2670048"/>
          </a:xfrm>
        </p:spPr>
        <p:txBody>
          <a:bodyPr>
            <a:normAutofit/>
          </a:bodyPr>
          <a:lstStyle/>
          <a:p>
            <a:r>
              <a:rPr lang="en-US" sz="3200" dirty="0"/>
              <a:t>A. PEMAHAMAN LINGKUNGAN BISNIS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B5A1CB-EF7D-425E-B7FB-E5DDD5256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A.6 </a:t>
            </a:r>
            <a:r>
              <a:rPr lang="en-US" dirty="0" err="1"/>
              <a:t>Mengidentifikasi</a:t>
            </a:r>
            <a:r>
              <a:rPr lang="en-US" dirty="0"/>
              <a:t> </a:t>
            </a:r>
            <a:r>
              <a:rPr lang="en-US" dirty="0" err="1"/>
              <a:t>Profil</a:t>
            </a:r>
            <a:r>
              <a:rPr lang="en-US" dirty="0"/>
              <a:t> </a:t>
            </a:r>
            <a:r>
              <a:rPr lang="en-US" dirty="0" err="1"/>
              <a:t>Pemasok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709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FC26F-30FA-4CFC-85EF-B0240E5D0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1866B-74E2-4CF7-BBB5-836F856CA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Pada </a:t>
            </a:r>
            <a:r>
              <a:rPr lang="en-US" dirty="0" err="1"/>
              <a:t>hakekatnya</a:t>
            </a:r>
            <a:r>
              <a:rPr lang="en-US" dirty="0"/>
              <a:t>, </a:t>
            </a:r>
            <a:r>
              <a:rPr lang="en-US" dirty="0" err="1"/>
              <a:t>fungsi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menciptakan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manfaat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nilai</a:t>
            </a:r>
            <a:r>
              <a:rPr lang="en-US" dirty="0"/>
              <a:t> </a:t>
            </a:r>
            <a:r>
              <a:rPr lang="en-US" dirty="0" err="1"/>
              <a:t>tambah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penggunanya</a:t>
            </a:r>
            <a:r>
              <a:rPr lang="en-US" dirty="0"/>
              <a:t>.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menciptakan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,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sejumlah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yang </a:t>
            </a:r>
            <a:r>
              <a:rPr lang="en-US" dirty="0" err="1"/>
              <a:t>bersifat</a:t>
            </a:r>
            <a:r>
              <a:rPr lang="en-US" dirty="0"/>
              <a:t> tangible </a:t>
            </a:r>
            <a:r>
              <a:rPr lang="en-US" dirty="0" err="1"/>
              <a:t>maupun</a:t>
            </a:r>
            <a:r>
              <a:rPr lang="en-US" dirty="0"/>
              <a:t> intangible. </a:t>
            </a:r>
          </a:p>
        </p:txBody>
      </p:sp>
    </p:spTree>
    <p:extLst>
      <p:ext uri="{BB962C8B-B14F-4D97-AF65-F5344CB8AC3E}">
        <p14:creationId xmlns:p14="http://schemas.microsoft.com/office/powerpoint/2010/main" val="259367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592C6-3043-4010-A59D-2253103BE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92873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7A032-717E-4AE5-9479-9DF99B1B6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74043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/>
              <a:t>Tanpa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,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mustahil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menghasilkan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. </a:t>
            </a:r>
            <a:r>
              <a:rPr lang="en-US" dirty="0" err="1"/>
              <a:t>Contohnya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berikut</a:t>
            </a:r>
            <a:r>
              <a:rPr lang="en-US" dirty="0"/>
              <a:t>: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Perusahaan </a:t>
            </a:r>
            <a:r>
              <a:rPr lang="en-US" dirty="0" err="1"/>
              <a:t>pembuat</a:t>
            </a:r>
            <a:r>
              <a:rPr lang="en-US" dirty="0"/>
              <a:t> baju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</a:t>
            </a:r>
            <a:r>
              <a:rPr lang="en-US" dirty="0" err="1"/>
              <a:t>berupa</a:t>
            </a:r>
            <a:r>
              <a:rPr lang="en-US" dirty="0"/>
              <a:t> </a:t>
            </a:r>
            <a:r>
              <a:rPr lang="en-US" dirty="0" err="1"/>
              <a:t>kain</a:t>
            </a:r>
            <a:r>
              <a:rPr lang="en-US" dirty="0"/>
              <a:t> yang </a:t>
            </a:r>
            <a:r>
              <a:rPr lang="en-US" dirty="0" err="1"/>
              <a:t>kelak</a:t>
            </a:r>
            <a:r>
              <a:rPr lang="en-US" dirty="0"/>
              <a:t>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dijahit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Agen</a:t>
            </a:r>
            <a:r>
              <a:rPr lang="en-US" dirty="0"/>
              <a:t> </a:t>
            </a:r>
            <a:r>
              <a:rPr lang="en-US" dirty="0" err="1"/>
              <a:t>tiket</a:t>
            </a:r>
            <a:r>
              <a:rPr lang="en-US" dirty="0"/>
              <a:t> </a:t>
            </a:r>
            <a:r>
              <a:rPr lang="en-US" dirty="0" err="1"/>
              <a:t>penerbangan</a:t>
            </a:r>
            <a:r>
              <a:rPr lang="en-US" dirty="0"/>
              <a:t>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jadwal</a:t>
            </a:r>
            <a:r>
              <a:rPr lang="en-US" dirty="0"/>
              <a:t> </a:t>
            </a:r>
            <a:r>
              <a:rPr lang="en-US" dirty="0" err="1"/>
              <a:t>penerbangan</a:t>
            </a:r>
            <a:r>
              <a:rPr lang="en-US" dirty="0"/>
              <a:t> dan </a:t>
            </a:r>
            <a:r>
              <a:rPr lang="en-US" dirty="0" err="1"/>
              <a:t>ketersediaan</a:t>
            </a:r>
            <a:r>
              <a:rPr lang="en-US" dirty="0"/>
              <a:t> </a:t>
            </a:r>
            <a:r>
              <a:rPr lang="en-US" dirty="0" err="1"/>
              <a:t>kursi</a:t>
            </a:r>
            <a:r>
              <a:rPr lang="en-US" dirty="0"/>
              <a:t> agar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melayani</a:t>
            </a:r>
            <a:r>
              <a:rPr lang="en-US" dirty="0"/>
              <a:t> para </a:t>
            </a:r>
            <a:r>
              <a:rPr lang="en-US" dirty="0" err="1"/>
              <a:t>pelancong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Supermarket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banyak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makanan</a:t>
            </a:r>
            <a:r>
              <a:rPr lang="en-US" dirty="0"/>
              <a:t> </a:t>
            </a:r>
            <a:r>
              <a:rPr lang="en-US" dirty="0" err="1"/>
              <a:t>kaleng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dijual</a:t>
            </a:r>
            <a:r>
              <a:rPr lang="en-US" dirty="0"/>
              <a:t> </a:t>
            </a:r>
            <a:r>
              <a:rPr lang="en-US" dirty="0" err="1"/>
              <a:t>kepada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rumah</a:t>
            </a:r>
            <a:r>
              <a:rPr lang="en-US" dirty="0"/>
              <a:t> </a:t>
            </a:r>
            <a:r>
              <a:rPr lang="en-US" dirty="0" err="1"/>
              <a:t>tangga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Hotel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agen</a:t>
            </a:r>
            <a:r>
              <a:rPr lang="en-US" dirty="0"/>
              <a:t> </a:t>
            </a:r>
            <a:r>
              <a:rPr lang="en-US" dirty="0" err="1"/>
              <a:t>perjalanan</a:t>
            </a:r>
            <a:r>
              <a:rPr lang="en-US" dirty="0"/>
              <a:t> (tour)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membawa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yang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penginapan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Rumah</a:t>
            </a:r>
            <a:r>
              <a:rPr lang="en-US" dirty="0"/>
              <a:t> </a:t>
            </a:r>
            <a:r>
              <a:rPr lang="en-US" dirty="0" err="1"/>
              <a:t>sakit</a:t>
            </a:r>
            <a:r>
              <a:rPr lang="en-US" dirty="0"/>
              <a:t>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banyak</a:t>
            </a:r>
            <a:r>
              <a:rPr lang="en-US" dirty="0"/>
              <a:t> </a:t>
            </a:r>
            <a:r>
              <a:rPr lang="en-US" dirty="0" err="1"/>
              <a:t>obat-obatan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farmasi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mengobati</a:t>
            </a:r>
            <a:r>
              <a:rPr lang="en-US" dirty="0"/>
              <a:t> </a:t>
            </a:r>
            <a:r>
              <a:rPr lang="en-US" dirty="0" err="1"/>
              <a:t>pasiennya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Restoran</a:t>
            </a:r>
            <a:r>
              <a:rPr lang="en-US" dirty="0"/>
              <a:t> </a:t>
            </a:r>
            <a:r>
              <a:rPr lang="en-US" dirty="0" err="1"/>
              <a:t>membutuhkan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makanan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dimasak</a:t>
            </a:r>
            <a:r>
              <a:rPr lang="en-US" dirty="0"/>
              <a:t> dan </a:t>
            </a:r>
            <a:r>
              <a:rPr lang="en-US" dirty="0" err="1"/>
              <a:t>disajikan</a:t>
            </a:r>
            <a:r>
              <a:rPr lang="en-US" dirty="0"/>
              <a:t> </a:t>
            </a:r>
            <a:r>
              <a:rPr lang="en-US" dirty="0" err="1"/>
              <a:t>kepada</a:t>
            </a:r>
            <a:r>
              <a:rPr lang="en-US" dirty="0"/>
              <a:t> </a:t>
            </a:r>
            <a:r>
              <a:rPr lang="en-US" dirty="0" err="1"/>
              <a:t>pelanggannya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162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523B2-A239-435D-B19F-9191058C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0153C4-EA29-46A4-84DB-FBA1E40A8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588" t="32080" r="24646" b="18603"/>
          <a:stretch/>
        </p:blipFill>
        <p:spPr>
          <a:xfrm>
            <a:off x="1097280" y="833377"/>
            <a:ext cx="10058400" cy="4676171"/>
          </a:xfrm>
        </p:spPr>
      </p:pic>
    </p:spTree>
    <p:extLst>
      <p:ext uri="{BB962C8B-B14F-4D97-AF65-F5344CB8AC3E}">
        <p14:creationId xmlns:p14="http://schemas.microsoft.com/office/powerpoint/2010/main" val="1368459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2D6EC-79D2-40ED-A75C-85C72F053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341DC-5486-49C8-B52C-9361080A9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Keseluruhan</a:t>
            </a:r>
            <a:r>
              <a:rPr lang="en-US" dirty="0"/>
              <a:t> “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” </a:t>
            </a:r>
            <a:r>
              <a:rPr lang="en-US" dirty="0" err="1"/>
              <a:t>atau</a:t>
            </a:r>
            <a:r>
              <a:rPr lang="en-US" dirty="0"/>
              <a:t> “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setengah</a:t>
            </a:r>
            <a:r>
              <a:rPr lang="en-US" dirty="0"/>
              <a:t> </a:t>
            </a:r>
            <a:r>
              <a:rPr lang="en-US" dirty="0" err="1"/>
              <a:t>jadi</a:t>
            </a:r>
            <a:r>
              <a:rPr lang="en-US" dirty="0"/>
              <a:t>”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dihasilkan</a:t>
            </a:r>
            <a:r>
              <a:rPr lang="en-US" dirty="0"/>
              <a:t> oleh </a:t>
            </a:r>
            <a:r>
              <a:rPr lang="en-US" dirty="0" err="1"/>
              <a:t>pemasok</a:t>
            </a:r>
            <a:r>
              <a:rPr lang="en-US" dirty="0"/>
              <a:t> (supplier). Oleh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itulah</a:t>
            </a:r>
            <a:r>
              <a:rPr lang="en-US" dirty="0"/>
              <a:t> </a:t>
            </a:r>
            <a:r>
              <a:rPr lang="en-US" dirty="0" err="1"/>
              <a:t>disadari</a:t>
            </a:r>
            <a:r>
              <a:rPr lang="en-US" dirty="0"/>
              <a:t> </a:t>
            </a:r>
            <a:r>
              <a:rPr lang="en-US" dirty="0" err="1"/>
              <a:t>bahwa</a:t>
            </a:r>
            <a:r>
              <a:rPr lang="en-US" dirty="0"/>
              <a:t> </a:t>
            </a:r>
            <a:r>
              <a:rPr lang="en-US" dirty="0" err="1"/>
              <a:t>peran</a:t>
            </a:r>
            <a:r>
              <a:rPr lang="en-US" dirty="0"/>
              <a:t> 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sangatlah</a:t>
            </a:r>
            <a:r>
              <a:rPr lang="en-US" dirty="0"/>
              <a:t> </a:t>
            </a:r>
            <a:r>
              <a:rPr lang="en-US" dirty="0" err="1"/>
              <a:t>krusial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. Jika </a:t>
            </a:r>
            <a:r>
              <a:rPr lang="en-US" dirty="0" err="1"/>
              <a:t>bersangkutan</a:t>
            </a:r>
            <a:r>
              <a:rPr lang="en-US" dirty="0"/>
              <a:t> </a:t>
            </a:r>
            <a:r>
              <a:rPr lang="en-US" dirty="0" err="1"/>
              <a:t>lalai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gagal</a:t>
            </a:r>
            <a:r>
              <a:rPr lang="en-US" dirty="0"/>
              <a:t> </a:t>
            </a:r>
            <a:r>
              <a:rPr lang="en-US" dirty="0" err="1"/>
              <a:t>memberikan</a:t>
            </a:r>
            <a:r>
              <a:rPr lang="en-US" dirty="0"/>
              <a:t> </a:t>
            </a:r>
            <a:r>
              <a:rPr lang="en-US" dirty="0" err="1"/>
              <a:t>pasokannya</a:t>
            </a:r>
            <a:r>
              <a:rPr lang="en-US" dirty="0"/>
              <a:t>, </a:t>
            </a:r>
            <a:r>
              <a:rPr lang="en-US" dirty="0" err="1"/>
              <a:t>nischaya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menghasilkan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 – alias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terganggu</a:t>
            </a:r>
            <a:r>
              <a:rPr lang="en-US" dirty="0"/>
              <a:t> </a:t>
            </a:r>
            <a:r>
              <a:rPr lang="en-US" dirty="0" err="1"/>
              <a:t>operasionalnya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Kenyataan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mengandung</a:t>
            </a:r>
            <a:r>
              <a:rPr lang="en-US" dirty="0"/>
              <a:t> arti </a:t>
            </a:r>
            <a:r>
              <a:rPr lang="en-US" dirty="0" err="1"/>
              <a:t>bahwa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hubungan</a:t>
            </a:r>
            <a:r>
              <a:rPr lang="en-US" dirty="0"/>
              <a:t> </a:t>
            </a:r>
            <a:r>
              <a:rPr lang="en-US" dirty="0" err="1"/>
              <a:t>kemitraan</a:t>
            </a:r>
            <a:r>
              <a:rPr lang="en-US" dirty="0"/>
              <a:t> yang </a:t>
            </a:r>
            <a:r>
              <a:rPr lang="en-US" dirty="0" err="1"/>
              <a:t>baik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para </a:t>
            </a:r>
            <a:r>
              <a:rPr lang="en-US" dirty="0" err="1"/>
              <a:t>pemasoknya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00926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F090-108C-440D-8232-BBA5EC4B3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183382"/>
          </a:xfrm>
        </p:spPr>
        <p:txBody>
          <a:bodyPr>
            <a:normAutofit/>
          </a:bodyPr>
          <a:lstStyle/>
          <a:p>
            <a:r>
              <a:rPr lang="en-US" sz="3200" dirty="0" err="1"/>
              <a:t>Dalam</a:t>
            </a:r>
            <a:r>
              <a:rPr lang="en-US" sz="3200" dirty="0"/>
              <a:t> </a:t>
            </a:r>
            <a:r>
              <a:rPr lang="en-US" sz="3200" dirty="0" err="1"/>
              <a:t>konteks</a:t>
            </a:r>
            <a:r>
              <a:rPr lang="en-US" sz="3200" dirty="0"/>
              <a:t> </a:t>
            </a:r>
            <a:r>
              <a:rPr lang="en-US" sz="3200" dirty="0" err="1"/>
              <a:t>inilah</a:t>
            </a:r>
            <a:r>
              <a:rPr lang="en-US" sz="3200" dirty="0"/>
              <a:t> </a:t>
            </a:r>
            <a:r>
              <a:rPr lang="en-US" sz="3200" dirty="0" err="1"/>
              <a:t>maka</a:t>
            </a:r>
            <a:r>
              <a:rPr lang="en-US" sz="3200" dirty="0"/>
              <a:t> </a:t>
            </a:r>
            <a:r>
              <a:rPr lang="en-US" sz="3200" dirty="0" err="1"/>
              <a:t>peranan</a:t>
            </a:r>
            <a:r>
              <a:rPr lang="en-US" sz="3200" dirty="0"/>
              <a:t> </a:t>
            </a:r>
            <a:r>
              <a:rPr lang="en-US" sz="3200" dirty="0" err="1"/>
              <a:t>teknologi</a:t>
            </a:r>
            <a:r>
              <a:rPr lang="en-US" sz="3200" dirty="0"/>
              <a:t> </a:t>
            </a:r>
            <a:r>
              <a:rPr lang="en-US" sz="3200" dirty="0" err="1"/>
              <a:t>informasi</a:t>
            </a:r>
            <a:r>
              <a:rPr lang="en-US" sz="3200" dirty="0"/>
              <a:t> </a:t>
            </a:r>
            <a:r>
              <a:rPr lang="en-US" sz="3200" dirty="0" err="1"/>
              <a:t>menjadi</a:t>
            </a:r>
            <a:r>
              <a:rPr lang="en-US" sz="3200" dirty="0"/>
              <a:t> </a:t>
            </a:r>
            <a:r>
              <a:rPr lang="en-US" sz="3200" dirty="0" err="1"/>
              <a:t>penting</a:t>
            </a:r>
            <a:r>
              <a:rPr lang="en-US" sz="3200" dirty="0"/>
              <a:t>, </a:t>
            </a:r>
            <a:r>
              <a:rPr lang="en-US" sz="3200" dirty="0" err="1"/>
              <a:t>antara</a:t>
            </a:r>
            <a:r>
              <a:rPr lang="en-US" sz="3200" dirty="0"/>
              <a:t> lain </a:t>
            </a:r>
            <a:r>
              <a:rPr lang="en-US" sz="3200" dirty="0" err="1"/>
              <a:t>untuk</a:t>
            </a:r>
            <a:r>
              <a:rPr lang="en-US" sz="32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B7085-612D-44BD-A6B8-D3DF07B7A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Memastikan</a:t>
            </a:r>
            <a:r>
              <a:rPr lang="en-US" dirty="0"/>
              <a:t> </a:t>
            </a:r>
            <a:r>
              <a:rPr lang="en-US" dirty="0" err="1"/>
              <a:t>tersedianya</a:t>
            </a:r>
            <a:r>
              <a:rPr lang="en-US" dirty="0"/>
              <a:t> </a:t>
            </a:r>
            <a:r>
              <a:rPr lang="en-US" dirty="0" err="1"/>
              <a:t>pasokan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yang </a:t>
            </a:r>
            <a:r>
              <a:rPr lang="en-US" dirty="0" err="1"/>
              <a:t>dibutuhkan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Merencanakan</a:t>
            </a:r>
            <a:r>
              <a:rPr lang="en-US" dirty="0"/>
              <a:t> </a:t>
            </a:r>
            <a:r>
              <a:rPr lang="en-US" dirty="0" err="1"/>
              <a:t>waktu</a:t>
            </a:r>
            <a:r>
              <a:rPr lang="en-US" dirty="0"/>
              <a:t> </a:t>
            </a:r>
            <a:r>
              <a:rPr lang="en-US" dirty="0" err="1"/>
              <a:t>pemesanan</a:t>
            </a:r>
            <a:r>
              <a:rPr lang="en-US" dirty="0"/>
              <a:t> yang </a:t>
            </a:r>
            <a:r>
              <a:rPr lang="en-US" dirty="0" err="1"/>
              <a:t>efektif</a:t>
            </a:r>
            <a:r>
              <a:rPr lang="en-US" dirty="0"/>
              <a:t> (lead time) agar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</a:t>
            </a:r>
            <a:r>
              <a:rPr lang="en-US" dirty="0" err="1"/>
              <a:t>sampai</a:t>
            </a:r>
            <a:r>
              <a:rPr lang="en-US" dirty="0"/>
              <a:t> </a:t>
            </a:r>
            <a:r>
              <a:rPr lang="en-US" dirty="0" err="1"/>
              <a:t>tepat</a:t>
            </a:r>
            <a:r>
              <a:rPr lang="en-US" dirty="0"/>
              <a:t> </a:t>
            </a:r>
            <a:r>
              <a:rPr lang="en-US" dirty="0" err="1"/>
              <a:t>waktu</a:t>
            </a:r>
            <a:r>
              <a:rPr lang="en-US" dirty="0"/>
              <a:t> </a:t>
            </a:r>
            <a:r>
              <a:rPr lang="en-US" dirty="0" err="1"/>
              <a:t>namun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membebani</a:t>
            </a:r>
            <a:r>
              <a:rPr lang="en-US" dirty="0"/>
              <a:t> </a:t>
            </a:r>
            <a:r>
              <a:rPr lang="en-US" dirty="0" err="1"/>
              <a:t>gudang</a:t>
            </a:r>
            <a:r>
              <a:rPr lang="en-US" dirty="0"/>
              <a:t> </a:t>
            </a:r>
            <a:r>
              <a:rPr lang="en-US" dirty="0" err="1"/>
              <a:t>logistik</a:t>
            </a:r>
            <a:r>
              <a:rPr lang="en-US" dirty="0"/>
              <a:t> internal;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Mengkomunikasikan</a:t>
            </a:r>
            <a:r>
              <a:rPr lang="en-US" dirty="0"/>
              <a:t> </a:t>
            </a:r>
            <a:r>
              <a:rPr lang="en-US" dirty="0" err="1"/>
              <a:t>perubahan</a:t>
            </a:r>
            <a:r>
              <a:rPr lang="en-US" dirty="0"/>
              <a:t> </a:t>
            </a:r>
            <a:r>
              <a:rPr lang="en-US" dirty="0" err="1"/>
              <a:t>kebutuhan</a:t>
            </a:r>
            <a:r>
              <a:rPr lang="en-US" dirty="0"/>
              <a:t> dan </a:t>
            </a:r>
            <a:r>
              <a:rPr lang="en-US" dirty="0" err="1"/>
              <a:t>pemesanan</a:t>
            </a:r>
            <a:r>
              <a:rPr lang="en-US" dirty="0"/>
              <a:t> </a:t>
            </a:r>
            <a:r>
              <a:rPr lang="en-US" dirty="0" err="1"/>
              <a:t>sewaktuwaktu</a:t>
            </a:r>
            <a:r>
              <a:rPr lang="en-US" dirty="0"/>
              <a:t> </a:t>
            </a:r>
            <a:r>
              <a:rPr lang="en-US" dirty="0" err="1"/>
              <a:t>sesuai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situasi</a:t>
            </a:r>
            <a:r>
              <a:rPr lang="en-US" dirty="0"/>
              <a:t> dan </a:t>
            </a:r>
            <a:r>
              <a:rPr lang="en-US" dirty="0" err="1"/>
              <a:t>kondisi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Menginformasikan</a:t>
            </a:r>
            <a:r>
              <a:rPr lang="en-US" dirty="0"/>
              <a:t> target </a:t>
            </a:r>
            <a:r>
              <a:rPr lang="en-US" dirty="0" err="1"/>
              <a:t>penjualan</a:t>
            </a:r>
            <a:r>
              <a:rPr lang="en-US" dirty="0"/>
              <a:t> (sales) </a:t>
            </a:r>
            <a:r>
              <a:rPr lang="en-US" dirty="0" err="1"/>
              <a:t>perusahaan</a:t>
            </a:r>
            <a:r>
              <a:rPr lang="en-US" dirty="0"/>
              <a:t> agar 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mempersiapkan</a:t>
            </a:r>
            <a:r>
              <a:rPr lang="en-US" dirty="0"/>
              <a:t> </a:t>
            </a:r>
            <a:r>
              <a:rPr lang="en-US" dirty="0" err="1"/>
              <a:t>ketersediaan</a:t>
            </a:r>
            <a:r>
              <a:rPr lang="en-US" dirty="0"/>
              <a:t> </a:t>
            </a:r>
            <a:r>
              <a:rPr lang="en-US" dirty="0" err="1"/>
              <a:t>produknya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Mengintegrasikan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manajemen</a:t>
            </a:r>
            <a:r>
              <a:rPr lang="en-US" dirty="0"/>
              <a:t> dan </a:t>
            </a:r>
            <a:r>
              <a:rPr lang="en-US" dirty="0" err="1"/>
              <a:t>operasional</a:t>
            </a:r>
            <a:r>
              <a:rPr lang="en-US" dirty="0"/>
              <a:t> (business process) agar </a:t>
            </a:r>
            <a:r>
              <a:rPr lang="en-US" dirty="0" err="1"/>
              <a:t>terjadi</a:t>
            </a:r>
            <a:r>
              <a:rPr lang="en-US" dirty="0"/>
              <a:t> </a:t>
            </a:r>
            <a:r>
              <a:rPr lang="en-US" dirty="0" err="1"/>
              <a:t>aktivitas</a:t>
            </a:r>
            <a:r>
              <a:rPr lang="en-US" dirty="0"/>
              <a:t> yang </a:t>
            </a:r>
            <a:r>
              <a:rPr lang="en-US" dirty="0" err="1"/>
              <a:t>efektif</a:t>
            </a:r>
            <a:r>
              <a:rPr lang="en-US" dirty="0"/>
              <a:t>, </a:t>
            </a:r>
            <a:r>
              <a:rPr lang="en-US" dirty="0" err="1"/>
              <a:t>efisien</a:t>
            </a:r>
            <a:r>
              <a:rPr lang="en-US" dirty="0"/>
              <a:t>, dan </a:t>
            </a:r>
            <a:r>
              <a:rPr lang="en-US" dirty="0" err="1"/>
              <a:t>terkendali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baik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Menganalisa</a:t>
            </a:r>
            <a:r>
              <a:rPr lang="en-US" dirty="0"/>
              <a:t> </a:t>
            </a:r>
            <a:r>
              <a:rPr lang="en-US" dirty="0" err="1"/>
              <a:t>kemungkinan</a:t>
            </a:r>
            <a:r>
              <a:rPr lang="en-US" dirty="0"/>
              <a:t> </a:t>
            </a:r>
            <a:r>
              <a:rPr lang="en-US" dirty="0" err="1"/>
              <a:t>adanya</a:t>
            </a:r>
            <a:r>
              <a:rPr lang="en-US" dirty="0"/>
              <a:t> </a:t>
            </a:r>
            <a:r>
              <a:rPr lang="en-US" dirty="0" err="1"/>
              <a:t>pengembangan</a:t>
            </a:r>
            <a:r>
              <a:rPr lang="en-US" dirty="0"/>
              <a:t> </a:t>
            </a:r>
            <a:r>
              <a:rPr lang="en-US" dirty="0" err="1"/>
              <a:t>produk-produk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 di </a:t>
            </a:r>
            <a:r>
              <a:rPr lang="en-US" dirty="0" err="1"/>
              <a:t>kemudian</a:t>
            </a:r>
            <a:r>
              <a:rPr lang="en-US" dirty="0"/>
              <a:t> </a:t>
            </a:r>
            <a:r>
              <a:rPr lang="en-US" dirty="0" err="1"/>
              <a:t>hari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</a:t>
            </a:r>
            <a:r>
              <a:rPr lang="en-US" dirty="0" err="1"/>
              <a:t>Memadukan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/</a:t>
            </a: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 agar </a:t>
            </a:r>
            <a:r>
              <a:rPr lang="en-US" dirty="0" err="1"/>
              <a:t>memberikan</a:t>
            </a:r>
            <a:r>
              <a:rPr lang="en-US" dirty="0"/>
              <a:t> </a:t>
            </a:r>
            <a:r>
              <a:rPr lang="en-US" dirty="0" err="1"/>
              <a:t>nilai</a:t>
            </a:r>
            <a:r>
              <a:rPr lang="en-US" dirty="0"/>
              <a:t> </a:t>
            </a:r>
            <a:r>
              <a:rPr lang="en-US" dirty="0" err="1"/>
              <a:t>tambah</a:t>
            </a:r>
            <a:r>
              <a:rPr lang="en-US" dirty="0"/>
              <a:t> </a:t>
            </a:r>
            <a:r>
              <a:rPr lang="en-US" dirty="0" err="1"/>
              <a:t>lebih</a:t>
            </a:r>
            <a:r>
              <a:rPr lang="en-US" dirty="0"/>
              <a:t> </a:t>
            </a:r>
            <a:r>
              <a:rPr lang="en-US" dirty="0" err="1"/>
              <a:t>kepada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3141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87215-FDD0-4BD8-8C9D-B911685AC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3C730-C4CC-4262-BE9D-D3FF0BE54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demikian</a:t>
            </a:r>
            <a:r>
              <a:rPr lang="en-US" dirty="0"/>
              <a:t>,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suatu</a:t>
            </a:r>
            <a:r>
              <a:rPr lang="en-US" dirty="0"/>
              <a:t> </a:t>
            </a:r>
            <a:r>
              <a:rPr lang="en-US" dirty="0" err="1"/>
              <a:t>keharusan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perencana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mengetahui</a:t>
            </a:r>
            <a:r>
              <a:rPr lang="en-US" dirty="0"/>
              <a:t> </a:t>
            </a:r>
            <a:r>
              <a:rPr lang="en-US" dirty="0" err="1"/>
              <a:t>profil</a:t>
            </a:r>
            <a:r>
              <a:rPr lang="en-US" dirty="0"/>
              <a:t> dan </a:t>
            </a:r>
            <a:r>
              <a:rPr lang="en-US" dirty="0" err="1"/>
              <a:t>karekteristik</a:t>
            </a:r>
            <a:r>
              <a:rPr lang="en-US" dirty="0"/>
              <a:t> para 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konsep</a:t>
            </a:r>
            <a:r>
              <a:rPr lang="en-US" dirty="0"/>
              <a:t> </a:t>
            </a:r>
            <a:r>
              <a:rPr lang="en-US" dirty="0" err="1"/>
              <a:t>manajemen</a:t>
            </a:r>
            <a:r>
              <a:rPr lang="en-US" dirty="0"/>
              <a:t> </a:t>
            </a:r>
            <a:r>
              <a:rPr lang="en-US" dirty="0" err="1"/>
              <a:t>rantai</a:t>
            </a:r>
            <a:r>
              <a:rPr lang="en-US" dirty="0"/>
              <a:t> </a:t>
            </a:r>
            <a:r>
              <a:rPr lang="en-US" dirty="0" err="1"/>
              <a:t>pemasok</a:t>
            </a:r>
            <a:r>
              <a:rPr lang="en-US" dirty="0"/>
              <a:t> (supply chain management), para 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langsung</a:t>
            </a:r>
            <a:r>
              <a:rPr lang="en-US" dirty="0"/>
              <a:t> (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pemasok</a:t>
            </a:r>
            <a:r>
              <a:rPr lang="en-US" dirty="0"/>
              <a:t>) juga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peranan</a:t>
            </a:r>
            <a:r>
              <a:rPr lang="en-US" dirty="0"/>
              <a:t> yang </a:t>
            </a:r>
            <a:r>
              <a:rPr lang="en-US" dirty="0" err="1"/>
              <a:t>menentukan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pengembangan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 </a:t>
            </a:r>
            <a:r>
              <a:rPr lang="en-US" dirty="0" err="1"/>
              <a:t>terkait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Oleh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itulah</a:t>
            </a:r>
            <a:r>
              <a:rPr lang="en-US" dirty="0"/>
              <a:t> strategi </a:t>
            </a:r>
            <a:r>
              <a:rPr lang="en-US" dirty="0" err="1"/>
              <a:t>pembentukan</a:t>
            </a:r>
            <a:r>
              <a:rPr lang="en-US" dirty="0"/>
              <a:t> </a:t>
            </a:r>
            <a:r>
              <a:rPr lang="en-US" dirty="0" err="1"/>
              <a:t>kemitraan</a:t>
            </a:r>
            <a:r>
              <a:rPr lang="en-US" dirty="0"/>
              <a:t> </a:t>
            </a:r>
            <a:r>
              <a:rPr lang="en-US" dirty="0" err="1"/>
              <a:t>strategis</a:t>
            </a:r>
            <a:r>
              <a:rPr lang="en-US" dirty="0"/>
              <a:t> </a:t>
            </a:r>
            <a:r>
              <a:rPr lang="en-US" dirty="0" err="1"/>
              <a:t>menjadi</a:t>
            </a:r>
            <a:r>
              <a:rPr lang="en-US" dirty="0"/>
              <a:t> </a:t>
            </a:r>
            <a:r>
              <a:rPr lang="en-US" dirty="0" err="1"/>
              <a:t>kunci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keberhasilan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di </a:t>
            </a:r>
            <a:r>
              <a:rPr lang="en-US" dirty="0" err="1"/>
              <a:t>jaman</a:t>
            </a:r>
            <a:r>
              <a:rPr lang="en-US" dirty="0"/>
              <a:t> </a:t>
            </a:r>
            <a:r>
              <a:rPr lang="en-US" dirty="0" err="1"/>
              <a:t>moderen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3266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A3B6A-98B9-4E92-9295-9F2D0966F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1"/>
            <a:ext cx="10058400" cy="2670049"/>
          </a:xfrm>
        </p:spPr>
        <p:txBody>
          <a:bodyPr>
            <a:normAutofit/>
          </a:bodyPr>
          <a:lstStyle/>
          <a:p>
            <a:r>
              <a:rPr lang="en-US" sz="3200" dirty="0"/>
              <a:t>A. PEMAHAMAN LINGKUNGAN BISNIS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CBE1B-38B1-45F0-BCB9-1F76B650F5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A.7 </a:t>
            </a:r>
            <a:r>
              <a:rPr lang="en-US" dirty="0" err="1"/>
              <a:t>Menggambarkan</a:t>
            </a:r>
            <a:r>
              <a:rPr lang="en-US" dirty="0"/>
              <a:t> </a:t>
            </a:r>
            <a:r>
              <a:rPr lang="en-US" dirty="0" err="1"/>
              <a:t>Lansekap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34985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AB443-AB7B-4C65-BFE4-DC8C9ACB5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1BC35-FCB9-4608-99C2-E9E51578A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berkembang</a:t>
            </a:r>
            <a:r>
              <a:rPr lang="en-US" dirty="0"/>
              <a:t> </a:t>
            </a:r>
            <a:r>
              <a:rPr lang="en-US" dirty="0" err="1"/>
              <a:t>sedemikian</a:t>
            </a:r>
            <a:r>
              <a:rPr lang="en-US" dirty="0"/>
              <a:t> </a:t>
            </a:r>
            <a:r>
              <a:rPr lang="en-US" dirty="0" err="1"/>
              <a:t>cepatnya</a:t>
            </a:r>
            <a:r>
              <a:rPr lang="en-US" dirty="0"/>
              <a:t>. </a:t>
            </a:r>
            <a:r>
              <a:rPr lang="en-US" dirty="0" err="1"/>
              <a:t>Fenomena</a:t>
            </a:r>
            <a:r>
              <a:rPr lang="en-US" dirty="0"/>
              <a:t> demi </a:t>
            </a:r>
            <a:r>
              <a:rPr lang="en-US" dirty="0" err="1"/>
              <a:t>fenomena</a:t>
            </a:r>
            <a:r>
              <a:rPr lang="en-US" dirty="0"/>
              <a:t> </a:t>
            </a:r>
            <a:r>
              <a:rPr lang="en-US" dirty="0" err="1"/>
              <a:t>mewarnai</a:t>
            </a:r>
            <a:r>
              <a:rPr lang="en-US" dirty="0"/>
              <a:t> </a:t>
            </a:r>
            <a:r>
              <a:rPr lang="en-US" dirty="0" err="1"/>
              <a:t>perubahan</a:t>
            </a:r>
            <a:r>
              <a:rPr lang="en-US" dirty="0"/>
              <a:t> </a:t>
            </a:r>
            <a:r>
              <a:rPr lang="en-US" dirty="0" err="1"/>
              <a:t>paradigma</a:t>
            </a:r>
            <a:r>
              <a:rPr lang="en-US" dirty="0"/>
              <a:t> </a:t>
            </a:r>
            <a:r>
              <a:rPr lang="en-US" dirty="0" err="1"/>
              <a:t>maupun</a:t>
            </a:r>
            <a:r>
              <a:rPr lang="en-US" dirty="0"/>
              <a:t> </a:t>
            </a:r>
            <a:r>
              <a:rPr lang="en-US" dirty="0" err="1"/>
              <a:t>ekosistem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kehidupan</a:t>
            </a:r>
            <a:r>
              <a:rPr lang="en-US" dirty="0"/>
              <a:t> </a:t>
            </a:r>
            <a:r>
              <a:rPr lang="en-US" dirty="0" err="1"/>
              <a:t>manusia</a:t>
            </a:r>
            <a:r>
              <a:rPr lang="en-US" dirty="0"/>
              <a:t>.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beroperasi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ruang</a:t>
            </a:r>
            <a:r>
              <a:rPr lang="en-US" dirty="0"/>
              <a:t> </a:t>
            </a:r>
            <a:r>
              <a:rPr lang="en-US" dirty="0" err="1"/>
              <a:t>hampa</a:t>
            </a:r>
            <a:r>
              <a:rPr lang="en-US" dirty="0"/>
              <a:t>, </a:t>
            </a:r>
            <a:r>
              <a:rPr lang="en-US" dirty="0" err="1"/>
              <a:t>melainkan</a:t>
            </a:r>
            <a:r>
              <a:rPr lang="en-US" dirty="0"/>
              <a:t>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lingkungan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yang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dinamis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Hotel </a:t>
            </a:r>
            <a:r>
              <a:rPr lang="en-US" dirty="0" err="1"/>
              <a:t>misalnya</a:t>
            </a:r>
            <a:r>
              <a:rPr lang="en-US" dirty="0"/>
              <a:t>,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ekosistem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pariwisata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Sementara</a:t>
            </a:r>
            <a:r>
              <a:rPr lang="en-US" dirty="0"/>
              <a:t> supermarket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lingkungan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retail.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Bank </a:t>
            </a:r>
            <a:r>
              <a:rPr lang="en-US" dirty="0" err="1"/>
              <a:t>beroperasi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ekosistem</a:t>
            </a:r>
            <a:r>
              <a:rPr lang="en-US" dirty="0"/>
              <a:t> </a:t>
            </a:r>
            <a:r>
              <a:rPr lang="en-US" dirty="0" err="1"/>
              <a:t>perbankan</a:t>
            </a:r>
            <a:r>
              <a:rPr lang="en-US" dirty="0"/>
              <a:t> dan </a:t>
            </a:r>
            <a:r>
              <a:rPr lang="en-US" dirty="0" err="1"/>
              <a:t>keuangan</a:t>
            </a:r>
            <a:r>
              <a:rPr lang="en-US" dirty="0"/>
              <a:t>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Sementara</a:t>
            </a:r>
            <a:r>
              <a:rPr lang="en-US" dirty="0"/>
              <a:t> </a:t>
            </a:r>
            <a:r>
              <a:rPr lang="en-US" dirty="0" err="1"/>
              <a:t>penerbangan</a:t>
            </a:r>
            <a:r>
              <a:rPr lang="en-US" dirty="0"/>
              <a:t>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lingkungan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transportasi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4057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51FCB-F0FB-40E4-82CB-6CDCAEF5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EEC88-E7F5-4C6E-8B3B-94C932875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Pada </a:t>
            </a:r>
            <a:r>
              <a:rPr lang="en-US" dirty="0" err="1"/>
              <a:t>hakekatnya</a:t>
            </a:r>
            <a:r>
              <a:rPr lang="en-US" dirty="0"/>
              <a:t>, </a:t>
            </a:r>
            <a:r>
              <a:rPr lang="en-US" dirty="0" err="1"/>
              <a:t>setiap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karakteristiknya</a:t>
            </a:r>
            <a:r>
              <a:rPr lang="en-US" dirty="0"/>
              <a:t> masing-masing, yang </a:t>
            </a:r>
            <a:r>
              <a:rPr lang="en-US" dirty="0" err="1"/>
              <a:t>kerap</a:t>
            </a:r>
            <a:r>
              <a:rPr lang="en-US" dirty="0"/>
              <a:t> </a:t>
            </a:r>
            <a:r>
              <a:rPr lang="en-US" dirty="0" err="1"/>
              <a:t>berbeda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satu</a:t>
            </a:r>
            <a:r>
              <a:rPr lang="en-US" dirty="0"/>
              <a:t> negara </a:t>
            </a:r>
            <a:r>
              <a:rPr lang="en-US" dirty="0" err="1"/>
              <a:t>ke</a:t>
            </a:r>
            <a:r>
              <a:rPr lang="en-US" dirty="0"/>
              <a:t> negara </a:t>
            </a:r>
            <a:r>
              <a:rPr lang="en-US" dirty="0" err="1"/>
              <a:t>lainnya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perbankan</a:t>
            </a:r>
            <a:r>
              <a:rPr lang="en-US" dirty="0"/>
              <a:t> </a:t>
            </a:r>
            <a:r>
              <a:rPr lang="en-US" dirty="0" err="1"/>
              <a:t>misalnya</a:t>
            </a:r>
            <a:r>
              <a:rPr lang="en-US" dirty="0"/>
              <a:t>, </a:t>
            </a:r>
            <a:r>
              <a:rPr lang="en-US" dirty="0" err="1"/>
              <a:t>merupakan</a:t>
            </a:r>
            <a:r>
              <a:rPr lang="en-US" dirty="0"/>
              <a:t> salah </a:t>
            </a:r>
            <a:r>
              <a:rPr lang="en-US" dirty="0" err="1"/>
              <a:t>satu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yang </a:t>
            </a:r>
            <a:r>
              <a:rPr lang="en-US" dirty="0" err="1"/>
              <a:t>berada</a:t>
            </a:r>
            <a:r>
              <a:rPr lang="en-US" dirty="0"/>
              <a:t> pada “highly-regulated market”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yang </a:t>
            </a:r>
            <a:r>
              <a:rPr lang="en-US" dirty="0" err="1"/>
              <a:t>diregulasi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ketat</a:t>
            </a:r>
            <a:r>
              <a:rPr lang="en-US" dirty="0"/>
              <a:t> oleh </a:t>
            </a:r>
            <a:r>
              <a:rPr lang="en-US" dirty="0" err="1"/>
              <a:t>pemerintah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Demikian</a:t>
            </a:r>
            <a:r>
              <a:rPr lang="en-US" dirty="0"/>
              <a:t> pula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penerbangan</a:t>
            </a:r>
            <a:r>
              <a:rPr lang="en-US" dirty="0"/>
              <a:t> dan </a:t>
            </a:r>
            <a:r>
              <a:rPr lang="en-US" dirty="0" err="1"/>
              <a:t>telekomunikasi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Sementara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semacam</a:t>
            </a:r>
            <a:r>
              <a:rPr lang="en-US" dirty="0"/>
              <a:t> </a:t>
            </a:r>
            <a:r>
              <a:rPr lang="en-US" dirty="0" err="1"/>
              <a:t>konsultan</a:t>
            </a:r>
            <a:r>
              <a:rPr lang="en-US" dirty="0"/>
              <a:t>, </a:t>
            </a:r>
            <a:r>
              <a:rPr lang="en-US" dirty="0" err="1"/>
              <a:t>pendidikan</a:t>
            </a:r>
            <a:r>
              <a:rPr lang="en-US" dirty="0"/>
              <a:t>, </a:t>
            </a:r>
            <a:r>
              <a:rPr lang="en-US" dirty="0" err="1"/>
              <a:t>perumahan</a:t>
            </a:r>
            <a:r>
              <a:rPr lang="en-US" dirty="0"/>
              <a:t> (real estate)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jasa-jasa</a:t>
            </a:r>
            <a:r>
              <a:rPr lang="en-US" dirty="0"/>
              <a:t> </a:t>
            </a:r>
            <a:r>
              <a:rPr lang="en-US" dirty="0" err="1"/>
              <a:t>lainnya</a:t>
            </a:r>
            <a:r>
              <a:rPr lang="en-US" dirty="0"/>
              <a:t>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terbuka</a:t>
            </a:r>
            <a:r>
              <a:rPr lang="en-US" dirty="0"/>
              <a:t> dan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terlampau</a:t>
            </a:r>
            <a:r>
              <a:rPr lang="en-US" dirty="0"/>
              <a:t> </a:t>
            </a:r>
            <a:r>
              <a:rPr lang="en-US" dirty="0" err="1"/>
              <a:t>diatur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ketat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Memahami</a:t>
            </a:r>
            <a:r>
              <a:rPr lang="en-US" dirty="0"/>
              <a:t> </a:t>
            </a:r>
            <a:r>
              <a:rPr lang="en-US" dirty="0" err="1"/>
              <a:t>karakteristik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tempat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beroperasi</a:t>
            </a:r>
            <a:r>
              <a:rPr lang="en-US" dirty="0"/>
              <a:t> </a:t>
            </a:r>
            <a:r>
              <a:rPr lang="en-US" dirty="0" err="1"/>
              <a:t>sangatlah</a:t>
            </a:r>
            <a:r>
              <a:rPr lang="en-US" dirty="0"/>
              <a:t> </a:t>
            </a:r>
            <a:r>
              <a:rPr lang="en-US" dirty="0" err="1"/>
              <a:t>penting</a:t>
            </a:r>
            <a:r>
              <a:rPr lang="en-US" dirty="0"/>
              <a:t>, </a:t>
            </a:r>
            <a:r>
              <a:rPr lang="en-US" dirty="0" err="1"/>
              <a:t>terutama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memahami</a:t>
            </a:r>
            <a:r>
              <a:rPr lang="en-US" dirty="0"/>
              <a:t> </a:t>
            </a:r>
            <a:r>
              <a:rPr lang="en-US" dirty="0" err="1"/>
              <a:t>fenomena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tren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</a:t>
            </a:r>
            <a:r>
              <a:rPr lang="en-US" dirty="0" err="1"/>
              <a:t>saja</a:t>
            </a:r>
            <a:r>
              <a:rPr lang="en-US" dirty="0"/>
              <a:t> yang </a:t>
            </a:r>
            <a:r>
              <a:rPr lang="en-US" dirty="0" err="1"/>
              <a:t>sedang</a:t>
            </a:r>
            <a:r>
              <a:rPr lang="en-US" dirty="0"/>
              <a:t> dan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terjadi</a:t>
            </a:r>
            <a:r>
              <a:rPr lang="en-US" dirty="0"/>
              <a:t>, agar strategi </a:t>
            </a:r>
            <a:r>
              <a:rPr lang="en-US" dirty="0" err="1"/>
              <a:t>efektif</a:t>
            </a:r>
            <a:r>
              <a:rPr lang="en-US" dirty="0"/>
              <a:t> </a:t>
            </a:r>
            <a:r>
              <a:rPr lang="en-US" dirty="0" err="1"/>
              <a:t>memenangkan</a:t>
            </a:r>
            <a:r>
              <a:rPr lang="en-US" dirty="0"/>
              <a:t> </a:t>
            </a:r>
            <a:r>
              <a:rPr lang="en-US" dirty="0" err="1"/>
              <a:t>persaingan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terjadi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4573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F3381-0D2B-4F5E-B6E3-D825593DD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CFCEA8D-3EC9-493D-A708-DA881FC5B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440" t="24311" r="28367" b="25336"/>
          <a:stretch/>
        </p:blipFill>
        <p:spPr>
          <a:xfrm>
            <a:off x="1036320" y="601885"/>
            <a:ext cx="10225847" cy="5382226"/>
          </a:xfrm>
        </p:spPr>
      </p:pic>
    </p:spTree>
    <p:extLst>
      <p:ext uri="{BB962C8B-B14F-4D97-AF65-F5344CB8AC3E}">
        <p14:creationId xmlns:p14="http://schemas.microsoft.com/office/powerpoint/2010/main" val="2239951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2E043-C72E-4AF7-A4A8-E7D6173AA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7C27D-9A4D-4525-AD7C-EE2D1BD25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Jika </a:t>
            </a:r>
            <a:r>
              <a:rPr lang="en-US" dirty="0" err="1"/>
              <a:t>dahulu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bergerak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stabil</a:t>
            </a:r>
            <a:r>
              <a:rPr lang="en-US" dirty="0"/>
              <a:t> </a:t>
            </a:r>
            <a:r>
              <a:rPr lang="en-US" dirty="0" err="1"/>
              <a:t>tanpa</a:t>
            </a:r>
            <a:r>
              <a:rPr lang="en-US" dirty="0"/>
              <a:t> </a:t>
            </a:r>
            <a:r>
              <a:rPr lang="en-US" dirty="0" err="1"/>
              <a:t>banyak</a:t>
            </a:r>
            <a:r>
              <a:rPr lang="en-US" dirty="0"/>
              <a:t> </a:t>
            </a:r>
            <a:r>
              <a:rPr lang="en-US" dirty="0" err="1"/>
              <a:t>dinamika</a:t>
            </a:r>
            <a:r>
              <a:rPr lang="en-US" dirty="0"/>
              <a:t>, </a:t>
            </a:r>
            <a:r>
              <a:rPr lang="en-US" dirty="0" err="1"/>
              <a:t>maka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era </a:t>
            </a:r>
            <a:r>
              <a:rPr lang="en-US" dirty="0" err="1"/>
              <a:t>globalisasi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terjadi</a:t>
            </a:r>
            <a:r>
              <a:rPr lang="en-US" dirty="0"/>
              <a:t> </a:t>
            </a:r>
            <a:r>
              <a:rPr lang="en-US" dirty="0" err="1"/>
              <a:t>banyak</a:t>
            </a:r>
            <a:r>
              <a:rPr lang="en-US" dirty="0"/>
              <a:t> </a:t>
            </a:r>
            <a:r>
              <a:rPr lang="en-US" dirty="0" err="1"/>
              <a:t>fenomena</a:t>
            </a:r>
            <a:r>
              <a:rPr lang="en-US" dirty="0"/>
              <a:t> </a:t>
            </a:r>
            <a:r>
              <a:rPr lang="en-US" dirty="0" err="1"/>
              <a:t>menarik</a:t>
            </a:r>
            <a:r>
              <a:rPr lang="en-US" dirty="0"/>
              <a:t> yang </a:t>
            </a:r>
            <a:r>
              <a:rPr lang="en-US" dirty="0" err="1"/>
              <a:t>patut</a:t>
            </a:r>
            <a:r>
              <a:rPr lang="en-US" dirty="0"/>
              <a:t> </a:t>
            </a:r>
            <a:r>
              <a:rPr lang="en-US" dirty="0" err="1"/>
              <a:t>dicermati</a:t>
            </a:r>
            <a:r>
              <a:rPr lang="en-US" dirty="0"/>
              <a:t>;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kondisi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mendasar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merubah</a:t>
            </a:r>
            <a:r>
              <a:rPr lang="en-US" dirty="0"/>
              <a:t> </a:t>
            </a:r>
            <a:r>
              <a:rPr lang="en-US" dirty="0" err="1"/>
              <a:t>lansekap</a:t>
            </a:r>
            <a:r>
              <a:rPr lang="en-US" dirty="0"/>
              <a:t> </a:t>
            </a:r>
            <a:r>
              <a:rPr lang="en-US" dirty="0" err="1"/>
              <a:t>indutri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fundamental, </a:t>
            </a:r>
            <a:r>
              <a:rPr lang="en-US" dirty="0" err="1"/>
              <a:t>antara</a:t>
            </a:r>
            <a:r>
              <a:rPr lang="en-US" dirty="0"/>
              <a:t> lain: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Diberlakukannya</a:t>
            </a:r>
            <a:r>
              <a:rPr lang="en-US" dirty="0"/>
              <a:t> </a:t>
            </a:r>
            <a:r>
              <a:rPr lang="en-US" dirty="0" err="1"/>
              <a:t>deregulasi</a:t>
            </a:r>
            <a:r>
              <a:rPr lang="en-US" dirty="0"/>
              <a:t> pada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menggairahkan</a:t>
            </a:r>
            <a:r>
              <a:rPr lang="en-US" dirty="0"/>
              <a:t> pasar </a:t>
            </a:r>
            <a:r>
              <a:rPr lang="en-US" dirty="0" err="1"/>
              <a:t>lokal</a:t>
            </a:r>
            <a:r>
              <a:rPr lang="en-US" dirty="0"/>
              <a:t> </a:t>
            </a:r>
            <a:r>
              <a:rPr lang="en-US" dirty="0" err="1"/>
              <a:t>maupun</a:t>
            </a:r>
            <a:r>
              <a:rPr lang="en-US" dirty="0"/>
              <a:t> global,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hal-hal</a:t>
            </a:r>
            <a:r>
              <a:rPr lang="en-US" dirty="0"/>
              <a:t> yang </a:t>
            </a:r>
            <a:r>
              <a:rPr lang="en-US" dirty="0" err="1"/>
              <a:t>dahulu</a:t>
            </a:r>
            <a:r>
              <a:rPr lang="en-US" dirty="0"/>
              <a:t> tabu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dilaksanakan</a:t>
            </a:r>
            <a:r>
              <a:rPr lang="en-US" dirty="0"/>
              <a:t> </a:t>
            </a:r>
            <a:r>
              <a:rPr lang="en-US" dirty="0" err="1"/>
              <a:t>menjadi</a:t>
            </a:r>
            <a:r>
              <a:rPr lang="en-US" dirty="0"/>
              <a:t> </a:t>
            </a:r>
            <a:r>
              <a:rPr lang="en-US" dirty="0" err="1"/>
              <a:t>sesuatu</a:t>
            </a:r>
            <a:r>
              <a:rPr lang="en-US" dirty="0"/>
              <a:t> yang normal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diterapkan</a:t>
            </a:r>
            <a:r>
              <a:rPr lang="en-US" dirty="0"/>
              <a:t> </a:t>
            </a:r>
            <a:r>
              <a:rPr lang="en-US" dirty="0" err="1"/>
              <a:t>saat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Terintegrasinya</a:t>
            </a:r>
            <a:r>
              <a:rPr lang="en-US" dirty="0"/>
              <a:t> </a:t>
            </a:r>
            <a:r>
              <a:rPr lang="en-US" dirty="0" err="1"/>
              <a:t>rantai</a:t>
            </a:r>
            <a:r>
              <a:rPr lang="en-US" dirty="0"/>
              <a:t> </a:t>
            </a:r>
            <a:r>
              <a:rPr lang="en-US" dirty="0" err="1"/>
              <a:t>pasokan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hulu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en-US" dirty="0" err="1"/>
              <a:t>hilir</a:t>
            </a:r>
            <a:r>
              <a:rPr lang="en-US" dirty="0"/>
              <a:t> yang </a:t>
            </a:r>
            <a:r>
              <a:rPr lang="en-US" dirty="0" err="1"/>
              <a:t>secara</a:t>
            </a:r>
            <a:r>
              <a:rPr lang="en-US" dirty="0"/>
              <a:t> virtual </a:t>
            </a:r>
            <a:r>
              <a:rPr lang="en-US" dirty="0" err="1"/>
              <a:t>menggabungkan</a:t>
            </a:r>
            <a:r>
              <a:rPr lang="en-US" dirty="0"/>
              <a:t> </a:t>
            </a:r>
            <a:r>
              <a:rPr lang="en-US" dirty="0" err="1"/>
              <a:t>beberapa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sekaligus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kemitraan</a:t>
            </a:r>
            <a:r>
              <a:rPr lang="en-US" dirty="0"/>
              <a:t> </a:t>
            </a:r>
            <a:r>
              <a:rPr lang="en-US" dirty="0" err="1"/>
              <a:t>strategis</a:t>
            </a:r>
            <a:r>
              <a:rPr lang="en-US" dirty="0"/>
              <a:t> </a:t>
            </a:r>
            <a:r>
              <a:rPr lang="en-US" dirty="0" err="1"/>
              <a:t>lintas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, </a:t>
            </a:r>
            <a:r>
              <a:rPr lang="en-US" dirty="0" err="1"/>
              <a:t>industri</a:t>
            </a:r>
            <a:r>
              <a:rPr lang="en-US" dirty="0"/>
              <a:t>, dan </a:t>
            </a:r>
            <a:r>
              <a:rPr lang="en-US" dirty="0" err="1"/>
              <a:t>geografis</a:t>
            </a:r>
            <a:r>
              <a:rPr lang="en-US" dirty="0"/>
              <a:t>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</a:t>
            </a:r>
            <a:r>
              <a:rPr lang="en-US" dirty="0" err="1"/>
              <a:t>Terjadinya</a:t>
            </a:r>
            <a:r>
              <a:rPr lang="en-US" dirty="0"/>
              <a:t> merger dan </a:t>
            </a:r>
            <a:r>
              <a:rPr lang="en-US" dirty="0" err="1"/>
              <a:t>akuisisi</a:t>
            </a:r>
            <a:r>
              <a:rPr lang="en-US" dirty="0"/>
              <a:t> </a:t>
            </a:r>
            <a:r>
              <a:rPr lang="en-US" dirty="0" err="1"/>
              <a:t>antar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besar</a:t>
            </a:r>
            <a:r>
              <a:rPr lang="en-US" dirty="0"/>
              <a:t>, </a:t>
            </a:r>
            <a:r>
              <a:rPr lang="en-US" dirty="0" err="1"/>
              <a:t>menengah</a:t>
            </a:r>
            <a:r>
              <a:rPr lang="en-US" dirty="0"/>
              <a:t>, dan </a:t>
            </a:r>
            <a:r>
              <a:rPr lang="en-US" dirty="0" err="1"/>
              <a:t>kecil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memperkuat</a:t>
            </a:r>
            <a:r>
              <a:rPr lang="en-US" dirty="0"/>
              <a:t> fundamental </a:t>
            </a:r>
            <a:r>
              <a:rPr lang="en-US" dirty="0" err="1"/>
              <a:t>bisnisnya</a:t>
            </a:r>
            <a:r>
              <a:rPr 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461199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819A2-5E54-498E-93E3-82B370D79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D5DB9-0821-45AF-A199-7C1EA0179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Berkembangnya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</a:t>
            </a:r>
            <a:r>
              <a:rPr lang="en-US" dirty="0" err="1"/>
              <a:t>sedemikian</a:t>
            </a:r>
            <a:r>
              <a:rPr lang="en-US" dirty="0"/>
              <a:t> </a:t>
            </a:r>
            <a:r>
              <a:rPr lang="en-US" dirty="0" err="1"/>
              <a:t>cepat</a:t>
            </a:r>
            <a:r>
              <a:rPr lang="en-US" dirty="0"/>
              <a:t> </a:t>
            </a:r>
            <a:r>
              <a:rPr lang="en-US" dirty="0" err="1"/>
              <a:t>sehingga</a:t>
            </a:r>
            <a:r>
              <a:rPr lang="en-US" dirty="0"/>
              <a:t> </a:t>
            </a:r>
            <a:r>
              <a:rPr lang="en-US" dirty="0" err="1"/>
              <a:t>menciptakan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fenomena</a:t>
            </a:r>
            <a:r>
              <a:rPr lang="en-US" dirty="0"/>
              <a:t> </a:t>
            </a:r>
            <a:r>
              <a:rPr lang="en-US" dirty="0" err="1"/>
              <a:t>transformasi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yang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pernah</a:t>
            </a:r>
            <a:r>
              <a:rPr lang="en-US" dirty="0"/>
              <a:t> </a:t>
            </a:r>
            <a:r>
              <a:rPr lang="en-US" dirty="0" err="1"/>
              <a:t>terbayangkan</a:t>
            </a:r>
            <a:r>
              <a:rPr lang="en-US" dirty="0"/>
              <a:t> </a:t>
            </a:r>
            <a:r>
              <a:rPr lang="en-US" dirty="0" err="1"/>
              <a:t>sebelumnya</a:t>
            </a:r>
            <a:r>
              <a:rPr lang="en-US" dirty="0"/>
              <a:t> (</a:t>
            </a:r>
            <a:r>
              <a:rPr lang="en-US" dirty="0" err="1"/>
              <a:t>bisnis</a:t>
            </a:r>
            <a:r>
              <a:rPr lang="en-US" dirty="0"/>
              <a:t> daring/online);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Reformasi</a:t>
            </a:r>
            <a:r>
              <a:rPr lang="en-US" dirty="0"/>
              <a:t> dan </a:t>
            </a:r>
            <a:r>
              <a:rPr lang="en-US" dirty="0" err="1"/>
              <a:t>revitalisasi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kebijakan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yang </a:t>
            </a:r>
            <a:r>
              <a:rPr lang="en-US" dirty="0" err="1"/>
              <a:t>memungkinkan</a:t>
            </a:r>
            <a:r>
              <a:rPr lang="en-US" dirty="0"/>
              <a:t> </a:t>
            </a:r>
            <a:r>
              <a:rPr lang="en-US" dirty="0" err="1"/>
              <a:t>terjadinya</a:t>
            </a:r>
            <a:r>
              <a:rPr lang="en-US" dirty="0"/>
              <a:t> </a:t>
            </a:r>
            <a:r>
              <a:rPr lang="en-US" dirty="0" err="1"/>
              <a:t>inovasi</a:t>
            </a:r>
            <a:r>
              <a:rPr lang="en-US" dirty="0"/>
              <a:t> dan </a:t>
            </a:r>
            <a:r>
              <a:rPr lang="en-US" dirty="0" err="1"/>
              <a:t>terobosan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menjalankan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Terbukanya</a:t>
            </a:r>
            <a:r>
              <a:rPr lang="en-US" dirty="0"/>
              <a:t> pasar </a:t>
            </a:r>
            <a:r>
              <a:rPr lang="en-US" dirty="0" err="1"/>
              <a:t>lintas</a:t>
            </a:r>
            <a:r>
              <a:rPr lang="en-US" dirty="0"/>
              <a:t> negara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dampak</a:t>
            </a:r>
            <a:r>
              <a:rPr lang="en-US" dirty="0"/>
              <a:t> dan </a:t>
            </a:r>
            <a:r>
              <a:rPr lang="en-US" dirty="0" err="1"/>
              <a:t>tuntutan</a:t>
            </a:r>
            <a:r>
              <a:rPr lang="en-US" dirty="0"/>
              <a:t> </a:t>
            </a:r>
            <a:r>
              <a:rPr lang="en-US" dirty="0" err="1"/>
              <a:t>globalisasi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Bergesernya</a:t>
            </a:r>
            <a:r>
              <a:rPr lang="en-US" dirty="0"/>
              <a:t> </a:t>
            </a:r>
            <a:r>
              <a:rPr lang="en-US" dirty="0" err="1"/>
              <a:t>sumbu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sv-SE" dirty="0"/>
              <a:t>kekuatan bisnis dari dunia barat ke timur; dan lain sebagainya.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867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A1574-1B55-468A-A331-BE085D8F7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D2AAC1-F585-4827-A62B-A7481700CA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911" t="25462" r="24484" b="23034"/>
          <a:stretch/>
        </p:blipFill>
        <p:spPr>
          <a:xfrm>
            <a:off x="601885" y="544010"/>
            <a:ext cx="10787604" cy="5752618"/>
          </a:xfrm>
        </p:spPr>
      </p:pic>
    </p:spTree>
    <p:extLst>
      <p:ext uri="{BB962C8B-B14F-4D97-AF65-F5344CB8AC3E}">
        <p14:creationId xmlns:p14="http://schemas.microsoft.com/office/powerpoint/2010/main" val="1596911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6CF4-ABAB-4985-B2C8-57143164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631DD-FF52-4814-98B8-6FFA9A8F4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Pada </a:t>
            </a:r>
            <a:r>
              <a:rPr lang="en-US" dirty="0" err="1"/>
              <a:t>intinya</a:t>
            </a:r>
            <a:r>
              <a:rPr lang="en-US" dirty="0"/>
              <a:t>, </a:t>
            </a:r>
            <a:r>
              <a:rPr lang="en-US" dirty="0" err="1"/>
              <a:t>seluruh</a:t>
            </a:r>
            <a:r>
              <a:rPr lang="en-US" dirty="0"/>
              <a:t> </a:t>
            </a:r>
            <a:r>
              <a:rPr lang="en-US" dirty="0" err="1"/>
              <a:t>fenomena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hubungan</a:t>
            </a:r>
            <a:r>
              <a:rPr lang="en-US" dirty="0"/>
              <a:t> </a:t>
            </a:r>
            <a:r>
              <a:rPr lang="en-US" dirty="0" err="1"/>
              <a:t>langsung</a:t>
            </a:r>
            <a:r>
              <a:rPr lang="en-US" dirty="0"/>
              <a:t> </a:t>
            </a:r>
            <a:r>
              <a:rPr lang="en-US" dirty="0" err="1"/>
              <a:t>maupun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langsung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keberadaan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berfungsi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supporter, enabler, integrator, </a:t>
            </a:r>
            <a:r>
              <a:rPr lang="en-US" dirty="0" err="1"/>
              <a:t>mapun</a:t>
            </a:r>
            <a:r>
              <a:rPr lang="en-US" dirty="0"/>
              <a:t> </a:t>
            </a:r>
            <a:r>
              <a:rPr lang="en-US" dirty="0" err="1"/>
              <a:t>transformator</a:t>
            </a:r>
            <a:r>
              <a:rPr lang="en-US" dirty="0"/>
              <a:t>. </a:t>
            </a:r>
            <a:r>
              <a:rPr lang="en-US" dirty="0" err="1"/>
              <a:t>Lihatlah</a:t>
            </a:r>
            <a:r>
              <a:rPr lang="en-US" dirty="0"/>
              <a:t> </a:t>
            </a:r>
            <a:r>
              <a:rPr lang="en-US" dirty="0" err="1"/>
              <a:t>contohnya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berikut</a:t>
            </a:r>
            <a:r>
              <a:rPr lang="en-US" dirty="0"/>
              <a:t>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telah</a:t>
            </a:r>
            <a:r>
              <a:rPr lang="en-US" dirty="0"/>
              <a:t> </a:t>
            </a:r>
            <a:r>
              <a:rPr lang="en-US" dirty="0" err="1"/>
              <a:t>mampu</a:t>
            </a:r>
            <a:r>
              <a:rPr lang="en-US" dirty="0"/>
              <a:t> </a:t>
            </a:r>
            <a:r>
              <a:rPr lang="en-US" dirty="0" err="1"/>
              <a:t>mengintegrasikan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transportasi</a:t>
            </a:r>
            <a:r>
              <a:rPr lang="en-US" dirty="0"/>
              <a:t>, </a:t>
            </a:r>
            <a:r>
              <a:rPr lang="en-US" dirty="0" err="1"/>
              <a:t>pariwisata</a:t>
            </a:r>
            <a:r>
              <a:rPr lang="en-US" dirty="0"/>
              <a:t>, dan </a:t>
            </a:r>
            <a:r>
              <a:rPr lang="en-US" dirty="0" err="1"/>
              <a:t>telekomunikasi</a:t>
            </a:r>
            <a:r>
              <a:rPr lang="en-US" dirty="0"/>
              <a:t> yang </a:t>
            </a:r>
            <a:r>
              <a:rPr lang="en-US" dirty="0" err="1"/>
              <a:t>selama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vertikal</a:t>
            </a:r>
            <a:r>
              <a:rPr lang="en-US" dirty="0"/>
              <a:t> </a:t>
            </a:r>
            <a:r>
              <a:rPr lang="en-US" dirty="0" err="1"/>
              <a:t>berdiri</a:t>
            </a:r>
            <a:r>
              <a:rPr lang="en-US" dirty="0"/>
              <a:t> </a:t>
            </a:r>
            <a:r>
              <a:rPr lang="en-US" dirty="0" err="1"/>
              <a:t>sendiri-sendiri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Internet </a:t>
            </a:r>
            <a:r>
              <a:rPr lang="en-US" dirty="0" err="1"/>
              <a:t>membuat</a:t>
            </a:r>
            <a:r>
              <a:rPr lang="en-US" dirty="0"/>
              <a:t> </a:t>
            </a:r>
            <a:r>
              <a:rPr lang="en-US" dirty="0" err="1"/>
              <a:t>setiap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pandang</a:t>
            </a:r>
            <a:r>
              <a:rPr lang="en-US" dirty="0"/>
              <a:t> </a:t>
            </a:r>
            <a:r>
              <a:rPr lang="en-US" dirty="0" err="1"/>
              <a:t>berskala</a:t>
            </a:r>
            <a:r>
              <a:rPr lang="en-US" dirty="0"/>
              <a:t> </a:t>
            </a:r>
            <a:r>
              <a:rPr lang="en-US" dirty="0" err="1"/>
              <a:t>kecil</a:t>
            </a:r>
            <a:r>
              <a:rPr lang="en-US" dirty="0"/>
              <a:t>, </a:t>
            </a:r>
            <a:r>
              <a:rPr lang="en-US" dirty="0" err="1"/>
              <a:t>menengah</a:t>
            </a:r>
            <a:r>
              <a:rPr lang="en-US" dirty="0"/>
              <a:t>,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besar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berkompetisi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seimbang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Telekomunikasi yang </a:t>
            </a:r>
            <a:r>
              <a:rPr lang="en-US" dirty="0" err="1"/>
              <a:t>canggih</a:t>
            </a:r>
            <a:r>
              <a:rPr lang="en-US" dirty="0"/>
              <a:t> </a:t>
            </a:r>
            <a:r>
              <a:rPr lang="en-US" dirty="0" err="1"/>
              <a:t>membuat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multinasional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mengendalikan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lintas</a:t>
            </a:r>
            <a:r>
              <a:rPr lang="en-US" dirty="0"/>
              <a:t> </a:t>
            </a:r>
            <a:r>
              <a:rPr lang="en-US" dirty="0" err="1"/>
              <a:t>negaranya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cepat</a:t>
            </a:r>
            <a:r>
              <a:rPr lang="en-US" dirty="0"/>
              <a:t> dan optimal;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Bisnis</a:t>
            </a:r>
            <a:r>
              <a:rPr lang="en-US" dirty="0"/>
              <a:t> daring (e-commerce) </a:t>
            </a:r>
            <a:r>
              <a:rPr lang="en-US" dirty="0" err="1"/>
              <a:t>mampu</a:t>
            </a:r>
            <a:r>
              <a:rPr lang="en-US" dirty="0"/>
              <a:t> </a:t>
            </a:r>
            <a:r>
              <a:rPr lang="en-US" dirty="0" err="1"/>
              <a:t>menembus</a:t>
            </a:r>
            <a:r>
              <a:rPr lang="en-US" dirty="0"/>
              <a:t> </a:t>
            </a:r>
            <a:r>
              <a:rPr lang="en-US" dirty="0" err="1"/>
              <a:t>batasan</a:t>
            </a:r>
            <a:r>
              <a:rPr lang="en-US" dirty="0"/>
              <a:t> </a:t>
            </a:r>
            <a:r>
              <a:rPr lang="en-US" dirty="0" err="1"/>
              <a:t>ruang</a:t>
            </a:r>
            <a:r>
              <a:rPr lang="en-US" dirty="0"/>
              <a:t> dan </a:t>
            </a:r>
            <a:r>
              <a:rPr lang="en-US" dirty="0" err="1"/>
              <a:t>waktu</a:t>
            </a:r>
            <a:r>
              <a:rPr lang="en-US" dirty="0"/>
              <a:t> yang </a:t>
            </a:r>
            <a:r>
              <a:rPr lang="en-US" dirty="0" err="1"/>
              <a:t>selama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menjadi</a:t>
            </a:r>
            <a:r>
              <a:rPr lang="en-US" dirty="0"/>
              <a:t> </a:t>
            </a:r>
            <a:r>
              <a:rPr lang="en-US" dirty="0" err="1"/>
              <a:t>rintangan</a:t>
            </a:r>
            <a:r>
              <a:rPr lang="en-US" dirty="0"/>
              <a:t> dan </a:t>
            </a:r>
            <a:r>
              <a:rPr lang="en-US" dirty="0" err="1"/>
              <a:t>hambatan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berusaha</a:t>
            </a:r>
            <a:r>
              <a:rPr 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5869010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2A66-7D2A-400E-A12A-40ECC6AEB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7AB51-DC39-407E-BCA2-8A571C7E3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Model </a:t>
            </a:r>
            <a:r>
              <a:rPr lang="en-US" dirty="0" err="1"/>
              <a:t>pembayaran</a:t>
            </a:r>
            <a:r>
              <a:rPr lang="en-US" dirty="0"/>
              <a:t> non </a:t>
            </a:r>
            <a:r>
              <a:rPr lang="en-US" dirty="0" err="1"/>
              <a:t>tunai</a:t>
            </a:r>
            <a:r>
              <a:rPr lang="en-US" dirty="0"/>
              <a:t> (cashless) </a:t>
            </a:r>
            <a:r>
              <a:rPr lang="en-US" dirty="0" err="1"/>
              <a:t>telah</a:t>
            </a:r>
            <a:r>
              <a:rPr lang="en-US" dirty="0"/>
              <a:t> </a:t>
            </a:r>
            <a:r>
              <a:rPr lang="en-US" dirty="0" err="1"/>
              <a:t>mempercepat</a:t>
            </a:r>
            <a:r>
              <a:rPr lang="en-US" dirty="0"/>
              <a:t> </a:t>
            </a:r>
            <a:r>
              <a:rPr lang="en-US" dirty="0" err="1"/>
              <a:t>terjadinya</a:t>
            </a:r>
            <a:r>
              <a:rPr lang="en-US" dirty="0"/>
              <a:t> </a:t>
            </a:r>
            <a:r>
              <a:rPr lang="en-US" dirty="0" err="1"/>
              <a:t>transaksi</a:t>
            </a:r>
            <a:r>
              <a:rPr lang="en-US" dirty="0"/>
              <a:t> </a:t>
            </a:r>
            <a:r>
              <a:rPr lang="en-US" dirty="0" err="1"/>
              <a:t>keuangan</a:t>
            </a:r>
            <a:r>
              <a:rPr lang="en-US" dirty="0"/>
              <a:t> di mana-mana;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Berkembangnya</a:t>
            </a:r>
            <a:r>
              <a:rPr lang="en-US" dirty="0"/>
              <a:t> </a:t>
            </a:r>
            <a:r>
              <a:rPr lang="en-US" dirty="0" err="1"/>
              <a:t>beragam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piranti</a:t>
            </a:r>
            <a:r>
              <a:rPr lang="en-US" dirty="0"/>
              <a:t> </a:t>
            </a:r>
            <a:r>
              <a:rPr lang="en-US" dirty="0" err="1"/>
              <a:t>akses</a:t>
            </a:r>
            <a:r>
              <a:rPr lang="en-US" dirty="0"/>
              <a:t> (digital gadgets) </a:t>
            </a:r>
            <a:r>
              <a:rPr lang="en-US" dirty="0" err="1"/>
              <a:t>memungkinkan</a:t>
            </a:r>
            <a:r>
              <a:rPr lang="en-US" dirty="0"/>
              <a:t> </a:t>
            </a:r>
            <a:r>
              <a:rPr lang="en-US" dirty="0" err="1"/>
              <a:t>hadirnya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di mana-mana (anytime, anywhere, anyhow);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47947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AE85B-1509-4B32-A9DF-4CFA1953D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A50E4-99FC-4FD7-BE5D-F3F1DA3A2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Artinya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perancang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mampu</a:t>
            </a:r>
            <a:r>
              <a:rPr lang="en-US" dirty="0"/>
              <a:t> </a:t>
            </a:r>
            <a:r>
              <a:rPr lang="en-US" dirty="0" err="1"/>
              <a:t>menghadirkan</a:t>
            </a:r>
            <a:r>
              <a:rPr lang="en-US" dirty="0"/>
              <a:t> </a:t>
            </a:r>
            <a:r>
              <a:rPr lang="en-US" dirty="0" err="1"/>
              <a:t>aplikasi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konteks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yang </a:t>
            </a:r>
            <a:r>
              <a:rPr lang="en-US" dirty="0" err="1"/>
              <a:t>berada</a:t>
            </a:r>
            <a:r>
              <a:rPr lang="en-US" dirty="0"/>
              <a:t> pada </a:t>
            </a:r>
            <a:r>
              <a:rPr lang="en-US" dirty="0" err="1"/>
              <a:t>lansekap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yang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dinamis</a:t>
            </a:r>
            <a:r>
              <a:rPr lang="en-US" dirty="0"/>
              <a:t> </a:t>
            </a:r>
            <a:r>
              <a:rPr lang="en-US" dirty="0" err="1"/>
              <a:t>berkembang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hari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en-US" dirty="0" err="1"/>
              <a:t>hari</a:t>
            </a:r>
            <a:r>
              <a:rPr lang="en-US" dirty="0"/>
              <a:t>. </a:t>
            </a:r>
            <a:r>
              <a:rPr lang="en-US" dirty="0" err="1"/>
              <a:t>Tentu</a:t>
            </a:r>
            <a:r>
              <a:rPr lang="en-US" dirty="0"/>
              <a:t> </a:t>
            </a:r>
            <a:r>
              <a:rPr lang="en-US" dirty="0" err="1"/>
              <a:t>saja</a:t>
            </a:r>
            <a:r>
              <a:rPr lang="en-US" dirty="0"/>
              <a:t> </a:t>
            </a:r>
            <a:r>
              <a:rPr lang="en-US" dirty="0" err="1"/>
              <a:t>semuanya</a:t>
            </a:r>
            <a:r>
              <a:rPr lang="en-US" dirty="0"/>
              <a:t> </a:t>
            </a:r>
            <a:r>
              <a:rPr lang="en-US" dirty="0" err="1"/>
              <a:t>ditujukan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kepentingan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itu</a:t>
            </a:r>
            <a:r>
              <a:rPr lang="en-US" dirty="0"/>
              <a:t> </a:t>
            </a:r>
            <a:r>
              <a:rPr lang="en-US" dirty="0" err="1"/>
              <a:t>sendiri</a:t>
            </a:r>
            <a:r>
              <a:rPr lang="en-US" dirty="0"/>
              <a:t>, </a:t>
            </a:r>
            <a:r>
              <a:rPr lang="en-US" dirty="0" err="1"/>
              <a:t>terutama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memberikan</a:t>
            </a:r>
            <a:r>
              <a:rPr lang="en-US" dirty="0"/>
              <a:t> </a:t>
            </a:r>
            <a:r>
              <a:rPr lang="en-US" dirty="0" err="1"/>
              <a:t>nilai</a:t>
            </a:r>
            <a:r>
              <a:rPr lang="en-US" dirty="0"/>
              <a:t> </a:t>
            </a:r>
            <a:r>
              <a:rPr lang="en-US" dirty="0" err="1"/>
              <a:t>tambah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para </a:t>
            </a:r>
            <a:r>
              <a:rPr lang="en-US" dirty="0" err="1"/>
              <a:t>pemangku</a:t>
            </a:r>
            <a:r>
              <a:rPr lang="en-US" dirty="0"/>
              <a:t> </a:t>
            </a:r>
            <a:r>
              <a:rPr lang="en-US" dirty="0" err="1"/>
              <a:t>kepentingan</a:t>
            </a:r>
            <a:r>
              <a:rPr lang="en-US" dirty="0"/>
              <a:t>, </a:t>
            </a:r>
            <a:r>
              <a:rPr lang="en-US" dirty="0" err="1"/>
              <a:t>pelanggan</a:t>
            </a:r>
            <a:r>
              <a:rPr lang="en-US" dirty="0"/>
              <a:t>, </a:t>
            </a:r>
            <a:r>
              <a:rPr lang="en-US" dirty="0" err="1"/>
              <a:t>karyawan</a:t>
            </a:r>
            <a:r>
              <a:rPr lang="en-US" dirty="0"/>
              <a:t>, </a:t>
            </a:r>
            <a:r>
              <a:rPr lang="en-US" dirty="0" err="1"/>
              <a:t>pemasok</a:t>
            </a:r>
            <a:r>
              <a:rPr lang="en-US" dirty="0"/>
              <a:t>, </a:t>
            </a:r>
            <a:r>
              <a:rPr lang="en-US" dirty="0" err="1"/>
              <a:t>mitra</a:t>
            </a:r>
            <a:r>
              <a:rPr lang="en-US" dirty="0"/>
              <a:t>,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607061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BF9AE-293F-4695-BF84-6198C10AF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2670048"/>
          </a:xfrm>
        </p:spPr>
        <p:txBody>
          <a:bodyPr>
            <a:normAutofit/>
          </a:bodyPr>
          <a:lstStyle/>
          <a:p>
            <a:r>
              <a:rPr lang="en-US" sz="3200" dirty="0"/>
              <a:t>A. PEMAHAMAN LINGKUNGAN BISNIS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4966A1-F936-4710-9E08-A81C0E0F49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A.8 </a:t>
            </a:r>
            <a:r>
              <a:rPr lang="en-US" dirty="0" err="1"/>
              <a:t>Mengidentifikasi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Internal</a:t>
            </a:r>
          </a:p>
        </p:txBody>
      </p:sp>
    </p:spTree>
    <p:extLst>
      <p:ext uri="{BB962C8B-B14F-4D97-AF65-F5344CB8AC3E}">
        <p14:creationId xmlns:p14="http://schemas.microsoft.com/office/powerpoint/2010/main" val="1981145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91D40-F717-4A04-95C4-6E1DAD75B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85F06-4058-442B-973D-80F29BE6F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dijalankan</a:t>
            </a:r>
            <a:r>
              <a:rPr lang="en-US" dirty="0"/>
              <a:t> oleh </a:t>
            </a:r>
            <a:r>
              <a:rPr lang="en-US" dirty="0" err="1"/>
              <a:t>pemilik</a:t>
            </a:r>
            <a:r>
              <a:rPr lang="en-US" dirty="0"/>
              <a:t> dan </a:t>
            </a:r>
            <a:r>
              <a:rPr lang="en-US" dirty="0" err="1"/>
              <a:t>pimpinan</a:t>
            </a:r>
            <a:r>
              <a:rPr lang="en-US" dirty="0"/>
              <a:t>, yang </a:t>
            </a:r>
            <a:r>
              <a:rPr lang="en-US" dirty="0" err="1"/>
              <a:t>kerap</a:t>
            </a:r>
            <a:r>
              <a:rPr lang="en-US" dirty="0"/>
              <a:t> </a:t>
            </a:r>
            <a:r>
              <a:rPr lang="en-US" dirty="0" err="1"/>
              <a:t>dipandang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pemangku</a:t>
            </a:r>
            <a:r>
              <a:rPr lang="en-US" dirty="0"/>
              <a:t> </a:t>
            </a:r>
            <a:r>
              <a:rPr lang="en-US" dirty="0" err="1"/>
              <a:t>kepentingan</a:t>
            </a:r>
            <a:r>
              <a:rPr lang="en-US" dirty="0"/>
              <a:t> </a:t>
            </a:r>
            <a:r>
              <a:rPr lang="en-US" dirty="0" err="1"/>
              <a:t>utama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Disamping</a:t>
            </a:r>
            <a:r>
              <a:rPr lang="en-US" dirty="0"/>
              <a:t> </a:t>
            </a:r>
            <a:r>
              <a:rPr lang="en-US" dirty="0" err="1"/>
              <a:t>itu</a:t>
            </a:r>
            <a:r>
              <a:rPr lang="en-US" dirty="0"/>
              <a:t> </a:t>
            </a:r>
            <a:r>
              <a:rPr lang="en-US" dirty="0" err="1"/>
              <a:t>terdapat</a:t>
            </a:r>
            <a:r>
              <a:rPr lang="en-US" dirty="0"/>
              <a:t> pula </a:t>
            </a:r>
            <a:r>
              <a:rPr lang="en-US" dirty="0" err="1"/>
              <a:t>sejumlah</a:t>
            </a:r>
            <a:r>
              <a:rPr lang="en-US" dirty="0"/>
              <a:t> </a:t>
            </a:r>
            <a:r>
              <a:rPr lang="en-US" dirty="0" err="1"/>
              <a:t>individu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kelompok</a:t>
            </a:r>
            <a:r>
              <a:rPr lang="en-US" dirty="0"/>
              <a:t> lain yang </a:t>
            </a:r>
            <a:r>
              <a:rPr lang="en-US" dirty="0" err="1"/>
              <a:t>berkepentingan</a:t>
            </a:r>
            <a:r>
              <a:rPr lang="en-US" dirty="0"/>
              <a:t> pula di </a:t>
            </a:r>
            <a:r>
              <a:rPr lang="en-US" dirty="0" err="1"/>
              <a:t>dalam</a:t>
            </a:r>
            <a:r>
              <a:rPr lang="en-US" dirty="0"/>
              <a:t> internal </a:t>
            </a:r>
            <a:r>
              <a:rPr lang="en-US" dirty="0" err="1"/>
              <a:t>perusahaan</a:t>
            </a:r>
            <a:r>
              <a:rPr lang="en-US" dirty="0"/>
              <a:t>, </a:t>
            </a:r>
            <a:r>
              <a:rPr lang="en-US" dirty="0" err="1"/>
              <a:t>seperti</a:t>
            </a:r>
            <a:r>
              <a:rPr lang="en-US" dirty="0"/>
              <a:t> </a:t>
            </a:r>
            <a:r>
              <a:rPr lang="en-US" dirty="0" err="1"/>
              <a:t>karyawan</a:t>
            </a:r>
            <a:r>
              <a:rPr lang="en-US" dirty="0"/>
              <a:t>/</a:t>
            </a:r>
            <a:r>
              <a:rPr lang="en-US" dirty="0" err="1"/>
              <a:t>pegawai</a:t>
            </a:r>
            <a:r>
              <a:rPr lang="en-US" dirty="0"/>
              <a:t>, </a:t>
            </a:r>
            <a:r>
              <a:rPr lang="en-US" dirty="0" err="1"/>
              <a:t>manajemen</a:t>
            </a:r>
            <a:r>
              <a:rPr lang="en-US" dirty="0"/>
              <a:t>, </a:t>
            </a:r>
            <a:r>
              <a:rPr lang="en-US" dirty="0" err="1"/>
              <a:t>staf</a:t>
            </a:r>
            <a:r>
              <a:rPr lang="en-US" dirty="0"/>
              <a:t> </a:t>
            </a:r>
            <a:r>
              <a:rPr lang="en-US" dirty="0" err="1"/>
              <a:t>operasional</a:t>
            </a:r>
            <a:r>
              <a:rPr lang="en-US" dirty="0"/>
              <a:t>, dan lain </a:t>
            </a:r>
            <a:r>
              <a:rPr lang="en-US" dirty="0" err="1"/>
              <a:t>sebagainya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Dinamika</a:t>
            </a:r>
            <a:r>
              <a:rPr lang="en-US" dirty="0"/>
              <a:t> </a:t>
            </a:r>
            <a:r>
              <a:rPr lang="en-US" dirty="0" err="1"/>
              <a:t>pemangku</a:t>
            </a:r>
            <a:r>
              <a:rPr lang="en-US" dirty="0"/>
              <a:t> </a:t>
            </a:r>
            <a:r>
              <a:rPr lang="en-US" dirty="0" err="1"/>
              <a:t>kepentingan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berpengaruh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mengelola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. Ada yang </a:t>
            </a:r>
            <a:r>
              <a:rPr lang="en-US" dirty="0" err="1"/>
              <a:t>menganggap</a:t>
            </a:r>
            <a:r>
              <a:rPr lang="en-US" dirty="0"/>
              <a:t> </a:t>
            </a:r>
            <a:r>
              <a:rPr lang="en-US" dirty="0" err="1"/>
              <a:t>faktor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internal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risiko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ancaman</a:t>
            </a:r>
            <a:r>
              <a:rPr lang="en-US" dirty="0"/>
              <a:t>, </a:t>
            </a:r>
            <a:r>
              <a:rPr lang="en-US" dirty="0" err="1"/>
              <a:t>namun</a:t>
            </a:r>
            <a:r>
              <a:rPr lang="en-US" dirty="0"/>
              <a:t> </a:t>
            </a:r>
            <a:r>
              <a:rPr lang="en-US" dirty="0" err="1"/>
              <a:t>ada</a:t>
            </a:r>
            <a:r>
              <a:rPr lang="en-US" dirty="0"/>
              <a:t> pula yang </a:t>
            </a:r>
            <a:r>
              <a:rPr lang="en-US" dirty="0" err="1"/>
              <a:t>melihatnya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peluang</a:t>
            </a:r>
            <a:r>
              <a:rPr lang="en-US" dirty="0"/>
              <a:t> </a:t>
            </a:r>
            <a:r>
              <a:rPr lang="en-US" dirty="0" err="1"/>
              <a:t>perubahan</a:t>
            </a:r>
            <a:r>
              <a:rPr lang="en-US" dirty="0"/>
              <a:t> </a:t>
            </a:r>
            <a:r>
              <a:rPr lang="en-US" dirty="0" err="1"/>
              <a:t>menuju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yang </a:t>
            </a:r>
            <a:r>
              <a:rPr lang="en-US" dirty="0" err="1"/>
              <a:t>lebih</a:t>
            </a:r>
            <a:r>
              <a:rPr lang="en-US" dirty="0"/>
              <a:t> </a:t>
            </a:r>
            <a:r>
              <a:rPr lang="en-US" dirty="0" err="1"/>
              <a:t>baik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053067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7DC6B-8890-4C9A-9597-D2E8A70F4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4D3ADA-483E-4096-950A-C0B843F13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750" t="25749" r="24645" b="23034"/>
          <a:stretch/>
        </p:blipFill>
        <p:spPr>
          <a:xfrm>
            <a:off x="775504" y="286604"/>
            <a:ext cx="10579261" cy="5986874"/>
          </a:xfrm>
        </p:spPr>
      </p:pic>
    </p:spTree>
    <p:extLst>
      <p:ext uri="{BB962C8B-B14F-4D97-AF65-F5344CB8AC3E}">
        <p14:creationId xmlns:p14="http://schemas.microsoft.com/office/powerpoint/2010/main" val="2060022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E24CB-D183-44A1-89E4-8677274F9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6315B-8F71-4504-8772-6C565C7EC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58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err="1"/>
              <a:t>Contoh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internal yang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mempengaruhi</a:t>
            </a:r>
            <a:r>
              <a:rPr lang="en-US" dirty="0"/>
              <a:t> </a:t>
            </a:r>
            <a:r>
              <a:rPr lang="en-US" dirty="0" err="1"/>
              <a:t>jalannya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antara</a:t>
            </a:r>
            <a:r>
              <a:rPr lang="en-US" dirty="0"/>
              <a:t> lain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berikut</a:t>
            </a:r>
            <a:r>
              <a:rPr lang="en-US" dirty="0"/>
              <a:t>: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Pergantian</a:t>
            </a:r>
            <a:r>
              <a:rPr lang="en-US" dirty="0"/>
              <a:t> </a:t>
            </a:r>
            <a:r>
              <a:rPr lang="en-US" dirty="0" err="1"/>
              <a:t>direksi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komisaris</a:t>
            </a:r>
            <a:r>
              <a:rPr lang="en-US" dirty="0"/>
              <a:t> yang </a:t>
            </a:r>
            <a:r>
              <a:rPr lang="en-US" dirty="0" err="1"/>
              <a:t>mencanangkan</a:t>
            </a:r>
            <a:r>
              <a:rPr lang="en-US" dirty="0"/>
              <a:t> </a:t>
            </a:r>
            <a:r>
              <a:rPr lang="en-US" dirty="0" err="1"/>
              <a:t>serta</a:t>
            </a:r>
            <a:r>
              <a:rPr lang="en-US" dirty="0"/>
              <a:t> </a:t>
            </a:r>
            <a:r>
              <a:rPr lang="en-US" dirty="0" err="1"/>
              <a:t>mentargetkan</a:t>
            </a:r>
            <a:r>
              <a:rPr lang="en-US" dirty="0"/>
              <a:t> </a:t>
            </a:r>
            <a:r>
              <a:rPr lang="en-US" dirty="0" err="1"/>
              <a:t>visi</a:t>
            </a:r>
            <a:r>
              <a:rPr lang="en-US" dirty="0"/>
              <a:t>, </a:t>
            </a:r>
            <a:r>
              <a:rPr lang="en-US" dirty="0" err="1"/>
              <a:t>misi</a:t>
            </a:r>
            <a:r>
              <a:rPr lang="en-US" dirty="0"/>
              <a:t>, dan </a:t>
            </a:r>
            <a:r>
              <a:rPr lang="en-US" dirty="0" err="1"/>
              <a:t>cara</a:t>
            </a:r>
            <a:r>
              <a:rPr lang="en-US" dirty="0"/>
              <a:t> </a:t>
            </a:r>
            <a:r>
              <a:rPr lang="en-US" dirty="0" err="1"/>
              <a:t>kerja</a:t>
            </a:r>
            <a:r>
              <a:rPr lang="en-US" dirty="0"/>
              <a:t> yang </a:t>
            </a:r>
            <a:r>
              <a:rPr lang="en-US" dirty="0" err="1"/>
              <a:t>baru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Restrukturisasi</a:t>
            </a:r>
            <a:r>
              <a:rPr lang="en-US" dirty="0"/>
              <a:t> </a:t>
            </a:r>
            <a:r>
              <a:rPr lang="en-US" dirty="0" err="1"/>
              <a:t>organisasi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cara</a:t>
            </a:r>
            <a:r>
              <a:rPr lang="en-US" dirty="0"/>
              <a:t> dan </a:t>
            </a:r>
            <a:r>
              <a:rPr lang="en-US" dirty="0" err="1"/>
              <a:t>pendekatan</a:t>
            </a:r>
            <a:r>
              <a:rPr lang="en-US" dirty="0"/>
              <a:t> </a:t>
            </a:r>
            <a:r>
              <a:rPr lang="en-US" dirty="0" err="1"/>
              <a:t>mengoptimalisasikan</a:t>
            </a:r>
            <a:r>
              <a:rPr lang="en-US" dirty="0"/>
              <a:t> proses </a:t>
            </a:r>
            <a:r>
              <a:rPr lang="en-US" dirty="0" err="1"/>
              <a:t>bisnis</a:t>
            </a:r>
            <a:r>
              <a:rPr lang="en-US" dirty="0"/>
              <a:t> yang </a:t>
            </a:r>
            <a:r>
              <a:rPr lang="en-US" dirty="0" err="1"/>
              <a:t>terjadi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Rencana</a:t>
            </a:r>
            <a:r>
              <a:rPr lang="en-US" dirty="0"/>
              <a:t> </a:t>
            </a:r>
            <a:r>
              <a:rPr lang="en-US" dirty="0" err="1"/>
              <a:t>efisiensi</a:t>
            </a:r>
            <a:r>
              <a:rPr lang="en-US" dirty="0"/>
              <a:t> dan </a:t>
            </a:r>
            <a:r>
              <a:rPr lang="en-US" dirty="0" err="1"/>
              <a:t>optimalisasi</a:t>
            </a:r>
            <a:r>
              <a:rPr lang="en-US" dirty="0"/>
              <a:t> </a:t>
            </a:r>
            <a:r>
              <a:rPr lang="en-US" dirty="0" err="1"/>
              <a:t>kerja</a:t>
            </a:r>
            <a:r>
              <a:rPr lang="en-US" dirty="0"/>
              <a:t> oleh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manajer</a:t>
            </a:r>
            <a:r>
              <a:rPr lang="en-US" dirty="0"/>
              <a:t> yang </a:t>
            </a:r>
            <a:r>
              <a:rPr lang="en-US" dirty="0" err="1"/>
              <a:t>baru</a:t>
            </a:r>
            <a:r>
              <a:rPr lang="en-US" dirty="0"/>
              <a:t> </a:t>
            </a:r>
            <a:r>
              <a:rPr lang="en-US" dirty="0" err="1"/>
              <a:t>direkrut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cara</a:t>
            </a:r>
            <a:r>
              <a:rPr lang="en-US" dirty="0"/>
              <a:t> </a:t>
            </a:r>
            <a:r>
              <a:rPr lang="en-US" dirty="0" err="1"/>
              <a:t>menerapkan</a:t>
            </a:r>
            <a:r>
              <a:rPr lang="en-US" dirty="0"/>
              <a:t> </a:t>
            </a:r>
            <a:r>
              <a:rPr lang="en-US" dirty="0" err="1"/>
              <a:t>konsep</a:t>
            </a:r>
            <a:r>
              <a:rPr lang="en-US" dirty="0"/>
              <a:t> “paperless office”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sejenisnya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Penerapan</a:t>
            </a:r>
            <a:r>
              <a:rPr lang="en-US" dirty="0"/>
              <a:t> model </a:t>
            </a:r>
            <a:r>
              <a:rPr lang="en-US" dirty="0" err="1"/>
              <a:t>komunikasi</a:t>
            </a:r>
            <a:r>
              <a:rPr lang="en-US" dirty="0"/>
              <a:t> dan </a:t>
            </a:r>
            <a:r>
              <a:rPr lang="en-US" dirty="0" err="1"/>
              <a:t>interaksi</a:t>
            </a:r>
            <a:r>
              <a:rPr lang="en-US" dirty="0"/>
              <a:t> </a:t>
            </a:r>
            <a:r>
              <a:rPr lang="en-US" dirty="0" err="1"/>
              <a:t>berbasis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</a:t>
            </a:r>
            <a:r>
              <a:rPr lang="en-US" dirty="0" err="1"/>
              <a:t>dikembangkan</a:t>
            </a:r>
            <a:r>
              <a:rPr lang="en-US" dirty="0"/>
              <a:t> oleh divisi </a:t>
            </a:r>
            <a:r>
              <a:rPr lang="en-US" dirty="0" err="1"/>
              <a:t>atau</a:t>
            </a:r>
            <a:r>
              <a:rPr lang="en-US" dirty="0"/>
              <a:t> unit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internal;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Perubahan</a:t>
            </a:r>
            <a:r>
              <a:rPr lang="en-US" dirty="0"/>
              <a:t> model </a:t>
            </a:r>
            <a:r>
              <a:rPr lang="en-US" dirty="0" err="1"/>
              <a:t>remunerasi</a:t>
            </a:r>
            <a:r>
              <a:rPr lang="en-US" dirty="0"/>
              <a:t> </a:t>
            </a:r>
            <a:r>
              <a:rPr lang="en-US" dirty="0" err="1"/>
              <a:t>berbasis</a:t>
            </a:r>
            <a:r>
              <a:rPr lang="en-US" dirty="0"/>
              <a:t> merit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kinerja</a:t>
            </a:r>
            <a:r>
              <a:rPr 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541119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7FAF8-CDAA-4E55-8D39-19298976D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20A84-C28C-43EB-AA9A-FA67795BB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Keputusan </a:t>
            </a:r>
            <a:r>
              <a:rPr lang="en-US" dirty="0" err="1"/>
              <a:t>pengembangan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dan/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bagian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inovasi</a:t>
            </a:r>
            <a:r>
              <a:rPr lang="en-US" dirty="0"/>
              <a:t> internal;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</a:t>
            </a:r>
            <a:r>
              <a:rPr lang="en-US" dirty="0" err="1"/>
              <a:t>Pemindahan</a:t>
            </a:r>
            <a:r>
              <a:rPr lang="en-US" dirty="0"/>
              <a:t> </a:t>
            </a:r>
            <a:r>
              <a:rPr lang="en-US" dirty="0" err="1"/>
              <a:t>kantor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satu</a:t>
            </a:r>
            <a:r>
              <a:rPr lang="en-US" dirty="0"/>
              <a:t> </a:t>
            </a:r>
            <a:r>
              <a:rPr lang="en-US" dirty="0" err="1"/>
              <a:t>tempat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en-US" dirty="0" err="1"/>
              <a:t>tempat</a:t>
            </a:r>
            <a:r>
              <a:rPr lang="en-US" dirty="0"/>
              <a:t> yang lain </a:t>
            </a:r>
            <a:r>
              <a:rPr lang="en-US" dirty="0" err="1"/>
              <a:t>serta</a:t>
            </a:r>
            <a:r>
              <a:rPr lang="en-US" dirty="0"/>
              <a:t> </a:t>
            </a:r>
            <a:r>
              <a:rPr lang="en-US" dirty="0" err="1"/>
              <a:t>pembukaan</a:t>
            </a:r>
            <a:r>
              <a:rPr lang="en-US" dirty="0"/>
              <a:t> </a:t>
            </a:r>
            <a:r>
              <a:rPr lang="en-US" dirty="0" err="1"/>
              <a:t>cabang-cabang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, </a:t>
            </a:r>
            <a:r>
              <a:rPr lang="en-US" dirty="0" err="1"/>
              <a:t>baik</a:t>
            </a:r>
            <a:r>
              <a:rPr lang="en-US" dirty="0"/>
              <a:t> yang </a:t>
            </a:r>
            <a:r>
              <a:rPr lang="en-US" dirty="0" err="1"/>
              <a:t>bersifat</a:t>
            </a:r>
            <a:r>
              <a:rPr lang="en-US" dirty="0"/>
              <a:t> </a:t>
            </a:r>
            <a:r>
              <a:rPr lang="en-US" dirty="0" err="1"/>
              <a:t>visik</a:t>
            </a:r>
            <a:r>
              <a:rPr lang="en-US" dirty="0"/>
              <a:t> </a:t>
            </a:r>
            <a:r>
              <a:rPr lang="en-US" dirty="0" err="1"/>
              <a:t>maupun</a:t>
            </a:r>
            <a:r>
              <a:rPr lang="en-US" dirty="0"/>
              <a:t> virtual;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Konsolidasi</a:t>
            </a:r>
            <a:r>
              <a:rPr lang="en-US" dirty="0"/>
              <a:t> </a:t>
            </a:r>
            <a:r>
              <a:rPr lang="en-US" dirty="0" err="1"/>
              <a:t>antar</a:t>
            </a:r>
            <a:r>
              <a:rPr lang="en-US" dirty="0"/>
              <a:t> </a:t>
            </a:r>
            <a:r>
              <a:rPr lang="en-US" dirty="0" err="1"/>
              <a:t>anak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memperkuat</a:t>
            </a:r>
            <a:r>
              <a:rPr lang="en-US" dirty="0"/>
              <a:t> fundamental </a:t>
            </a:r>
            <a:r>
              <a:rPr lang="en-US" dirty="0" err="1"/>
              <a:t>bisnis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00824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541EB-599F-4013-864C-E4AE5182E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C3E7E-6A41-4701-ACED-965AFB636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42550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konteks</a:t>
            </a:r>
            <a:r>
              <a:rPr lang="en-US" dirty="0"/>
              <a:t> </a:t>
            </a:r>
            <a:r>
              <a:rPr lang="en-US" dirty="0" err="1"/>
              <a:t>adanya</a:t>
            </a:r>
            <a:r>
              <a:rPr lang="en-US" dirty="0"/>
              <a:t> </a:t>
            </a:r>
            <a:r>
              <a:rPr lang="en-US" dirty="0" err="1"/>
              <a:t>sejumlah</a:t>
            </a:r>
            <a:r>
              <a:rPr lang="en-US" dirty="0"/>
              <a:t> </a:t>
            </a:r>
            <a:r>
              <a:rPr lang="en-US" dirty="0" err="1"/>
              <a:t>peristiwa</a:t>
            </a:r>
            <a:r>
              <a:rPr lang="en-US" dirty="0"/>
              <a:t> yang </a:t>
            </a:r>
            <a:r>
              <a:rPr lang="en-US" dirty="0" err="1"/>
              <a:t>berasal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internal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,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perancang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jeli</a:t>
            </a:r>
            <a:r>
              <a:rPr lang="en-US" dirty="0"/>
              <a:t> </a:t>
            </a:r>
            <a:r>
              <a:rPr lang="en-US" dirty="0" err="1"/>
              <a:t>melihat</a:t>
            </a:r>
            <a:r>
              <a:rPr lang="en-US" dirty="0"/>
              <a:t> dan </a:t>
            </a:r>
            <a:r>
              <a:rPr lang="en-US" dirty="0" err="1"/>
              <a:t>memposisikan</a:t>
            </a:r>
            <a:r>
              <a:rPr lang="en-US" dirty="0"/>
              <a:t> </a:t>
            </a:r>
            <a:r>
              <a:rPr lang="en-US" dirty="0" err="1"/>
              <a:t>keberadaan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</a:t>
            </a:r>
            <a:r>
              <a:rPr lang="en-US" dirty="0" err="1"/>
              <a:t>perlu</a:t>
            </a:r>
            <a:r>
              <a:rPr lang="en-US" dirty="0"/>
              <a:t> </a:t>
            </a:r>
            <a:r>
              <a:rPr lang="en-US" dirty="0" err="1"/>
              <a:t>dibangun</a:t>
            </a:r>
            <a:r>
              <a:rPr lang="en-US" dirty="0"/>
              <a:t>, </a:t>
            </a:r>
            <a:r>
              <a:rPr lang="en-US" dirty="0" err="1"/>
              <a:t>terutama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hal</a:t>
            </a:r>
            <a:r>
              <a:rPr lang="en-US" dirty="0"/>
              <a:t>: 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Menghasilkan</a:t>
            </a:r>
            <a:r>
              <a:rPr lang="en-US" dirty="0"/>
              <a:t> model </a:t>
            </a:r>
            <a:r>
              <a:rPr lang="en-US" dirty="0" err="1"/>
              <a:t>pengembangan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yang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dinamis</a:t>
            </a:r>
            <a:r>
              <a:rPr lang="en-US" dirty="0"/>
              <a:t> </a:t>
            </a:r>
            <a:r>
              <a:rPr lang="en-US" dirty="0" err="1"/>
              <a:t>mudah</a:t>
            </a:r>
            <a:r>
              <a:rPr lang="en-US" dirty="0"/>
              <a:t> </a:t>
            </a:r>
            <a:r>
              <a:rPr lang="en-US" dirty="0" err="1"/>
              <a:t>diadopsi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kemungkinan</a:t>
            </a:r>
            <a:r>
              <a:rPr lang="en-US" dirty="0"/>
              <a:t> </a:t>
            </a:r>
            <a:r>
              <a:rPr lang="en-US" dirty="0" err="1"/>
              <a:t>perubahan</a:t>
            </a:r>
            <a:r>
              <a:rPr lang="en-US" dirty="0"/>
              <a:t> yang </a:t>
            </a:r>
            <a:r>
              <a:rPr lang="en-US" dirty="0" err="1"/>
              <a:t>terjadi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Menggunakan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mempercepat</a:t>
            </a:r>
            <a:r>
              <a:rPr lang="en-US" dirty="0"/>
              <a:t> </a:t>
            </a:r>
            <a:r>
              <a:rPr lang="en-US" dirty="0" err="1"/>
              <a:t>diterapkannya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model </a:t>
            </a:r>
            <a:r>
              <a:rPr lang="en-US" dirty="0" err="1"/>
              <a:t>baru</a:t>
            </a:r>
            <a:r>
              <a:rPr lang="en-US" dirty="0"/>
              <a:t> yang </a:t>
            </a:r>
            <a:r>
              <a:rPr lang="en-US" dirty="0" err="1"/>
              <a:t>diinginkan</a:t>
            </a:r>
            <a:r>
              <a:rPr lang="en-US" dirty="0"/>
              <a:t> internal </a:t>
            </a:r>
            <a:r>
              <a:rPr lang="en-US" dirty="0" err="1"/>
              <a:t>perusahaan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Memilih</a:t>
            </a:r>
            <a:r>
              <a:rPr lang="en-US" dirty="0"/>
              <a:t> model </a:t>
            </a:r>
            <a:r>
              <a:rPr lang="en-US" dirty="0" err="1"/>
              <a:t>pengadaan</a:t>
            </a:r>
            <a:r>
              <a:rPr lang="en-US" dirty="0"/>
              <a:t>, </a:t>
            </a:r>
            <a:r>
              <a:rPr lang="en-US" dirty="0" err="1"/>
              <a:t>pembangunan</a:t>
            </a:r>
            <a:r>
              <a:rPr lang="en-US" dirty="0"/>
              <a:t>, </a:t>
            </a:r>
            <a:r>
              <a:rPr lang="en-US" dirty="0" err="1"/>
              <a:t>penerapan</a:t>
            </a:r>
            <a:r>
              <a:rPr lang="en-US" dirty="0"/>
              <a:t>, dan </a:t>
            </a:r>
            <a:r>
              <a:rPr lang="en-US" dirty="0" err="1"/>
              <a:t>pengembangan</a:t>
            </a:r>
            <a:r>
              <a:rPr lang="en-US" dirty="0"/>
              <a:t> yang </a:t>
            </a:r>
            <a:r>
              <a:rPr lang="en-US" dirty="0" err="1"/>
              <a:t>selaras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kondisi</a:t>
            </a:r>
            <a:r>
              <a:rPr lang="en-US" dirty="0"/>
              <a:t> </a:t>
            </a:r>
            <a:r>
              <a:rPr lang="en-US" dirty="0" err="1"/>
              <a:t>psikologis</a:t>
            </a:r>
            <a:r>
              <a:rPr lang="en-US" dirty="0"/>
              <a:t> dan </a:t>
            </a:r>
            <a:r>
              <a:rPr lang="en-US" dirty="0" err="1"/>
              <a:t>budaya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Memastikan</a:t>
            </a:r>
            <a:r>
              <a:rPr lang="en-US" dirty="0"/>
              <a:t> </a:t>
            </a:r>
            <a:r>
              <a:rPr lang="en-US" dirty="0" err="1"/>
              <a:t>berjalannya</a:t>
            </a:r>
            <a:r>
              <a:rPr lang="en-US" dirty="0"/>
              <a:t> </a:t>
            </a:r>
            <a:r>
              <a:rPr lang="en-US" dirty="0" err="1"/>
              <a:t>fungsi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supporter, enabler, integrator, </a:t>
            </a:r>
            <a:r>
              <a:rPr lang="en-US" dirty="0" err="1"/>
              <a:t>atau</a:t>
            </a:r>
            <a:r>
              <a:rPr lang="en-US" dirty="0"/>
              <a:t> transformer;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21901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62F60-4540-48FE-AD1A-E13A68E9B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F4857-CBB1-46EF-9779-52EF18B0D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Konteks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diperhatikan</a:t>
            </a:r>
            <a:r>
              <a:rPr lang="en-US" dirty="0"/>
              <a:t> dan </a:t>
            </a:r>
            <a:r>
              <a:rPr lang="en-US" dirty="0" err="1"/>
              <a:t>dijadikan</a:t>
            </a:r>
            <a:r>
              <a:rPr lang="en-US" dirty="0"/>
              <a:t> </a:t>
            </a:r>
            <a:r>
              <a:rPr lang="en-US" dirty="0" err="1"/>
              <a:t>pertimbangan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menyusun</a:t>
            </a:r>
            <a:r>
              <a:rPr lang="en-US" dirty="0"/>
              <a:t> </a:t>
            </a:r>
            <a:r>
              <a:rPr lang="en-US" dirty="0" err="1"/>
              <a:t>perencanaan</a:t>
            </a:r>
            <a:r>
              <a:rPr lang="en-US" dirty="0"/>
              <a:t> </a:t>
            </a:r>
            <a:r>
              <a:rPr lang="en-US" dirty="0" err="1"/>
              <a:t>strategis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mengantisipasi</a:t>
            </a:r>
            <a:r>
              <a:rPr lang="en-US" dirty="0"/>
              <a:t> </a:t>
            </a:r>
            <a:r>
              <a:rPr lang="en-US" dirty="0" err="1"/>
              <a:t>hal-hal</a:t>
            </a:r>
            <a:r>
              <a:rPr lang="en-US" dirty="0"/>
              <a:t> yang </a:t>
            </a:r>
            <a:r>
              <a:rPr lang="en-US" dirty="0" err="1"/>
              <a:t>berpotensi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terjadi</a:t>
            </a:r>
            <a:r>
              <a:rPr lang="en-US" dirty="0"/>
              <a:t> di </a:t>
            </a:r>
            <a:r>
              <a:rPr lang="en-US" dirty="0" err="1"/>
              <a:t>kemudian</a:t>
            </a:r>
            <a:r>
              <a:rPr lang="en-US" dirty="0"/>
              <a:t> </a:t>
            </a:r>
            <a:r>
              <a:rPr lang="en-US" dirty="0" err="1"/>
              <a:t>hari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524023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5F6EF-04F4-4360-9E01-25C2B65D1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2670048"/>
          </a:xfrm>
        </p:spPr>
        <p:txBody>
          <a:bodyPr>
            <a:normAutofit/>
          </a:bodyPr>
          <a:lstStyle/>
          <a:p>
            <a:r>
              <a:rPr lang="en-US" sz="3200" dirty="0"/>
              <a:t>A. PEMAHAMAN LINGKUNGAN BISNIS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60EB76-8881-477B-8C8E-0F565DE836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A.9 </a:t>
            </a:r>
            <a:r>
              <a:rPr lang="en-US" dirty="0" err="1"/>
              <a:t>Mengidentifikasi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</a:t>
            </a:r>
            <a:r>
              <a:rPr lang="en-US" dirty="0" err="1"/>
              <a:t>Eksternal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9095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802C-A110-4BE7-BAD7-2D892DF99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5A9C1-06A6-4A64-804D-AB6150E9F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Berbeda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internal yang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dikendalikan</a:t>
            </a:r>
            <a:r>
              <a:rPr lang="en-US" dirty="0"/>
              <a:t> oleh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teritori</a:t>
            </a:r>
            <a:r>
              <a:rPr lang="en-US" dirty="0"/>
              <a:t> </a:t>
            </a:r>
            <a:r>
              <a:rPr lang="en-US" dirty="0" err="1"/>
              <a:t>operasionalnya</a:t>
            </a:r>
            <a:r>
              <a:rPr lang="en-US" dirty="0"/>
              <a:t>, </a:t>
            </a:r>
            <a:r>
              <a:rPr lang="en-US" dirty="0" err="1"/>
              <a:t>tekanan</a:t>
            </a:r>
            <a:r>
              <a:rPr lang="en-US" dirty="0"/>
              <a:t> </a:t>
            </a:r>
            <a:r>
              <a:rPr lang="en-US" dirty="0" err="1"/>
              <a:t>eksternal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aspek</a:t>
            </a:r>
            <a:r>
              <a:rPr lang="en-US" dirty="0"/>
              <a:t> yang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dikontrol</a:t>
            </a:r>
            <a:r>
              <a:rPr lang="en-US" dirty="0"/>
              <a:t>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berada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ruang</a:t>
            </a:r>
            <a:r>
              <a:rPr lang="en-US" dirty="0"/>
              <a:t> </a:t>
            </a:r>
            <a:r>
              <a:rPr lang="en-US" dirty="0" err="1"/>
              <a:t>kendali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884875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0BFA4-6D0A-4810-AA49-870D7CB00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471CA-54D1-4401-A102-EE646D953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35147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Beraneka</a:t>
            </a:r>
            <a:r>
              <a:rPr lang="en-US" dirty="0"/>
              <a:t> </a:t>
            </a:r>
            <a:r>
              <a:rPr lang="en-US" dirty="0" err="1"/>
              <a:t>ragam</a:t>
            </a:r>
            <a:r>
              <a:rPr lang="en-US" dirty="0"/>
              <a:t> </a:t>
            </a:r>
            <a:r>
              <a:rPr lang="en-US" dirty="0" err="1"/>
              <a:t>jenis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yang </a:t>
            </a:r>
            <a:r>
              <a:rPr lang="en-US" dirty="0" err="1"/>
              <a:t>mempengaruhi</a:t>
            </a:r>
            <a:r>
              <a:rPr lang="en-US" dirty="0"/>
              <a:t> </a:t>
            </a:r>
            <a:r>
              <a:rPr lang="en-US" dirty="0" err="1"/>
              <a:t>keberlangsungan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senantiasa</a:t>
            </a:r>
            <a:r>
              <a:rPr lang="en-US" dirty="0"/>
              <a:t> </a:t>
            </a:r>
            <a:r>
              <a:rPr lang="en-US" dirty="0" err="1"/>
              <a:t>mengintai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masa </a:t>
            </a:r>
            <a:r>
              <a:rPr lang="en-US" dirty="0" err="1"/>
              <a:t>ke</a:t>
            </a:r>
            <a:r>
              <a:rPr lang="en-US" dirty="0"/>
              <a:t> masa, </a:t>
            </a:r>
            <a:r>
              <a:rPr lang="en-US" dirty="0" err="1"/>
              <a:t>seperti</a:t>
            </a:r>
            <a:r>
              <a:rPr lang="en-US" dirty="0"/>
              <a:t> </a:t>
            </a:r>
            <a:r>
              <a:rPr lang="en-US" dirty="0" err="1"/>
              <a:t>misalnya</a:t>
            </a:r>
            <a:r>
              <a:rPr lang="en-US" dirty="0"/>
              <a:t>: 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Perubahan</a:t>
            </a:r>
            <a:r>
              <a:rPr lang="en-US" dirty="0"/>
              <a:t> </a:t>
            </a:r>
            <a:r>
              <a:rPr lang="en-US" dirty="0" err="1"/>
              <a:t>aturan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regulasi</a:t>
            </a:r>
            <a:r>
              <a:rPr lang="en-US" dirty="0"/>
              <a:t> </a:t>
            </a:r>
            <a:r>
              <a:rPr lang="en-US" dirty="0" err="1"/>
              <a:t>pemerintah</a:t>
            </a:r>
            <a:r>
              <a:rPr lang="en-US" dirty="0"/>
              <a:t> </a:t>
            </a:r>
            <a:r>
              <a:rPr lang="en-US" dirty="0" err="1"/>
              <a:t>terkait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sektor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berada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dipatuhi</a:t>
            </a:r>
            <a:r>
              <a:rPr lang="en-US" dirty="0"/>
              <a:t> dan </a:t>
            </a:r>
            <a:r>
              <a:rPr lang="en-US" dirty="0" err="1"/>
              <a:t>dilaksanakan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Fluktuasi</a:t>
            </a:r>
            <a:r>
              <a:rPr lang="en-US" dirty="0"/>
              <a:t> </a:t>
            </a:r>
            <a:r>
              <a:rPr lang="en-US" dirty="0" err="1"/>
              <a:t>nilai</a:t>
            </a:r>
            <a:r>
              <a:rPr lang="en-US" dirty="0"/>
              <a:t> </a:t>
            </a:r>
            <a:r>
              <a:rPr lang="en-US" dirty="0" err="1"/>
              <a:t>tukar</a:t>
            </a:r>
            <a:r>
              <a:rPr lang="en-US" dirty="0"/>
              <a:t> </a:t>
            </a:r>
            <a:r>
              <a:rPr lang="en-US" dirty="0" err="1"/>
              <a:t>mata</a:t>
            </a:r>
            <a:r>
              <a:rPr lang="en-US" dirty="0"/>
              <a:t> uang </a:t>
            </a:r>
            <a:r>
              <a:rPr lang="en-US" dirty="0" err="1"/>
              <a:t>lokal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internasional</a:t>
            </a:r>
            <a:r>
              <a:rPr lang="en-US" dirty="0"/>
              <a:t> yang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diprediksi</a:t>
            </a:r>
            <a:r>
              <a:rPr lang="en-US" dirty="0"/>
              <a:t> </a:t>
            </a:r>
            <a:r>
              <a:rPr lang="en-US" dirty="0" err="1"/>
              <a:t>perilakunya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Strategi </a:t>
            </a:r>
            <a:r>
              <a:rPr lang="en-US" dirty="0" err="1"/>
              <a:t>kompetitor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pesaing</a:t>
            </a:r>
            <a:r>
              <a:rPr lang="en-US" dirty="0"/>
              <a:t> </a:t>
            </a:r>
            <a:r>
              <a:rPr lang="en-US" dirty="0" err="1"/>
              <a:t>utama</a:t>
            </a:r>
            <a:r>
              <a:rPr lang="en-US" dirty="0"/>
              <a:t> yang </a:t>
            </a:r>
            <a:r>
              <a:rPr lang="en-US" dirty="0" err="1"/>
              <a:t>diimplementasikan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efektif</a:t>
            </a:r>
            <a:r>
              <a:rPr lang="en-US" dirty="0"/>
              <a:t> </a:t>
            </a:r>
            <a:r>
              <a:rPr lang="en-US" dirty="0" err="1"/>
              <a:t>sehingga</a:t>
            </a:r>
            <a:r>
              <a:rPr lang="en-US" dirty="0"/>
              <a:t> </a:t>
            </a:r>
            <a:r>
              <a:rPr lang="en-US" dirty="0" err="1"/>
              <a:t>mempengaruhi</a:t>
            </a:r>
            <a:r>
              <a:rPr lang="en-US" dirty="0"/>
              <a:t> </a:t>
            </a:r>
            <a:r>
              <a:rPr lang="en-US" dirty="0" err="1"/>
              <a:t>profitabilitas</a:t>
            </a:r>
            <a:r>
              <a:rPr lang="en-US" dirty="0"/>
              <a:t> </a:t>
            </a:r>
            <a:r>
              <a:rPr lang="en-US" dirty="0" err="1"/>
              <a:t>usaha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Kemajuan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 yang </a:t>
            </a:r>
            <a:r>
              <a:rPr lang="en-US" dirty="0" err="1"/>
              <a:t>menawarkan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kemudahan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melakukan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dan </a:t>
            </a:r>
            <a:r>
              <a:rPr lang="en-US" dirty="0" err="1"/>
              <a:t>usaha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Adanya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</a:t>
            </a:r>
            <a:r>
              <a:rPr lang="en-US" dirty="0" err="1"/>
              <a:t>alternatif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pasar </a:t>
            </a:r>
            <a:r>
              <a:rPr lang="en-US" dirty="0" err="1"/>
              <a:t>sehingga</a:t>
            </a:r>
            <a:r>
              <a:rPr lang="en-US" dirty="0"/>
              <a:t> </a:t>
            </a:r>
            <a:r>
              <a:rPr lang="en-US" dirty="0" err="1"/>
              <a:t>berpengaruh</a:t>
            </a:r>
            <a:r>
              <a:rPr lang="en-US" dirty="0"/>
              <a:t> </a:t>
            </a:r>
            <a:r>
              <a:rPr lang="en-US" dirty="0" err="1"/>
              <a:t>terhadap</a:t>
            </a:r>
            <a:r>
              <a:rPr lang="en-US" dirty="0"/>
              <a:t> basis </a:t>
            </a:r>
            <a:r>
              <a:rPr lang="en-US" dirty="0" err="1"/>
              <a:t>pelanggan</a:t>
            </a:r>
            <a:r>
              <a:rPr lang="en-US" dirty="0"/>
              <a:t> yang </a:t>
            </a:r>
            <a:r>
              <a:rPr lang="en-US" dirty="0" err="1"/>
              <a:t>telah</a:t>
            </a:r>
            <a:r>
              <a:rPr lang="en-US" dirty="0"/>
              <a:t> </a:t>
            </a:r>
            <a:r>
              <a:rPr lang="en-US" dirty="0" err="1"/>
              <a:t>dimiliki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Hadirnya</a:t>
            </a:r>
            <a:r>
              <a:rPr lang="en-US" dirty="0"/>
              <a:t> para </a:t>
            </a:r>
            <a:r>
              <a:rPr lang="en-US" dirty="0" err="1"/>
              <a:t>pesaing</a:t>
            </a:r>
            <a:r>
              <a:rPr lang="en-US" dirty="0"/>
              <a:t> </a:t>
            </a:r>
            <a:r>
              <a:rPr lang="en-US" dirty="0" err="1"/>
              <a:t>baru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modal dan </a:t>
            </a:r>
            <a:r>
              <a:rPr lang="en-US" dirty="0" err="1"/>
              <a:t>jaringan</a:t>
            </a:r>
            <a:r>
              <a:rPr lang="en-US" dirty="0"/>
              <a:t> </a:t>
            </a:r>
            <a:r>
              <a:rPr lang="en-US" dirty="0" err="1"/>
              <a:t>usaha</a:t>
            </a:r>
            <a:r>
              <a:rPr lang="en-US" dirty="0"/>
              <a:t> yang </a:t>
            </a:r>
            <a:r>
              <a:rPr lang="en-US" dirty="0" err="1"/>
              <a:t>lebih</a:t>
            </a:r>
            <a:r>
              <a:rPr lang="en-US" dirty="0"/>
              <a:t> </a:t>
            </a:r>
            <a:r>
              <a:rPr lang="en-US" dirty="0" err="1"/>
              <a:t>kuat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81117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D086F-398C-4BAA-A95C-34C44D157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2D4745-79CF-496B-8A17-00B5864DDE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588" t="16255" r="24970" b="29652"/>
          <a:stretch/>
        </p:blipFill>
        <p:spPr>
          <a:xfrm>
            <a:off x="983848" y="428263"/>
            <a:ext cx="10171832" cy="5868365"/>
          </a:xfrm>
        </p:spPr>
      </p:pic>
    </p:spTree>
    <p:extLst>
      <p:ext uri="{BB962C8B-B14F-4D97-AF65-F5344CB8AC3E}">
        <p14:creationId xmlns:p14="http://schemas.microsoft.com/office/powerpoint/2010/main" val="18239455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85E61-AD6E-401F-8BF4-5C7BF8E29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A494A-9B4F-4572-ABDE-7F3086A32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35147"/>
          </a:xfrm>
        </p:spPr>
        <p:txBody>
          <a:bodyPr/>
          <a:lstStyle/>
          <a:p>
            <a:r>
              <a:rPr lang="en-US" dirty="0" err="1"/>
              <a:t>Mengetahui</a:t>
            </a:r>
            <a:r>
              <a:rPr lang="en-US" dirty="0"/>
              <a:t> </a:t>
            </a:r>
            <a:r>
              <a:rPr lang="en-US" dirty="0" err="1"/>
              <a:t>seluruh</a:t>
            </a:r>
            <a:r>
              <a:rPr lang="en-US" dirty="0"/>
              <a:t> </a:t>
            </a:r>
            <a:r>
              <a:rPr lang="en-US" dirty="0" err="1"/>
              <a:t>potensi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luar</a:t>
            </a:r>
            <a:r>
              <a:rPr lang="en-US" dirty="0"/>
              <a:t> </a:t>
            </a:r>
            <a:r>
              <a:rPr lang="en-US" dirty="0" err="1"/>
              <a:t>akan</a:t>
            </a:r>
            <a:r>
              <a:rPr lang="en-US" dirty="0"/>
              <a:t> </a:t>
            </a:r>
            <a:r>
              <a:rPr lang="en-US" dirty="0" err="1"/>
              <a:t>membantu</a:t>
            </a:r>
            <a:r>
              <a:rPr lang="en-US" dirty="0"/>
              <a:t> </a:t>
            </a:r>
            <a:r>
              <a:rPr lang="en-US" dirty="0" err="1"/>
              <a:t>perancang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membantu</a:t>
            </a:r>
            <a:r>
              <a:rPr lang="en-US" dirty="0"/>
              <a:t> </a:t>
            </a:r>
            <a:r>
              <a:rPr lang="en-US" dirty="0" err="1"/>
              <a:t>memposisikan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melalui</a:t>
            </a:r>
            <a:r>
              <a:rPr lang="en-US" dirty="0"/>
              <a:t> </a:t>
            </a:r>
            <a:r>
              <a:rPr lang="en-US" dirty="0" err="1"/>
              <a:t>pemanfaatan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. </a:t>
            </a:r>
            <a:r>
              <a:rPr lang="en-US" dirty="0" err="1"/>
              <a:t>Misalnya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menjawab</a:t>
            </a:r>
            <a:r>
              <a:rPr lang="en-US" dirty="0"/>
              <a:t> </a:t>
            </a:r>
            <a:r>
              <a:rPr lang="en-US" dirty="0" err="1"/>
              <a:t>sejumlah</a:t>
            </a:r>
            <a:r>
              <a:rPr lang="en-US" dirty="0"/>
              <a:t> </a:t>
            </a:r>
            <a:r>
              <a:rPr lang="en-US" dirty="0" err="1"/>
              <a:t>pertanyaan</a:t>
            </a:r>
            <a:r>
              <a:rPr lang="en-US" dirty="0"/>
              <a:t> </a:t>
            </a:r>
            <a:r>
              <a:rPr lang="en-US" dirty="0" err="1"/>
              <a:t>seperti</a:t>
            </a:r>
            <a:r>
              <a:rPr lang="en-US" dirty="0"/>
              <a:t>: 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Bagaimana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membantu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mematuhi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aturan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regulasi</a:t>
            </a:r>
            <a:r>
              <a:rPr lang="en-US" dirty="0"/>
              <a:t> yang </a:t>
            </a:r>
            <a:r>
              <a:rPr lang="en-US" dirty="0" err="1"/>
              <a:t>berlaku</a:t>
            </a:r>
            <a:r>
              <a:rPr lang="en-US" dirty="0"/>
              <a:t> (compliance);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Aplikasi</a:t>
            </a:r>
            <a:r>
              <a:rPr lang="en-US" dirty="0"/>
              <a:t> </a:t>
            </a:r>
            <a:r>
              <a:rPr lang="en-US" dirty="0" err="1"/>
              <a:t>seperti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dibangun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memastikan</a:t>
            </a:r>
            <a:r>
              <a:rPr lang="en-US" dirty="0"/>
              <a:t> </a:t>
            </a:r>
            <a:r>
              <a:rPr lang="en-US" dirty="0" err="1"/>
              <a:t>adanya</a:t>
            </a:r>
            <a:r>
              <a:rPr lang="en-US" dirty="0"/>
              <a:t> </a:t>
            </a:r>
            <a:r>
              <a:rPr lang="en-US" dirty="0" err="1"/>
              <a:t>loyalitas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yang </a:t>
            </a:r>
            <a:r>
              <a:rPr lang="en-US" dirty="0" err="1"/>
              <a:t>tinggi</a:t>
            </a:r>
            <a:r>
              <a:rPr lang="en-US" dirty="0"/>
              <a:t> agar </a:t>
            </a:r>
            <a:r>
              <a:rPr lang="en-US" dirty="0" err="1"/>
              <a:t>tidak</a:t>
            </a:r>
            <a:r>
              <a:rPr lang="en-US" dirty="0"/>
              <a:t> </a:t>
            </a:r>
            <a:r>
              <a:rPr lang="en-US" dirty="0" err="1"/>
              <a:t>beralih</a:t>
            </a:r>
            <a:r>
              <a:rPr lang="en-US" dirty="0"/>
              <a:t> </a:t>
            </a:r>
            <a:r>
              <a:rPr lang="en-US" dirty="0" err="1"/>
              <a:t>ke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lain;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Jenis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dikembangkan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mengantisipasi</a:t>
            </a:r>
            <a:r>
              <a:rPr lang="en-US" dirty="0"/>
              <a:t> </a:t>
            </a:r>
            <a:r>
              <a:rPr lang="en-US" dirty="0" err="1"/>
              <a:t>tren</a:t>
            </a:r>
            <a:r>
              <a:rPr lang="en-US" dirty="0"/>
              <a:t> yang </a:t>
            </a:r>
            <a:r>
              <a:rPr lang="en-US" dirty="0" err="1"/>
              <a:t>terjadi</a:t>
            </a:r>
            <a:r>
              <a:rPr lang="en-US" dirty="0"/>
              <a:t> di </a:t>
            </a:r>
            <a:r>
              <a:rPr lang="en-US" dirty="0" err="1"/>
              <a:t>kemudian</a:t>
            </a:r>
            <a:r>
              <a:rPr lang="en-US" dirty="0"/>
              <a:t> </a:t>
            </a:r>
            <a:r>
              <a:rPr lang="en-US" dirty="0" err="1"/>
              <a:t>hari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seperti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yang </a:t>
            </a:r>
            <a:r>
              <a:rPr lang="en-US" dirty="0" err="1"/>
              <a:t>dibutuhkan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mengetahui</a:t>
            </a:r>
            <a:r>
              <a:rPr lang="en-US" dirty="0"/>
              <a:t> </a:t>
            </a:r>
            <a:r>
              <a:rPr lang="en-US" dirty="0" err="1"/>
              <a:t>kondisi</a:t>
            </a:r>
            <a:r>
              <a:rPr lang="en-US" dirty="0"/>
              <a:t> pasar dan para </a:t>
            </a:r>
            <a:r>
              <a:rPr lang="en-US" dirty="0" err="1"/>
              <a:t>pesaing</a:t>
            </a:r>
            <a:r>
              <a:rPr lang="en-US" dirty="0"/>
              <a:t> di </a:t>
            </a:r>
            <a:r>
              <a:rPr lang="en-US" dirty="0" err="1"/>
              <a:t>industri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16004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37DD-245B-4A62-847E-FFF90E6E8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DB319-DDA4-4107-9528-5A53C3926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Dari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jenis</a:t>
            </a:r>
            <a:r>
              <a:rPr lang="en-US" dirty="0"/>
              <a:t> </a:t>
            </a:r>
            <a:r>
              <a:rPr lang="en-US" dirty="0" err="1"/>
              <a:t>aspek</a:t>
            </a:r>
            <a:r>
              <a:rPr lang="en-US" dirty="0"/>
              <a:t> </a:t>
            </a:r>
            <a:r>
              <a:rPr lang="en-US" dirty="0" err="1"/>
              <a:t>eksternal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, </a:t>
            </a:r>
            <a:r>
              <a:rPr lang="en-US" dirty="0" err="1"/>
              <a:t>lansekap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dan </a:t>
            </a:r>
            <a:r>
              <a:rPr lang="en-US" dirty="0" err="1"/>
              <a:t>perilaku</a:t>
            </a:r>
            <a:r>
              <a:rPr lang="en-US" dirty="0"/>
              <a:t> </a:t>
            </a:r>
            <a:r>
              <a:rPr lang="en-US" dirty="0" err="1"/>
              <a:t>pesaing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dua</a:t>
            </a:r>
            <a:r>
              <a:rPr lang="en-US" dirty="0"/>
              <a:t> </a:t>
            </a:r>
            <a:r>
              <a:rPr lang="en-US" dirty="0" err="1"/>
              <a:t>hal</a:t>
            </a:r>
            <a:r>
              <a:rPr lang="en-US" dirty="0"/>
              <a:t> yang paling </a:t>
            </a:r>
            <a:r>
              <a:rPr lang="en-US" dirty="0" err="1"/>
              <a:t>banyak</a:t>
            </a:r>
            <a:r>
              <a:rPr lang="en-US" dirty="0"/>
              <a:t> </a:t>
            </a:r>
            <a:r>
              <a:rPr lang="en-US" dirty="0" err="1"/>
              <a:t>pengaruhnya</a:t>
            </a:r>
            <a:r>
              <a:rPr lang="en-US" dirty="0"/>
              <a:t> </a:t>
            </a:r>
            <a:r>
              <a:rPr lang="en-US" dirty="0" err="1"/>
              <a:t>bagi</a:t>
            </a:r>
            <a:r>
              <a:rPr lang="en-US" dirty="0"/>
              <a:t> </a:t>
            </a:r>
            <a:r>
              <a:rPr lang="en-US" dirty="0" err="1"/>
              <a:t>kelangsungan</a:t>
            </a:r>
            <a:r>
              <a:rPr lang="en-US" dirty="0"/>
              <a:t> </a:t>
            </a:r>
            <a:r>
              <a:rPr lang="en-US" dirty="0" err="1"/>
              <a:t>hidup</a:t>
            </a:r>
            <a:r>
              <a:rPr lang="en-US" dirty="0"/>
              <a:t> </a:t>
            </a:r>
            <a:r>
              <a:rPr lang="en-US" dirty="0" err="1"/>
              <a:t>usaha</a:t>
            </a:r>
            <a:r>
              <a:rPr lang="en-US" dirty="0"/>
              <a:t>. Oleh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itulah</a:t>
            </a:r>
            <a:r>
              <a:rPr lang="en-US" dirty="0"/>
              <a:t> </a:t>
            </a:r>
            <a:r>
              <a:rPr lang="en-US" dirty="0" err="1"/>
              <a:t>maka</a:t>
            </a:r>
            <a:r>
              <a:rPr lang="en-US" dirty="0"/>
              <a:t>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perencana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mengantisipasi</a:t>
            </a:r>
            <a:r>
              <a:rPr lang="en-US" dirty="0"/>
              <a:t> </a:t>
            </a:r>
            <a:r>
              <a:rPr lang="en-US" dirty="0" err="1"/>
              <a:t>adanya</a:t>
            </a:r>
            <a:r>
              <a:rPr lang="en-US" dirty="0"/>
              <a:t> </a:t>
            </a:r>
            <a:r>
              <a:rPr lang="en-US" dirty="0" err="1"/>
              <a:t>berbagai</a:t>
            </a:r>
            <a:r>
              <a:rPr lang="en-US" dirty="0"/>
              <a:t> </a:t>
            </a:r>
            <a:r>
              <a:rPr lang="en-US" dirty="0" err="1"/>
              <a:t>perubahan</a:t>
            </a:r>
            <a:r>
              <a:rPr lang="en-US" dirty="0"/>
              <a:t> yang </a:t>
            </a:r>
            <a:r>
              <a:rPr lang="en-US" dirty="0" err="1"/>
              <a:t>dipicu</a:t>
            </a:r>
            <a:r>
              <a:rPr lang="en-US" dirty="0"/>
              <a:t> </a:t>
            </a:r>
            <a:r>
              <a:rPr lang="en-US" dirty="0" err="1"/>
              <a:t>karena</a:t>
            </a:r>
            <a:r>
              <a:rPr lang="en-US" dirty="0"/>
              <a:t> </a:t>
            </a:r>
            <a:r>
              <a:rPr lang="en-US" dirty="0" err="1"/>
              <a:t>tekanan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luar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712702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6C26F-C681-4A2B-A33F-2E1650A75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2863924"/>
          </a:xfrm>
        </p:spPr>
        <p:txBody>
          <a:bodyPr>
            <a:normAutofit/>
          </a:bodyPr>
          <a:lstStyle/>
          <a:p>
            <a:r>
              <a:rPr lang="en-US" sz="3200" dirty="0"/>
              <a:t>A. PEMAHAMAN LINGKUNGAN BISNIS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B0219-453D-4704-AECB-4794A4588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A.10 </a:t>
            </a:r>
            <a:r>
              <a:rPr lang="en-US" dirty="0" err="1"/>
              <a:t>Menggambarkan</a:t>
            </a:r>
            <a:r>
              <a:rPr lang="en-US" dirty="0"/>
              <a:t> Strategi Model </a:t>
            </a:r>
            <a:r>
              <a:rPr lang="en-US" dirty="0" err="1"/>
              <a:t>Bisnis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8673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302DE-5221-4842-8640-290530D42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37CB7-D50D-452B-B298-83EDAD96F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Setiap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memiliki</a:t>
            </a:r>
            <a:r>
              <a:rPr lang="en-US" dirty="0"/>
              <a:t> model </a:t>
            </a:r>
            <a:r>
              <a:rPr lang="en-US" dirty="0" err="1"/>
              <a:t>bisnis</a:t>
            </a:r>
            <a:r>
              <a:rPr lang="en-US" dirty="0"/>
              <a:t> yang </a:t>
            </a:r>
            <a:r>
              <a:rPr lang="en-US" dirty="0" err="1"/>
              <a:t>berbeda</a:t>
            </a:r>
            <a:r>
              <a:rPr lang="en-US" dirty="0"/>
              <a:t>. Inti </a:t>
            </a:r>
            <a:r>
              <a:rPr lang="en-US" dirty="0" err="1"/>
              <a:t>dari</a:t>
            </a:r>
            <a:r>
              <a:rPr lang="en-US" dirty="0"/>
              <a:t> model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cara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memperoleh</a:t>
            </a:r>
            <a:r>
              <a:rPr lang="en-US" dirty="0"/>
              <a:t> </a:t>
            </a:r>
            <a:r>
              <a:rPr lang="en-US" dirty="0" err="1"/>
              <a:t>keuntungan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aktivitas</a:t>
            </a:r>
            <a:r>
              <a:rPr lang="en-US" dirty="0"/>
              <a:t> </a:t>
            </a:r>
            <a:r>
              <a:rPr lang="en-US" dirty="0" err="1"/>
              <a:t>usahanya</a:t>
            </a:r>
            <a:r>
              <a:rPr lang="en-US" dirty="0"/>
              <a:t>. </a:t>
            </a:r>
            <a:r>
              <a:rPr lang="en-US" dirty="0" err="1"/>
              <a:t>Walaupun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rumusan</a:t>
            </a:r>
            <a:r>
              <a:rPr lang="en-US" dirty="0"/>
              <a:t> </a:t>
            </a:r>
            <a:r>
              <a:rPr lang="en-US" dirty="0" err="1"/>
              <a:t>ekonomis</a:t>
            </a:r>
            <a:r>
              <a:rPr lang="en-US" dirty="0"/>
              <a:t> </a:t>
            </a:r>
            <a:r>
              <a:rPr lang="en-US" dirty="0" err="1"/>
              <a:t>cukup</a:t>
            </a:r>
            <a:r>
              <a:rPr lang="en-US" dirty="0"/>
              <a:t> </a:t>
            </a:r>
            <a:r>
              <a:rPr lang="en-US" dirty="0" err="1"/>
              <a:t>sederhana</a:t>
            </a:r>
            <a:r>
              <a:rPr lang="en-US" dirty="0"/>
              <a:t>,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keuntungan</a:t>
            </a:r>
            <a:r>
              <a:rPr lang="en-US" dirty="0"/>
              <a:t>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selisih</a:t>
            </a:r>
            <a:r>
              <a:rPr lang="en-US" dirty="0"/>
              <a:t> </a:t>
            </a:r>
            <a:r>
              <a:rPr lang="en-US" dirty="0" err="1"/>
              <a:t>antara</a:t>
            </a:r>
            <a:r>
              <a:rPr lang="en-US" dirty="0"/>
              <a:t> </a:t>
            </a:r>
            <a:r>
              <a:rPr lang="en-US" dirty="0" err="1"/>
              <a:t>pendapatan</a:t>
            </a:r>
            <a:r>
              <a:rPr lang="en-US" dirty="0"/>
              <a:t> dan </a:t>
            </a:r>
            <a:r>
              <a:rPr lang="en-US" dirty="0" err="1"/>
              <a:t>pengeluaran</a:t>
            </a:r>
            <a:r>
              <a:rPr lang="en-US" dirty="0"/>
              <a:t>, </a:t>
            </a:r>
            <a:r>
              <a:rPr lang="en-US" dirty="0" err="1"/>
              <a:t>namun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praktek</a:t>
            </a:r>
            <a:r>
              <a:rPr lang="en-US" dirty="0"/>
              <a:t> </a:t>
            </a:r>
            <a:r>
              <a:rPr lang="en-US" dirty="0" err="1"/>
              <a:t>bisnisnya</a:t>
            </a:r>
            <a:r>
              <a:rPr lang="en-US" dirty="0"/>
              <a:t>, </a:t>
            </a:r>
            <a:r>
              <a:rPr lang="en-US" dirty="0" err="1"/>
              <a:t>jenis</a:t>
            </a:r>
            <a:r>
              <a:rPr lang="en-US" dirty="0"/>
              <a:t> “</a:t>
            </a:r>
            <a:r>
              <a:rPr lang="en-US" dirty="0" err="1"/>
              <a:t>pertukaran</a:t>
            </a:r>
            <a:r>
              <a:rPr lang="en-US" dirty="0"/>
              <a:t> </a:t>
            </a:r>
            <a:r>
              <a:rPr lang="en-US" dirty="0" err="1"/>
              <a:t>barang</a:t>
            </a:r>
            <a:r>
              <a:rPr lang="en-US" dirty="0"/>
              <a:t> dan </a:t>
            </a:r>
            <a:r>
              <a:rPr lang="en-US" dirty="0" err="1"/>
              <a:t>jasa</a:t>
            </a:r>
            <a:r>
              <a:rPr lang="en-US" dirty="0"/>
              <a:t>”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berbedabeda</a:t>
            </a:r>
            <a:r>
              <a:rPr lang="en-US" dirty="0"/>
              <a:t> </a:t>
            </a:r>
            <a:r>
              <a:rPr lang="en-US" dirty="0" err="1"/>
              <a:t>modelnya</a:t>
            </a:r>
            <a:r>
              <a:rPr lang="en-US" dirty="0"/>
              <a:t>. </a:t>
            </a:r>
            <a:r>
              <a:rPr lang="en-US" dirty="0" err="1"/>
              <a:t>Misalnya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sebagai</a:t>
            </a:r>
            <a:r>
              <a:rPr lang="en-US" dirty="0"/>
              <a:t> </a:t>
            </a:r>
            <a:r>
              <a:rPr lang="en-US" dirty="0" err="1"/>
              <a:t>berikut</a:t>
            </a:r>
            <a:r>
              <a:rPr lang="en-US" dirty="0"/>
              <a:t>: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Yang paling </a:t>
            </a:r>
            <a:r>
              <a:rPr lang="en-US" dirty="0" err="1"/>
              <a:t>klasik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 </a:t>
            </a:r>
            <a:r>
              <a:rPr lang="en-US" dirty="0" err="1"/>
              <a:t>jual</a:t>
            </a:r>
            <a:r>
              <a:rPr lang="en-US" dirty="0"/>
              <a:t> </a:t>
            </a:r>
            <a:r>
              <a:rPr lang="en-US" dirty="0" err="1"/>
              <a:t>beli</a:t>
            </a:r>
            <a:r>
              <a:rPr lang="en-US" dirty="0"/>
              <a:t> </a:t>
            </a:r>
            <a:r>
              <a:rPr lang="en-US" dirty="0" err="1"/>
              <a:t>sederhana</a:t>
            </a:r>
            <a:r>
              <a:rPr lang="en-US" dirty="0"/>
              <a:t>, </a:t>
            </a:r>
            <a:r>
              <a:rPr lang="en-US" dirty="0" err="1"/>
              <a:t>yaitu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menjual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dan </a:t>
            </a:r>
            <a:r>
              <a:rPr lang="en-US" dirty="0" err="1"/>
              <a:t>jasanya</a:t>
            </a:r>
            <a:r>
              <a:rPr lang="en-US" dirty="0"/>
              <a:t>, </a:t>
            </a:r>
            <a:r>
              <a:rPr lang="en-US" dirty="0" err="1"/>
              <a:t>kemudian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langsung</a:t>
            </a:r>
            <a:r>
              <a:rPr lang="en-US" dirty="0"/>
              <a:t> </a:t>
            </a:r>
            <a:r>
              <a:rPr lang="en-US" dirty="0" err="1"/>
              <a:t>membelinya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Perusahaan </a:t>
            </a:r>
            <a:r>
              <a:rPr lang="en-US" dirty="0" err="1"/>
              <a:t>memberikan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</a:t>
            </a:r>
            <a:r>
              <a:rPr lang="en-US" dirty="0" err="1"/>
              <a:t>penyewaan</a:t>
            </a:r>
            <a:r>
              <a:rPr lang="en-US" dirty="0"/>
              <a:t> </a:t>
            </a:r>
            <a:r>
              <a:rPr lang="en-US" dirty="0" err="1"/>
              <a:t>terhadap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yang </a:t>
            </a:r>
            <a:r>
              <a:rPr lang="en-US" dirty="0" err="1"/>
              <a:t>dimilikinya</a:t>
            </a:r>
            <a:r>
              <a:rPr lang="en-US" dirty="0"/>
              <a:t>,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membayar</a:t>
            </a:r>
            <a:r>
              <a:rPr lang="en-US" dirty="0"/>
              <a:t> </a:t>
            </a:r>
            <a:r>
              <a:rPr lang="en-US" dirty="0" err="1"/>
              <a:t>sesuai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durasi</a:t>
            </a:r>
            <a:r>
              <a:rPr lang="en-US" dirty="0"/>
              <a:t> lama </a:t>
            </a:r>
            <a:r>
              <a:rPr lang="en-US" dirty="0" err="1"/>
              <a:t>penyewaan</a:t>
            </a:r>
            <a:r>
              <a:rPr 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128315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20CBE-455E-472E-A61C-CA0A5FC1F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5FD6C2-AEE9-475D-B0D8-442AF7D3B5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911" t="26901" r="24161" b="20732"/>
          <a:stretch/>
        </p:blipFill>
        <p:spPr>
          <a:xfrm>
            <a:off x="937549" y="286603"/>
            <a:ext cx="10451940" cy="5952151"/>
          </a:xfrm>
        </p:spPr>
      </p:pic>
    </p:spTree>
    <p:extLst>
      <p:ext uri="{BB962C8B-B14F-4D97-AF65-F5344CB8AC3E}">
        <p14:creationId xmlns:p14="http://schemas.microsoft.com/office/powerpoint/2010/main" val="24161494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0DA57-BAE3-46E0-90AE-86849B0C3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F817F-D149-447E-A801-B733939D2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81446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Pemahaman</a:t>
            </a:r>
            <a:r>
              <a:rPr lang="en-US" dirty="0"/>
              <a:t> </a:t>
            </a:r>
            <a:r>
              <a:rPr lang="en-US" dirty="0" err="1"/>
              <a:t>terhadap</a:t>
            </a:r>
            <a:r>
              <a:rPr lang="en-US" dirty="0"/>
              <a:t> model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ini</a:t>
            </a:r>
            <a:r>
              <a:rPr lang="en-US" dirty="0"/>
              <a:t> </a:t>
            </a:r>
            <a:r>
              <a:rPr lang="en-US" dirty="0" err="1"/>
              <a:t>sangat</a:t>
            </a:r>
            <a:r>
              <a:rPr lang="en-US" dirty="0"/>
              <a:t> </a:t>
            </a:r>
            <a:r>
              <a:rPr lang="en-US" dirty="0" err="1"/>
              <a:t>perlu</a:t>
            </a:r>
            <a:r>
              <a:rPr lang="en-US" dirty="0"/>
              <a:t> </a:t>
            </a:r>
            <a:r>
              <a:rPr lang="en-US" dirty="0" err="1"/>
              <a:t>dimilki</a:t>
            </a:r>
            <a:r>
              <a:rPr lang="en-US" dirty="0"/>
              <a:t> oleh para </a:t>
            </a:r>
            <a:r>
              <a:rPr lang="en-US" dirty="0" err="1"/>
              <a:t>pemangku</a:t>
            </a:r>
            <a:r>
              <a:rPr lang="en-US" dirty="0"/>
              <a:t> </a:t>
            </a:r>
            <a:r>
              <a:rPr lang="en-US" dirty="0" err="1"/>
              <a:t>kepentingan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mempelajari</a:t>
            </a:r>
            <a:r>
              <a:rPr lang="en-US" dirty="0"/>
              <a:t>: 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Siapa</a:t>
            </a:r>
            <a:r>
              <a:rPr lang="en-US" dirty="0"/>
              <a:t> </a:t>
            </a:r>
            <a:r>
              <a:rPr lang="en-US" dirty="0" err="1"/>
              <a:t>saja</a:t>
            </a:r>
            <a:r>
              <a:rPr lang="en-US" dirty="0"/>
              <a:t> </a:t>
            </a:r>
            <a:r>
              <a:rPr lang="en-US" dirty="0" err="1"/>
              <a:t>konsumen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sebuah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, </a:t>
            </a:r>
            <a:r>
              <a:rPr lang="en-US" dirty="0" err="1"/>
              <a:t>yaitu</a:t>
            </a:r>
            <a:r>
              <a:rPr lang="en-US" dirty="0"/>
              <a:t> </a:t>
            </a:r>
            <a:r>
              <a:rPr lang="en-US" dirty="0" err="1"/>
              <a:t>pihak</a:t>
            </a:r>
            <a:r>
              <a:rPr lang="en-US" dirty="0"/>
              <a:t> yang </a:t>
            </a:r>
            <a:r>
              <a:rPr lang="en-US" dirty="0" err="1"/>
              <a:t>bersedia</a:t>
            </a:r>
            <a:r>
              <a:rPr lang="en-US" dirty="0"/>
              <a:t> </a:t>
            </a:r>
            <a:r>
              <a:rPr lang="en-US" dirty="0" err="1"/>
              <a:t>mengeluarkan</a:t>
            </a:r>
            <a:r>
              <a:rPr lang="en-US" dirty="0"/>
              <a:t> uang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Langkah-</a:t>
            </a:r>
            <a:r>
              <a:rPr lang="en-US" dirty="0" err="1"/>
              <a:t>langkah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proses </a:t>
            </a:r>
            <a:r>
              <a:rPr lang="en-US" dirty="0" err="1"/>
              <a:t>apa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dilakukan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memastikan</a:t>
            </a:r>
            <a:r>
              <a:rPr lang="en-US" dirty="0"/>
              <a:t> </a:t>
            </a:r>
            <a:r>
              <a:rPr lang="en-US" dirty="0" err="1"/>
              <a:t>pengelolaan</a:t>
            </a:r>
            <a:r>
              <a:rPr lang="en-US" dirty="0"/>
              <a:t> </a:t>
            </a:r>
            <a:r>
              <a:rPr lang="en-US" dirty="0" err="1"/>
              <a:t>pendapatan</a:t>
            </a:r>
            <a:r>
              <a:rPr lang="en-US" dirty="0"/>
              <a:t> dan </a:t>
            </a:r>
            <a:r>
              <a:rPr lang="en-US" dirty="0" err="1"/>
              <a:t>pengeluaran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Faktor-faktor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</a:t>
            </a:r>
            <a:r>
              <a:rPr lang="en-US" dirty="0" err="1"/>
              <a:t>saja</a:t>
            </a:r>
            <a:r>
              <a:rPr lang="en-US" dirty="0"/>
              <a:t> yang </a:t>
            </a:r>
            <a:r>
              <a:rPr lang="en-US" dirty="0" err="1"/>
              <a:t>mempengaruhi</a:t>
            </a:r>
            <a:r>
              <a:rPr lang="en-US" dirty="0"/>
              <a:t> </a:t>
            </a:r>
            <a:r>
              <a:rPr lang="en-US" dirty="0" err="1"/>
              <a:t>manajemen</a:t>
            </a:r>
            <a:r>
              <a:rPr lang="en-US" dirty="0"/>
              <a:t> </a:t>
            </a:r>
            <a:r>
              <a:rPr lang="en-US" dirty="0" err="1"/>
              <a:t>pendapatan</a:t>
            </a:r>
            <a:r>
              <a:rPr lang="en-US" dirty="0"/>
              <a:t> dan </a:t>
            </a:r>
            <a:r>
              <a:rPr lang="en-US" dirty="0" err="1"/>
              <a:t>pengeluaran</a:t>
            </a:r>
            <a:r>
              <a:rPr lang="en-US" dirty="0"/>
              <a:t>, </a:t>
            </a:r>
            <a:r>
              <a:rPr lang="en-US" dirty="0" err="1"/>
              <a:t>serta</a:t>
            </a:r>
            <a:r>
              <a:rPr lang="en-US" dirty="0"/>
              <a:t> </a:t>
            </a:r>
            <a:r>
              <a:rPr lang="en-US" dirty="0" err="1"/>
              <a:t>bagaimana</a:t>
            </a:r>
            <a:r>
              <a:rPr lang="en-US" dirty="0"/>
              <a:t> </a:t>
            </a:r>
            <a:r>
              <a:rPr lang="en-US" dirty="0" err="1"/>
              <a:t>mengaturnya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Pihak-pihak</a:t>
            </a:r>
            <a:r>
              <a:rPr lang="en-US" dirty="0"/>
              <a:t> mana yang </a:t>
            </a:r>
            <a:r>
              <a:rPr lang="en-US" dirty="0" err="1"/>
              <a:t>memiliki</a:t>
            </a:r>
            <a:r>
              <a:rPr lang="en-US" dirty="0"/>
              <a:t> </a:t>
            </a:r>
            <a:r>
              <a:rPr lang="en-US" dirty="0" err="1"/>
              <a:t>peran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mendatangkan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Komponen</a:t>
            </a:r>
            <a:r>
              <a:rPr lang="en-US" dirty="0"/>
              <a:t> </a:t>
            </a:r>
            <a:r>
              <a:rPr lang="en-US" dirty="0" err="1"/>
              <a:t>pendapatan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biaya</a:t>
            </a:r>
            <a:r>
              <a:rPr lang="en-US" dirty="0"/>
              <a:t> </a:t>
            </a:r>
            <a:r>
              <a:rPr lang="en-US" dirty="0" err="1"/>
              <a:t>apa</a:t>
            </a:r>
            <a:r>
              <a:rPr lang="en-US" dirty="0"/>
              <a:t> </a:t>
            </a:r>
            <a:r>
              <a:rPr lang="en-US" dirty="0" err="1"/>
              <a:t>saja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diperhatikan</a:t>
            </a:r>
            <a:r>
              <a:rPr lang="en-US" dirty="0"/>
              <a:t> dan </a:t>
            </a:r>
            <a:r>
              <a:rPr lang="en-US" dirty="0" err="1"/>
              <a:t>dikelola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sungguh-sungguh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27968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9BFFC-0834-4701-86FE-CB83C07E7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D264AB-1BAA-46ED-8087-E328A410B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260" t="17505" r="22709" b="17198"/>
          <a:stretch/>
        </p:blipFill>
        <p:spPr>
          <a:xfrm>
            <a:off x="833377" y="286602"/>
            <a:ext cx="10729731" cy="5917427"/>
          </a:xfrm>
        </p:spPr>
      </p:pic>
    </p:spTree>
    <p:extLst>
      <p:ext uri="{BB962C8B-B14F-4D97-AF65-F5344CB8AC3E}">
        <p14:creationId xmlns:p14="http://schemas.microsoft.com/office/powerpoint/2010/main" val="18289530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0727-967C-4FE1-8DA4-BF25433EB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D1BAA-C9BB-456F-8A8C-61CA1183F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Customer Segments: </a:t>
            </a:r>
            <a:r>
              <a:rPr lang="en-US" dirty="0" err="1"/>
              <a:t>merupakan</a:t>
            </a:r>
            <a:r>
              <a:rPr lang="en-US" dirty="0"/>
              <a:t> target </a:t>
            </a:r>
            <a:r>
              <a:rPr lang="en-US" dirty="0" err="1"/>
              <a:t>pelanggan</a:t>
            </a:r>
            <a:r>
              <a:rPr lang="en-US" dirty="0"/>
              <a:t> yang </a:t>
            </a:r>
            <a:r>
              <a:rPr lang="en-US" dirty="0" err="1"/>
              <a:t>menjadi</a:t>
            </a:r>
            <a:r>
              <a:rPr lang="en-US" dirty="0"/>
              <a:t> </a:t>
            </a:r>
            <a:r>
              <a:rPr lang="en-US" dirty="0" err="1"/>
              <a:t>fokus</a:t>
            </a:r>
            <a:r>
              <a:rPr lang="en-US" dirty="0"/>
              <a:t> </a:t>
            </a:r>
            <a:r>
              <a:rPr lang="en-US" dirty="0" err="1"/>
              <a:t>utama</a:t>
            </a:r>
            <a:r>
              <a:rPr lang="en-US" dirty="0"/>
              <a:t> </a:t>
            </a:r>
            <a:r>
              <a:rPr lang="en-US" dirty="0" err="1"/>
              <a:t>penjualan</a:t>
            </a:r>
            <a:r>
              <a:rPr lang="en-US" dirty="0"/>
              <a:t> </a:t>
            </a:r>
            <a:r>
              <a:rPr lang="en-US" dirty="0" err="1"/>
              <a:t>paroduk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Channels: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kanal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jalur</a:t>
            </a:r>
            <a:r>
              <a:rPr lang="en-US" dirty="0"/>
              <a:t> </a:t>
            </a:r>
            <a:r>
              <a:rPr lang="en-US" dirty="0" err="1"/>
              <a:t>tempat</a:t>
            </a:r>
            <a:r>
              <a:rPr lang="en-US" dirty="0"/>
              <a:t> para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berhubungan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mendapatkan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jasa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Customer Relationship: </a:t>
            </a:r>
            <a:r>
              <a:rPr lang="en-US" dirty="0" err="1"/>
              <a:t>merupakan</a:t>
            </a:r>
            <a:r>
              <a:rPr lang="en-US" dirty="0"/>
              <a:t> strategi yang </a:t>
            </a:r>
            <a:r>
              <a:rPr lang="en-US" dirty="0" err="1"/>
              <a:t>dipergunakan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menjalin</a:t>
            </a:r>
            <a:r>
              <a:rPr lang="en-US" dirty="0"/>
              <a:t> </a:t>
            </a:r>
            <a:r>
              <a:rPr lang="en-US" dirty="0" err="1"/>
              <a:t>relasi</a:t>
            </a:r>
            <a:r>
              <a:rPr lang="en-US" dirty="0"/>
              <a:t> </a:t>
            </a:r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memastikan</a:t>
            </a:r>
            <a:r>
              <a:rPr lang="en-US" dirty="0"/>
              <a:t> </a:t>
            </a:r>
            <a:r>
              <a:rPr lang="en-US" dirty="0" err="1"/>
              <a:t>loyalitas</a:t>
            </a:r>
            <a:r>
              <a:rPr lang="en-US" dirty="0"/>
              <a:t> </a:t>
            </a:r>
            <a:r>
              <a:rPr lang="en-US" dirty="0" err="1"/>
              <a:t>mereka</a:t>
            </a:r>
            <a:r>
              <a:rPr lang="en-US" dirty="0"/>
              <a:t> </a:t>
            </a:r>
            <a:r>
              <a:rPr lang="en-US" dirty="0" err="1"/>
              <a:t>kepada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Value Proposition: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manfaat</a:t>
            </a:r>
            <a:r>
              <a:rPr lang="en-US" dirty="0"/>
              <a:t> yang </a:t>
            </a:r>
            <a:r>
              <a:rPr lang="en-US" dirty="0" err="1"/>
              <a:t>ditawarkan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kepada</a:t>
            </a:r>
            <a:r>
              <a:rPr lang="en-US" dirty="0"/>
              <a:t> </a:t>
            </a:r>
            <a:r>
              <a:rPr lang="en-US" dirty="0" err="1"/>
              <a:t>pelanggan</a:t>
            </a:r>
            <a:r>
              <a:rPr lang="en-US" dirty="0"/>
              <a:t> </a:t>
            </a:r>
            <a:r>
              <a:rPr lang="en-US" dirty="0" err="1"/>
              <a:t>melalui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yang </a:t>
            </a:r>
            <a:r>
              <a:rPr lang="en-US" dirty="0" err="1"/>
              <a:t>diberikan</a:t>
            </a:r>
            <a:r>
              <a:rPr 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0316767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19CA7-643E-4381-B834-E137A76D1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EEFEE-4121-4BD9-B346-23B0AAF20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Key </a:t>
            </a:r>
            <a:r>
              <a:rPr lang="en-US" dirty="0" err="1"/>
              <a:t>Activiies</a:t>
            </a:r>
            <a:r>
              <a:rPr lang="en-US" dirty="0"/>
              <a:t>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langkah-langkah</a:t>
            </a:r>
            <a:r>
              <a:rPr lang="en-US" dirty="0"/>
              <a:t> proses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dilakukan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menghasilkan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</a:t>
            </a:r>
            <a:r>
              <a:rPr lang="en-US" dirty="0" err="1"/>
              <a:t>terkait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Key Resources: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ragam</a:t>
            </a:r>
            <a:r>
              <a:rPr lang="en-US" dirty="0"/>
              <a:t> </a:t>
            </a:r>
            <a:r>
              <a:rPr lang="en-US" dirty="0" err="1"/>
              <a:t>sumber</a:t>
            </a:r>
            <a:r>
              <a:rPr lang="en-US" dirty="0"/>
              <a:t> </a:t>
            </a:r>
            <a:r>
              <a:rPr lang="en-US" dirty="0" err="1"/>
              <a:t>daya</a:t>
            </a:r>
            <a:r>
              <a:rPr lang="en-US" dirty="0"/>
              <a:t> yang </a:t>
            </a:r>
            <a:r>
              <a:rPr lang="en-US" dirty="0" err="1"/>
              <a:t>dibutuhkan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menghasilkan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yang </a:t>
            </a:r>
            <a:r>
              <a:rPr lang="en-US" dirty="0" err="1"/>
              <a:t>direncang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Key Partners: </a:t>
            </a:r>
            <a:r>
              <a:rPr lang="en-US" dirty="0" err="1"/>
              <a:t>merupakan</a:t>
            </a:r>
            <a:r>
              <a:rPr lang="en-US" dirty="0"/>
              <a:t> para </a:t>
            </a:r>
            <a:r>
              <a:rPr lang="en-US" dirty="0" err="1"/>
              <a:t>mitra</a:t>
            </a:r>
            <a:r>
              <a:rPr lang="en-US" dirty="0"/>
              <a:t> </a:t>
            </a:r>
            <a:r>
              <a:rPr lang="en-US" dirty="0" err="1"/>
              <a:t>kunci</a:t>
            </a:r>
            <a:r>
              <a:rPr lang="en-US" dirty="0"/>
              <a:t> yang </a:t>
            </a:r>
            <a:r>
              <a:rPr lang="en-US" dirty="0" err="1"/>
              <a:t>menjadi</a:t>
            </a:r>
            <a:r>
              <a:rPr lang="en-US" dirty="0"/>
              <a:t> </a:t>
            </a:r>
            <a:r>
              <a:rPr lang="en-US" dirty="0" err="1"/>
              <a:t>pemasok</a:t>
            </a:r>
            <a:r>
              <a:rPr lang="en-US" dirty="0"/>
              <a:t> </a:t>
            </a:r>
            <a:r>
              <a:rPr lang="en-US" dirty="0" err="1"/>
              <a:t>bahan</a:t>
            </a:r>
            <a:r>
              <a:rPr lang="en-US" dirty="0"/>
              <a:t> </a:t>
            </a:r>
            <a:r>
              <a:rPr lang="en-US" dirty="0" err="1"/>
              <a:t>mentah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menghasilkan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Revenue Streams: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portofolio</a:t>
            </a:r>
            <a:r>
              <a:rPr lang="en-US" dirty="0"/>
              <a:t> </a:t>
            </a:r>
            <a:r>
              <a:rPr lang="en-US" dirty="0" err="1"/>
              <a:t>sumber</a:t>
            </a:r>
            <a:r>
              <a:rPr lang="en-US" dirty="0"/>
              <a:t> </a:t>
            </a:r>
            <a:r>
              <a:rPr lang="en-US" dirty="0" err="1"/>
              <a:t>pendapatan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para </a:t>
            </a:r>
            <a:r>
              <a:rPr lang="en-US" dirty="0" err="1"/>
              <a:t>pelanggan</a:t>
            </a:r>
            <a:r>
              <a:rPr lang="en-US" dirty="0"/>
              <a:t>; dan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Cost Structure: </a:t>
            </a:r>
            <a:r>
              <a:rPr lang="en-US" dirty="0" err="1"/>
              <a:t>merupakan</a:t>
            </a:r>
            <a:r>
              <a:rPr lang="en-US" dirty="0"/>
              <a:t> </a:t>
            </a:r>
            <a:r>
              <a:rPr lang="en-US" dirty="0" err="1"/>
              <a:t>struktur</a:t>
            </a:r>
            <a:r>
              <a:rPr lang="en-US" dirty="0"/>
              <a:t> </a:t>
            </a:r>
            <a:r>
              <a:rPr lang="en-US" dirty="0" err="1"/>
              <a:t>biaya</a:t>
            </a:r>
            <a:r>
              <a:rPr lang="en-US" dirty="0"/>
              <a:t> yang </a:t>
            </a:r>
            <a:r>
              <a:rPr lang="en-US" dirty="0" err="1"/>
              <a:t>harus</a:t>
            </a:r>
            <a:r>
              <a:rPr lang="en-US" dirty="0"/>
              <a:t> </a:t>
            </a:r>
            <a:r>
              <a:rPr lang="en-US" dirty="0" err="1"/>
              <a:t>dialokasikan</a:t>
            </a:r>
            <a:r>
              <a:rPr lang="en-US" dirty="0"/>
              <a:t> </a:t>
            </a:r>
            <a:r>
              <a:rPr lang="en-US" dirty="0" err="1"/>
              <a:t>untuk</a:t>
            </a:r>
            <a:r>
              <a:rPr lang="en-US" dirty="0"/>
              <a:t> </a:t>
            </a:r>
            <a:r>
              <a:rPr lang="en-US" dirty="0" err="1"/>
              <a:t>keperluan</a:t>
            </a:r>
            <a:r>
              <a:rPr lang="en-US" dirty="0"/>
              <a:t> </a:t>
            </a:r>
            <a:r>
              <a:rPr lang="en-US" dirty="0" err="1"/>
              <a:t>pembuatan</a:t>
            </a:r>
            <a:r>
              <a:rPr lang="en-US" dirty="0"/>
              <a:t> </a:t>
            </a:r>
            <a:r>
              <a:rPr lang="en-US" dirty="0" err="1"/>
              <a:t>produk</a:t>
            </a:r>
            <a:r>
              <a:rPr lang="en-US" dirty="0"/>
              <a:t> </a:t>
            </a:r>
            <a:r>
              <a:rPr lang="en-US" dirty="0" err="1"/>
              <a:t>atau</a:t>
            </a:r>
            <a:r>
              <a:rPr lang="en-US" dirty="0"/>
              <a:t> </a:t>
            </a:r>
            <a:r>
              <a:rPr lang="en-US" dirty="0" err="1"/>
              <a:t>layanan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353944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BBFD-8B59-4CF2-BF68-542A20818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8D629F-1A62-4511-8073-E2F7120A78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4396" t="18269" r="24808" b="15841"/>
          <a:stretch/>
        </p:blipFill>
        <p:spPr>
          <a:xfrm>
            <a:off x="601885" y="286603"/>
            <a:ext cx="11065396" cy="5940577"/>
          </a:xfrm>
        </p:spPr>
      </p:pic>
    </p:spTree>
    <p:extLst>
      <p:ext uri="{BB962C8B-B14F-4D97-AF65-F5344CB8AC3E}">
        <p14:creationId xmlns:p14="http://schemas.microsoft.com/office/powerpoint/2010/main" val="35802085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03C2B-CEAC-42A4-B185-E461F39B1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E487A-4EBB-4C96-B439-309B2FBC0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39319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Dengan</a:t>
            </a:r>
            <a:r>
              <a:rPr lang="en-US" dirty="0"/>
              <a:t> </a:t>
            </a:r>
            <a:r>
              <a:rPr lang="en-US" dirty="0" err="1"/>
              <a:t>berpegang</a:t>
            </a:r>
            <a:r>
              <a:rPr lang="en-US" dirty="0"/>
              <a:t> pada </a:t>
            </a:r>
            <a:r>
              <a:rPr lang="en-US" dirty="0" err="1"/>
              <a:t>representasi</a:t>
            </a:r>
            <a:r>
              <a:rPr lang="en-US" dirty="0"/>
              <a:t> </a:t>
            </a:r>
            <a:r>
              <a:rPr lang="en-US" dirty="0" err="1"/>
              <a:t>holistik</a:t>
            </a:r>
            <a:r>
              <a:rPr lang="en-US" dirty="0"/>
              <a:t> </a:t>
            </a:r>
            <a:r>
              <a:rPr lang="en-US" dirty="0" err="1"/>
              <a:t>dari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, </a:t>
            </a:r>
            <a:r>
              <a:rPr lang="en-US" dirty="0" err="1"/>
              <a:t>maka</a:t>
            </a:r>
            <a:r>
              <a:rPr lang="en-US" dirty="0"/>
              <a:t> </a:t>
            </a:r>
            <a:r>
              <a:rPr lang="en-US" dirty="0" err="1"/>
              <a:t>seorang</a:t>
            </a:r>
            <a:r>
              <a:rPr lang="en-US" dirty="0"/>
              <a:t> </a:t>
            </a:r>
            <a:r>
              <a:rPr lang="en-US" dirty="0" err="1"/>
              <a:t>perancang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mengetahui</a:t>
            </a:r>
            <a:r>
              <a:rPr lang="en-US" dirty="0"/>
              <a:t> </a:t>
            </a:r>
            <a:r>
              <a:rPr lang="en-US" dirty="0" err="1"/>
              <a:t>secara</a:t>
            </a:r>
            <a:r>
              <a:rPr lang="en-US" dirty="0"/>
              <a:t> </a:t>
            </a:r>
            <a:r>
              <a:rPr lang="en-US" dirty="0" err="1"/>
              <a:t>lengkap</a:t>
            </a:r>
            <a:r>
              <a:rPr lang="en-US" dirty="0"/>
              <a:t> </a:t>
            </a:r>
            <a:r>
              <a:rPr lang="en-US" dirty="0" err="1"/>
              <a:t>bagaimana</a:t>
            </a:r>
            <a:r>
              <a:rPr lang="en-US" dirty="0"/>
              <a:t>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dijalankan</a:t>
            </a:r>
            <a:r>
              <a:rPr lang="en-US" dirty="0"/>
              <a:t>. </a:t>
            </a:r>
            <a:r>
              <a:rPr lang="en-US" dirty="0" err="1"/>
              <a:t>Melalui</a:t>
            </a:r>
            <a:r>
              <a:rPr lang="en-US" dirty="0"/>
              <a:t> </a:t>
            </a:r>
            <a:r>
              <a:rPr lang="en-US" dirty="0" err="1"/>
              <a:t>pemahaman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, </a:t>
            </a:r>
            <a:r>
              <a:rPr lang="en-US" dirty="0" err="1"/>
              <a:t>hal-hal</a:t>
            </a:r>
            <a:r>
              <a:rPr lang="en-US" dirty="0"/>
              <a:t> </a:t>
            </a:r>
            <a:r>
              <a:rPr lang="en-US" dirty="0" err="1"/>
              <a:t>penting</a:t>
            </a:r>
            <a:r>
              <a:rPr lang="en-US" dirty="0"/>
              <a:t> yang </a:t>
            </a:r>
            <a:r>
              <a:rPr lang="en-US" dirty="0" err="1"/>
              <a:t>perlu</a:t>
            </a:r>
            <a:r>
              <a:rPr lang="en-US" dirty="0"/>
              <a:t> </a:t>
            </a:r>
            <a:r>
              <a:rPr lang="en-US" dirty="0" err="1"/>
              <a:t>diperhatikan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konteks</a:t>
            </a:r>
            <a:r>
              <a:rPr lang="en-US" dirty="0"/>
              <a:t> </a:t>
            </a:r>
            <a:r>
              <a:rPr lang="en-US" dirty="0" err="1"/>
              <a:t>pengembangan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</a:t>
            </a:r>
            <a:r>
              <a:rPr lang="en-US" dirty="0" err="1"/>
              <a:t>adalah</a:t>
            </a:r>
            <a:r>
              <a:rPr lang="en-US" dirty="0"/>
              <a:t>: 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Memposisikan</a:t>
            </a:r>
            <a:r>
              <a:rPr lang="en-US" dirty="0"/>
              <a:t> </a:t>
            </a:r>
            <a:r>
              <a:rPr lang="en-US" dirty="0" err="1"/>
              <a:t>aplikasi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paling </a:t>
            </a:r>
            <a:r>
              <a:rPr lang="en-US" dirty="0" err="1"/>
              <a:t>tepat</a:t>
            </a:r>
            <a:r>
              <a:rPr lang="en-US" dirty="0"/>
              <a:t> </a:t>
            </a:r>
            <a:r>
              <a:rPr lang="en-US" dirty="0" err="1"/>
              <a:t>diterapkan</a:t>
            </a:r>
            <a:r>
              <a:rPr lang="en-US" dirty="0"/>
              <a:t> pada masing-masing </a:t>
            </a:r>
            <a:r>
              <a:rPr lang="en-US" dirty="0" err="1"/>
              <a:t>komponen</a:t>
            </a:r>
            <a:r>
              <a:rPr lang="en-US" dirty="0"/>
              <a:t> pada model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tersebut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Merancang</a:t>
            </a:r>
            <a:r>
              <a:rPr lang="en-US" dirty="0"/>
              <a:t> </a:t>
            </a:r>
            <a:r>
              <a:rPr lang="en-US" dirty="0" err="1"/>
              <a:t>sistem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yang </a:t>
            </a:r>
            <a:r>
              <a:rPr lang="en-US" dirty="0" err="1"/>
              <a:t>terpadu</a:t>
            </a:r>
            <a:r>
              <a:rPr lang="en-US" dirty="0"/>
              <a:t> dan </a:t>
            </a:r>
            <a:r>
              <a:rPr lang="en-US" dirty="0" err="1"/>
              <a:t>terintegrasi</a:t>
            </a:r>
            <a:r>
              <a:rPr lang="en-US" dirty="0"/>
              <a:t>, </a:t>
            </a:r>
            <a:r>
              <a:rPr lang="en-US" dirty="0" err="1"/>
              <a:t>dimana</a:t>
            </a:r>
            <a:r>
              <a:rPr lang="en-US" dirty="0"/>
              <a:t> </a:t>
            </a:r>
            <a:r>
              <a:rPr lang="en-US" dirty="0" err="1"/>
              <a:t>menghubungkan</a:t>
            </a:r>
            <a:r>
              <a:rPr lang="en-US" dirty="0"/>
              <a:t> </a:t>
            </a:r>
            <a:r>
              <a:rPr lang="en-US" dirty="0" err="1"/>
              <a:t>seluruh</a:t>
            </a:r>
            <a:r>
              <a:rPr lang="en-US" dirty="0"/>
              <a:t> </a:t>
            </a:r>
            <a:r>
              <a:rPr lang="en-US" dirty="0" err="1"/>
              <a:t>komponen</a:t>
            </a:r>
            <a:r>
              <a:rPr lang="en-US" dirty="0"/>
              <a:t> yang </a:t>
            </a:r>
            <a:r>
              <a:rPr lang="en-US" dirty="0" err="1"/>
              <a:t>ada</a:t>
            </a:r>
            <a:r>
              <a:rPr lang="en-US" dirty="0"/>
              <a:t> </a:t>
            </a:r>
            <a:r>
              <a:rPr lang="en-US" dirty="0" err="1"/>
              <a:t>berdasarkan</a:t>
            </a:r>
            <a:r>
              <a:rPr lang="en-US" dirty="0"/>
              <a:t> proses </a:t>
            </a:r>
            <a:r>
              <a:rPr lang="en-US" dirty="0" err="1"/>
              <a:t>bisnis</a:t>
            </a:r>
            <a:r>
              <a:rPr lang="en-US" dirty="0"/>
              <a:t> yang </a:t>
            </a:r>
            <a:r>
              <a:rPr lang="en-US" dirty="0" err="1"/>
              <a:t>diterapkan</a:t>
            </a:r>
            <a:r>
              <a:rPr lang="en-US" dirty="0"/>
              <a:t>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Mempelajari</a:t>
            </a:r>
            <a:r>
              <a:rPr lang="en-US" dirty="0"/>
              <a:t> </a:t>
            </a:r>
            <a:r>
              <a:rPr lang="en-US" dirty="0" err="1"/>
              <a:t>tren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industri</a:t>
            </a:r>
            <a:r>
              <a:rPr lang="en-US" dirty="0"/>
              <a:t> </a:t>
            </a:r>
            <a:r>
              <a:rPr lang="en-US" dirty="0" err="1"/>
              <a:t>sejenis</a:t>
            </a:r>
            <a:r>
              <a:rPr lang="en-US" dirty="0"/>
              <a:t> yang </a:t>
            </a:r>
            <a:r>
              <a:rPr lang="en-US" dirty="0" err="1"/>
              <a:t>dapat</a:t>
            </a:r>
            <a:r>
              <a:rPr lang="en-US" dirty="0"/>
              <a:t> </a:t>
            </a:r>
            <a:r>
              <a:rPr lang="en-US" dirty="0" err="1"/>
              <a:t>diterapkan</a:t>
            </a:r>
            <a:r>
              <a:rPr lang="en-US" dirty="0"/>
              <a:t> </a:t>
            </a:r>
            <a:r>
              <a:rPr lang="en-US" dirty="0" err="1"/>
              <a:t>dalam</a:t>
            </a:r>
            <a:r>
              <a:rPr lang="en-US" dirty="0"/>
              <a:t> </a:t>
            </a:r>
            <a:r>
              <a:rPr lang="en-US" dirty="0" err="1"/>
              <a:t>perusahaan</a:t>
            </a:r>
            <a:r>
              <a:rPr lang="en-US" dirty="0"/>
              <a:t> (</a:t>
            </a:r>
            <a:r>
              <a:rPr lang="en-US" dirty="0" err="1"/>
              <a:t>bencmarking</a:t>
            </a:r>
            <a:r>
              <a:rPr lang="en-US" dirty="0"/>
              <a:t>);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err="1"/>
              <a:t>Mendefinisikan</a:t>
            </a:r>
            <a:r>
              <a:rPr lang="en-US" dirty="0"/>
              <a:t> dan </a:t>
            </a:r>
            <a:r>
              <a:rPr lang="en-US" dirty="0" err="1"/>
              <a:t>menetapkan</a:t>
            </a:r>
            <a:r>
              <a:rPr lang="en-US" dirty="0"/>
              <a:t> </a:t>
            </a:r>
            <a:r>
              <a:rPr lang="en-US" dirty="0" err="1"/>
              <a:t>peranan</a:t>
            </a:r>
            <a:r>
              <a:rPr lang="en-US" dirty="0"/>
              <a:t> </a:t>
            </a:r>
            <a:r>
              <a:rPr lang="en-US" dirty="0" err="1"/>
              <a:t>teknologi</a:t>
            </a:r>
            <a:r>
              <a:rPr lang="en-US" dirty="0"/>
              <a:t> </a:t>
            </a:r>
            <a:r>
              <a:rPr lang="en-US" dirty="0" err="1"/>
              <a:t>informasi</a:t>
            </a:r>
            <a:r>
              <a:rPr lang="en-US" dirty="0"/>
              <a:t> pada masing-masing domain </a:t>
            </a:r>
            <a:r>
              <a:rPr lang="en-US" dirty="0" err="1"/>
              <a:t>bisnis</a:t>
            </a:r>
            <a:r>
              <a:rPr lang="en-US" dirty="0"/>
              <a:t> </a:t>
            </a:r>
            <a:r>
              <a:rPr lang="en-US" dirty="0" err="1"/>
              <a:t>usaha</a:t>
            </a:r>
            <a:r>
              <a:rPr lang="en-US" dirty="0"/>
              <a:t>; dan lain </a:t>
            </a:r>
            <a:r>
              <a:rPr lang="en-US" dirty="0" err="1"/>
              <a:t>sebagainya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505826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</TotalTime>
  <Words>2148</Words>
  <Application>Microsoft Office PowerPoint</Application>
  <PresentationFormat>Widescreen</PresentationFormat>
  <Paragraphs>122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Calibri</vt:lpstr>
      <vt:lpstr>Calibri Light</vt:lpstr>
      <vt:lpstr>Wingdings</vt:lpstr>
      <vt:lpstr>Retrospect</vt:lpstr>
      <vt:lpstr>PENGEMBANGAN RENCANA STRATEGIS SISTEM INFORMASI </vt:lpstr>
      <vt:lpstr>A. PEMAHAMAN LINGKUNGAN BISNIS</vt:lpstr>
      <vt:lpstr>PowerPoint Presentation</vt:lpstr>
      <vt:lpstr>PowerPoint Presentation</vt:lpstr>
      <vt:lpstr>PowerPoint Presentation</vt:lpstr>
      <vt:lpstr>PowerPoint Presentation</vt:lpstr>
      <vt:lpstr>Dalam konteks inilah maka peranan teknologi informasi menjadi penting, antara lain untuk:</vt:lpstr>
      <vt:lpstr>PowerPoint Presentation</vt:lpstr>
      <vt:lpstr>A. PEMAHAMAN LINGKUNGAN BISNIS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A. PEMAHAMAN LINGKUNGAN BISNIS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A. PEMAHAMAN LINGKUNGAN BISNIS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A. PEMAHAMAN LINGKUNGAN BISNIS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PENGEMBANGAN RENCANA STRATEGIS SISTEM INFORMASI</dc:title>
  <dc:creator>User</dc:creator>
  <cp:lastModifiedBy>User</cp:lastModifiedBy>
  <cp:revision>2</cp:revision>
  <dcterms:created xsi:type="dcterms:W3CDTF">2020-10-03T05:51:35Z</dcterms:created>
  <dcterms:modified xsi:type="dcterms:W3CDTF">2020-10-03T06:58:32Z</dcterms:modified>
</cp:coreProperties>
</file>