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4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4" r:id="rId46"/>
    <p:sldId id="305" r:id="rId47"/>
    <p:sldId id="306" r:id="rId48"/>
    <p:sldId id="307" r:id="rId49"/>
    <p:sldId id="30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2C5F-39A9-4A8A-8B35-4F535088067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255-8B12-4176-B94A-C8A395D4E21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05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2C5F-39A9-4A8A-8B35-4F535088067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255-8B12-4176-B94A-C8A395D4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29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2C5F-39A9-4A8A-8B35-4F535088067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255-8B12-4176-B94A-C8A395D4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13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2C5F-39A9-4A8A-8B35-4F535088067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255-8B12-4176-B94A-C8A395D4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5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2C5F-39A9-4A8A-8B35-4F535088067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255-8B12-4176-B94A-C8A395D4E21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621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2C5F-39A9-4A8A-8B35-4F535088067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255-8B12-4176-B94A-C8A395D4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2C5F-39A9-4A8A-8B35-4F535088067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255-8B12-4176-B94A-C8A395D4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7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2C5F-39A9-4A8A-8B35-4F535088067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255-8B12-4176-B94A-C8A395D4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5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2C5F-39A9-4A8A-8B35-4F535088067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255-8B12-4176-B94A-C8A395D4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DB62C5F-39A9-4A8A-8B35-4F535088067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708255-8B12-4176-B94A-C8A395D4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42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2C5F-39A9-4A8A-8B35-4F535088067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8255-8B12-4176-B94A-C8A395D4E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9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B62C5F-39A9-4A8A-8B35-4F535088067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7708255-8B12-4176-B94A-C8A395D4E21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10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66B77-60D5-4BFF-BFD7-DB478922B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PENGEMBANGAN RENCANA STRATEGIS SISTEM INFORMASI</a:t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9ED72-1910-47FE-852D-D06DB97638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PEMAHAMAN LINGKUNGAN 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29CD-88D8-4FBC-8F42-51181BB0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8F503-AB09-46E6-8CBB-7ED2D04C2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“proses” </a:t>
            </a:r>
            <a:r>
              <a:rPr lang="en-US" dirty="0" err="1"/>
              <a:t>atau</a:t>
            </a:r>
            <a:r>
              <a:rPr lang="en-US" dirty="0"/>
              <a:t> “</a:t>
            </a:r>
            <a:r>
              <a:rPr lang="en-US" dirty="0" err="1"/>
              <a:t>aktivitas</a:t>
            </a:r>
            <a:r>
              <a:rPr lang="en-US" dirty="0"/>
              <a:t>” </a:t>
            </a:r>
            <a:r>
              <a:rPr lang="en-US" dirty="0" err="1"/>
              <a:t>kunci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Misalnya</a:t>
            </a:r>
            <a:r>
              <a:rPr lang="en-US" dirty="0"/>
              <a:t> “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penerbangan</a:t>
            </a:r>
            <a:r>
              <a:rPr lang="en-US" dirty="0"/>
              <a:t> yang </a:t>
            </a:r>
            <a:r>
              <a:rPr lang="en-US" dirty="0" err="1"/>
              <a:t>fleksibel</a:t>
            </a:r>
            <a:r>
              <a:rPr lang="en-US" dirty="0"/>
              <a:t>, </a:t>
            </a:r>
            <a:r>
              <a:rPr lang="en-US" dirty="0" err="1"/>
              <a:t>terjangkau</a:t>
            </a:r>
            <a:r>
              <a:rPr lang="en-US" dirty="0"/>
              <a:t>, dan </a:t>
            </a:r>
            <a:r>
              <a:rPr lang="en-US" dirty="0" err="1"/>
              <a:t>berkualitas</a:t>
            </a:r>
            <a:r>
              <a:rPr lang="en-US" dirty="0"/>
              <a:t>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Akan </a:t>
            </a:r>
            <a:r>
              <a:rPr lang="en-US" dirty="0" err="1"/>
              <a:t>membawa</a:t>
            </a:r>
            <a:r>
              <a:rPr lang="en-US" dirty="0"/>
              <a:t> pada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: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/>
              <a:t>tiket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web </a:t>
            </a:r>
            <a:r>
              <a:rPr lang="en-US" dirty="0" err="1"/>
              <a:t>berorientasi</a:t>
            </a:r>
            <a:r>
              <a:rPr lang="en-US" dirty="0"/>
              <a:t> pada </a:t>
            </a:r>
            <a:r>
              <a:rPr lang="en-US" dirty="0" err="1"/>
              <a:t>lelang</a:t>
            </a:r>
            <a:r>
              <a:rPr lang="en-US" dirty="0"/>
              <a:t> </a:t>
            </a:r>
            <a:r>
              <a:rPr lang="en-US" dirty="0" err="1"/>
              <a:t>terbalik</a:t>
            </a:r>
            <a:r>
              <a:rPr lang="en-US" dirty="0"/>
              <a:t> (reverse auction),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tiket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“price discrimination”, </a:t>
            </a:r>
            <a:r>
              <a:rPr lang="en-US" dirty="0" err="1"/>
              <a:t>pembelian</a:t>
            </a:r>
            <a:r>
              <a:rPr lang="en-US" dirty="0"/>
              <a:t> dan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penerbangan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(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genggam</a:t>
            </a:r>
            <a:r>
              <a:rPr lang="en-US" dirty="0"/>
              <a:t>, </a:t>
            </a:r>
            <a:r>
              <a:rPr lang="en-US" dirty="0" err="1"/>
              <a:t>komputer</a:t>
            </a:r>
            <a:r>
              <a:rPr lang="en-US" dirty="0"/>
              <a:t> tablet, situs internet, </a:t>
            </a:r>
            <a:r>
              <a:rPr lang="en-US" dirty="0" err="1"/>
              <a:t>kios</a:t>
            </a:r>
            <a:r>
              <a:rPr lang="en-US" dirty="0"/>
              <a:t> digital, </a:t>
            </a:r>
            <a:r>
              <a:rPr lang="en-US" dirty="0" err="1"/>
              <a:t>piranti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, dan lain </a:t>
            </a:r>
            <a:r>
              <a:rPr lang="en-US" dirty="0" err="1"/>
              <a:t>sebagainya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5475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25B78-BD1F-4CC9-84D4-6A6348F2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7586-E601-4CA7-99CA-86697A3D9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praktisi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paham</a:t>
            </a:r>
            <a:r>
              <a:rPr lang="en-US" dirty="0"/>
              <a:t> dan </a:t>
            </a:r>
            <a:r>
              <a:rPr lang="en-US" dirty="0" err="1"/>
              <a:t>menghayati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 di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dan </a:t>
            </a:r>
            <a:r>
              <a:rPr lang="en-US" dirty="0" err="1"/>
              <a:t>misi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oleh </a:t>
            </a:r>
            <a:r>
              <a:rPr lang="en-US" dirty="0" err="1"/>
              <a:t>perusahaan</a:t>
            </a:r>
            <a:r>
              <a:rPr lang="en-US" dirty="0"/>
              <a:t>, dan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kesepakatan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pemangku</a:t>
            </a:r>
            <a:r>
              <a:rPr lang="en-US" dirty="0"/>
              <a:t> </a:t>
            </a:r>
            <a:r>
              <a:rPr lang="en-US" dirty="0" err="1"/>
              <a:t>kepentingan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usahanya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7884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4313E-253E-4F64-949F-7A9E85CE5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1A685-0268-4362-8CB8-3FF58262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95018"/>
            <a:ext cx="10058400" cy="3774076"/>
          </a:xfrm>
        </p:spPr>
        <p:txBody>
          <a:bodyPr/>
          <a:lstStyle/>
          <a:p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visi</a:t>
            </a:r>
            <a:r>
              <a:rPr lang="en-US" dirty="0"/>
              <a:t> dan </a:t>
            </a:r>
            <a:r>
              <a:rPr lang="en-US" dirty="0" err="1"/>
              <a:t>misi</a:t>
            </a:r>
            <a:r>
              <a:rPr lang="en-US" dirty="0"/>
              <a:t> yang </a:t>
            </a:r>
            <a:r>
              <a:rPr lang="en-US" dirty="0" err="1"/>
              <a:t>dicanangkan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nuansa</a:t>
            </a:r>
            <a:r>
              <a:rPr lang="en-US" dirty="0"/>
              <a:t> </a:t>
            </a:r>
            <a:r>
              <a:rPr lang="en-US" dirty="0" err="1"/>
              <a:t>keteknologian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kental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globalisasi</a:t>
            </a:r>
            <a:r>
              <a:rPr lang="en-US" dirty="0"/>
              <a:t> dan </a:t>
            </a:r>
            <a:r>
              <a:rPr lang="en-US" dirty="0" err="1"/>
              <a:t>kecepatan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mentransformasikan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moderen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“</a:t>
            </a:r>
            <a:r>
              <a:rPr lang="en-US" dirty="0" err="1"/>
              <a:t>berbeda</a:t>
            </a:r>
            <a:r>
              <a:rPr lang="en-US" dirty="0"/>
              <a:t>”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kondisinya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6344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FDCA-07E6-4FB8-83A1-DD50E33CC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EAC2B-20A3-478A-ADD0-BA50C3EED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Contohlah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: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perguruan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moderen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berskala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global di lima </a:t>
            </a:r>
            <a:r>
              <a:rPr lang="en-US" dirty="0" err="1"/>
              <a:t>benua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bandara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 </a:t>
            </a:r>
            <a:r>
              <a:rPr lang="en-US" dirty="0" err="1"/>
              <a:t>terkemuka</a:t>
            </a:r>
            <a:r>
              <a:rPr lang="en-US" dirty="0"/>
              <a:t> dunia yang </a:t>
            </a:r>
            <a:r>
              <a:rPr lang="en-US" dirty="0" err="1"/>
              <a:t>nyaman</a:t>
            </a:r>
            <a:r>
              <a:rPr lang="en-US" dirty="0"/>
              <a:t> dan </a:t>
            </a:r>
            <a:r>
              <a:rPr lang="en-US" dirty="0" err="1"/>
              <a:t>menyenangkan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Menjadi</a:t>
            </a:r>
            <a:r>
              <a:rPr lang="en-US" dirty="0"/>
              <a:t> hotel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kaum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dan </a:t>
            </a:r>
            <a:r>
              <a:rPr lang="en-US" dirty="0" err="1"/>
              <a:t>pecinta</a:t>
            </a:r>
            <a:r>
              <a:rPr lang="en-US" dirty="0"/>
              <a:t> </a:t>
            </a:r>
            <a:r>
              <a:rPr lang="en-US" dirty="0" err="1"/>
              <a:t>seni</a:t>
            </a:r>
            <a:r>
              <a:rPr lang="en-US" dirty="0"/>
              <a:t> </a:t>
            </a:r>
            <a:r>
              <a:rPr lang="en-US" dirty="0" err="1"/>
              <a:t>moderen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perbelanjaan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virtual </a:t>
            </a:r>
            <a:r>
              <a:rPr lang="en-US" dirty="0" err="1"/>
              <a:t>terlengkap</a:t>
            </a:r>
            <a:r>
              <a:rPr lang="en-US" dirty="0"/>
              <a:t> di dunia.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waralaba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</a:t>
            </a:r>
            <a:r>
              <a:rPr lang="en-US" dirty="0" err="1"/>
              <a:t>tradisional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dan </a:t>
            </a:r>
            <a:r>
              <a:rPr lang="en-US" dirty="0" err="1"/>
              <a:t>termoderen</a:t>
            </a:r>
            <a:r>
              <a:rPr lang="en-US" dirty="0"/>
              <a:t> di Asia.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penyedia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terbesar</a:t>
            </a:r>
            <a:r>
              <a:rPr lang="en-US" dirty="0"/>
              <a:t> di ASEAN. </a:t>
            </a:r>
          </a:p>
        </p:txBody>
      </p:sp>
    </p:spTree>
    <p:extLst>
      <p:ext uri="{BB962C8B-B14F-4D97-AF65-F5344CB8AC3E}">
        <p14:creationId xmlns:p14="http://schemas.microsoft.com/office/powerpoint/2010/main" val="60415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98AE-3A4F-45C3-80BA-DBA34971B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A101C-0E75-486A-9D1B-7AFCA4F99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Hal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pula pada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: 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Menghadirkan</a:t>
            </a:r>
            <a:r>
              <a:rPr lang="en-US" dirty="0"/>
              <a:t> </a:t>
            </a:r>
            <a:r>
              <a:rPr lang="en-US" dirty="0" err="1"/>
              <a:t>gempita</a:t>
            </a:r>
            <a:r>
              <a:rPr lang="en-US" dirty="0"/>
              <a:t> film </a:t>
            </a:r>
            <a:r>
              <a:rPr lang="en-US" dirty="0" err="1"/>
              <a:t>hollywood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tercepat</a:t>
            </a:r>
            <a:r>
              <a:rPr lang="en-US" dirty="0"/>
              <a:t> dan </a:t>
            </a:r>
            <a:r>
              <a:rPr lang="en-US" dirty="0" err="1"/>
              <a:t>termurah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Merekam</a:t>
            </a:r>
            <a:r>
              <a:rPr lang="en-US" dirty="0"/>
              <a:t> </a:t>
            </a:r>
            <a:r>
              <a:rPr lang="en-US" dirty="0" err="1"/>
              <a:t>momen</a:t>
            </a:r>
            <a:r>
              <a:rPr lang="en-US" dirty="0"/>
              <a:t> </a:t>
            </a:r>
            <a:r>
              <a:rPr lang="en-US" dirty="0" err="1"/>
              <a:t>terindah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terlupakan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dan </a:t>
            </a:r>
            <a:r>
              <a:rPr lang="en-US" dirty="0" err="1"/>
              <a:t>arsip</a:t>
            </a:r>
            <a:r>
              <a:rPr lang="en-US" dirty="0"/>
              <a:t> </a:t>
            </a:r>
            <a:r>
              <a:rPr lang="en-US" dirty="0" err="1"/>
              <a:t>berharga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Mengantarkan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pasar dan </a:t>
            </a:r>
            <a:r>
              <a:rPr lang="en-US" dirty="0" err="1"/>
              <a:t>penetrasi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86432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6D71-0480-4002-87A2-3533700F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56F0-D017-4C58-806B-39D0917BC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38086"/>
            <a:ext cx="10058400" cy="3531008"/>
          </a:xfrm>
        </p:spPr>
        <p:txBody>
          <a:bodyPr/>
          <a:lstStyle/>
          <a:p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 </a:t>
            </a:r>
            <a:r>
              <a:rPr lang="en-US" dirty="0" err="1"/>
              <a:t>kelak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dan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informasinya</a:t>
            </a:r>
            <a:r>
              <a:rPr lang="en-US" dirty="0"/>
              <a:t>, </a:t>
            </a:r>
            <a:r>
              <a:rPr lang="en-US" dirty="0" err="1"/>
              <a:t>fungsi</a:t>
            </a:r>
            <a:r>
              <a:rPr lang="en-US" dirty="0"/>
              <a:t> dan </a:t>
            </a:r>
            <a:r>
              <a:rPr lang="en-US" dirty="0" err="1"/>
              <a:t>keberadaannya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hakekat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dan </a:t>
            </a:r>
            <a:r>
              <a:rPr lang="en-US" dirty="0" err="1"/>
              <a:t>misi</a:t>
            </a:r>
            <a:r>
              <a:rPr lang="en-US" dirty="0"/>
              <a:t> yang </a:t>
            </a:r>
            <a:r>
              <a:rPr lang="en-US" dirty="0" err="1"/>
              <a:t>dicanangkan</a:t>
            </a:r>
            <a:r>
              <a:rPr lang="en-US" dirty="0"/>
              <a:t>.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itulah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sang </a:t>
            </a:r>
            <a:r>
              <a:rPr lang="en-US" dirty="0" err="1"/>
              <a:t>perancang</a:t>
            </a:r>
            <a:r>
              <a:rPr lang="en-US" dirty="0"/>
              <a:t> dan </a:t>
            </a:r>
            <a:r>
              <a:rPr lang="en-US" dirty="0" err="1"/>
              <a:t>perencana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dan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2067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D95C9-1EF6-4D49-9FC2-7C0045C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921797"/>
          </a:xfrm>
        </p:spPr>
        <p:txBody>
          <a:bodyPr>
            <a:normAutofit/>
          </a:bodyPr>
          <a:lstStyle/>
          <a:p>
            <a:r>
              <a:rPr lang="en-US" sz="3200" dirty="0"/>
              <a:t>A. PEMAHAMAN LINGKUNGAN BISNIS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011FC-D7E9-4D16-935A-C06D0C31FA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A.2 Mengidentifikasi Produk dan Layanan Perusahaan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05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AD5F-A94E-4080-AF2D-73837B68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33E44D-6841-44D7-A062-7A9F80B75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dan </a:t>
            </a:r>
            <a:r>
              <a:rPr lang="en-US" dirty="0" err="1"/>
              <a:t>diminati</a:t>
            </a:r>
            <a:r>
              <a:rPr lang="en-US" dirty="0"/>
              <a:t> oleh </a:t>
            </a:r>
            <a:r>
              <a:rPr lang="en-US" dirty="0" err="1"/>
              <a:t>pelanggannya</a:t>
            </a:r>
            <a:r>
              <a:rPr lang="en-US" dirty="0"/>
              <a:t>.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itulah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para </a:t>
            </a:r>
            <a:r>
              <a:rPr lang="en-US" dirty="0" err="1"/>
              <a:t>perencana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dan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4343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ACD9B-769B-4A7A-AC54-9801576A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514624-F34C-4216-966E-F0E8A5F0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49" t="36971" r="24323" b="31666"/>
          <a:stretch/>
        </p:blipFill>
        <p:spPr>
          <a:xfrm>
            <a:off x="1097280" y="1921397"/>
            <a:ext cx="10058400" cy="3379807"/>
          </a:xfrm>
        </p:spPr>
      </p:pic>
    </p:spTree>
    <p:extLst>
      <p:ext uri="{BB962C8B-B14F-4D97-AF65-F5344CB8AC3E}">
        <p14:creationId xmlns:p14="http://schemas.microsoft.com/office/powerpoint/2010/main" val="2397445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603F0-BACA-4FD8-B35B-8C6D73541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CFC901-DC03-414D-B952-190B260AB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50" t="47041" r="24645" b="42025"/>
          <a:stretch/>
        </p:blipFill>
        <p:spPr>
          <a:xfrm>
            <a:off x="1097280" y="2043959"/>
            <a:ext cx="10058400" cy="1875099"/>
          </a:xfrm>
        </p:spPr>
      </p:pic>
    </p:spTree>
    <p:extLst>
      <p:ext uri="{BB962C8B-B14F-4D97-AF65-F5344CB8AC3E}">
        <p14:creationId xmlns:p14="http://schemas.microsoft.com/office/powerpoint/2010/main" val="218712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8C6E9-22F6-4D98-B6AD-7B4F4201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4D6EE8-826A-42D4-8107-056FA5EAC2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793" t="15392" r="28043" b="10374"/>
          <a:stretch/>
        </p:blipFill>
        <p:spPr>
          <a:xfrm>
            <a:off x="902825" y="162046"/>
            <a:ext cx="10405641" cy="6134582"/>
          </a:xfrm>
        </p:spPr>
      </p:pic>
    </p:spTree>
    <p:extLst>
      <p:ext uri="{BB962C8B-B14F-4D97-AF65-F5344CB8AC3E}">
        <p14:creationId xmlns:p14="http://schemas.microsoft.com/office/powerpoint/2010/main" val="3310999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2394-535D-447C-8C4D-BEF00C052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F1B4E-75CE-4D6C-9B8C-045AE8B68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kreasi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proses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penggunanya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Karena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menukarnya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dimilikinya</a:t>
            </a:r>
            <a:r>
              <a:rPr lang="en-US" dirty="0"/>
              <a:t> (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kasat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(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abstrak</a:t>
            </a:r>
            <a:r>
              <a:rPr lang="en-US" dirty="0"/>
              <a:t>),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uasaha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yang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Karena </a:t>
            </a:r>
            <a:r>
              <a:rPr lang="en-US" dirty="0" err="1"/>
              <a:t>pemenuhan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mendatangkan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kompensasi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pun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5933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44141-D857-4F9A-9114-3CDF519A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48AB-3798-4CA4-8111-01AD2ED24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yang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relasi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terpisahkan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digital (e-book), film (video), </a:t>
            </a:r>
            <a:r>
              <a:rPr lang="en-US" dirty="0" err="1"/>
              <a:t>foto</a:t>
            </a:r>
            <a:r>
              <a:rPr lang="en-US" dirty="0"/>
              <a:t>/</a:t>
            </a:r>
            <a:r>
              <a:rPr lang="en-US" dirty="0" err="1"/>
              <a:t>gambar</a:t>
            </a:r>
            <a:r>
              <a:rPr lang="en-US" dirty="0"/>
              <a:t>, dan </a:t>
            </a:r>
            <a:r>
              <a:rPr lang="en-US" dirty="0" err="1"/>
              <a:t>majalah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6393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6B71-B637-4CAC-88CC-EE36D6AA8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CCC38-222E-49D1-A55D-A6EB67CCE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jasanya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: e-trading, online journal, virtual banking, movie streaming, files hosting, e-ticketing, dan lain </a:t>
            </a:r>
            <a:r>
              <a:rPr lang="en-US" dirty="0" err="1"/>
              <a:t>sebagainya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Karena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</a:t>
            </a:r>
            <a:r>
              <a:rPr lang="en-US" dirty="0" err="1"/>
              <a:t>layanan</a:t>
            </a:r>
            <a:r>
              <a:rPr lang="en-US" dirty="0"/>
              <a:t> yang </a:t>
            </a:r>
            <a:r>
              <a:rPr lang="en-US" dirty="0" err="1"/>
              <a:t>diperjualbelikan</a:t>
            </a:r>
            <a:r>
              <a:rPr lang="en-US" dirty="0"/>
              <a:t> pada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dan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keberadaannya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dan </a:t>
            </a:r>
            <a:r>
              <a:rPr lang="en-US" dirty="0" err="1"/>
              <a:t>krusial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Tanpanya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dinikmati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8871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14633-572E-4F2B-809F-7E179D015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37B04-2F3E-451F-90A9-878692097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,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</a:t>
            </a:r>
            <a:r>
              <a:rPr lang="en-US" dirty="0" err="1"/>
              <a:t>penciptaan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Customer Relationship Management, Supply Chain Management, Enterprise Resource Management, Datawarehouse, Corporate Portal, dan lain </a:t>
            </a:r>
            <a:r>
              <a:rPr lang="en-US" dirty="0" err="1"/>
              <a:t>sebagainya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terasa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saingnya</a:t>
            </a:r>
            <a:r>
              <a:rPr lang="en-US" dirty="0"/>
              <a:t> di era global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682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4161-F75D-45F3-9F41-581516D30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40E9F-704D-4ACC-827E-4B639F528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, </a:t>
            </a:r>
            <a:r>
              <a:rPr lang="en-US" dirty="0" err="1"/>
              <a:t>belakangan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metamorfosis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moderen</a:t>
            </a:r>
            <a:r>
              <a:rPr lang="en-US" dirty="0"/>
              <a:t> </a:t>
            </a:r>
            <a:r>
              <a:rPr lang="en-US" dirty="0" err="1"/>
              <a:t>menganggap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bertransaksi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“value” yang </a:t>
            </a:r>
            <a:r>
              <a:rPr lang="en-US" dirty="0" err="1"/>
              <a:t>ditawarkan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Value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bentuknya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beraneka-ragam</a:t>
            </a:r>
            <a:r>
              <a:rPr lang="en-US" dirty="0"/>
              <a:t>.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yang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keduanya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Lihatlah</a:t>
            </a:r>
            <a:r>
              <a:rPr lang="en-US" dirty="0"/>
              <a:t>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value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klub</a:t>
            </a:r>
            <a:r>
              <a:rPr lang="en-US" dirty="0"/>
              <a:t> </a:t>
            </a:r>
            <a:r>
              <a:rPr lang="en-US" dirty="0" err="1"/>
              <a:t>kebugaran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jutawan</a:t>
            </a:r>
            <a:r>
              <a:rPr lang="en-US" dirty="0"/>
              <a:t> yang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tiket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(VIP)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mengantre</a:t>
            </a:r>
            <a:r>
              <a:rPr lang="en-US" dirty="0"/>
              <a:t> di </a:t>
            </a:r>
            <a:r>
              <a:rPr lang="en-US" dirty="0" err="1"/>
              <a:t>taman</a:t>
            </a:r>
            <a:r>
              <a:rPr lang="en-US" dirty="0"/>
              <a:t> </a:t>
            </a:r>
            <a:r>
              <a:rPr lang="en-US" dirty="0" err="1"/>
              <a:t>bermain</a:t>
            </a:r>
            <a:r>
              <a:rPr lang="en-US" dirty="0"/>
              <a:t> (theme park),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senang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pemarkir</a:t>
            </a:r>
            <a:r>
              <a:rPr lang="en-US" dirty="0"/>
              <a:t> </a:t>
            </a:r>
            <a:r>
              <a:rPr lang="en-US" dirty="0" err="1"/>
              <a:t>mobil</a:t>
            </a:r>
            <a:r>
              <a:rPr lang="en-US" dirty="0"/>
              <a:t> (</a:t>
            </a:r>
            <a:r>
              <a:rPr lang="en-US" dirty="0" err="1"/>
              <a:t>vallet</a:t>
            </a:r>
            <a:r>
              <a:rPr lang="en-US" dirty="0"/>
              <a:t>),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4293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F7B2-017F-4132-AA60-287182A9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E8105-7A47-4259-94CF-C8688B1B8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timbulah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pada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value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dan </a:t>
            </a:r>
            <a:r>
              <a:rPr lang="en-US" dirty="0" err="1"/>
              <a:t>konteks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(IT value for the business).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value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benar-benar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berinovasi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22420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C6FA-2C79-4C66-8D9F-76D800CE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910223"/>
          </a:xfrm>
        </p:spPr>
        <p:txBody>
          <a:bodyPr>
            <a:normAutofit/>
          </a:bodyPr>
          <a:lstStyle/>
          <a:p>
            <a:r>
              <a:rPr lang="en-US" sz="3200" dirty="0"/>
              <a:t>A. PEMAHAMAN LINGKUNGAN BISNIS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36C6C-08FD-4542-86B4-8578217E4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A.3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Segmentasi</a:t>
            </a:r>
            <a:r>
              <a:rPr lang="en-US" sz="2400" dirty="0"/>
              <a:t> Pasar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93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2D81-67A6-4184-826D-038B1B7B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64557-1FCC-4C42-A457-A8873730E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Pada </a:t>
            </a:r>
            <a:r>
              <a:rPr lang="en-US" dirty="0" err="1"/>
              <a:t>dasarnya</a:t>
            </a:r>
            <a:r>
              <a:rPr lang="en-US" dirty="0"/>
              <a:t>,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komunitas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kerap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pasar </a:t>
            </a:r>
            <a:r>
              <a:rPr lang="en-US" dirty="0" err="1"/>
              <a:t>atau</a:t>
            </a:r>
            <a:r>
              <a:rPr lang="en-US" dirty="0"/>
              <a:t> market.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pasar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ratusan</a:t>
            </a:r>
            <a:r>
              <a:rPr lang="en-US" dirty="0"/>
              <a:t>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milyaran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target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itulah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pasar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diklasifikasikan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sekumpulan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grup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kesamaan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pengelompokan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merancang</a:t>
            </a:r>
            <a:r>
              <a:rPr lang="en-US" dirty="0"/>
              <a:t> strategi </a:t>
            </a:r>
            <a:r>
              <a:rPr lang="en-US" dirty="0" err="1"/>
              <a:t>pemasaran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target </a:t>
            </a:r>
            <a:r>
              <a:rPr lang="en-US" dirty="0" err="1"/>
              <a:t>dimaksud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3385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E534-A44E-4EDE-AC55-EA8CF143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50EEA3-F46D-4D27-86B9-388EE31C8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11" t="22585" r="25455" b="29652"/>
          <a:stretch/>
        </p:blipFill>
        <p:spPr>
          <a:xfrm>
            <a:off x="1097280" y="833377"/>
            <a:ext cx="10058400" cy="5405378"/>
          </a:xfrm>
        </p:spPr>
      </p:pic>
    </p:spTree>
    <p:extLst>
      <p:ext uri="{BB962C8B-B14F-4D97-AF65-F5344CB8AC3E}">
        <p14:creationId xmlns:p14="http://schemas.microsoft.com/office/powerpoint/2010/main" val="12490589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5CFC-B8FF-4503-BC6E-3E084362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AB92-7AD6-475F-80D7-C940A8BA1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pengelompokkan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parameter yang </a:t>
            </a:r>
            <a:r>
              <a:rPr lang="en-US" dirty="0" err="1"/>
              <a:t>dipergunakan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231775" indent="-231775"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pasar,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dikuantifikasikan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3. Tingkat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oleh </a:t>
            </a:r>
            <a:r>
              <a:rPr lang="en-US" dirty="0" err="1"/>
              <a:t>perusahaan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 err="1"/>
              <a:t>Sejalan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strategi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usaha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: </a:t>
            </a:r>
            <a:r>
              <a:rPr lang="en-US" dirty="0" err="1"/>
              <a:t>perilaku</a:t>
            </a:r>
            <a:r>
              <a:rPr lang="en-US" dirty="0"/>
              <a:t>, </a:t>
            </a:r>
            <a:r>
              <a:rPr lang="en-US" dirty="0" err="1"/>
              <a:t>demografi</a:t>
            </a:r>
            <a:r>
              <a:rPr lang="en-US" dirty="0"/>
              <a:t>, </a:t>
            </a:r>
            <a:r>
              <a:rPr lang="en-US" dirty="0" err="1"/>
              <a:t>psikografi</a:t>
            </a:r>
            <a:r>
              <a:rPr lang="en-US" dirty="0"/>
              <a:t>, dan </a:t>
            </a:r>
            <a:r>
              <a:rPr lang="en-US" dirty="0" err="1"/>
              <a:t>geografi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40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226F0-C8EF-4DA9-A455-448915874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049119"/>
          </a:xfrm>
        </p:spPr>
        <p:txBody>
          <a:bodyPr>
            <a:normAutofit/>
          </a:bodyPr>
          <a:lstStyle/>
          <a:p>
            <a:r>
              <a:rPr lang="en-US" sz="3200" dirty="0"/>
              <a:t>A. PEMAHAMAN LINGKUNGAN BISNIS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02EC3-84F5-428C-80D7-5A6E9D4BB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 dirty="0"/>
              <a:t>A.1 Mengidentifikasi Visi dan Misi Perusahaan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82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573D-2D3F-4015-B8EC-C48ECCDD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2080-612C-4A8A-A30B-A92D47AA46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segmentasi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penentuan</a:t>
            </a:r>
            <a:r>
              <a:rPr lang="en-US" dirty="0"/>
              <a:t> dan </a:t>
            </a:r>
            <a:r>
              <a:rPr lang="en-US" dirty="0" err="1"/>
              <a:t>pemilihan</a:t>
            </a:r>
            <a:r>
              <a:rPr lang="en-US" dirty="0"/>
              <a:t> model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(distribution channels)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(access channels)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dan target pasar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Disamping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segmentasi</a:t>
            </a:r>
            <a:r>
              <a:rPr lang="en-US" dirty="0"/>
              <a:t> pasar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berhubungan</a:t>
            </a:r>
            <a:r>
              <a:rPr lang="en-US" dirty="0"/>
              <a:t> pula </a:t>
            </a:r>
            <a:r>
              <a:rPr lang="en-US" dirty="0" err="1"/>
              <a:t>dengan</a:t>
            </a:r>
            <a:r>
              <a:rPr lang="en-US" dirty="0"/>
              <a:t> model </a:t>
            </a:r>
            <a:r>
              <a:rPr lang="en-US" dirty="0" err="1"/>
              <a:t>pengemasan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agar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penerapannya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742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BCB8B-24D7-40FF-BD4C-8B5B290A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53948-E737-4A8B-BCE0-3F9E681C4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perbankan</a:t>
            </a:r>
            <a:r>
              <a:rPr lang="en-US" dirty="0"/>
              <a:t> :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Dimana pasar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melekat</a:t>
            </a:r>
            <a:r>
              <a:rPr lang="en-US" dirty="0"/>
              <a:t> pada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 retail (</a:t>
            </a:r>
            <a:r>
              <a:rPr lang="en-US" dirty="0" err="1"/>
              <a:t>individu</a:t>
            </a:r>
            <a:r>
              <a:rPr lang="en-US" dirty="0"/>
              <a:t>) dan </a:t>
            </a:r>
            <a:r>
              <a:rPr lang="en-US" dirty="0" err="1"/>
              <a:t>korporat</a:t>
            </a:r>
            <a:r>
              <a:rPr lang="en-US" dirty="0"/>
              <a:t> (</a:t>
            </a:r>
            <a:r>
              <a:rPr lang="en-US" dirty="0" err="1"/>
              <a:t>kelompok</a:t>
            </a:r>
            <a:r>
              <a:rPr lang="en-US" dirty="0"/>
              <a:t>/</a:t>
            </a:r>
            <a:r>
              <a:rPr lang="en-US" dirty="0" err="1"/>
              <a:t>perusahaan</a:t>
            </a:r>
            <a:r>
              <a:rPr lang="en-US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juga 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didasarkan</a:t>
            </a:r>
            <a:r>
              <a:rPr lang="en-US" dirty="0"/>
              <a:t> pada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geografis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: pasar </a:t>
            </a:r>
            <a:r>
              <a:rPr lang="en-US" dirty="0" err="1"/>
              <a:t>luar</a:t>
            </a:r>
            <a:r>
              <a:rPr lang="en-US" dirty="0"/>
              <a:t> negeri dan pasar </a:t>
            </a:r>
            <a:r>
              <a:rPr lang="en-US" dirty="0" err="1"/>
              <a:t>dalam</a:t>
            </a:r>
            <a:r>
              <a:rPr lang="en-US" dirty="0"/>
              <a:t> negeri (</a:t>
            </a:r>
            <a:r>
              <a:rPr lang="en-US" dirty="0" err="1"/>
              <a:t>atau</a:t>
            </a:r>
            <a:r>
              <a:rPr lang="en-US" dirty="0"/>
              <a:t> pasar di </a:t>
            </a:r>
            <a:r>
              <a:rPr lang="en-US" dirty="0" err="1"/>
              <a:t>pulau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 dan pasar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pulau</a:t>
            </a:r>
            <a:r>
              <a:rPr lang="en-US" dirty="0"/>
              <a:t> </a:t>
            </a:r>
            <a:r>
              <a:rPr lang="en-US" dirty="0" err="1"/>
              <a:t>Jawa</a:t>
            </a:r>
            <a:r>
              <a:rPr lang="en-US" dirty="0"/>
              <a:t>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paling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demografi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pasar </a:t>
            </a:r>
            <a:r>
              <a:rPr lang="en-US" dirty="0" err="1"/>
              <a:t>anak-anak</a:t>
            </a:r>
            <a:r>
              <a:rPr lang="en-US" dirty="0"/>
              <a:t>, </a:t>
            </a:r>
            <a:r>
              <a:rPr lang="en-US" dirty="0" err="1"/>
              <a:t>remaja</a:t>
            </a:r>
            <a:r>
              <a:rPr lang="en-US" dirty="0"/>
              <a:t>, </a:t>
            </a:r>
            <a:r>
              <a:rPr lang="en-US" dirty="0" err="1"/>
              <a:t>pemuda</a:t>
            </a:r>
            <a:r>
              <a:rPr lang="en-US" dirty="0"/>
              <a:t>, </a:t>
            </a:r>
            <a:r>
              <a:rPr lang="en-US" dirty="0" err="1"/>
              <a:t>dewasa</a:t>
            </a:r>
            <a:r>
              <a:rPr lang="en-US" dirty="0"/>
              <a:t>, dan </a:t>
            </a:r>
            <a:r>
              <a:rPr lang="en-US" dirty="0" err="1"/>
              <a:t>manula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3478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73A5-E868-453D-902D-DF75B7FE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1F8BB9-7D6B-4364-9DD3-5FAAB83F8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11" t="20859" r="23837" b="26774"/>
          <a:stretch/>
        </p:blipFill>
        <p:spPr>
          <a:xfrm>
            <a:off x="1097280" y="286603"/>
            <a:ext cx="10058400" cy="5998450"/>
          </a:xfrm>
        </p:spPr>
      </p:pic>
    </p:spTree>
    <p:extLst>
      <p:ext uri="{BB962C8B-B14F-4D97-AF65-F5344CB8AC3E}">
        <p14:creationId xmlns:p14="http://schemas.microsoft.com/office/powerpoint/2010/main" val="1270023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BDFF-A536-4058-AC69-FCE180B6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C0838-8445-410B-B6B6-A7D7326FA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disegmentasinya</a:t>
            </a:r>
            <a:r>
              <a:rPr lang="en-US" dirty="0"/>
              <a:t> pasar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strategi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r>
              <a:rPr lang="en-US" dirty="0"/>
              <a:t>,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dan </a:t>
            </a:r>
            <a:r>
              <a:rPr lang="en-US" dirty="0" err="1"/>
              <a:t>karakteristiknya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Jika target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pasarnya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remaja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pastikan</a:t>
            </a:r>
            <a:r>
              <a:rPr lang="en-US" dirty="0"/>
              <a:t> proses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para </a:t>
            </a:r>
            <a:r>
              <a:rPr lang="en-US" dirty="0" err="1"/>
              <a:t>eksekutif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 yang </a:t>
            </a:r>
            <a:r>
              <a:rPr lang="en-US" dirty="0" err="1"/>
              <a:t>sibuk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mengakses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produk</a:t>
            </a:r>
            <a:r>
              <a:rPr lang="en-US" dirty="0"/>
              <a:t>, dan </a:t>
            </a:r>
            <a:r>
              <a:rPr lang="en-US" dirty="0" err="1"/>
              <a:t>layanan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via internet dan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genggam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5535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07DAB-1010-4B66-9CE1-15558EF9D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659C1-7AB4-4FE0-8C9D-5D2047A4B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rahasia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pemasaran</a:t>
            </a:r>
            <a:r>
              <a:rPr lang="en-US" dirty="0"/>
              <a:t> (marketing), </a:t>
            </a:r>
            <a:r>
              <a:rPr lang="en-US" dirty="0" err="1"/>
              <a:t>penjualan</a:t>
            </a:r>
            <a:r>
              <a:rPr lang="en-US" dirty="0"/>
              <a:t> (sales), </a:t>
            </a:r>
            <a:r>
              <a:rPr lang="en-US" dirty="0" err="1"/>
              <a:t>pembelian</a:t>
            </a:r>
            <a:r>
              <a:rPr lang="en-US" dirty="0"/>
              <a:t> (procurement), </a:t>
            </a:r>
            <a:r>
              <a:rPr lang="en-US" dirty="0" err="1"/>
              <a:t>pembayaran</a:t>
            </a:r>
            <a:r>
              <a:rPr lang="en-US" dirty="0"/>
              <a:t> (payment), dan lain-lain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jamak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keharusan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variasi</a:t>
            </a:r>
            <a:r>
              <a:rPr lang="en-US" dirty="0"/>
              <a:t> </a:t>
            </a:r>
            <a:r>
              <a:rPr lang="en-US" dirty="0" err="1"/>
              <a:t>implementasinya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terbukti</a:t>
            </a:r>
            <a:r>
              <a:rPr lang="en-US" dirty="0"/>
              <a:t> </a:t>
            </a:r>
            <a:r>
              <a:rPr lang="en-US" dirty="0" err="1"/>
              <a:t>ampuh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menjangkau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di pasar </a:t>
            </a:r>
            <a:r>
              <a:rPr lang="en-US" dirty="0" err="1"/>
              <a:t>manapun</a:t>
            </a:r>
            <a:r>
              <a:rPr lang="en-US" dirty="0"/>
              <a:t>,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dewasa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individu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765935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93C81-828D-46AC-9BC9-4D4FF449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1"/>
            <a:ext cx="10058400" cy="2979671"/>
          </a:xfrm>
        </p:spPr>
        <p:txBody>
          <a:bodyPr>
            <a:normAutofit/>
          </a:bodyPr>
          <a:lstStyle/>
          <a:p>
            <a:r>
              <a:rPr lang="en-US" sz="3600" dirty="0"/>
              <a:t>A. PEMAHAMAN LINGKUNGAN BISNIS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4D07A-4271-4860-B0BF-DD785957C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A.4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Pelanggan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05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13B4B-4559-4024-9CF8-19E72B872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E84C9-BCF1-4D87-A84D-ADC0D0016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Perusahaan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jual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 </a:t>
            </a:r>
            <a:r>
              <a:rPr lang="en-US" dirty="0" err="1"/>
              <a:t>layanan</a:t>
            </a:r>
            <a:r>
              <a:rPr lang="en-US" dirty="0"/>
              <a:t> yang </a:t>
            </a:r>
            <a:r>
              <a:rPr lang="en-US" dirty="0" err="1"/>
              <a:t>dibutuhkannya</a:t>
            </a:r>
            <a:r>
              <a:rPr lang="en-US" dirty="0"/>
              <a:t> – dan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baginya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itulah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dan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teramat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oleh para </a:t>
            </a:r>
            <a:r>
              <a:rPr lang="en-US" dirty="0" err="1"/>
              <a:t>pimpinan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03822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1EF0-D9A9-4BD0-B0A7-053DBD96F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24528-AC7B-48B4-BAD2-CF27BA64F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praktisi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pada </a:t>
            </a:r>
            <a:r>
              <a:rPr lang="en-US" dirty="0" err="1"/>
              <a:t>dasarnya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berusaha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caranya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sambil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loyalitas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keberlangsungan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807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4BEAE-75CB-4AC4-8A0D-E11F52A25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13A05-0552-43B2-B07D-6C39ACE7A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“customers” </a:t>
            </a:r>
            <a:r>
              <a:rPr lang="en-US" dirty="0" err="1"/>
              <a:t>memiliki</a:t>
            </a:r>
            <a:r>
              <a:rPr lang="en-US" dirty="0"/>
              <a:t> arti yang </a:t>
            </a:r>
            <a:r>
              <a:rPr lang="en-US" dirty="0" err="1"/>
              <a:t>luas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,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dimaksud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yang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mengeluarkan</a:t>
            </a:r>
            <a:r>
              <a:rPr lang="en-US" dirty="0"/>
              <a:t> uang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(</a:t>
            </a:r>
            <a:r>
              <a:rPr lang="en-US" dirty="0" err="1"/>
              <a:t>konsumen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62623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A9F55-F6A0-430F-9BE9-6117E48E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62A298-93AC-49C5-8EA8-B5D4D98C46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88" t="23448" r="24484" b="56123"/>
          <a:stretch/>
        </p:blipFill>
        <p:spPr>
          <a:xfrm>
            <a:off x="1097280" y="1461304"/>
            <a:ext cx="10058400" cy="1710159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170442-17A5-4885-B0E1-3408E54EB4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37" t="48100" r="35633" b="24039"/>
          <a:stretch/>
        </p:blipFill>
        <p:spPr>
          <a:xfrm>
            <a:off x="2164466" y="3298785"/>
            <a:ext cx="8125428" cy="265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1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4BE7-6C73-48A1-B2C6-9CAB0404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702303"/>
          </a:xfrm>
        </p:spPr>
        <p:txBody>
          <a:bodyPr>
            <a:normAutofit/>
          </a:bodyPr>
          <a:lstStyle/>
          <a:p>
            <a:r>
              <a:rPr lang="fi-FI" sz="3200" dirty="0"/>
              <a:t>Mengidentifikasi Visi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93253-0815-4F4E-BCCB-80E778250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dan </a:t>
            </a:r>
            <a:r>
              <a:rPr lang="en-US" dirty="0" err="1"/>
              <a:t>misinya</a:t>
            </a:r>
            <a:r>
              <a:rPr lang="en-US" dirty="0"/>
              <a:t> </a:t>
            </a:r>
            <a:r>
              <a:rPr lang="en-US" dirty="0" err="1"/>
              <a:t>masingmasing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,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 </a:t>
            </a:r>
            <a:r>
              <a:rPr lang="en-US" dirty="0" err="1"/>
              <a:t>penggambaran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di masa </a:t>
            </a:r>
            <a:r>
              <a:rPr lang="en-US" dirty="0" err="1"/>
              <a:t>mendatang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tercapai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itulah</a:t>
            </a:r>
            <a:r>
              <a:rPr lang="en-US" dirty="0"/>
              <a:t> </a:t>
            </a:r>
            <a:r>
              <a:rPr lang="en-US" dirty="0" err="1"/>
              <a:t>kerap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“what do you want to be”.</a:t>
            </a:r>
          </a:p>
        </p:txBody>
      </p:sp>
    </p:spTree>
    <p:extLst>
      <p:ext uri="{BB962C8B-B14F-4D97-AF65-F5344CB8AC3E}">
        <p14:creationId xmlns:p14="http://schemas.microsoft.com/office/powerpoint/2010/main" val="7633594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51A0-D280-42AC-8263-944D6CB16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segmentasi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pasar yang </a:t>
            </a:r>
            <a:r>
              <a:rPr lang="en-US" sz="2800" dirty="0" err="1"/>
              <a:t>difokuskan</a:t>
            </a:r>
            <a:r>
              <a:rPr lang="en-US" sz="2800" dirty="0"/>
              <a:t>,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,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sisi</a:t>
            </a:r>
            <a:r>
              <a:rPr lang="en-US" sz="2800" dirty="0"/>
              <a:t> dan </a:t>
            </a:r>
            <a:r>
              <a:rPr lang="en-US" sz="2800" dirty="0" err="1"/>
              <a:t>perspektif</a:t>
            </a:r>
            <a:r>
              <a:rPr lang="en-US" sz="2800" dirty="0"/>
              <a:t> </a:t>
            </a:r>
            <a:r>
              <a:rPr lang="en-US" sz="2800" dirty="0" err="1"/>
              <a:t>seperti</a:t>
            </a:r>
            <a:r>
              <a:rPr lang="en-US" sz="28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FE727-009F-4D75-8FA5-409D08B08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514470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Siapa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yang </a:t>
            </a:r>
            <a:r>
              <a:rPr lang="en-US" dirty="0" err="1"/>
              <a:t>tergolong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dan/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: </a:t>
            </a:r>
            <a:r>
              <a:rPr lang="en-US" dirty="0" err="1"/>
              <a:t>ibu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, </a:t>
            </a:r>
            <a:r>
              <a:rPr lang="en-US" dirty="0" err="1"/>
              <a:t>pemakai</a:t>
            </a:r>
            <a:r>
              <a:rPr lang="en-US" dirty="0"/>
              <a:t> </a:t>
            </a:r>
            <a:r>
              <a:rPr lang="en-US" dirty="0" err="1"/>
              <a:t>kendaraan</a:t>
            </a:r>
            <a:r>
              <a:rPr lang="en-US" dirty="0"/>
              <a:t> </a:t>
            </a:r>
            <a:r>
              <a:rPr lang="en-US" dirty="0" err="1"/>
              <a:t>bermotor</a:t>
            </a:r>
            <a:r>
              <a:rPr lang="en-US" dirty="0"/>
              <a:t>, </a:t>
            </a:r>
            <a:r>
              <a:rPr lang="en-US" dirty="0" err="1"/>
              <a:t>mahasiswa</a:t>
            </a:r>
            <a:r>
              <a:rPr lang="en-US" dirty="0"/>
              <a:t>,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menengah</a:t>
            </a:r>
            <a:r>
              <a:rPr lang="en-US" dirty="0"/>
              <a:t>, operator </a:t>
            </a:r>
            <a:r>
              <a:rPr lang="en-US" dirty="0" err="1"/>
              <a:t>telekomunikasi</a:t>
            </a:r>
            <a:r>
              <a:rPr lang="en-US" dirty="0"/>
              <a:t>,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, dan lain-lain);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Tingkat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: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menengah</a:t>
            </a:r>
            <a:r>
              <a:rPr lang="en-US" dirty="0"/>
              <a:t>,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dan lain-lain);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bersedia</a:t>
            </a:r>
            <a:r>
              <a:rPr lang="en-US" dirty="0"/>
              <a:t> </a:t>
            </a:r>
            <a:r>
              <a:rPr lang="en-US" dirty="0" err="1"/>
              <a:t>membelinya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: </a:t>
            </a:r>
            <a:r>
              <a:rPr lang="en-US" dirty="0" err="1"/>
              <a:t>fiturnya</a:t>
            </a:r>
            <a:r>
              <a:rPr lang="en-US" dirty="0"/>
              <a:t> </a:t>
            </a:r>
            <a:r>
              <a:rPr lang="en-US" dirty="0" err="1"/>
              <a:t>lengkap</a:t>
            </a:r>
            <a:r>
              <a:rPr lang="en-US" dirty="0"/>
              <a:t>, </a:t>
            </a:r>
            <a:r>
              <a:rPr lang="en-US" dirty="0" err="1"/>
              <a:t>layanannya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, </a:t>
            </a:r>
            <a:r>
              <a:rPr lang="en-US" dirty="0" err="1"/>
              <a:t>aksesnya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, </a:t>
            </a:r>
            <a:r>
              <a:rPr lang="en-US" dirty="0" err="1"/>
              <a:t>citranya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beratnya</a:t>
            </a:r>
            <a:r>
              <a:rPr lang="en-US" dirty="0"/>
              <a:t> </a:t>
            </a:r>
            <a:r>
              <a:rPr lang="en-US" dirty="0" err="1"/>
              <a:t>ringan</a:t>
            </a:r>
            <a:r>
              <a:rPr lang="en-US" dirty="0"/>
              <a:t>, </a:t>
            </a:r>
            <a:r>
              <a:rPr lang="en-US" dirty="0" err="1"/>
              <a:t>warnanya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, </a:t>
            </a:r>
            <a:r>
              <a:rPr lang="en-US" dirty="0" err="1"/>
              <a:t>rancangannya</a:t>
            </a:r>
            <a:r>
              <a:rPr lang="en-US" dirty="0"/>
              <a:t> </a:t>
            </a:r>
            <a:r>
              <a:rPr lang="en-US" dirty="0" err="1"/>
              <a:t>unik</a:t>
            </a:r>
            <a:r>
              <a:rPr lang="en-US" dirty="0"/>
              <a:t>, dan </a:t>
            </a:r>
            <a:r>
              <a:rPr lang="en-US" dirty="0" err="1"/>
              <a:t>lainlain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550642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6484-70D6-4192-BFCC-BAEC3197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BA0A9-77CB-4F47-BA82-41DDCA089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jual-beli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: via supermarket, internet, </a:t>
            </a:r>
            <a:r>
              <a:rPr lang="en-US" dirty="0" err="1"/>
              <a:t>kios</a:t>
            </a:r>
            <a:r>
              <a:rPr lang="en-US" dirty="0"/>
              <a:t>, multi level marketing, department store, dan lain-lain);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Lokasi </a:t>
            </a:r>
            <a:r>
              <a:rPr lang="en-US" dirty="0" err="1"/>
              <a:t>sebaran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dan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diakses</a:t>
            </a:r>
            <a:r>
              <a:rPr lang="en-US" dirty="0"/>
              <a:t> oleh </a:t>
            </a:r>
            <a:r>
              <a:rPr lang="en-US" dirty="0" err="1"/>
              <a:t>perusahaan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: di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desa-desa</a:t>
            </a:r>
            <a:r>
              <a:rPr lang="en-US" dirty="0"/>
              <a:t>, </a:t>
            </a:r>
            <a:r>
              <a:rPr lang="en-US" dirty="0" err="1"/>
              <a:t>sekitar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, mal,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, dan lain-lain);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Kecenderungan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loyalitas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kacamata</a:t>
            </a:r>
            <a:r>
              <a:rPr lang="en-US" dirty="0"/>
              <a:t> data </a:t>
            </a:r>
            <a:r>
              <a:rPr lang="en-US" dirty="0" err="1"/>
              <a:t>historis</a:t>
            </a:r>
            <a:r>
              <a:rPr lang="en-US" dirty="0"/>
              <a:t> </a:t>
            </a:r>
            <a:r>
              <a:rPr lang="en-US" dirty="0" err="1"/>
              <a:t>perilakuk</a:t>
            </a:r>
            <a:r>
              <a:rPr lang="en-US" dirty="0"/>
              <a:t> di masa </a:t>
            </a:r>
            <a:r>
              <a:rPr lang="en-US" dirty="0" err="1"/>
              <a:t>lampau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: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tinggi</a:t>
            </a:r>
            <a:r>
              <a:rPr lang="en-US" dirty="0"/>
              <a:t>, </a:t>
            </a:r>
            <a:r>
              <a:rPr lang="en-US" dirty="0" err="1"/>
              <a:t>rendah</a:t>
            </a:r>
            <a:r>
              <a:rPr lang="en-US" dirty="0"/>
              <a:t>,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, dan lain-lain);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1337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48FE-0911-4B04-9693-1D27A2696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48658"/>
          </a:xfrm>
        </p:spPr>
        <p:txBody>
          <a:bodyPr>
            <a:normAutofit/>
          </a:bodyPr>
          <a:lstStyle/>
          <a:p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seorang</a:t>
            </a:r>
            <a:r>
              <a:rPr lang="en-US" sz="2800" dirty="0"/>
              <a:t> </a:t>
            </a:r>
            <a:r>
              <a:rPr lang="en-US" sz="2800" dirty="0" err="1"/>
              <a:t>perencana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, </a:t>
            </a:r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profil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relevan</a:t>
            </a:r>
            <a:r>
              <a:rPr lang="en-US" sz="2800" dirty="0"/>
              <a:t> dan </a:t>
            </a:r>
            <a:r>
              <a:rPr lang="en-US" sz="2800" dirty="0" err="1"/>
              <a:t>bermanfaat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2419D-6564-470C-9D79-37E596817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30928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Tingkat </a:t>
            </a:r>
            <a:r>
              <a:rPr lang="en-US" dirty="0" err="1"/>
              <a:t>literasi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seandainya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kanal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dan </a:t>
            </a:r>
            <a:r>
              <a:rPr lang="en-US" dirty="0" err="1"/>
              <a:t>komunikasi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 dan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menjangkau</a:t>
            </a:r>
            <a:r>
              <a:rPr lang="en-US" dirty="0"/>
              <a:t> para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dimaksud</a:t>
            </a:r>
            <a:r>
              <a:rPr lang="en-US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Fitur dan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dipersiapkan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dipergunakan</a:t>
            </a:r>
            <a:r>
              <a:rPr lang="en-US" dirty="0"/>
              <a:t> oleh </a:t>
            </a:r>
            <a:r>
              <a:rPr lang="en-US" dirty="0" err="1"/>
              <a:t>mereka</a:t>
            </a:r>
            <a:r>
              <a:rPr lang="en-US" dirty="0"/>
              <a:t> para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dipegang</a:t>
            </a:r>
            <a:r>
              <a:rPr lang="en-US" dirty="0"/>
              <a:t> </a:t>
            </a:r>
            <a:r>
              <a:rPr lang="en-US" dirty="0" err="1"/>
              <a:t>teguh</a:t>
            </a:r>
            <a:r>
              <a:rPr lang="en-US" dirty="0"/>
              <a:t> oleh </a:t>
            </a:r>
            <a:r>
              <a:rPr lang="en-US" dirty="0" err="1"/>
              <a:t>perusahaan</a:t>
            </a:r>
            <a:r>
              <a:rPr lang="en-US" dirty="0"/>
              <a:t> agar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;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7931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97D97-B209-455A-B3EF-CEDB75AE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30487-76AC-455A-B687-B1FC35B10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“customer is a king”, yang </a:t>
            </a:r>
            <a:r>
              <a:rPr lang="en-US" dirty="0" err="1"/>
              <a:t>mengandung</a:t>
            </a:r>
            <a:r>
              <a:rPr lang="en-US" dirty="0"/>
              <a:t> arti </a:t>
            </a:r>
            <a:r>
              <a:rPr lang="en-US" dirty="0" err="1"/>
              <a:t>implisit</a:t>
            </a:r>
            <a:r>
              <a:rPr lang="en-US" dirty="0"/>
              <a:t> “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”,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benarbenar</a:t>
            </a:r>
            <a:r>
              <a:rPr lang="en-US" dirty="0"/>
              <a:t> </a:t>
            </a:r>
            <a:r>
              <a:rPr lang="en-US" dirty="0" err="1"/>
              <a:t>mendengarkan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</a:t>
            </a:r>
            <a:r>
              <a:rPr lang="en-US" dirty="0" err="1"/>
              <a:t>mendengarkan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harapan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dan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55576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EB5C6-452C-4984-BC52-474C2BF57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2979671"/>
          </a:xfrm>
        </p:spPr>
        <p:txBody>
          <a:bodyPr>
            <a:normAutofit/>
          </a:bodyPr>
          <a:lstStyle/>
          <a:p>
            <a:r>
              <a:rPr lang="en-US" sz="3200" dirty="0"/>
              <a:t>A. PEMAHAMAN LINGKUNGAN BISNIS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14A5D-8ED4-4EC8-BE37-CEA22E082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A.5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Kompetitor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984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7E9E3-1D20-468D-BE2B-C22BF82F8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7587F-EB93-41BA-B651-6AAE724EA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Strategi </a:t>
            </a:r>
            <a:r>
              <a:rPr lang="en-US" dirty="0" err="1"/>
              <a:t>dikembangkan</a:t>
            </a:r>
            <a:r>
              <a:rPr lang="en-US" dirty="0"/>
              <a:t> oleh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tersedianya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dan </a:t>
            </a:r>
            <a:r>
              <a:rPr lang="en-US" dirty="0" err="1"/>
              <a:t>misinya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begitu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lain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 yang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/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serupa</a:t>
            </a:r>
            <a:r>
              <a:rPr lang="en-US" dirty="0"/>
              <a:t> pada </a:t>
            </a:r>
            <a:r>
              <a:rPr lang="en-US" dirty="0" err="1"/>
              <a:t>segmen</a:t>
            </a:r>
            <a:r>
              <a:rPr lang="en-US" dirty="0"/>
              <a:t> pasar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Tanpa</a:t>
            </a:r>
            <a:r>
              <a:rPr lang="en-US" dirty="0"/>
              <a:t> strategi yang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memenangkan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strategi yang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para </a:t>
            </a:r>
            <a:r>
              <a:rPr lang="en-US" dirty="0" err="1"/>
              <a:t>kompetitor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pasar.</a:t>
            </a:r>
          </a:p>
        </p:txBody>
      </p:sp>
    </p:spTree>
    <p:extLst>
      <p:ext uri="{BB962C8B-B14F-4D97-AF65-F5344CB8AC3E}">
        <p14:creationId xmlns:p14="http://schemas.microsoft.com/office/powerpoint/2010/main" val="19421730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52BC-1042-43A4-80B9-D465A3469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2E636E-11AA-444F-991D-E2D2B5CA2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73" t="56249" r="24484" b="27062"/>
          <a:stretch/>
        </p:blipFill>
        <p:spPr>
          <a:xfrm>
            <a:off x="1097280" y="1875099"/>
            <a:ext cx="10058400" cy="211816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0938E8-E227-4093-AFC3-7BF1FC859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98" t="39995" r="36392" b="32481"/>
          <a:stretch/>
        </p:blipFill>
        <p:spPr>
          <a:xfrm>
            <a:off x="3773348" y="3576578"/>
            <a:ext cx="7222602" cy="21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67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12C61-4A67-4696-B5E6-3B3217175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33844"/>
            <a:ext cx="10058400" cy="1009762"/>
          </a:xfrm>
        </p:spPr>
        <p:txBody>
          <a:bodyPr>
            <a:normAutofit/>
          </a:bodyPr>
          <a:lstStyle/>
          <a:p>
            <a:r>
              <a:rPr lang="sv-SE" sz="2800" dirty="0"/>
              <a:t>Aspek yang harus dipahami perusahaan mengenai kompetitor yang ada pun sungguh beragam, antara lain: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E8933-BFDC-4D1E-81CA-1C208C4D6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97146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ditawarkan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oleh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Rentangan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dan model </a:t>
            </a:r>
            <a:r>
              <a:rPr lang="en-US" dirty="0" err="1"/>
              <a:t>pembayaran</a:t>
            </a:r>
            <a:r>
              <a:rPr lang="en-US" dirty="0"/>
              <a:t> yang </a:t>
            </a:r>
            <a:r>
              <a:rPr lang="en-US" dirty="0" err="1"/>
              <a:t>diberlakukan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pasar </a:t>
            </a:r>
            <a:r>
              <a:rPr lang="en-US" dirty="0" err="1"/>
              <a:t>atau</a:t>
            </a:r>
            <a:r>
              <a:rPr lang="en-US" dirty="0"/>
              <a:t> basis </a:t>
            </a:r>
            <a:r>
              <a:rPr lang="en-US" dirty="0" err="1"/>
              <a:t>pelanggannya</a:t>
            </a:r>
            <a:r>
              <a:rPr lang="en-US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Cara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 </a:t>
            </a:r>
            <a:r>
              <a:rPr lang="en-US" dirty="0" err="1"/>
              <a:t>memasarkan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/</a:t>
            </a:r>
            <a:r>
              <a:rPr lang="en-US" dirty="0" err="1"/>
              <a:t>jasanya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pasar dan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yang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sasarannya</a:t>
            </a:r>
            <a:r>
              <a:rPr lang="en-US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beroperasi</a:t>
            </a:r>
            <a:r>
              <a:rPr lang="en-US" dirty="0"/>
              <a:t> dan </a:t>
            </a:r>
            <a:r>
              <a:rPr lang="fi-FI" dirty="0"/>
              <a:t>berkompetisi menjalankan usahanya pada saat ini dan di kemudian hari;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usahanya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di </a:t>
            </a:r>
            <a:r>
              <a:rPr lang="en-US" dirty="0" err="1"/>
              <a:t>industri</a:t>
            </a:r>
            <a:r>
              <a:rPr lang="en-US" dirty="0"/>
              <a:t>;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97003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8F99-BC87-4EE0-9837-2210B5EAE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mengenai</a:t>
            </a:r>
            <a:r>
              <a:rPr lang="en-US" sz="2800" dirty="0"/>
              <a:t> </a:t>
            </a:r>
            <a:r>
              <a:rPr lang="en-US" sz="2800" dirty="0" err="1"/>
              <a:t>profil</a:t>
            </a:r>
            <a:r>
              <a:rPr lang="en-US" sz="2800" dirty="0"/>
              <a:t> para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kompetitor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sangat</a:t>
            </a:r>
            <a:r>
              <a:rPr lang="en-US" sz="2800" dirty="0"/>
              <a:t> </a:t>
            </a:r>
            <a:r>
              <a:rPr lang="en-US" sz="2800" dirty="0" err="1"/>
              <a:t>berguna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perancang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,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dipergunakan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C46F4-4C29-414F-92BE-556F977B2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usahanya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jasa</a:t>
            </a:r>
            <a:r>
              <a:rPr lang="en-US" dirty="0"/>
              <a:t>,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, </a:t>
            </a:r>
            <a:r>
              <a:rPr lang="en-US" dirty="0" err="1"/>
              <a:t>organisasi</a:t>
            </a:r>
            <a:r>
              <a:rPr lang="en-US" dirty="0"/>
              <a:t>, dan </a:t>
            </a:r>
            <a:r>
              <a:rPr lang="en-US" dirty="0" err="1"/>
              <a:t>pelanggannya</a:t>
            </a:r>
            <a:r>
              <a:rPr lang="en-US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efektivitas</a:t>
            </a:r>
            <a:r>
              <a:rPr lang="en-US" dirty="0"/>
              <a:t> dan </a:t>
            </a:r>
            <a:r>
              <a:rPr lang="en-US" dirty="0" err="1"/>
              <a:t>efisiensi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diterapkan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saingnya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para </a:t>
            </a:r>
            <a:r>
              <a:rPr lang="en-US" dirty="0" err="1"/>
              <a:t>kompetitor</a:t>
            </a:r>
            <a:r>
              <a:rPr lang="en-US" dirty="0"/>
              <a:t> –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/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optimalisasi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/</a:t>
            </a:r>
            <a:r>
              <a:rPr lang="en-US" dirty="0" err="1"/>
              <a:t>layanan</a:t>
            </a:r>
            <a:r>
              <a:rPr lang="en-US" dirty="0"/>
              <a:t>;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Mengkomparasi</a:t>
            </a:r>
            <a:r>
              <a:rPr lang="en-US" dirty="0"/>
              <a:t> (benchmarking) </a:t>
            </a:r>
            <a:r>
              <a:rPr lang="en-US" dirty="0" err="1"/>
              <a:t>ragam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kompetitior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pemanfaatan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;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1280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245A7-EDCB-4A2B-BE14-17A9BB5E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3C2D3-B415-4D2E-A51E-ACB99D84C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Sun Tzu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memenangkan</a:t>
            </a:r>
            <a:r>
              <a:rPr lang="en-US" dirty="0"/>
              <a:t> </a:t>
            </a:r>
            <a:r>
              <a:rPr lang="en-US" dirty="0" err="1"/>
              <a:t>peperangan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musuh</a:t>
            </a:r>
            <a:r>
              <a:rPr lang="en-US" dirty="0"/>
              <a:t> yang </a:t>
            </a:r>
            <a:r>
              <a:rPr lang="en-US" dirty="0" err="1"/>
              <a:t>dihadapinya</a:t>
            </a:r>
            <a:r>
              <a:rPr lang="en-US" dirty="0"/>
              <a:t>.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dan </a:t>
            </a:r>
            <a:r>
              <a:rPr lang="en-US" dirty="0" err="1"/>
              <a:t>kelemahan</a:t>
            </a:r>
            <a:r>
              <a:rPr lang="en-US" dirty="0"/>
              <a:t> para </a:t>
            </a:r>
            <a:r>
              <a:rPr lang="en-US" dirty="0" err="1"/>
              <a:t>kompetitor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strategi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memenangkan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552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F1334-B5EB-4B88-9DDC-CA6A21B16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Mengidentifikasi Misi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30C58-0100-40A5-BCD2-F6285EB1C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Sementara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deklarasi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dicanangkan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dilakukannya</a:t>
            </a:r>
            <a:r>
              <a:rPr lang="en-US" dirty="0"/>
              <a:t> demi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itulah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kerap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kumpulan</a:t>
            </a:r>
            <a:r>
              <a:rPr lang="en-US" dirty="0"/>
              <a:t> </a:t>
            </a:r>
            <a:r>
              <a:rPr lang="en-US" dirty="0" err="1"/>
              <a:t>pernyataan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“why do you exist”.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itulah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kerap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didirikan</a:t>
            </a:r>
            <a:r>
              <a:rPr lang="en-US" dirty="0"/>
              <a:t> dan </a:t>
            </a:r>
            <a:r>
              <a:rPr lang="en-US" dirty="0" err="1"/>
              <a:t>beroperasi</a:t>
            </a:r>
            <a:r>
              <a:rPr lang="en-US" dirty="0"/>
              <a:t> (reason for being).</a:t>
            </a:r>
          </a:p>
        </p:txBody>
      </p:sp>
    </p:spTree>
    <p:extLst>
      <p:ext uri="{BB962C8B-B14F-4D97-AF65-F5344CB8AC3E}">
        <p14:creationId xmlns:p14="http://schemas.microsoft.com/office/powerpoint/2010/main" val="1547292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6AE4-4CEF-4D4E-B6C4-7C6DAB11B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AA73606-068F-4CA4-ACF6-1D4E1DD4D5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911" t="41575" r="24484" b="43175"/>
          <a:stretch/>
        </p:blipFill>
        <p:spPr>
          <a:xfrm>
            <a:off x="1097279" y="1715946"/>
            <a:ext cx="10058399" cy="2546430"/>
          </a:xfrm>
        </p:spPr>
      </p:pic>
    </p:spTree>
    <p:extLst>
      <p:ext uri="{BB962C8B-B14F-4D97-AF65-F5344CB8AC3E}">
        <p14:creationId xmlns:p14="http://schemas.microsoft.com/office/powerpoint/2010/main" val="136312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7E1B-C162-4991-8D77-3F6DAB31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50933E-37AF-4780-B370-0D0ABE139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587" t="46466" r="24161" b="24473"/>
          <a:stretch/>
        </p:blipFill>
        <p:spPr>
          <a:xfrm>
            <a:off x="1097280" y="1633186"/>
            <a:ext cx="10058400" cy="3147156"/>
          </a:xfrm>
        </p:spPr>
      </p:pic>
    </p:spTree>
    <p:extLst>
      <p:ext uri="{BB962C8B-B14F-4D97-AF65-F5344CB8AC3E}">
        <p14:creationId xmlns:p14="http://schemas.microsoft.com/office/powerpoint/2010/main" val="262396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2103-C7AD-42B0-B5AD-DFF1FA94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29671"/>
            <a:ext cx="10058400" cy="940313"/>
          </a:xfrm>
        </p:spPr>
        <p:txBody>
          <a:bodyPr>
            <a:normAutofit/>
          </a:bodyPr>
          <a:lstStyle/>
          <a:p>
            <a:r>
              <a:rPr lang="en-US" sz="2800" dirty="0" err="1"/>
              <a:t>Konteks</a:t>
            </a:r>
            <a:r>
              <a:rPr lang="en-US" sz="2800" dirty="0"/>
              <a:t> </a:t>
            </a:r>
            <a:r>
              <a:rPr lang="en-US" sz="2800" dirty="0" err="1"/>
              <a:t>memahami</a:t>
            </a:r>
            <a:r>
              <a:rPr lang="en-US" sz="2800" dirty="0"/>
              <a:t> </a:t>
            </a:r>
            <a:r>
              <a:rPr lang="en-US" sz="2800" dirty="0" err="1"/>
              <a:t>visi</a:t>
            </a:r>
            <a:r>
              <a:rPr lang="en-US" sz="2800" dirty="0"/>
              <a:t> dan </a:t>
            </a:r>
            <a:r>
              <a:rPr lang="en-US" sz="2800" dirty="0" err="1"/>
              <a:t>misi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sangatlah</a:t>
            </a:r>
            <a:r>
              <a:rPr lang="en-US" sz="2800" dirty="0"/>
              <a:t> </a:t>
            </a:r>
            <a:r>
              <a:rPr lang="en-US" sz="2800" dirty="0" err="1"/>
              <a:t>penting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strategis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, </a:t>
            </a:r>
            <a:r>
              <a:rPr lang="en-US" sz="2800" dirty="0" err="1"/>
              <a:t>karena</a:t>
            </a:r>
            <a:r>
              <a:rPr lang="en-US" sz="2800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6D5DC-03F5-40A5-B2D2-3F9777B4E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23526"/>
            <a:ext cx="1005840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dan </a:t>
            </a:r>
            <a:r>
              <a:rPr lang="en-US" dirty="0" err="1"/>
              <a:t>misi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dicanangkan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dikembangkan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yang </a:t>
            </a: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proses </a:t>
            </a:r>
            <a:r>
              <a:rPr lang="en-US" dirty="0" err="1"/>
              <a:t>pemenuhan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yang </a:t>
            </a:r>
            <a:r>
              <a:rPr lang="en-US" dirty="0" err="1"/>
              <a:t>fokus</a:t>
            </a:r>
            <a:r>
              <a:rPr lang="en-US" dirty="0"/>
              <a:t> pada </a:t>
            </a:r>
            <a:r>
              <a:rPr lang="en-US" dirty="0" err="1"/>
              <a:t>produk</a:t>
            </a:r>
            <a:r>
              <a:rPr lang="en-US" dirty="0"/>
              <a:t>/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berorientasi</a:t>
            </a:r>
            <a:r>
              <a:rPr lang="en-US" dirty="0"/>
              <a:t> pada </a:t>
            </a:r>
            <a:r>
              <a:rPr lang="en-US" dirty="0" err="1"/>
              <a:t>pelanggan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dibangun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selaras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detail </a:t>
            </a:r>
            <a:r>
              <a:rPr lang="en-US" dirty="0" err="1"/>
              <a:t>pengejawantahan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dan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ekosistem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keberadaannya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di </a:t>
            </a:r>
            <a:r>
              <a:rPr lang="en-US" dirty="0" err="1"/>
              <a:t>mata</a:t>
            </a:r>
            <a:r>
              <a:rPr lang="en-US" dirty="0"/>
              <a:t> pela</a:t>
            </a:r>
          </a:p>
        </p:txBody>
      </p:sp>
    </p:spTree>
    <p:extLst>
      <p:ext uri="{BB962C8B-B14F-4D97-AF65-F5344CB8AC3E}">
        <p14:creationId xmlns:p14="http://schemas.microsoft.com/office/powerpoint/2010/main" val="1772953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1899-475F-4BFE-AC23-3F3AB032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53E6A-F683-420B-A06A-BCE001DE4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Karena 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menggambarkan</a:t>
            </a:r>
            <a:r>
              <a:rPr lang="en-US" dirty="0"/>
              <a:t> “status” </a:t>
            </a:r>
            <a:r>
              <a:rPr lang="en-US" dirty="0" err="1"/>
              <a:t>atau</a:t>
            </a:r>
            <a:r>
              <a:rPr lang="en-US" dirty="0"/>
              <a:t> “</a:t>
            </a:r>
            <a:r>
              <a:rPr lang="en-US" dirty="0" err="1"/>
              <a:t>situasi</a:t>
            </a:r>
            <a:r>
              <a:rPr lang="en-US" dirty="0"/>
              <a:t>” di masa </a:t>
            </a:r>
            <a:r>
              <a:rPr lang="en-US" dirty="0" err="1"/>
              <a:t>mendatang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daripadanya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dibayangkan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dimiliki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“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penerbangan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dunia di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pengusaha</a:t>
            </a:r>
            <a:r>
              <a:rPr lang="en-US" dirty="0"/>
              <a:t> </a:t>
            </a:r>
            <a:r>
              <a:rPr lang="en-US" dirty="0" err="1"/>
              <a:t>muda</a:t>
            </a:r>
            <a:r>
              <a:rPr lang="en-US" dirty="0"/>
              <a:t>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perencana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memposisikan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: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pembelian</a:t>
            </a:r>
            <a:r>
              <a:rPr lang="en-US" dirty="0"/>
              <a:t> </a:t>
            </a:r>
            <a:r>
              <a:rPr lang="en-US" dirty="0" err="1"/>
              <a:t>tiket</a:t>
            </a:r>
            <a:r>
              <a:rPr lang="en-US" dirty="0"/>
              <a:t> via mobile gadget, </a:t>
            </a:r>
            <a:r>
              <a:rPr lang="en-US" dirty="0" err="1"/>
              <a:t>desain</a:t>
            </a:r>
            <a:r>
              <a:rPr lang="en-US" dirty="0"/>
              <a:t> flight entertainment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/digital,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e-money, program </a:t>
            </a:r>
            <a:r>
              <a:rPr lang="en-US" dirty="0" err="1"/>
              <a:t>loyalitas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, dan lain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78931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321</TotalTime>
  <Words>2576</Words>
  <Application>Microsoft Office PowerPoint</Application>
  <PresentationFormat>Widescreen</PresentationFormat>
  <Paragraphs>127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Wingdings</vt:lpstr>
      <vt:lpstr>Retrospect</vt:lpstr>
      <vt:lpstr>PENGEMBANGAN RENCANA STRATEGIS SISTEM INFORMASI </vt:lpstr>
      <vt:lpstr>PowerPoint Presentation</vt:lpstr>
      <vt:lpstr>A. PEMAHAMAN LINGKUNGAN BISNIS</vt:lpstr>
      <vt:lpstr>Mengidentifikasi Visi</vt:lpstr>
      <vt:lpstr>Mengidentifikasi Misi</vt:lpstr>
      <vt:lpstr>PowerPoint Presentation</vt:lpstr>
      <vt:lpstr>PowerPoint Presentation</vt:lpstr>
      <vt:lpstr>Konteks memahami visi dan misi ini sangatlah penting dalam pengembangan rencana strategis sistem informasi, karena: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PEMAHAMAN LINGKUNGAN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PEMAHAMAN LINGKUNGAN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A. PEMAHAMAN LINGKUNGAN BISNIS</vt:lpstr>
      <vt:lpstr>PowerPoint Presentation</vt:lpstr>
      <vt:lpstr>PowerPoint Presentation</vt:lpstr>
      <vt:lpstr>PowerPoint Presentation</vt:lpstr>
      <vt:lpstr>PowerPoint Presentation</vt:lpstr>
      <vt:lpstr>Setiap perusahaan yang telah melakukan segmentasi terhadap pasar yang difokuskan, harus memahami karakteristik dari pelanggan yang ada, dari berbagai sisi dan perspektif seperti:</vt:lpstr>
      <vt:lpstr>PowerPoint Presentation</vt:lpstr>
      <vt:lpstr>Bagi seorang perencana sistem informasi, mengetahui profil pelanggan sangat relevan dan bermanfaat untuk memahami:</vt:lpstr>
      <vt:lpstr>PowerPoint Presentation</vt:lpstr>
      <vt:lpstr>A. PEMAHAMAN LINGKUNGAN BISNIS</vt:lpstr>
      <vt:lpstr>PowerPoint Presentation</vt:lpstr>
      <vt:lpstr>PowerPoint Presentation</vt:lpstr>
      <vt:lpstr>Aspek yang harus dipahami perusahaan mengenai kompetitor yang ada pun sungguh beragam, antara lain:</vt:lpstr>
      <vt:lpstr>Informasi mengenai profil para perusahaan kompetitor ini sangat berguna bagi perancang sistem informasi, karena dapat dipergunakan untuk: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Pemahaman Lingkungan Bisnis</dc:title>
  <dc:creator>User</dc:creator>
  <cp:lastModifiedBy>mpun</cp:lastModifiedBy>
  <cp:revision>22</cp:revision>
  <dcterms:created xsi:type="dcterms:W3CDTF">2020-10-01T01:56:37Z</dcterms:created>
  <dcterms:modified xsi:type="dcterms:W3CDTF">2020-10-19T21:10:51Z</dcterms:modified>
</cp:coreProperties>
</file>