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2" autoAdjust="0"/>
    <p:restoredTop sz="94660"/>
  </p:normalViewPr>
  <p:slideViewPr>
    <p:cSldViewPr snapToGrid="0">
      <p:cViewPr varScale="1">
        <p:scale>
          <a:sx n="38" d="100"/>
          <a:sy n="38" d="100"/>
        </p:scale>
        <p:origin x="78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5778-A973-4D64-BA19-2C54D6F41A5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4EC7-4D58-4186-9371-47AB8214F6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31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5778-A973-4D64-BA19-2C54D6F41A5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4EC7-4D58-4186-9371-47AB8214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5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5778-A973-4D64-BA19-2C54D6F41A5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4EC7-4D58-4186-9371-47AB8214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5778-A973-4D64-BA19-2C54D6F41A5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4EC7-4D58-4186-9371-47AB8214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5778-A973-4D64-BA19-2C54D6F41A5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4EC7-4D58-4186-9371-47AB8214F6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7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5778-A973-4D64-BA19-2C54D6F41A5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4EC7-4D58-4186-9371-47AB8214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6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5778-A973-4D64-BA19-2C54D6F41A5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4EC7-4D58-4186-9371-47AB8214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0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5778-A973-4D64-BA19-2C54D6F41A5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4EC7-4D58-4186-9371-47AB8214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7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5778-A973-4D64-BA19-2C54D6F41A5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4EC7-4D58-4186-9371-47AB8214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5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AA5778-A973-4D64-BA19-2C54D6F41A5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994EC7-4D58-4186-9371-47AB8214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5778-A973-4D64-BA19-2C54D6F41A5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4EC7-4D58-4186-9371-47AB8214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2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AA5778-A973-4D64-BA19-2C54D6F41A5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994EC7-4D58-4186-9371-47AB8214F6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13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FA99-1808-41A9-B2D6-CD87EE25A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75504"/>
            <a:ext cx="10058400" cy="271484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PENGEMBANGAN RENCANA STRATEGIS SISTEM INFORMASI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F2901-3987-4547-81E4-144CAB8E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724783"/>
            <a:ext cx="9144000" cy="1143582"/>
          </a:xfrm>
        </p:spPr>
        <p:txBody>
          <a:bodyPr/>
          <a:lstStyle/>
          <a:p>
            <a:pPr algn="l"/>
            <a:r>
              <a:rPr lang="en-US" dirty="0"/>
              <a:t>E. ANALISA GAP TEKNOLOGI </a:t>
            </a:r>
          </a:p>
        </p:txBody>
      </p:sp>
    </p:spTree>
    <p:extLst>
      <p:ext uri="{BB962C8B-B14F-4D97-AF65-F5344CB8AC3E}">
        <p14:creationId xmlns:p14="http://schemas.microsoft.com/office/powerpoint/2010/main" val="55075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5788-D1C6-4660-9CC0-B210A7E0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BBA19-4638-4FE3-BCB4-A64C9391B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kajian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dibangun</a:t>
            </a:r>
            <a:r>
              <a:rPr lang="en-US" sz="2800" dirty="0"/>
              <a:t>,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pemetaan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pembentuknya</a:t>
            </a:r>
            <a:r>
              <a:rPr lang="en-US" sz="2800" dirty="0"/>
              <a:t>.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hakekatnya</a:t>
            </a:r>
            <a:r>
              <a:rPr lang="en-US" sz="2800" dirty="0"/>
              <a:t>,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kesatuan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yang </a:t>
            </a: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. Paling </a:t>
            </a:r>
            <a:r>
              <a:rPr lang="en-US" sz="2800" dirty="0" err="1"/>
              <a:t>tidak</a:t>
            </a:r>
            <a:r>
              <a:rPr lang="en-US" sz="2800" dirty="0"/>
              <a:t>,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, database, </a:t>
            </a:r>
            <a:r>
              <a:rPr lang="en-US" sz="2800" dirty="0" err="1"/>
              <a:t>jaringan</a:t>
            </a:r>
            <a:r>
              <a:rPr lang="en-US" sz="2800" dirty="0"/>
              <a:t>, </a:t>
            </a:r>
            <a:r>
              <a:rPr lang="en-US" sz="2800" dirty="0" err="1"/>
              <a:t>pengguna</a:t>
            </a:r>
            <a:r>
              <a:rPr lang="en-US" sz="2800" dirty="0"/>
              <a:t>, dan </a:t>
            </a:r>
            <a:r>
              <a:rPr lang="en-US" sz="2800" dirty="0" err="1"/>
              <a:t>kebijakan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210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B89E-B86E-459B-9AAF-8394EC90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07772-BEEC-4C59-B656-DC402A57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8275" indent="-168275">
              <a:buNone/>
            </a:pPr>
            <a:r>
              <a:rPr lang="en-US" dirty="0"/>
              <a:t>•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program </a:t>
            </a:r>
            <a:r>
              <a:rPr lang="en-US" dirty="0" err="1"/>
              <a:t>komputer</a:t>
            </a:r>
            <a:r>
              <a:rPr lang="en-US" dirty="0"/>
              <a:t> (software) yang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memimikkan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pada </a:t>
            </a:r>
            <a:r>
              <a:rPr lang="en-US" dirty="0" err="1"/>
              <a:t>perusahaan</a:t>
            </a:r>
            <a:r>
              <a:rPr lang="en-US" dirty="0"/>
              <a:t>; </a:t>
            </a:r>
          </a:p>
          <a:p>
            <a:pPr marL="168275" indent="-168275">
              <a:buNone/>
            </a:pPr>
            <a:r>
              <a:rPr lang="en-US" dirty="0"/>
              <a:t>• Database </a:t>
            </a:r>
            <a:r>
              <a:rPr lang="en-US" dirty="0" err="1"/>
              <a:t>berisi</a:t>
            </a:r>
            <a:r>
              <a:rPr lang="en-US" dirty="0"/>
              <a:t> data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proses pada </a:t>
            </a:r>
            <a:r>
              <a:rPr lang="en-US" dirty="0" err="1"/>
              <a:t>aplikasi</a:t>
            </a:r>
            <a:r>
              <a:rPr lang="en-US" dirty="0"/>
              <a:t>; </a:t>
            </a:r>
          </a:p>
          <a:p>
            <a:pPr marL="168275" indent="-168275">
              <a:buNone/>
            </a:pPr>
            <a:r>
              <a:rPr lang="en-US" dirty="0"/>
              <a:t>•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media </a:t>
            </a:r>
            <a:r>
              <a:rPr lang="en-US" dirty="0" err="1"/>
              <a:t>transmisi</a:t>
            </a:r>
            <a:r>
              <a:rPr lang="en-US" dirty="0"/>
              <a:t> data yang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; </a:t>
            </a:r>
          </a:p>
          <a:p>
            <a:pPr marL="168275" indent="-168275">
              <a:buNone/>
            </a:pPr>
            <a:r>
              <a:rPr lang="en-US" dirty="0"/>
              <a:t>•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unit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data; dan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nn-NO" dirty="0"/>
              <a:t>mekanisme operasional aplikasi dan lalu lintas (trafik)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7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B159-0B40-4303-B8B3-C0417697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82E0-4F8F-4DBC-A129-9DFAF5B8B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948C7-BFE5-4F71-82B7-2F393F49D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4" t="31043" r="30131" b="25321"/>
          <a:stretch/>
        </p:blipFill>
        <p:spPr>
          <a:xfrm>
            <a:off x="565484" y="286603"/>
            <a:ext cx="10792327" cy="60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45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C1A5-4761-4DF9-9B52-B4275261F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51DCB-F4A6-43E5-B725-0EDBDBF93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konteks</a:t>
            </a:r>
            <a:r>
              <a:rPr lang="en-US" sz="2800" dirty="0"/>
              <a:t> </a:t>
            </a:r>
            <a:r>
              <a:rPr lang="en-US" sz="2800" dirty="0" err="1"/>
              <a:t>analisa</a:t>
            </a:r>
            <a:r>
              <a:rPr lang="en-US" sz="2800" dirty="0"/>
              <a:t> gap, </a:t>
            </a:r>
            <a:r>
              <a:rPr lang="en-US" sz="2800" dirty="0" err="1"/>
              <a:t>pemetaan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membedakan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,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yang </a:t>
            </a:r>
            <a:r>
              <a:rPr lang="en-US" sz="2800" dirty="0" err="1"/>
              <a:t>berdiri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(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, </a:t>
            </a:r>
            <a:r>
              <a:rPr lang="en-US" sz="2800" dirty="0" err="1"/>
              <a:t>modul</a:t>
            </a:r>
            <a:r>
              <a:rPr lang="en-US" sz="2800" dirty="0"/>
              <a:t> </a:t>
            </a:r>
            <a:r>
              <a:rPr lang="en-US" sz="2800" dirty="0" err="1"/>
              <a:t>keamanan</a:t>
            </a:r>
            <a:r>
              <a:rPr lang="en-US" sz="2800" dirty="0"/>
              <a:t>, software tools, backup data, dan lain </a:t>
            </a:r>
            <a:r>
              <a:rPr lang="en-US" sz="2800" dirty="0" err="1"/>
              <a:t>sebagainya</a:t>
            </a:r>
            <a:r>
              <a:rPr lang="en-US" sz="2800" dirty="0"/>
              <a:t>). </a:t>
            </a:r>
            <a:r>
              <a:rPr lang="en-US" sz="2800" dirty="0" err="1"/>
              <a:t>Disamping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pemetaan</a:t>
            </a:r>
            <a:r>
              <a:rPr lang="en-US" sz="2800" dirty="0"/>
              <a:t> juga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perancang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gambaran</a:t>
            </a:r>
            <a:r>
              <a:rPr lang="en-US" sz="2800" dirty="0"/>
              <a:t>,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mana </a:t>
            </a:r>
            <a:r>
              <a:rPr lang="en-US" sz="2800" dirty="0" err="1"/>
              <a:t>saja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dipergunakan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r>
              <a:rPr lang="en-US" sz="2800" dirty="0"/>
              <a:t> (sharable resources)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optimalisasi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124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2FE5-7482-41A7-9E13-D6EB9E99F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A9893-C128-4790-80FB-E7C13C35B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Manfaat</a:t>
            </a:r>
            <a:r>
              <a:rPr lang="en-US" sz="2800" dirty="0"/>
              <a:t> lain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gambaran</a:t>
            </a:r>
            <a:r>
              <a:rPr lang="en-US" sz="2800" dirty="0"/>
              <a:t> yang </a:t>
            </a:r>
            <a:r>
              <a:rPr lang="en-US" sz="2800" dirty="0" err="1"/>
              <a:t>jelas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sejumlah</a:t>
            </a:r>
            <a:r>
              <a:rPr lang="en-US" sz="2800" dirty="0"/>
              <a:t> </a:t>
            </a:r>
            <a:r>
              <a:rPr lang="en-US" sz="2800" dirty="0" err="1"/>
              <a:t>segmen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klaster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sub-</a:t>
            </a:r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berdiri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yang </a:t>
            </a:r>
            <a:r>
              <a:rPr lang="en-US" sz="2800" dirty="0" err="1"/>
              <a:t>terintegrasi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dan </a:t>
            </a:r>
            <a:r>
              <a:rPr lang="en-US" sz="2800" dirty="0" err="1"/>
              <a:t>lainnya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dipetakannya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proses </a:t>
            </a:r>
            <a:r>
              <a:rPr lang="en-US" sz="2800" dirty="0" err="1"/>
              <a:t>kajian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gap </a:t>
            </a:r>
            <a:r>
              <a:rPr lang="en-US" sz="2800" dirty="0" err="1"/>
              <a:t>aplikasi</a:t>
            </a:r>
            <a:r>
              <a:rPr lang="en-US" sz="2800" dirty="0"/>
              <a:t>, database, </a:t>
            </a:r>
            <a:r>
              <a:rPr lang="en-US" sz="2800" dirty="0" err="1"/>
              <a:t>teknologi</a:t>
            </a:r>
            <a:r>
              <a:rPr lang="en-US" sz="2800" dirty="0"/>
              <a:t>,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, dan </a:t>
            </a:r>
            <a:r>
              <a:rPr lang="en-US" sz="2800" dirty="0" err="1"/>
              <a:t>kebijakan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03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4C1A-A3E6-4573-A6A1-A1F29523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F3FFE-8FDC-406B-AA47-5ACEE2D44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dicatat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kelima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hanyalah</a:t>
            </a:r>
            <a:r>
              <a:rPr lang="en-US" sz="2800" dirty="0"/>
              <a:t> </a:t>
            </a:r>
            <a:r>
              <a:rPr lang="en-US" sz="2800" dirty="0" err="1"/>
              <a:t>contoh</a:t>
            </a:r>
            <a:r>
              <a:rPr lang="en-US" sz="2800" dirty="0"/>
              <a:t> minimal,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perencana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menambahkannya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atribut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lain, </a:t>
            </a:r>
            <a:r>
              <a:rPr lang="en-US" sz="2800" dirty="0" err="1"/>
              <a:t>seperti</a:t>
            </a:r>
            <a:r>
              <a:rPr lang="en-US" sz="2800" dirty="0"/>
              <a:t>: </a:t>
            </a:r>
            <a:r>
              <a:rPr lang="en-US" sz="2800" dirty="0" err="1"/>
              <a:t>pengelola</a:t>
            </a:r>
            <a:r>
              <a:rPr lang="en-US" sz="2800" dirty="0"/>
              <a:t>, model </a:t>
            </a:r>
            <a:r>
              <a:rPr lang="en-US" sz="2800" dirty="0" err="1"/>
              <a:t>pendanaan</a:t>
            </a:r>
            <a:r>
              <a:rPr lang="en-US" sz="2800" dirty="0"/>
              <a:t>,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r>
              <a:rPr lang="en-US" sz="2800" dirty="0"/>
              <a:t>,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449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60B4-E52F-424C-BE8A-883C2FFB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339848"/>
          </a:xfrm>
        </p:spPr>
        <p:txBody>
          <a:bodyPr>
            <a:normAutofit/>
          </a:bodyPr>
          <a:lstStyle/>
          <a:p>
            <a:r>
              <a:rPr lang="en-US" sz="3200" b="1" dirty="0"/>
              <a:t>E. ANALISA GAP TEKNOLOGI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EA502-9357-45DD-BBDE-7504A9709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E.3 </a:t>
            </a:r>
            <a:r>
              <a:rPr lang="en-US" dirty="0" err="1"/>
              <a:t>Mengkaji</a:t>
            </a:r>
            <a:r>
              <a:rPr lang="en-US" dirty="0"/>
              <a:t> Gap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Aplikasi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5570-033C-48EB-BA53-3412523D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1B8F9-8FE0-424C-B491-71472B95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Kajian </a:t>
            </a:r>
            <a:r>
              <a:rPr lang="en-US" sz="2800" dirty="0" err="1"/>
              <a:t>terhadap</a:t>
            </a:r>
            <a:r>
              <a:rPr lang="en-US" sz="2800" dirty="0"/>
              <a:t> gap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di masa </a:t>
            </a:r>
            <a:r>
              <a:rPr lang="en-US" sz="2800" dirty="0" err="1"/>
              <a:t>mendatang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ketersediaan</a:t>
            </a:r>
            <a:r>
              <a:rPr lang="en-US" sz="2800" dirty="0"/>
              <a:t> pada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membandingkan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rancangan</a:t>
            </a:r>
            <a:r>
              <a:rPr lang="en-US" sz="2800" dirty="0"/>
              <a:t>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daftar </a:t>
            </a:r>
            <a:r>
              <a:rPr lang="en-US" sz="2800" dirty="0" err="1"/>
              <a:t>inventori</a:t>
            </a:r>
            <a:r>
              <a:rPr lang="en-US" sz="2800" dirty="0"/>
              <a:t> </a:t>
            </a:r>
            <a:r>
              <a:rPr lang="en-US" sz="2800" dirty="0" err="1"/>
              <a:t>termutakhir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 err="1"/>
              <a:t>Walaupun</a:t>
            </a:r>
            <a:r>
              <a:rPr lang="en-US" sz="2800" dirty="0"/>
              <a:t> </a:t>
            </a:r>
            <a:r>
              <a:rPr lang="en-US" sz="2800" dirty="0" err="1"/>
              <a:t>terkadang</a:t>
            </a:r>
            <a:r>
              <a:rPr lang="en-US" sz="2800" dirty="0"/>
              <a:t> </a:t>
            </a:r>
            <a:r>
              <a:rPr lang="en-US" sz="2800" dirty="0" err="1"/>
              <a:t>kedua</a:t>
            </a:r>
            <a:r>
              <a:rPr lang="en-US" sz="2800" dirty="0"/>
              <a:t> </a:t>
            </a:r>
            <a:r>
              <a:rPr lang="en-US" sz="2800" dirty="0" err="1"/>
              <a:t>portofolio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digambarkan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ilustrasi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model </a:t>
            </a:r>
            <a:r>
              <a:rPr lang="en-US" sz="2800" dirty="0" err="1"/>
              <a:t>arsitektur</a:t>
            </a:r>
            <a:r>
              <a:rPr lang="en-US" sz="2800" dirty="0"/>
              <a:t> yang </a:t>
            </a:r>
            <a:r>
              <a:rPr lang="en-US" sz="2800" dirty="0" err="1"/>
              <a:t>berbeda</a:t>
            </a:r>
            <a:r>
              <a:rPr lang="en-US" sz="2800" dirty="0"/>
              <a:t>, </a:t>
            </a:r>
            <a:r>
              <a:rPr lang="en-US" sz="2800" dirty="0" err="1"/>
              <a:t>namun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terlihat</a:t>
            </a:r>
            <a:r>
              <a:rPr lang="en-US" sz="2800" dirty="0"/>
              <a:t> </a:t>
            </a:r>
            <a:r>
              <a:rPr lang="en-US" sz="2800" dirty="0" err="1"/>
              <a:t>jelas</a:t>
            </a:r>
            <a:r>
              <a:rPr lang="en-US" sz="2800" dirty="0"/>
              <a:t> gap </a:t>
            </a:r>
            <a:r>
              <a:rPr lang="en-US" sz="2800" dirty="0" err="1"/>
              <a:t>dimaksud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898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AD96-02FC-4AFC-A012-4ED1CAE4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623783-64F2-4F9B-B73A-7E1E0A391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97" t="52505" r="30523" b="11431"/>
          <a:stretch/>
        </p:blipFill>
        <p:spPr>
          <a:xfrm>
            <a:off x="637674" y="132347"/>
            <a:ext cx="10888579" cy="6087979"/>
          </a:xfrm>
        </p:spPr>
      </p:pic>
    </p:spTree>
    <p:extLst>
      <p:ext uri="{BB962C8B-B14F-4D97-AF65-F5344CB8AC3E}">
        <p14:creationId xmlns:p14="http://schemas.microsoft.com/office/powerpoint/2010/main" val="230824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0E39-74F7-4325-A41C-421E172FC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12F20-FEC2-4ACA-B96E-24A7B384D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menjembatani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menutup</a:t>
            </a:r>
            <a:r>
              <a:rPr lang="en-US" sz="2400" dirty="0"/>
              <a:t> gap </a:t>
            </a:r>
            <a:r>
              <a:rPr lang="en-US" sz="2400" dirty="0" err="1"/>
              <a:t>aplikasi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,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alternatif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inisiatif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lain: </a:t>
            </a:r>
          </a:p>
          <a:p>
            <a:pPr marL="168275" indent="-168275">
              <a:buNone/>
            </a:pPr>
            <a:r>
              <a:rPr lang="en-US" sz="2400" dirty="0"/>
              <a:t>• </a:t>
            </a:r>
            <a:r>
              <a:rPr lang="en-US" sz="2400" dirty="0" err="1"/>
              <a:t>Membeli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vendor </a:t>
            </a:r>
            <a:r>
              <a:rPr lang="en-US" sz="2400" dirty="0" err="1"/>
              <a:t>teknologi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; </a:t>
            </a:r>
          </a:p>
          <a:p>
            <a:pPr marL="168275" indent="-168275">
              <a:buNone/>
            </a:pPr>
            <a:r>
              <a:rPr lang="en-US" sz="2400" dirty="0"/>
              <a:t>•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nol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memanfaatkan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para </a:t>
            </a:r>
            <a:r>
              <a:rPr lang="en-US" sz="2400" dirty="0" err="1"/>
              <a:t>profesional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pada divisi </a:t>
            </a:r>
            <a:r>
              <a:rPr lang="en-US" sz="2400" dirty="0" err="1"/>
              <a:t>atau</a:t>
            </a:r>
            <a:r>
              <a:rPr lang="en-US" sz="2400" dirty="0"/>
              <a:t> unit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; </a:t>
            </a:r>
          </a:p>
          <a:p>
            <a:pPr marL="168275" indent="-168275">
              <a:buNone/>
            </a:pPr>
            <a:r>
              <a:rPr lang="en-US" sz="2400" dirty="0"/>
              <a:t>• </a:t>
            </a:r>
            <a:r>
              <a:rPr lang="en-US" sz="2400" dirty="0" err="1"/>
              <a:t>Mengupgrade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memutakhirkan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versi</a:t>
            </a:r>
            <a:r>
              <a:rPr lang="en-US" sz="2400" dirty="0"/>
              <a:t> </a:t>
            </a:r>
            <a:r>
              <a:rPr lang="en-US" sz="2400" dirty="0" err="1"/>
              <a:t>terbaru</a:t>
            </a:r>
            <a:r>
              <a:rPr lang="en-US" sz="2400" dirty="0"/>
              <a:t>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; </a:t>
            </a:r>
          </a:p>
          <a:p>
            <a:pPr marL="168275" indent="-168275">
              <a:buNone/>
            </a:pPr>
            <a:r>
              <a:rPr lang="en-US" sz="2400" dirty="0"/>
              <a:t>• </a:t>
            </a:r>
            <a:r>
              <a:rPr lang="en-US" sz="2400" dirty="0" err="1"/>
              <a:t>Merevisi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yang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dinamika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; 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dirty="0" err="1"/>
              <a:t>Mengintegrasikan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 </a:t>
            </a:r>
            <a:r>
              <a:rPr lang="en-US" sz="2400" dirty="0" err="1"/>
              <a:t>terpadu</a:t>
            </a:r>
            <a:r>
              <a:rPr lang="en-US" sz="2400" dirty="0"/>
              <a:t> dan </a:t>
            </a:r>
            <a:r>
              <a:rPr lang="en-US" sz="2400" dirty="0" err="1"/>
              <a:t>terintegrasi</a:t>
            </a:r>
            <a:r>
              <a:rPr lang="en-US" sz="2400" dirty="0"/>
              <a:t>; </a:t>
            </a:r>
          </a:p>
          <a:p>
            <a:pPr marL="168275" indent="-168275">
              <a:buNone/>
            </a:pPr>
            <a:r>
              <a:rPr lang="en-US" sz="2400" dirty="0"/>
              <a:t>• </a:t>
            </a:r>
            <a:r>
              <a:rPr lang="en-US" sz="2400" dirty="0" err="1"/>
              <a:t>Mengadakan</a:t>
            </a:r>
            <a:r>
              <a:rPr lang="en-US" sz="2400" dirty="0"/>
              <a:t> dan </a:t>
            </a:r>
            <a:r>
              <a:rPr lang="en-US" sz="2400" dirty="0" err="1"/>
              <a:t>menginstalasi</a:t>
            </a:r>
            <a:r>
              <a:rPr lang="en-US" sz="2400" dirty="0"/>
              <a:t> </a:t>
            </a:r>
            <a:r>
              <a:rPr lang="en-US" sz="2400" dirty="0" err="1"/>
              <a:t>modul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pelengkap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terkini</a:t>
            </a:r>
            <a:r>
              <a:rPr lang="en-US" sz="2400" dirty="0"/>
              <a:t>; dan lain </a:t>
            </a:r>
            <a:r>
              <a:rPr lang="en-US" sz="2400" dirty="0" err="1"/>
              <a:t>sebagainya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491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EB5E-EE04-4A89-8B7A-74075B2B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3600" b="1" dirty="0"/>
              <a:t>E. ANALISA GAP TEKNOLOGI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D091C-BA0C-402D-94AB-ED8FBE614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E.1 </a:t>
            </a:r>
            <a:r>
              <a:rPr lang="en-US" dirty="0" err="1"/>
              <a:t>Mengkaji</a:t>
            </a:r>
            <a:r>
              <a:rPr lang="en-US" dirty="0"/>
              <a:t> Gap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17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B01D-5FAB-4ECC-B30E-9B3FDFDF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832D-51BC-4381-B4E5-839DBE2FF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Walaupun</a:t>
            </a:r>
            <a:r>
              <a:rPr lang="en-US" sz="2400" dirty="0"/>
              <a:t> </a:t>
            </a:r>
            <a:r>
              <a:rPr lang="en-US" sz="2400" dirty="0" err="1"/>
              <a:t>sekilas</a:t>
            </a:r>
            <a:r>
              <a:rPr lang="en-US" sz="2400" dirty="0"/>
              <a:t> </a:t>
            </a:r>
            <a:r>
              <a:rPr lang="en-US" sz="2400" dirty="0" err="1"/>
              <a:t>nampak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,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menetapkan</a:t>
            </a:r>
            <a:r>
              <a:rPr lang="en-US" sz="2400" dirty="0"/>
              <a:t> </a:t>
            </a:r>
            <a:r>
              <a:rPr lang="en-US" sz="2400" dirty="0" err="1"/>
              <a:t>inisiatif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menjembatani</a:t>
            </a:r>
            <a:r>
              <a:rPr lang="en-US" sz="2400" dirty="0"/>
              <a:t> gap yang </a:t>
            </a:r>
            <a:r>
              <a:rPr lang="en-US" sz="2400" dirty="0" err="1"/>
              <a:t>ada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 </a:t>
            </a:r>
          </a:p>
          <a:p>
            <a:pPr marL="228600" indent="-228600">
              <a:buNone/>
            </a:pPr>
            <a:r>
              <a:rPr lang="en-US" sz="2400" dirty="0"/>
              <a:t>• Jika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migrasi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lama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karakteristiknya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dan </a:t>
            </a:r>
            <a:r>
              <a:rPr lang="en-US" sz="2400" dirty="0" err="1"/>
              <a:t>menyeluruh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sebatas</a:t>
            </a:r>
            <a:r>
              <a:rPr lang="en-US" sz="2400" dirty="0"/>
              <a:t> pada domain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semata</a:t>
            </a:r>
            <a:r>
              <a:rPr lang="en-US" sz="2400" dirty="0"/>
              <a:t> – </a:t>
            </a:r>
            <a:r>
              <a:rPr lang="en-US" sz="2400" dirty="0" err="1"/>
              <a:t>melainkan</a:t>
            </a:r>
            <a:r>
              <a:rPr lang="en-US" sz="2400" dirty="0"/>
              <a:t> pula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proses, </a:t>
            </a:r>
            <a:r>
              <a:rPr lang="en-US" sz="2400" dirty="0" err="1"/>
              <a:t>organisasi</a:t>
            </a:r>
            <a:r>
              <a:rPr lang="en-US" sz="2400" dirty="0"/>
              <a:t>, </a:t>
            </a:r>
            <a:r>
              <a:rPr lang="en-US" sz="2400" dirty="0" err="1"/>
              <a:t>manajemen</a:t>
            </a:r>
            <a:r>
              <a:rPr lang="en-US" sz="2400" dirty="0"/>
              <a:t>, </a:t>
            </a:r>
            <a:r>
              <a:rPr lang="en-US" sz="2400" dirty="0" err="1"/>
              <a:t>fasilitas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, dan lain-lain; </a:t>
            </a:r>
          </a:p>
          <a:p>
            <a:pPr marL="228600" indent="-228600">
              <a:buNone/>
            </a:pPr>
            <a:r>
              <a:rPr lang="en-US" sz="2400" dirty="0"/>
              <a:t>• Pada </a:t>
            </a:r>
            <a:r>
              <a:rPr lang="en-US" sz="2400" dirty="0" err="1"/>
              <a:t>kasus</a:t>
            </a:r>
            <a:r>
              <a:rPr lang="en-US" sz="2400" dirty="0"/>
              <a:t> </a:t>
            </a:r>
            <a:r>
              <a:rPr lang="en-US" sz="2400" dirty="0" err="1"/>
              <a:t>pemutakhiran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versi</a:t>
            </a:r>
            <a:r>
              <a:rPr lang="en-US" sz="2400" dirty="0"/>
              <a:t> lama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versi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,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yang </a:t>
            </a:r>
            <a:r>
              <a:rPr lang="en-US" sz="2400" dirty="0" err="1"/>
              <a:t>dipakai</a:t>
            </a:r>
            <a:r>
              <a:rPr lang="en-US" sz="2400" dirty="0"/>
              <a:t> </a:t>
            </a:r>
            <a:r>
              <a:rPr lang="en-US" sz="2400" dirty="0" err="1"/>
              <a:t>dibeli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vendor,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dipastikan</a:t>
            </a:r>
            <a:r>
              <a:rPr lang="en-US" sz="2400" dirty="0"/>
              <a:t> </a:t>
            </a:r>
            <a:r>
              <a:rPr lang="en-US" sz="2400" dirty="0" err="1"/>
              <a:t>persyaratan</a:t>
            </a:r>
            <a:r>
              <a:rPr lang="en-US" sz="2400" dirty="0"/>
              <a:t> lain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menyertainya</a:t>
            </a:r>
            <a:r>
              <a:rPr lang="en-US" sz="2400" dirty="0"/>
              <a:t>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upgrading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piranti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, model </a:t>
            </a:r>
            <a:r>
              <a:rPr lang="en-US" sz="2400" dirty="0" err="1"/>
              <a:t>lisensi</a:t>
            </a:r>
            <a:r>
              <a:rPr lang="en-US" sz="2400" dirty="0"/>
              <a:t>, program </a:t>
            </a:r>
            <a:r>
              <a:rPr lang="en-US" sz="2400" dirty="0" err="1"/>
              <a:t>pelatihan</a:t>
            </a:r>
            <a:r>
              <a:rPr lang="en-US" sz="2400" dirty="0"/>
              <a:t>, dan </a:t>
            </a:r>
            <a:r>
              <a:rPr lang="en-US" sz="2400" dirty="0" err="1"/>
              <a:t>lainlain</a:t>
            </a:r>
            <a:r>
              <a:rPr lang="en-US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01622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67D1-EDB3-4E90-B373-24A83E81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A4553-B60A-4CD7-8D26-F2F6EE55E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8275" indent="-168275">
              <a:buNone/>
            </a:pPr>
            <a:r>
              <a:rPr lang="en-US" dirty="0"/>
              <a:t>•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kehendak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mengintegrasikan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isu-isu</a:t>
            </a:r>
            <a:r>
              <a:rPr lang="en-US" dirty="0"/>
              <a:t> </a:t>
            </a:r>
            <a:r>
              <a:rPr lang="en-US" dirty="0" err="1"/>
              <a:t>seputar</a:t>
            </a:r>
            <a:r>
              <a:rPr lang="en-US" dirty="0"/>
              <a:t> </a:t>
            </a:r>
            <a:r>
              <a:rPr lang="en-US" dirty="0" err="1"/>
              <a:t>kompatibilitas</a:t>
            </a:r>
            <a:r>
              <a:rPr lang="en-US" dirty="0"/>
              <a:t>, </a:t>
            </a:r>
            <a:r>
              <a:rPr lang="en-US" dirty="0" err="1"/>
              <a:t>standar</a:t>
            </a:r>
            <a:r>
              <a:rPr lang="en-US" dirty="0"/>
              <a:t>, </a:t>
            </a:r>
            <a:r>
              <a:rPr lang="en-US" dirty="0" err="1"/>
              <a:t>kualitas</a:t>
            </a:r>
            <a:r>
              <a:rPr lang="en-US" dirty="0"/>
              <a:t>, </a:t>
            </a:r>
            <a:r>
              <a:rPr lang="en-US" dirty="0" err="1"/>
              <a:t>integritas</a:t>
            </a:r>
            <a:r>
              <a:rPr lang="en-US" dirty="0"/>
              <a:t>, </a:t>
            </a:r>
            <a:r>
              <a:rPr lang="en-US" dirty="0" err="1"/>
              <a:t>keamanan</a:t>
            </a:r>
            <a:r>
              <a:rPr lang="en-US" dirty="0"/>
              <a:t>, </a:t>
            </a:r>
            <a:r>
              <a:rPr lang="en-US" dirty="0" err="1"/>
              <a:t>navigasi</a:t>
            </a:r>
            <a:r>
              <a:rPr lang="en-US" dirty="0"/>
              <a:t>, dan lain-lain; </a:t>
            </a:r>
          </a:p>
          <a:p>
            <a:pPr marL="168275" indent="-168275">
              <a:buNone/>
            </a:pPr>
            <a:r>
              <a:rPr lang="en-US" dirty="0"/>
              <a:t>•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direvisi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kelemahannya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proses </a:t>
            </a:r>
            <a:r>
              <a:rPr lang="en-US" dirty="0" err="1"/>
              <a:t>penyempurnaan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audit,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, </a:t>
            </a:r>
            <a:r>
              <a:rPr lang="en-US" dirty="0" err="1"/>
              <a:t>penjaminan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, dan lain-lain; </a:t>
            </a:r>
          </a:p>
          <a:p>
            <a:pPr marL="168275" indent="-168275">
              <a:buNone/>
            </a:pPr>
            <a:r>
              <a:rPr lang="en-US" dirty="0"/>
              <a:t>•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dikembangkannya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internal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menggantikan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proses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;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736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1AC5-8AE2-406F-A709-CAFC32B5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69A0-97A9-49F4-823E-51A1B65D1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Statistik</a:t>
            </a:r>
            <a:r>
              <a:rPr lang="en-US" sz="2400" dirty="0"/>
              <a:t> </a:t>
            </a:r>
            <a:r>
              <a:rPr lang="en-US" sz="2400" dirty="0" err="1"/>
              <a:t>memperlihatkan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hampir</a:t>
            </a:r>
            <a:r>
              <a:rPr lang="en-US" sz="2400" dirty="0"/>
              <a:t> 75% </a:t>
            </a:r>
            <a:r>
              <a:rPr lang="en-US" sz="2400" dirty="0" err="1"/>
              <a:t>proyek</a:t>
            </a:r>
            <a:r>
              <a:rPr lang="en-US" sz="2400" dirty="0"/>
              <a:t> yang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software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tenggat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dan </a:t>
            </a:r>
            <a:r>
              <a:rPr lang="en-US" sz="2400" dirty="0" err="1"/>
              <a:t>perkiraan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jaminan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yang </a:t>
            </a:r>
            <a:r>
              <a:rPr lang="en-US" sz="2400" dirty="0" err="1"/>
              <a:t>direncanakan</a:t>
            </a:r>
            <a:r>
              <a:rPr lang="en-US" sz="2400" dirty="0"/>
              <a:t>/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begitu</a:t>
            </a:r>
            <a:r>
              <a:rPr lang="en-US" sz="2400" dirty="0"/>
              <a:t> </a:t>
            </a:r>
            <a:r>
              <a:rPr lang="en-US" sz="2400" dirty="0" err="1"/>
              <a:t>kompleksnya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yang </a:t>
            </a:r>
            <a:r>
              <a:rPr lang="en-US" sz="2400" dirty="0" err="1"/>
              <a:t>menyertainya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Oleh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itulah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sungguhsungguh</a:t>
            </a:r>
            <a:r>
              <a:rPr lang="en-US" sz="2400" dirty="0"/>
              <a:t> dan </a:t>
            </a:r>
            <a:r>
              <a:rPr lang="en-US" sz="2400" dirty="0" err="1"/>
              <a:t>ekstra</a:t>
            </a:r>
            <a:r>
              <a:rPr lang="en-US" sz="2400" dirty="0"/>
              <a:t> </a:t>
            </a:r>
            <a:r>
              <a:rPr lang="en-US" sz="2400" dirty="0" err="1"/>
              <a:t>hati-hati</a:t>
            </a:r>
            <a:r>
              <a:rPr lang="en-US" sz="2400" dirty="0"/>
              <a:t> agar </a:t>
            </a:r>
            <a:r>
              <a:rPr lang="en-US" sz="2400" dirty="0" err="1"/>
              <a:t>terhindar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kegagalan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956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5D2E-00FD-4403-8B91-5A2DD5CE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416048"/>
          </a:xfrm>
        </p:spPr>
        <p:txBody>
          <a:bodyPr>
            <a:normAutofit/>
          </a:bodyPr>
          <a:lstStyle/>
          <a:p>
            <a:r>
              <a:rPr lang="en-US" sz="3200" b="1" dirty="0"/>
              <a:t>E. ANALISA GAP TEKNOLOGI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6AAE7-98C2-4EC9-B1B1-E1E8CA0B7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E.4 </a:t>
            </a:r>
            <a:r>
              <a:rPr lang="en-US" dirty="0" err="1"/>
              <a:t>Mengkaji</a:t>
            </a:r>
            <a:r>
              <a:rPr lang="en-US" dirty="0"/>
              <a:t> Gap </a:t>
            </a:r>
            <a:r>
              <a:rPr lang="en-US" dirty="0" err="1"/>
              <a:t>Pengembangan</a:t>
            </a:r>
            <a:r>
              <a:rPr lang="en-US" dirty="0"/>
              <a:t> Database</a:t>
            </a:r>
          </a:p>
        </p:txBody>
      </p:sp>
    </p:spTree>
    <p:extLst>
      <p:ext uri="{BB962C8B-B14F-4D97-AF65-F5344CB8AC3E}">
        <p14:creationId xmlns:p14="http://schemas.microsoft.com/office/powerpoint/2010/main" val="407348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1BF6-4401-45E9-9AAD-94DB2F62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EF5DA-4E5D-4898-BCDE-29F3955E1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data. Oleh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itulah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database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.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, yang </a:t>
            </a:r>
            <a:r>
              <a:rPr lang="en-US" sz="2400" dirty="0" err="1"/>
              <a:t>dimaksud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inisiatif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database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analisa</a:t>
            </a:r>
            <a:r>
              <a:rPr lang="en-US" sz="2400" dirty="0"/>
              <a:t> gap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berwujud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Mengadakan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mengumpulkan</a:t>
            </a:r>
            <a:r>
              <a:rPr lang="en-US" sz="2400" dirty="0"/>
              <a:t> data yang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dimiliki</a:t>
            </a:r>
            <a:r>
              <a:rPr lang="en-US" sz="2400" dirty="0"/>
              <a:t> oleh </a:t>
            </a:r>
            <a:r>
              <a:rPr lang="en-US" sz="2400" dirty="0" err="1"/>
              <a:t>perusahaan</a:t>
            </a:r>
            <a:r>
              <a:rPr lang="en-US" sz="2400" dirty="0"/>
              <a:t>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Mengorganisasikan</a:t>
            </a:r>
            <a:r>
              <a:rPr lang="en-US" sz="2400" dirty="0"/>
              <a:t> data di </a:t>
            </a:r>
            <a:r>
              <a:rPr lang="en-US" sz="2400" dirty="0" err="1"/>
              <a:t>dalam</a:t>
            </a:r>
            <a:r>
              <a:rPr lang="en-US" sz="2400" dirty="0"/>
              <a:t> media </a:t>
            </a:r>
            <a:r>
              <a:rPr lang="en-US" sz="2400" dirty="0" err="1"/>
              <a:t>penyimpan</a:t>
            </a:r>
            <a:r>
              <a:rPr lang="en-US" sz="2400" dirty="0"/>
              <a:t> agar </a:t>
            </a:r>
            <a:r>
              <a:rPr lang="en-US" sz="2400" dirty="0" err="1"/>
              <a:t>teratur</a:t>
            </a:r>
            <a:r>
              <a:rPr lang="en-US" sz="2400" dirty="0"/>
              <a:t>, </a:t>
            </a:r>
            <a:r>
              <a:rPr lang="en-US" sz="2400" dirty="0" err="1"/>
              <a:t>terstruktur</a:t>
            </a:r>
            <a:r>
              <a:rPr lang="en-US" sz="2400" dirty="0"/>
              <a:t>, dan </a:t>
            </a:r>
            <a:r>
              <a:rPr lang="en-US" sz="2400" dirty="0" err="1"/>
              <a:t>sistemik</a:t>
            </a:r>
            <a:r>
              <a:rPr lang="en-US" sz="2400" dirty="0"/>
              <a:t>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Menyimpan</a:t>
            </a:r>
            <a:r>
              <a:rPr lang="en-US" sz="2400" dirty="0"/>
              <a:t>, </a:t>
            </a:r>
            <a:r>
              <a:rPr lang="en-US" sz="2400" dirty="0" err="1"/>
              <a:t>memindahkan</a:t>
            </a:r>
            <a:r>
              <a:rPr lang="en-US" sz="2400" dirty="0"/>
              <a:t>, </a:t>
            </a:r>
            <a:r>
              <a:rPr lang="en-US" sz="2400" dirty="0" err="1"/>
              <a:t>migrasi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merealokasi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 data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media storage yang </a:t>
            </a:r>
            <a:r>
              <a:rPr lang="en-US" sz="2400" dirty="0" err="1"/>
              <a:t>baru</a:t>
            </a:r>
            <a:r>
              <a:rPr lang="en-US" sz="2400" dirty="0"/>
              <a:t> (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topologi</a:t>
            </a:r>
            <a:r>
              <a:rPr lang="en-US" sz="2400" dirty="0"/>
              <a:t> dan </a:t>
            </a:r>
            <a:r>
              <a:rPr lang="en-US" sz="2400" dirty="0" err="1"/>
              <a:t>arsitektur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dimutakhirkan</a:t>
            </a:r>
            <a:r>
              <a:rPr lang="en-US" sz="24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360973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714E-2E16-499E-AE53-4A28C90A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C7ABC-BE1C-43CA-9CA8-30D8DE21A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Membersihkan</a:t>
            </a:r>
            <a:r>
              <a:rPr lang="en-US" sz="2400" dirty="0"/>
              <a:t>, </a:t>
            </a:r>
            <a:r>
              <a:rPr lang="en-US" sz="2400" dirty="0" err="1"/>
              <a:t>melengkapi</a:t>
            </a:r>
            <a:r>
              <a:rPr lang="en-US" sz="2400" dirty="0"/>
              <a:t>, </a:t>
            </a:r>
            <a:r>
              <a:rPr lang="en-US" sz="2400" dirty="0" err="1"/>
              <a:t>meremajakan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memutakhirkan</a:t>
            </a:r>
            <a:r>
              <a:rPr lang="en-US" sz="2400" dirty="0"/>
              <a:t> data agar </a:t>
            </a:r>
            <a:r>
              <a:rPr lang="en-US" sz="2400" dirty="0" err="1"/>
              <a:t>lengkap</a:t>
            </a:r>
            <a:r>
              <a:rPr lang="en-US" sz="2400" dirty="0"/>
              <a:t> dan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status </a:t>
            </a:r>
            <a:r>
              <a:rPr lang="en-US" sz="2400" dirty="0" err="1"/>
              <a:t>terakhir</a:t>
            </a:r>
            <a:r>
              <a:rPr lang="en-US" sz="2400" dirty="0"/>
              <a:t>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Menghapus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membuang</a:t>
            </a:r>
            <a:r>
              <a:rPr lang="en-US" sz="2400" dirty="0"/>
              <a:t> data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berkualitas</a:t>
            </a:r>
            <a:r>
              <a:rPr lang="en-US" sz="2400" dirty="0"/>
              <a:t> (salah),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relevan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dibutuhkan</a:t>
            </a:r>
            <a:r>
              <a:rPr lang="en-US" sz="2400" dirty="0"/>
              <a:t>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Membenahi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melengkapi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data agar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teridentifikasi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Menyatukan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menggabungkan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mengagregasi</a:t>
            </a:r>
            <a:r>
              <a:rPr lang="en-US" sz="2400" dirty="0"/>
              <a:t> data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memisahkan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data agar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diinginkan</a:t>
            </a:r>
            <a:r>
              <a:rPr lang="en-US" sz="2400" dirty="0"/>
              <a:t>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Mengklasifikasikan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mengkategorisasikan</a:t>
            </a:r>
            <a:r>
              <a:rPr lang="en-US" sz="2400" dirty="0"/>
              <a:t> data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beraneka</a:t>
            </a:r>
            <a:r>
              <a:rPr lang="en-US" sz="2400" dirty="0"/>
              <a:t> </a:t>
            </a:r>
            <a:r>
              <a:rPr lang="en-US" sz="2400" dirty="0" err="1"/>
              <a:t>ragam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: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, </a:t>
            </a:r>
            <a:r>
              <a:rPr lang="en-US" sz="2400" dirty="0" err="1"/>
              <a:t>jenis</a:t>
            </a:r>
            <a:r>
              <a:rPr lang="en-US" sz="2400" dirty="0"/>
              <a:t> data, Halaman 131 </a:t>
            </a:r>
            <a:r>
              <a:rPr lang="en-US" sz="2400" dirty="0" err="1"/>
              <a:t>asal</a:t>
            </a:r>
            <a:r>
              <a:rPr lang="en-US" sz="2400" dirty="0"/>
              <a:t> data, </a:t>
            </a:r>
            <a:r>
              <a:rPr lang="en-US" sz="2400" dirty="0" err="1"/>
              <a:t>tipe</a:t>
            </a:r>
            <a:r>
              <a:rPr lang="en-US" sz="2400" dirty="0"/>
              <a:t> data, </a:t>
            </a:r>
            <a:r>
              <a:rPr lang="en-US" sz="2400" dirty="0" err="1"/>
              <a:t>kegunaan</a:t>
            </a:r>
            <a:r>
              <a:rPr lang="en-US" sz="2400" dirty="0"/>
              <a:t> data, model data, </a:t>
            </a:r>
            <a:r>
              <a:rPr lang="en-US" sz="2400" dirty="0" err="1"/>
              <a:t>karakteristik</a:t>
            </a:r>
            <a:r>
              <a:rPr lang="en-US" sz="2400" dirty="0"/>
              <a:t> data, dan lain-lain;</a:t>
            </a:r>
          </a:p>
        </p:txBody>
      </p:sp>
    </p:spTree>
    <p:extLst>
      <p:ext uri="{BB962C8B-B14F-4D97-AF65-F5344CB8AC3E}">
        <p14:creationId xmlns:p14="http://schemas.microsoft.com/office/powerpoint/2010/main" val="2805784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2949-21D9-4A41-98F5-A37E01DE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81B76-5CEB-498C-8D4A-4B822E5B5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None/>
            </a:pPr>
            <a:r>
              <a:rPr lang="en-US" sz="2400" dirty="0"/>
              <a:t>• Menyusun </a:t>
            </a:r>
            <a:r>
              <a:rPr lang="en-US" sz="2400" dirty="0" err="1"/>
              <a:t>kamus</a:t>
            </a:r>
            <a:r>
              <a:rPr lang="en-US" sz="2400" dirty="0"/>
              <a:t> data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arsitektur</a:t>
            </a:r>
            <a:r>
              <a:rPr lang="en-US" sz="2400" dirty="0"/>
              <a:t> data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kepentingannya</a:t>
            </a:r>
            <a:r>
              <a:rPr lang="en-US" sz="2400" dirty="0"/>
              <a:t>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Mendistribusikan</a:t>
            </a:r>
            <a:r>
              <a:rPr lang="en-US" sz="2400" dirty="0"/>
              <a:t> data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tempat-tempat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terjangkau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Memutakhirkan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data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dan </a:t>
            </a:r>
            <a:r>
              <a:rPr lang="en-US" sz="2400" dirty="0" err="1"/>
              <a:t>wewenang</a:t>
            </a:r>
            <a:r>
              <a:rPr lang="en-US" sz="2400" dirty="0"/>
              <a:t> para </a:t>
            </a:r>
            <a:r>
              <a:rPr lang="en-US" sz="2400" dirty="0" err="1"/>
              <a:t>pemangku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Memperbaiki</a:t>
            </a:r>
            <a:r>
              <a:rPr lang="en-US" sz="2400" dirty="0"/>
              <a:t> model </a:t>
            </a:r>
            <a:r>
              <a:rPr lang="en-US" sz="2400" dirty="0" err="1"/>
              <a:t>pengamanan</a:t>
            </a:r>
            <a:r>
              <a:rPr lang="en-US" sz="2400" dirty="0"/>
              <a:t> data agar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persyaratan</a:t>
            </a:r>
            <a:r>
              <a:rPr lang="en-US" sz="2400" dirty="0"/>
              <a:t> yang </a:t>
            </a:r>
            <a:r>
              <a:rPr lang="en-US" sz="2400" dirty="0" err="1"/>
              <a:t>diberlakukan</a:t>
            </a:r>
            <a:r>
              <a:rPr lang="en-US" sz="2400" dirty="0"/>
              <a:t>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Merubah</a:t>
            </a:r>
            <a:r>
              <a:rPr lang="en-US" sz="2400" dirty="0"/>
              <a:t> format data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yang </a:t>
            </a:r>
            <a:r>
              <a:rPr lang="en-US" sz="2400" dirty="0" err="1"/>
              <a:t>disesuaikan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termutakhir</a:t>
            </a:r>
            <a:r>
              <a:rPr lang="en-US" sz="2400" dirty="0"/>
              <a:t>; dan lain </a:t>
            </a:r>
            <a:r>
              <a:rPr lang="en-US" sz="2400" dirty="0" err="1"/>
              <a:t>sebagainya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0881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B35D-97DA-4733-B105-15932ED6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3200" b="1" dirty="0"/>
              <a:t>E. ANALISA GAP TEKNOLOGI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B1589-EE49-45AF-BCBA-701F39759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E.6 </a:t>
            </a:r>
            <a:r>
              <a:rPr lang="nn-NO" dirty="0"/>
              <a:t>Mengkaji Gap Pengembangan Jaringan Teknologi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91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6AA7-433D-4081-A44B-79EEBBA3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1FBC-F62C-4BF5-A5EB-7B7FA7682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/>
              <a:t>punggung</a:t>
            </a:r>
            <a:r>
              <a:rPr lang="en-US" sz="2400" dirty="0"/>
              <a:t> </a:t>
            </a:r>
            <a:r>
              <a:rPr lang="en-US" sz="2400" dirty="0" err="1"/>
              <a:t>koneksi</a:t>
            </a:r>
            <a:r>
              <a:rPr lang="en-US" sz="2400" dirty="0"/>
              <a:t> dan </a:t>
            </a:r>
            <a:r>
              <a:rPr lang="en-US" sz="2400" dirty="0" err="1"/>
              <a:t>komunikasi</a:t>
            </a:r>
            <a:r>
              <a:rPr lang="en-US" sz="2400" dirty="0"/>
              <a:t>,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(</a:t>
            </a:r>
            <a:r>
              <a:rPr lang="en-US" sz="2400" dirty="0" err="1"/>
              <a:t>infrastruktur</a:t>
            </a:r>
            <a:r>
              <a:rPr lang="en-US" sz="2400" dirty="0"/>
              <a:t>) </a:t>
            </a:r>
            <a:r>
              <a:rPr lang="en-US" sz="2400" dirty="0" err="1"/>
              <a:t>harus</a:t>
            </a:r>
            <a:r>
              <a:rPr lang="en-US" sz="2400" dirty="0"/>
              <a:t> pula </a:t>
            </a:r>
            <a:r>
              <a:rPr lang="en-US" sz="2400" dirty="0" err="1"/>
              <a:t>berkembang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dinamika</a:t>
            </a:r>
            <a:r>
              <a:rPr lang="en-US" sz="2400" dirty="0"/>
              <a:t> </a:t>
            </a:r>
            <a:r>
              <a:rPr lang="en-US" sz="2400" dirty="0" err="1"/>
              <a:t>kemajuan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.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analisa</a:t>
            </a:r>
            <a:r>
              <a:rPr lang="en-US" sz="2400" dirty="0"/>
              <a:t> gap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infrastruktur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dibangun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masa </a:t>
            </a:r>
            <a:r>
              <a:rPr lang="en-US" sz="2400" dirty="0" err="1"/>
              <a:t>mendatang</a:t>
            </a:r>
            <a:r>
              <a:rPr lang="en-US" sz="2400" dirty="0"/>
              <a:t>. Adapun </a:t>
            </a:r>
            <a:r>
              <a:rPr lang="en-US" sz="2400" dirty="0" err="1"/>
              <a:t>beragam</a:t>
            </a:r>
            <a:r>
              <a:rPr lang="en-US" sz="2400" dirty="0"/>
              <a:t> </a:t>
            </a:r>
            <a:r>
              <a:rPr lang="en-US" sz="2400" dirty="0" err="1"/>
              <a:t>inisiatif</a:t>
            </a:r>
            <a:r>
              <a:rPr lang="en-US" sz="2400" dirty="0"/>
              <a:t> yang </a:t>
            </a:r>
            <a:r>
              <a:rPr lang="en-US" sz="2400" dirty="0" err="1"/>
              <a:t>biasa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titik-titik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di </a:t>
            </a:r>
            <a:r>
              <a:rPr lang="en-US" sz="2400" dirty="0" err="1"/>
              <a:t>tempat-tempat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tersentuh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oleh </a:t>
            </a:r>
            <a:r>
              <a:rPr lang="en-US" sz="2400" dirty="0" err="1"/>
              <a:t>infrastruktur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Memperluas</a:t>
            </a:r>
            <a:r>
              <a:rPr lang="en-US" sz="2400" dirty="0"/>
              <a:t> </a:t>
            </a:r>
            <a:r>
              <a:rPr lang="en-US" sz="2400" dirty="0" err="1"/>
              <a:t>jangkauan</a:t>
            </a:r>
            <a:r>
              <a:rPr lang="en-US" sz="2400" dirty="0"/>
              <a:t> </a:t>
            </a:r>
            <a:r>
              <a:rPr lang="en-US" sz="2400" dirty="0" err="1"/>
              <a:t>jejaring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menambah</a:t>
            </a:r>
            <a:r>
              <a:rPr lang="en-US" sz="2400" dirty="0"/>
              <a:t> </a:t>
            </a:r>
            <a:r>
              <a:rPr lang="en-US" sz="2400" dirty="0" err="1"/>
              <a:t>titik-titik</a:t>
            </a:r>
            <a:r>
              <a:rPr lang="en-US" sz="2400" dirty="0"/>
              <a:t> (node)</a:t>
            </a:r>
            <a:r>
              <a:rPr lang="en-US" sz="2400" dirty="0" err="1"/>
              <a:t>baru</a:t>
            </a:r>
            <a:r>
              <a:rPr lang="en-US" sz="2400" dirty="0"/>
              <a:t> yang </a:t>
            </a:r>
            <a:r>
              <a:rPr lang="en-US" sz="2400" dirty="0" err="1"/>
              <a:t>dihubungkan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(</a:t>
            </a:r>
            <a:r>
              <a:rPr lang="en-US" sz="2400" dirty="0" err="1"/>
              <a:t>sentral</a:t>
            </a:r>
            <a:r>
              <a:rPr lang="en-US" sz="24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06608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DC2C-F4FD-4865-82EA-471946A4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B9954-86E7-4807-8D71-0389CA7D3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89318"/>
            <a:ext cx="10058400" cy="4023360"/>
          </a:xfrm>
        </p:spPr>
        <p:txBody>
          <a:bodyPr>
            <a:noAutofit/>
          </a:bodyPr>
          <a:lstStyle/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Memutakhirkan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mengadakan</a:t>
            </a:r>
            <a:r>
              <a:rPr lang="en-US" sz="2400" dirty="0"/>
              <a:t> </a:t>
            </a:r>
            <a:r>
              <a:rPr lang="en-US" sz="2400" dirty="0" err="1"/>
              <a:t>peralatan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dan </a:t>
            </a:r>
            <a:r>
              <a:rPr lang="en-US" sz="2400" dirty="0" err="1"/>
              <a:t>menginstalasinya</a:t>
            </a:r>
            <a:r>
              <a:rPr lang="en-US" sz="2400" dirty="0"/>
              <a:t> agar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Menghubungkan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lain,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wilayah internal (</a:t>
            </a:r>
            <a:r>
              <a:rPr lang="en-US" sz="2400" dirty="0" err="1"/>
              <a:t>lokal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)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(</a:t>
            </a:r>
            <a:r>
              <a:rPr lang="en-US" sz="2400" dirty="0" err="1"/>
              <a:t>mitra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dan </a:t>
            </a:r>
            <a:r>
              <a:rPr lang="en-US" sz="2400" dirty="0" err="1"/>
              <a:t>pihak-pihak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);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merekonstruksi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topologi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arsitektur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demi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Mengoptimalisasikan</a:t>
            </a:r>
            <a:r>
              <a:rPr lang="en-US" sz="2400" dirty="0"/>
              <a:t> </a:t>
            </a:r>
            <a:r>
              <a:rPr lang="en-US" sz="2400" dirty="0" err="1"/>
              <a:t>pemanfaatan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(setting) parameter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;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memperkuat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melengkapi</a:t>
            </a:r>
            <a:r>
              <a:rPr lang="en-US" sz="2400" dirty="0"/>
              <a:t> </a:t>
            </a:r>
            <a:r>
              <a:rPr lang="en-US" sz="2400" dirty="0" err="1"/>
              <a:t>fitur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firewalls (</a:t>
            </a:r>
            <a:r>
              <a:rPr lang="en-US" sz="2400" dirty="0" err="1"/>
              <a:t>keamanan</a:t>
            </a:r>
            <a:r>
              <a:rPr lang="en-US" sz="2400" dirty="0"/>
              <a:t>), media storage (</a:t>
            </a:r>
            <a:r>
              <a:rPr lang="en-US" sz="2400" dirty="0" err="1"/>
              <a:t>penyimpan</a:t>
            </a:r>
            <a:r>
              <a:rPr lang="en-US" sz="2400" dirty="0"/>
              <a:t>), input-output devices, dan lain-lain; </a:t>
            </a:r>
          </a:p>
        </p:txBody>
      </p:sp>
    </p:spTree>
    <p:extLst>
      <p:ext uri="{BB962C8B-B14F-4D97-AF65-F5344CB8AC3E}">
        <p14:creationId xmlns:p14="http://schemas.microsoft.com/office/powerpoint/2010/main" val="200273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60D5-814F-4211-9DDF-0EBA859A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F7677-94AF-4C37-93B3-82F6CB834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Pada </a:t>
            </a:r>
            <a:r>
              <a:rPr lang="en-US" sz="2800" dirty="0" err="1"/>
              <a:t>dasarnya</a:t>
            </a:r>
            <a:r>
              <a:rPr lang="en-US" sz="2800" dirty="0"/>
              <a:t>, </a:t>
            </a:r>
            <a:r>
              <a:rPr lang="en-US" sz="2800" dirty="0" err="1"/>
              <a:t>perencanaan</a:t>
            </a:r>
            <a:r>
              <a:rPr lang="en-US" sz="2800" dirty="0"/>
              <a:t> </a:t>
            </a:r>
            <a:r>
              <a:rPr lang="en-US" sz="2800" dirty="0" err="1"/>
              <a:t>strategis</a:t>
            </a:r>
            <a:r>
              <a:rPr lang="en-US" sz="2800" dirty="0"/>
              <a:t> </a:t>
            </a:r>
            <a:r>
              <a:rPr lang="en-US" sz="2800" dirty="0" err="1"/>
              <a:t>berisi</a:t>
            </a:r>
            <a:r>
              <a:rPr lang="en-US" sz="2800" dirty="0"/>
              <a:t> program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menjembatani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masa </a:t>
            </a:r>
            <a:r>
              <a:rPr lang="en-US" sz="2800" dirty="0" err="1"/>
              <a:t>mendatang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dirancang</a:t>
            </a:r>
            <a:r>
              <a:rPr lang="en-US" sz="2800" dirty="0"/>
              <a:t>. </a:t>
            </a:r>
          </a:p>
          <a:p>
            <a:r>
              <a:rPr lang="en-US" sz="2800" dirty="0"/>
              <a:t>Oleh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itulah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kajian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dinamakan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“gap analysis”. </a:t>
            </a:r>
          </a:p>
          <a:p>
            <a:r>
              <a:rPr lang="en-US" sz="2800" dirty="0"/>
              <a:t>Analisa paling </a:t>
            </a:r>
            <a:r>
              <a:rPr lang="en-US" sz="2800" dirty="0" err="1"/>
              <a:t>mudah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membandingkan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penunjang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sekarang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dimiliki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di masa </a:t>
            </a:r>
            <a:r>
              <a:rPr lang="en-US" sz="2800" dirty="0" err="1"/>
              <a:t>mendatang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perspektif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pendek</a:t>
            </a:r>
            <a:r>
              <a:rPr lang="en-US" sz="2800" dirty="0"/>
              <a:t>, </a:t>
            </a:r>
            <a:r>
              <a:rPr lang="en-US" sz="2800" dirty="0" err="1"/>
              <a:t>menengah</a:t>
            </a:r>
            <a:r>
              <a:rPr lang="en-US" sz="2800" dirty="0"/>
              <a:t>,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panjang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757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7AD5-0084-49AF-A2B6-B050A8B9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2BB5-42BB-4AA1-91DB-AD5128E9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2719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Mengimplementasikan</a:t>
            </a:r>
            <a:r>
              <a:rPr lang="en-US" sz="2400" dirty="0"/>
              <a:t> model </a:t>
            </a:r>
            <a:r>
              <a:rPr lang="en-US" sz="2400" dirty="0" err="1"/>
              <a:t>jejaring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berbagi</a:t>
            </a:r>
            <a:r>
              <a:rPr lang="en-US" sz="2400" dirty="0"/>
              <a:t> </a:t>
            </a:r>
            <a:r>
              <a:rPr lang="en-US" sz="2400" dirty="0" err="1"/>
              <a:t>pakai</a:t>
            </a:r>
            <a:r>
              <a:rPr lang="en-US" sz="2400" dirty="0"/>
              <a:t> (shared resources) </a:t>
            </a:r>
            <a:r>
              <a:rPr lang="en-US" sz="2400" dirty="0" err="1"/>
              <a:t>seperti</a:t>
            </a:r>
            <a:r>
              <a:rPr lang="en-US" sz="2400" dirty="0"/>
              <a:t> yang </a:t>
            </a:r>
            <a:r>
              <a:rPr lang="en-US" sz="2400" dirty="0" err="1"/>
              <a:t>dibangun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cloud computing (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  <a:r>
              <a:rPr lang="en-US" sz="2400" dirty="0" err="1"/>
              <a:t>awan</a:t>
            </a:r>
            <a:r>
              <a:rPr lang="en-US" sz="2400" dirty="0"/>
              <a:t>), </a:t>
            </a:r>
            <a:r>
              <a:rPr lang="en-US" sz="2400" dirty="0" err="1"/>
              <a:t>virtualisasi</a:t>
            </a:r>
            <a:r>
              <a:rPr lang="en-US" sz="2400" dirty="0"/>
              <a:t>, grid computing, dan lain </a:t>
            </a:r>
            <a:r>
              <a:rPr lang="en-US" sz="2400" dirty="0" err="1"/>
              <a:t>sebagainya</a:t>
            </a:r>
            <a:r>
              <a:rPr lang="en-US" sz="2400" dirty="0"/>
              <a:t>; 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infrastruktur</a:t>
            </a:r>
            <a:r>
              <a:rPr lang="en-US" sz="2400" dirty="0"/>
              <a:t> yang </a:t>
            </a:r>
            <a:r>
              <a:rPr lang="en-US" sz="2400" dirty="0" err="1"/>
              <a:t>ramah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(green computing); 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fasilitas</a:t>
            </a:r>
            <a:r>
              <a:rPr lang="en-US" sz="2400" dirty="0"/>
              <a:t> </a:t>
            </a:r>
            <a:r>
              <a:rPr lang="en-US" sz="2400" dirty="0" err="1"/>
              <a:t>sentra-sentra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data center, disaster recovery center, network operating center, dan lain-lain;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Memusnahkan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menghancurkan</a:t>
            </a:r>
            <a:r>
              <a:rPr lang="en-US" sz="2400" dirty="0"/>
              <a:t> </a:t>
            </a:r>
            <a:r>
              <a:rPr lang="en-US" sz="2400" dirty="0" err="1"/>
              <a:t>piranti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 yang </a:t>
            </a:r>
            <a:r>
              <a:rPr lang="en-US" sz="2400" dirty="0" err="1"/>
              <a:t>kadaluarsa</a:t>
            </a:r>
            <a:r>
              <a:rPr lang="en-US" sz="2400" dirty="0"/>
              <a:t>, </a:t>
            </a:r>
            <a:r>
              <a:rPr lang="en-US" sz="2400" dirty="0" err="1"/>
              <a:t>rusak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dipergunakan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Mengadakan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(hardware) </a:t>
            </a:r>
            <a:r>
              <a:rPr lang="en-US" sz="2400" dirty="0" err="1"/>
              <a:t>seperti</a:t>
            </a:r>
            <a:r>
              <a:rPr lang="en-US" sz="2400" dirty="0"/>
              <a:t> server, </a:t>
            </a:r>
            <a:r>
              <a:rPr lang="en-US" sz="2400" dirty="0" err="1"/>
              <a:t>komputer</a:t>
            </a:r>
            <a:r>
              <a:rPr lang="en-US" sz="2400" dirty="0"/>
              <a:t>, notebook, routers, switch, gateway, scanner, modem, printer, dan lain-lain; </a:t>
            </a:r>
          </a:p>
          <a:p>
            <a:pPr marL="228600" indent="-228600">
              <a:buNone/>
            </a:pPr>
            <a:r>
              <a:rPr lang="en-US" sz="2400" dirty="0"/>
              <a:t>•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kanal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kios</a:t>
            </a:r>
            <a:r>
              <a:rPr lang="en-US" sz="2400" dirty="0"/>
              <a:t>, mobile devices, digital television, dan lain </a:t>
            </a:r>
            <a:r>
              <a:rPr lang="en-US" sz="2400" dirty="0" err="1"/>
              <a:t>sebagainya</a:t>
            </a:r>
            <a:r>
              <a:rPr lang="en-US" sz="2400" dirty="0"/>
              <a:t>;</a:t>
            </a:r>
          </a:p>
          <a:p>
            <a:pPr marL="228600" indent="-228600">
              <a:buNone/>
            </a:pPr>
            <a:r>
              <a:rPr lang="en-US" sz="2000" dirty="0"/>
              <a:t>• </a:t>
            </a:r>
            <a:r>
              <a:rPr lang="en-US" sz="2000" dirty="0" err="1"/>
              <a:t>Membangun</a:t>
            </a:r>
            <a:r>
              <a:rPr lang="en-US" sz="2000" dirty="0"/>
              <a:t> </a:t>
            </a:r>
            <a:r>
              <a:rPr lang="en-US" sz="2000" dirty="0" err="1"/>
              <a:t>infrastruktur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yang </a:t>
            </a:r>
            <a:r>
              <a:rPr lang="en-US" sz="2000" dirty="0" err="1"/>
              <a:t>menghubungkan</a:t>
            </a:r>
            <a:r>
              <a:rPr lang="en-US" sz="2000" dirty="0"/>
              <a:t> situs-situs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; dan lain </a:t>
            </a:r>
            <a:r>
              <a:rPr lang="en-US" sz="2000" dirty="0" err="1"/>
              <a:t>sebagainya</a:t>
            </a:r>
            <a:r>
              <a:rPr lang="en-US" sz="20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6866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F6C-1332-4270-9756-D9A60BA3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20ACF-A7C3-4DCA-8D6E-79E8A3C1C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dan database, </a:t>
            </a:r>
            <a:r>
              <a:rPr lang="en-US" sz="2400" dirty="0" err="1"/>
              <a:t>menjembatani</a:t>
            </a:r>
            <a:r>
              <a:rPr lang="en-US" sz="2400" dirty="0"/>
              <a:t> gap </a:t>
            </a:r>
            <a:r>
              <a:rPr lang="en-US" sz="2400" dirty="0" err="1"/>
              <a:t>infrastruktur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dicermati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sungguh-sungguh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karakteristiknya</a:t>
            </a:r>
            <a:r>
              <a:rPr lang="en-US" sz="2400" dirty="0"/>
              <a:t> yang </a:t>
            </a:r>
            <a:r>
              <a:rPr lang="en-US" sz="2400" dirty="0" err="1"/>
              <a:t>unik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piranti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 (hardware) dan </a:t>
            </a:r>
            <a:r>
              <a:rPr lang="en-US" sz="2400" dirty="0" err="1"/>
              <a:t>komponennya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perkembangannya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dipertimbangkan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sungguh-sungguh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menyewa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mengelola</a:t>
            </a:r>
            <a:r>
              <a:rPr lang="en-US" sz="2400" dirty="0"/>
              <a:t> </a:t>
            </a:r>
            <a:r>
              <a:rPr lang="en-US" sz="2400" dirty="0" err="1"/>
              <a:t>infrastruktur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tersendiri</a:t>
            </a:r>
            <a:r>
              <a:rPr lang="en-US" sz="2400" dirty="0"/>
              <a:t> (</a:t>
            </a:r>
            <a:r>
              <a:rPr lang="en-US" sz="2400" dirty="0" err="1"/>
              <a:t>telekomunikasi</a:t>
            </a:r>
            <a:r>
              <a:rPr lang="en-US" sz="2400" dirty="0"/>
              <a:t>),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baiknya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kerjasama</a:t>
            </a:r>
            <a:r>
              <a:rPr lang="en-US" sz="2400" dirty="0"/>
              <a:t> </a:t>
            </a:r>
            <a:r>
              <a:rPr lang="en-US" sz="2400" dirty="0" err="1"/>
              <a:t>kemitraan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yang </a:t>
            </a:r>
            <a:r>
              <a:rPr lang="en-US" sz="2400" dirty="0" err="1"/>
              <a:t>kompeten</a:t>
            </a:r>
            <a:r>
              <a:rPr lang="en-US" sz="2400" dirty="0"/>
              <a:t> di </a:t>
            </a:r>
            <a:r>
              <a:rPr lang="en-US" sz="2400" dirty="0" err="1"/>
              <a:t>bidangnya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sifatnya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media </a:t>
            </a:r>
            <a:r>
              <a:rPr lang="en-US" sz="2400" dirty="0" err="1"/>
              <a:t>penghubung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dan database,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sejalan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,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fiturnya</a:t>
            </a:r>
            <a:r>
              <a:rPr lang="en-US" sz="2400" dirty="0"/>
              <a:t> </a:t>
            </a:r>
            <a:r>
              <a:rPr lang="en-US" sz="2400" dirty="0" err="1"/>
              <a:t>pasti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meningkat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signifikan</a:t>
            </a:r>
            <a:r>
              <a:rPr lang="en-US" sz="2400" dirty="0"/>
              <a:t>;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dibantu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mengelola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112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47824-F1EC-44EA-942D-C0AACCDB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E6AB0-EE28-4841-B8E7-478B5E7C3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Keempat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tingginya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dan </a:t>
            </a:r>
            <a:r>
              <a:rPr lang="en-US" sz="2400" dirty="0" err="1"/>
              <a:t>operasional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memutuskan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dan </a:t>
            </a:r>
            <a:r>
              <a:rPr lang="en-US" sz="2400" dirty="0" err="1"/>
              <a:t>mengelolanya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,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ulang</a:t>
            </a:r>
            <a:r>
              <a:rPr lang="en-US" sz="2400" dirty="0"/>
              <a:t> </a:t>
            </a:r>
            <a:r>
              <a:rPr lang="en-US" sz="2400" dirty="0" err="1"/>
              <a:t>kelayakannya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err="1"/>
              <a:t>Kelima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mengingat</a:t>
            </a:r>
            <a:r>
              <a:rPr lang="en-US" sz="2400" dirty="0"/>
              <a:t> </a:t>
            </a:r>
            <a:r>
              <a:rPr lang="en-US" sz="2400" dirty="0" err="1"/>
              <a:t>infrastruktur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/>
              <a:t>punggung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dipastikan</a:t>
            </a:r>
            <a:r>
              <a:rPr lang="en-US" sz="2400" dirty="0"/>
              <a:t> </a:t>
            </a:r>
            <a:r>
              <a:rPr lang="en-US" sz="2400" dirty="0" err="1"/>
              <a:t>availibilitas</a:t>
            </a:r>
            <a:r>
              <a:rPr lang="en-US" sz="2400" dirty="0"/>
              <a:t> dan </a:t>
            </a:r>
            <a:r>
              <a:rPr lang="en-US" sz="2400" dirty="0" err="1"/>
              <a:t>kinerjanya</a:t>
            </a:r>
            <a:r>
              <a:rPr lang="en-US" sz="2400" dirty="0"/>
              <a:t> yang </a:t>
            </a:r>
            <a:r>
              <a:rPr lang="en-US" sz="2400" dirty="0" err="1"/>
              <a:t>terjaga</a:t>
            </a:r>
            <a:r>
              <a:rPr lang="en-US" sz="2400" dirty="0"/>
              <a:t>, </a:t>
            </a:r>
            <a:r>
              <a:rPr lang="en-US" sz="2400" dirty="0" err="1"/>
              <a:t>dalam</a:t>
            </a:r>
            <a:r>
              <a:rPr lang="en-US" sz="2400" dirty="0"/>
              <a:t> arti kata </a:t>
            </a:r>
            <a:r>
              <a:rPr lang="en-US" sz="2400" dirty="0" err="1"/>
              <a:t>arsitekturnya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agar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r>
              <a:rPr lang="en-US" sz="2400" dirty="0"/>
              <a:t> 24/7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henti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45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E14E-CC33-4750-A2E9-C5837490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9FA2BD-809A-41B6-A2CC-6A1E6898C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65" t="36952" r="30523" b="29849"/>
          <a:stretch/>
        </p:blipFill>
        <p:spPr>
          <a:xfrm>
            <a:off x="926431" y="286603"/>
            <a:ext cx="10359189" cy="6005913"/>
          </a:xfrm>
        </p:spPr>
      </p:pic>
    </p:spTree>
    <p:extLst>
      <p:ext uri="{BB962C8B-B14F-4D97-AF65-F5344CB8AC3E}">
        <p14:creationId xmlns:p14="http://schemas.microsoft.com/office/powerpoint/2010/main" val="185179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2085-0C9E-4C7A-97EE-0C2E2B45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E17B3-0F6F-4A47-AC53-D8E10D832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dimaksud</a:t>
            </a:r>
            <a:r>
              <a:rPr lang="en-US" sz="2800" dirty="0"/>
              <a:t> di </a:t>
            </a:r>
            <a:r>
              <a:rPr lang="en-US" sz="2800" dirty="0" err="1"/>
              <a:t>sini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komponen-komponen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pokok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pada </a:t>
            </a:r>
            <a:r>
              <a:rPr lang="en-US" sz="2800" dirty="0" err="1"/>
              <a:t>perusahaan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misalnya</a:t>
            </a:r>
            <a:r>
              <a:rPr lang="en-US" sz="2800" dirty="0"/>
              <a:t>: enterprise resource planning, supply chain management, customer relationship management, knowledge management, talent management, executive information system, decision support system, data warehouse,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99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A082-52AF-4CB5-8EDF-48B58B40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0EFC1-9864-4504-8E8E-1AF2281F4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Karena </a:t>
            </a:r>
            <a:r>
              <a:rPr lang="en-US" sz="2800" dirty="0" err="1"/>
              <a:t>sifatnya</a:t>
            </a:r>
            <a:r>
              <a:rPr lang="en-US" sz="2800" dirty="0"/>
              <a:t> </a:t>
            </a:r>
            <a:r>
              <a:rPr lang="en-US" sz="2800" dirty="0" err="1"/>
              <a:t>membandingkan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sudah</a:t>
            </a:r>
            <a:r>
              <a:rPr lang="en-US" sz="2800" dirty="0"/>
              <a:t> dan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dimiiki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analisa</a:t>
            </a:r>
            <a:r>
              <a:rPr lang="en-US" sz="2800" dirty="0"/>
              <a:t> gap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pemetaan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dibangun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dikembangkan</a:t>
            </a:r>
            <a:r>
              <a:rPr lang="en-US" sz="2800" dirty="0"/>
              <a:t> di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. </a:t>
            </a:r>
          </a:p>
          <a:p>
            <a:r>
              <a:rPr lang="en-US" sz="2800" dirty="0"/>
              <a:t>Proses </a:t>
            </a:r>
            <a:r>
              <a:rPr lang="en-US" sz="2800" dirty="0" err="1"/>
              <a:t>pembandingan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sederhana</a:t>
            </a:r>
            <a:r>
              <a:rPr lang="en-US" sz="2800" dirty="0"/>
              <a:t>,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berbasis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kajian</a:t>
            </a:r>
            <a:r>
              <a:rPr lang="en-US" sz="2800" dirty="0"/>
              <a:t> </a:t>
            </a:r>
            <a:r>
              <a:rPr lang="en-US" sz="2800" dirty="0" err="1"/>
              <a:t>rancangan</a:t>
            </a:r>
            <a:r>
              <a:rPr lang="en-US" sz="2800" dirty="0"/>
              <a:t> (TO BE) dan audit </a:t>
            </a:r>
            <a:r>
              <a:rPr lang="en-US" sz="2800" dirty="0" err="1"/>
              <a:t>sistem</a:t>
            </a:r>
            <a:r>
              <a:rPr lang="en-US" sz="2800" dirty="0"/>
              <a:t> (AS IS)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dilaksanakan</a:t>
            </a:r>
            <a:r>
              <a:rPr lang="en-US" sz="2800" dirty="0"/>
              <a:t> </a:t>
            </a:r>
            <a:r>
              <a:rPr lang="en-US" sz="2800" dirty="0" err="1"/>
              <a:t>sebelumnya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12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D6B2-D937-4C07-B1C4-D381ED4B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2E06-C894-454A-A5D6-E2BA7E439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Ada </a:t>
            </a:r>
            <a:r>
              <a:rPr lang="en-US" dirty="0" err="1"/>
              <a:t>baiknya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berkesesuaian</a:t>
            </a:r>
            <a:r>
              <a:rPr lang="en-US" dirty="0"/>
              <a:t> </a:t>
            </a:r>
            <a:r>
              <a:rPr lang="en-US" dirty="0" err="1"/>
              <a:t>dengannya</a:t>
            </a:r>
            <a:r>
              <a:rPr lang="en-US" dirty="0"/>
              <a:t>,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, </a:t>
            </a:r>
            <a:r>
              <a:rPr lang="en-US" dirty="0" err="1"/>
              <a:t>pemahaman</a:t>
            </a:r>
            <a:r>
              <a:rPr lang="en-US" dirty="0"/>
              <a:t>, dan </a:t>
            </a: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• Ruang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dan domain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didukungnya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• Value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keberadaannya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Peranan</a:t>
            </a:r>
            <a:r>
              <a:rPr lang="en-US" dirty="0"/>
              <a:t> dan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• Tingkat </a:t>
            </a:r>
            <a:r>
              <a:rPr lang="en-US" dirty="0" err="1"/>
              <a:t>kepentingan</a:t>
            </a:r>
            <a:r>
              <a:rPr lang="en-US" dirty="0"/>
              <a:t> dan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pemangku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• Fitur dan </a:t>
            </a:r>
            <a:r>
              <a:rPr lang="en-US" dirty="0" err="1"/>
              <a:t>kapabilitas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oleh </a:t>
            </a:r>
            <a:r>
              <a:rPr lang="en-US" dirty="0" err="1"/>
              <a:t>sistem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• Target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di masa </a:t>
            </a:r>
            <a:r>
              <a:rPr lang="en-US" dirty="0" err="1"/>
              <a:t>mendatang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dipersiapkan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;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892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8C7C-AAF5-470E-BD2A-5EBBE107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EFC19-4739-4B6A-8BCD-F36CBD405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di </a:t>
            </a:r>
            <a:r>
              <a:rPr lang="en-US" sz="2800" dirty="0" err="1"/>
              <a:t>sini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kesatuan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hardware, software, </a:t>
            </a:r>
            <a:r>
              <a:rPr lang="en-US" sz="2800" dirty="0" err="1"/>
              <a:t>infoware</a:t>
            </a:r>
            <a:r>
              <a:rPr lang="en-US" sz="2800" dirty="0"/>
              <a:t>, </a:t>
            </a:r>
            <a:r>
              <a:rPr lang="en-US" sz="2800" dirty="0" err="1"/>
              <a:t>netware</a:t>
            </a:r>
            <a:r>
              <a:rPr lang="en-US" sz="2800" dirty="0"/>
              <a:t>, dan lain </a:t>
            </a:r>
            <a:r>
              <a:rPr lang="en-US" sz="2800" dirty="0" err="1"/>
              <a:t>sebagainya</a:t>
            </a:r>
            <a:r>
              <a:rPr lang="en-US" sz="2800" dirty="0"/>
              <a:t> –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referensi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proses </a:t>
            </a:r>
            <a:r>
              <a:rPr lang="en-US" sz="2800" dirty="0" err="1"/>
              <a:t>analisa</a:t>
            </a:r>
            <a:r>
              <a:rPr lang="en-US" sz="2800" dirty="0"/>
              <a:t> gap </a:t>
            </a:r>
            <a:r>
              <a:rPr lang="en-US" sz="2800" dirty="0" err="1"/>
              <a:t>lebih</a:t>
            </a:r>
            <a:r>
              <a:rPr lang="en-US" sz="2800" dirty="0"/>
              <a:t> detail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komponen-komponen</a:t>
            </a:r>
            <a:r>
              <a:rPr lang="en-US" sz="2800" dirty="0"/>
              <a:t> </a:t>
            </a:r>
            <a:r>
              <a:rPr lang="en-US" sz="2800" dirty="0" err="1"/>
              <a:t>pembentuknya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243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F718-046A-446C-8D20-201EEF4F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441448"/>
          </a:xfrm>
        </p:spPr>
        <p:txBody>
          <a:bodyPr>
            <a:normAutofit/>
          </a:bodyPr>
          <a:lstStyle/>
          <a:p>
            <a:r>
              <a:rPr lang="en-US" sz="3200" b="1" dirty="0"/>
              <a:t>E. ANALISA GAP TEKNOLOGI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21320-0F7C-40D7-8C77-51FB16564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E.2 </a:t>
            </a:r>
            <a:r>
              <a:rPr lang="en-US" dirty="0" err="1"/>
              <a:t>Memetakan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155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</TotalTime>
  <Words>1948</Words>
  <Application>Microsoft Office PowerPoint</Application>
  <PresentationFormat>Widescreen</PresentationFormat>
  <Paragraphs>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Calibri</vt:lpstr>
      <vt:lpstr>Calibri Light</vt:lpstr>
      <vt:lpstr>Retrospect</vt:lpstr>
      <vt:lpstr>PENGEMBANGAN RENCANA STRATEGIS SISTEM INFORMASI</vt:lpstr>
      <vt:lpstr>E. ANALISA GAP TEKNOLOGI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E. ANALISA GAP TEKNOLOGI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E. ANALISA GAP TEKNOLOGI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E. ANALISA GAP TEKNOLOGI</vt:lpstr>
      <vt:lpstr>PowerPoint Presentation</vt:lpstr>
      <vt:lpstr>PowerPoint Presentation</vt:lpstr>
      <vt:lpstr>PowerPoint Presentation</vt:lpstr>
      <vt:lpstr>E. ANALISA GAP TEKNOLOGI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RENCANA STRATEGIS SISTEM INFORMASI</dc:title>
  <dc:creator>User</dc:creator>
  <cp:lastModifiedBy>User</cp:lastModifiedBy>
  <cp:revision>4</cp:revision>
  <dcterms:created xsi:type="dcterms:W3CDTF">2020-10-03T17:32:36Z</dcterms:created>
  <dcterms:modified xsi:type="dcterms:W3CDTF">2020-10-03T18:06:28Z</dcterms:modified>
</cp:coreProperties>
</file>