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302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30" r:id="rId18"/>
    <p:sldId id="331" r:id="rId19"/>
    <p:sldId id="332" r:id="rId20"/>
    <p:sldId id="334" r:id="rId21"/>
    <p:sldId id="333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2" autoAdjust="0"/>
    <p:restoredTop sz="94660"/>
  </p:normalViewPr>
  <p:slideViewPr>
    <p:cSldViewPr snapToGrid="0">
      <p:cViewPr varScale="1">
        <p:scale>
          <a:sx n="38" d="100"/>
          <a:sy n="38" d="100"/>
        </p:scale>
        <p:origin x="78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A9E4-5669-455E-8D63-DFDD3953E89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2C74-83A5-4DBC-866A-C423667331A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67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A9E4-5669-455E-8D63-DFDD3953E89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2C74-83A5-4DBC-866A-C4236673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7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A9E4-5669-455E-8D63-DFDD3953E89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2C74-83A5-4DBC-866A-C4236673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5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A9E4-5669-455E-8D63-DFDD3953E89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2C74-83A5-4DBC-866A-C4236673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7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A9E4-5669-455E-8D63-DFDD3953E89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2C74-83A5-4DBC-866A-C423667331A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91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A9E4-5669-455E-8D63-DFDD3953E89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2C74-83A5-4DBC-866A-C4236673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8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A9E4-5669-455E-8D63-DFDD3953E89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2C74-83A5-4DBC-866A-C4236673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6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A9E4-5669-455E-8D63-DFDD3953E89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2C74-83A5-4DBC-866A-C4236673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4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A9E4-5669-455E-8D63-DFDD3953E89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2C74-83A5-4DBC-866A-C4236673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5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99EA9E4-5669-455E-8D63-DFDD3953E89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F62C74-83A5-4DBC-866A-C4236673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1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A9E4-5669-455E-8D63-DFDD3953E89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2C74-83A5-4DBC-866A-C42366733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8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99EA9E4-5669-455E-8D63-DFDD3953E89E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F62C74-83A5-4DBC-866A-C423667331A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27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FA99-1808-41A9-B2D6-CD87EE25A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775504"/>
            <a:ext cx="10058400" cy="271484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PENGEMBANGAN RENCANA STRATEGIS SISTEM INFORMASI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BF2901-3987-4547-81E4-144CAB8E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724783"/>
            <a:ext cx="9144000" cy="1143582"/>
          </a:xfrm>
        </p:spPr>
        <p:txBody>
          <a:bodyPr/>
          <a:lstStyle/>
          <a:p>
            <a:pPr algn="l"/>
            <a:r>
              <a:rPr lang="en-US" dirty="0"/>
              <a:t>D. KAJIAN TEKNOLOGI INFORMASI</a:t>
            </a:r>
          </a:p>
        </p:txBody>
      </p:sp>
    </p:spTree>
    <p:extLst>
      <p:ext uri="{BB962C8B-B14F-4D97-AF65-F5344CB8AC3E}">
        <p14:creationId xmlns:p14="http://schemas.microsoft.com/office/powerpoint/2010/main" val="550755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F3B-05D9-4F25-8206-AD99281B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27973-E3E3-4CC3-8F6A-C70AAD334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Karakteristik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membedakan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, </a:t>
            </a:r>
            <a:r>
              <a:rPr lang="en-US" sz="2800" dirty="0" err="1"/>
              <a:t>terutama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kaitannya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pemanfaatan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mendukung</a:t>
            </a:r>
            <a:r>
              <a:rPr lang="en-US" sz="2800" dirty="0"/>
              <a:t> </a:t>
            </a:r>
            <a:r>
              <a:rPr lang="en-US" sz="2800" dirty="0" err="1"/>
              <a:t>pelaksanaan</a:t>
            </a:r>
            <a:r>
              <a:rPr lang="en-US" sz="2800" dirty="0"/>
              <a:t> proses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Tingkat </a:t>
            </a:r>
            <a:r>
              <a:rPr lang="en-US" sz="2800" dirty="0" err="1"/>
              <a:t>adopsi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masing-masing sub-</a:t>
            </a:r>
            <a:r>
              <a:rPr lang="en-US" sz="2800" dirty="0" err="1"/>
              <a:t>komponen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; dan lain </a:t>
            </a:r>
            <a:r>
              <a:rPr lang="en-US" sz="2800" dirty="0" err="1"/>
              <a:t>sebagainya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7555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FCF4-0F76-4653-86D0-277CC2EBD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670048"/>
          </a:xfrm>
        </p:spPr>
        <p:txBody>
          <a:bodyPr>
            <a:normAutofit/>
          </a:bodyPr>
          <a:lstStyle/>
          <a:p>
            <a:r>
              <a:rPr lang="en-US" sz="3200" b="1" dirty="0"/>
              <a:t>D. KAJIAN TEKNOLOGI INFORMASI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7DBED-C784-490E-996C-AB9C1F62B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D.2 </a:t>
            </a:r>
            <a:r>
              <a:rPr lang="nn-NO" dirty="0"/>
              <a:t>Mengkaji Sistem Aplikasi yang Dimiliki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63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4FA7F-DAC4-4725-8117-DFE05981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B46A6-B0F2-409C-BE0D-E59D9BB20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Mengetahui</a:t>
            </a:r>
            <a:r>
              <a:rPr lang="en-US" sz="2800" dirty="0"/>
              <a:t> dan </a:t>
            </a:r>
            <a:r>
              <a:rPr lang="en-US" sz="2800" dirty="0" err="1"/>
              <a:t>mengkaji</a:t>
            </a:r>
            <a:r>
              <a:rPr lang="en-US" sz="2800" dirty="0"/>
              <a:t> </a:t>
            </a:r>
            <a:r>
              <a:rPr lang="en-US" sz="2800" dirty="0" err="1"/>
              <a:t>portofolio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yang </a:t>
            </a:r>
            <a:r>
              <a:rPr lang="en-US" sz="2800" dirty="0" err="1"/>
              <a:t>dimiliki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oleh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sangatlah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, </a:t>
            </a:r>
            <a:r>
              <a:rPr lang="en-US" sz="2800" dirty="0" err="1"/>
              <a:t>mengingat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</a:t>
            </a:r>
            <a:r>
              <a:rPr lang="en-US" sz="2800" dirty="0" err="1"/>
              <a:t>inilah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proses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dijalankan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961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830C8-F808-469D-893E-623CB128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E7EA9-DF1D-43A8-96A1-BA21CB707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karakteristiknya</a:t>
            </a:r>
            <a:r>
              <a:rPr lang="en-US" sz="2800" dirty="0"/>
              <a:t>,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kategori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yang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dikaji</a:t>
            </a:r>
            <a:r>
              <a:rPr lang="en-US" sz="2800" dirty="0"/>
              <a:t>: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operasi</a:t>
            </a:r>
            <a:r>
              <a:rPr lang="en-US" sz="2800" dirty="0"/>
              <a:t>, yang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tulang</a:t>
            </a:r>
            <a:r>
              <a:rPr lang="en-US" sz="2800" dirty="0"/>
              <a:t> </a:t>
            </a:r>
            <a:r>
              <a:rPr lang="en-US" sz="2800" dirty="0" err="1"/>
              <a:t>punggung</a:t>
            </a:r>
            <a:r>
              <a:rPr lang="en-US" sz="2800" dirty="0"/>
              <a:t> </a:t>
            </a:r>
            <a:r>
              <a:rPr lang="en-US" sz="2800" dirty="0" err="1"/>
              <a:t>operasional</a:t>
            </a:r>
            <a:r>
              <a:rPr lang="en-US" sz="2800" dirty="0"/>
              <a:t> </a:t>
            </a:r>
            <a:r>
              <a:rPr lang="en-US" sz="2800" dirty="0" err="1"/>
              <a:t>komputer</a:t>
            </a:r>
            <a:r>
              <a:rPr lang="en-US" sz="2800" dirty="0"/>
              <a:t> dan </a:t>
            </a:r>
            <a:r>
              <a:rPr lang="en-US" sz="2800" dirty="0" err="1"/>
              <a:t>lalu</a:t>
            </a:r>
            <a:r>
              <a:rPr lang="en-US" sz="2800" dirty="0"/>
              <a:t> </a:t>
            </a:r>
            <a:r>
              <a:rPr lang="en-US" sz="2800" dirty="0" err="1"/>
              <a:t>lintas</a:t>
            </a:r>
            <a:r>
              <a:rPr lang="en-US" sz="2800" dirty="0"/>
              <a:t> data/</a:t>
            </a:r>
            <a:r>
              <a:rPr lang="en-US" sz="2800" dirty="0" err="1"/>
              <a:t>informasi</a:t>
            </a:r>
            <a:r>
              <a:rPr lang="en-US" sz="2800" dirty="0"/>
              <a:t>;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/>
              <a:t>Program </a:t>
            </a:r>
            <a:r>
              <a:rPr lang="en-US" sz="2800" dirty="0" err="1"/>
              <a:t>aplikasi</a:t>
            </a:r>
            <a:r>
              <a:rPr lang="en-US" sz="2800" dirty="0"/>
              <a:t>, yang </a:t>
            </a:r>
            <a:r>
              <a:rPr lang="en-US" sz="2800" dirty="0" err="1"/>
              <a:t>menjalankan</a:t>
            </a:r>
            <a:r>
              <a:rPr lang="en-US" sz="2800" dirty="0"/>
              <a:t> </a:t>
            </a:r>
            <a:r>
              <a:rPr lang="en-US" sz="2800" dirty="0" err="1"/>
              <a:t>serangkaian</a:t>
            </a:r>
            <a:r>
              <a:rPr lang="en-US" sz="2800" dirty="0"/>
              <a:t> proses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yang </a:t>
            </a:r>
            <a:r>
              <a:rPr lang="en-US" sz="2800" dirty="0" err="1"/>
              <a:t>dibutuhkan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;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Piranti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, yang </a:t>
            </a:r>
            <a:r>
              <a:rPr lang="en-US" sz="2800" dirty="0" err="1"/>
              <a:t>membantu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mengelola</a:t>
            </a:r>
            <a:r>
              <a:rPr lang="en-US" sz="2800" dirty="0"/>
              <a:t> </a:t>
            </a:r>
            <a:r>
              <a:rPr lang="en-US" sz="2800" dirty="0" err="1"/>
              <a:t>beragam</a:t>
            </a:r>
            <a:r>
              <a:rPr lang="en-US" sz="2800" dirty="0"/>
              <a:t> </a:t>
            </a:r>
            <a:r>
              <a:rPr lang="en-US" sz="2800" dirty="0" err="1"/>
              <a:t>konfigurasi</a:t>
            </a:r>
            <a:r>
              <a:rPr lang="en-US" sz="2800" dirty="0"/>
              <a:t> sub-</a:t>
            </a:r>
            <a:r>
              <a:rPr lang="en-US" sz="2800" dirty="0" err="1"/>
              <a:t>sistem</a:t>
            </a:r>
            <a:r>
              <a:rPr lang="en-US" sz="2800" dirty="0"/>
              <a:t> yang </a:t>
            </a:r>
            <a:r>
              <a:rPr lang="en-US" sz="2800" dirty="0" err="1"/>
              <a:t>berbeda-beda</a:t>
            </a:r>
            <a:r>
              <a:rPr lang="en-US" sz="2800" dirty="0"/>
              <a:t>;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/>
              <a:t>Software tools, yang </a:t>
            </a:r>
            <a:r>
              <a:rPr lang="en-US" sz="2800" dirty="0" err="1"/>
              <a:t>membantu</a:t>
            </a:r>
            <a:r>
              <a:rPr lang="en-US" sz="2800" dirty="0"/>
              <a:t> </a:t>
            </a:r>
            <a:r>
              <a:rPr lang="en-US" sz="2800" dirty="0" err="1"/>
              <a:t>pengguna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users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menghasilkan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ad-hoc </a:t>
            </a:r>
            <a:r>
              <a:rPr lang="en-US" sz="2800" dirty="0" err="1"/>
              <a:t>tertentu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0868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00D4B-A6DF-4BF4-87EB-E23771A61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9EFDA-D7FD-4602-BD73-A14F01096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A6A68-FC65-410D-8E6D-E7B563FEC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7" t="31102" r="27292" b="10203"/>
          <a:stretch/>
        </p:blipFill>
        <p:spPr>
          <a:xfrm>
            <a:off x="812800" y="286603"/>
            <a:ext cx="10342880" cy="603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82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60BC9-305B-49B0-864E-0A2EA7E1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F578D-1800-4679-95BE-B857EB45E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err="1"/>
              <a:t>Selain</a:t>
            </a:r>
            <a:r>
              <a:rPr lang="en-US" sz="2800" dirty="0"/>
              <a:t> </a:t>
            </a:r>
            <a:r>
              <a:rPr lang="en-US" sz="2800" dirty="0" err="1"/>
              <a:t>memetakan</a:t>
            </a:r>
            <a:r>
              <a:rPr lang="en-US" sz="2800" dirty="0"/>
              <a:t> dan </a:t>
            </a: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(software) yang </a:t>
            </a:r>
            <a:r>
              <a:rPr lang="en-US" sz="2800" dirty="0" err="1"/>
              <a:t>ada</a:t>
            </a:r>
            <a:r>
              <a:rPr lang="en-US" sz="2800" dirty="0"/>
              <a:t>, </a:t>
            </a:r>
            <a:r>
              <a:rPr lang="en-US" sz="2800" dirty="0" err="1"/>
              <a:t>terhadap</a:t>
            </a:r>
            <a:r>
              <a:rPr lang="en-US" sz="2800" dirty="0"/>
              <a:t> masing-masing </a:t>
            </a:r>
            <a:r>
              <a:rPr lang="en-US" sz="2800" dirty="0" err="1"/>
              <a:t>aplikasi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pendalaman</a:t>
            </a:r>
            <a:r>
              <a:rPr lang="en-US" sz="2800" dirty="0"/>
              <a:t> </a:t>
            </a:r>
            <a:r>
              <a:rPr lang="en-US" sz="2800" dirty="0" err="1"/>
              <a:t>terhadapnya</a:t>
            </a:r>
            <a:r>
              <a:rPr lang="en-US" sz="2800" dirty="0"/>
              <a:t>, </a:t>
            </a:r>
            <a:r>
              <a:rPr lang="en-US" sz="2800" dirty="0" err="1"/>
              <a:t>terutama</a:t>
            </a:r>
            <a:r>
              <a:rPr lang="en-US" sz="2800" dirty="0"/>
              <a:t> yang </a:t>
            </a:r>
            <a:r>
              <a:rPr lang="en-US" sz="2800" dirty="0" err="1"/>
              <a:t>berkaitan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Fungsi</a:t>
            </a:r>
            <a:r>
              <a:rPr lang="en-US" sz="2800" dirty="0"/>
              <a:t>, </a:t>
            </a:r>
            <a:r>
              <a:rPr lang="en-US" sz="2800" dirty="0" err="1"/>
              <a:t>peranan</a:t>
            </a:r>
            <a:r>
              <a:rPr lang="en-US" sz="2800" dirty="0"/>
              <a:t>, dan </a:t>
            </a:r>
            <a:r>
              <a:rPr lang="en-US" sz="2800" dirty="0" err="1"/>
              <a:t>ruang</a:t>
            </a:r>
            <a:r>
              <a:rPr lang="en-US" sz="2800" dirty="0"/>
              <a:t> </a:t>
            </a:r>
            <a:r>
              <a:rPr lang="en-US" sz="2800" dirty="0" err="1"/>
              <a:t>lingkup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memenuhi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;</a:t>
            </a:r>
          </a:p>
          <a:p>
            <a:pPr marL="120650" indent="-120650">
              <a:buFont typeface="Wingdings" panose="05000000000000000000" pitchFamily="2" charset="2"/>
              <a:buChar char="§"/>
            </a:pPr>
            <a:r>
              <a:rPr lang="en-US" sz="2800" dirty="0"/>
              <a:t>Sejarah </a:t>
            </a:r>
            <a:r>
              <a:rPr lang="en-US" sz="2800" dirty="0" err="1"/>
              <a:t>pembuatan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pengadaannya</a:t>
            </a:r>
            <a:r>
              <a:rPr lang="en-US" sz="2800" dirty="0"/>
              <a:t>, </a:t>
            </a: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membeli</a:t>
            </a:r>
            <a:r>
              <a:rPr lang="en-US" sz="2800" dirty="0"/>
              <a:t>/</a:t>
            </a:r>
            <a:r>
              <a:rPr lang="en-US" sz="2800" dirty="0" err="1"/>
              <a:t>menyewa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en-US" sz="2800" dirty="0"/>
              <a:t>; </a:t>
            </a:r>
          </a:p>
          <a:p>
            <a:pPr marL="120650" indent="-120650">
              <a:buFont typeface="Wingdings" panose="05000000000000000000" pitchFamily="2" charset="2"/>
              <a:buChar char="§"/>
            </a:pPr>
            <a:r>
              <a:rPr lang="en-US" sz="2800" dirty="0" err="1"/>
              <a:t>Pihak</a:t>
            </a:r>
            <a:r>
              <a:rPr lang="en-US" sz="2800" dirty="0"/>
              <a:t> yang </a:t>
            </a:r>
            <a:r>
              <a:rPr lang="en-US" sz="2800" dirty="0" err="1"/>
              <a:t>bekerjasama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mengadakan</a:t>
            </a:r>
            <a:r>
              <a:rPr lang="en-US" sz="2800" dirty="0"/>
              <a:t>, </a:t>
            </a:r>
            <a:r>
              <a:rPr lang="en-US" sz="2800" dirty="0" err="1"/>
              <a:t>menerapkan</a:t>
            </a:r>
            <a:r>
              <a:rPr lang="en-US" sz="2800" dirty="0"/>
              <a:t>, dan </a:t>
            </a:r>
            <a:r>
              <a:rPr lang="en-US" sz="2800" dirty="0" err="1"/>
              <a:t>mengembangkan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Kinerja </a:t>
            </a:r>
            <a:r>
              <a:rPr lang="en-US" sz="2800" dirty="0" err="1"/>
              <a:t>aplikasi</a:t>
            </a:r>
            <a:r>
              <a:rPr lang="en-US" sz="2800" dirty="0"/>
              <a:t> pada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kelebihannya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kekurangannya</a:t>
            </a:r>
            <a:r>
              <a:rPr lang="en-US" sz="2800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Profil</a:t>
            </a:r>
            <a:r>
              <a:rPr lang="en-US" sz="2800" dirty="0"/>
              <a:t> </a:t>
            </a:r>
            <a:r>
              <a:rPr lang="en-US" sz="2800" dirty="0" err="1"/>
              <a:t>pengguna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pemangku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</a:t>
            </a:r>
            <a:r>
              <a:rPr lang="en-US" sz="2800" dirty="0" err="1"/>
              <a:t>dimaksud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2319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F49A-E76E-4577-B1F2-1BE23277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15F27-149B-4E6D-A0C4-420D5A7DF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286603"/>
            <a:ext cx="10058400" cy="4023360"/>
          </a:xfrm>
        </p:spPr>
        <p:txBody>
          <a:bodyPr>
            <a:noAutofit/>
          </a:bodyPr>
          <a:lstStyle/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piranti</a:t>
            </a:r>
            <a:r>
              <a:rPr lang="en-US" sz="2800" dirty="0"/>
              <a:t> </a:t>
            </a:r>
            <a:r>
              <a:rPr lang="en-US" sz="2800" dirty="0" err="1"/>
              <a:t>keras</a:t>
            </a:r>
            <a:r>
              <a:rPr lang="en-US" sz="2800" dirty="0"/>
              <a:t> dan </a:t>
            </a:r>
            <a:r>
              <a:rPr lang="en-US" sz="2800" dirty="0" err="1"/>
              <a:t>jaringan</a:t>
            </a:r>
            <a:r>
              <a:rPr lang="en-US" sz="2800" dirty="0"/>
              <a:t> yang </a:t>
            </a:r>
            <a:r>
              <a:rPr lang="en-US" sz="2800" dirty="0" err="1"/>
              <a:t>dibutuhkan</a:t>
            </a:r>
            <a:r>
              <a:rPr lang="en-US" sz="2800" dirty="0"/>
              <a:t> (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/>
              <a:t>)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menjalankan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;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lain yang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ekosistem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;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/>
              <a:t>Status </a:t>
            </a:r>
            <a:r>
              <a:rPr lang="en-US" sz="2800" dirty="0" err="1"/>
              <a:t>aplikasi</a:t>
            </a:r>
            <a:r>
              <a:rPr lang="en-US" sz="2800" dirty="0"/>
              <a:t> pada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sedang</a:t>
            </a:r>
            <a:r>
              <a:rPr lang="en-US" sz="2800" dirty="0"/>
              <a:t> </a:t>
            </a:r>
            <a:r>
              <a:rPr lang="en-US" sz="2800" dirty="0" err="1"/>
              <a:t>dipergunakan</a:t>
            </a:r>
            <a:r>
              <a:rPr lang="en-US" sz="2800" dirty="0"/>
              <a:t>, </a:t>
            </a:r>
            <a:r>
              <a:rPr lang="en-US" sz="2800" dirty="0" err="1"/>
              <a:t>sudah</a:t>
            </a:r>
            <a:r>
              <a:rPr lang="en-US" sz="2800" dirty="0"/>
              <a:t> lama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dipakai</a:t>
            </a:r>
            <a:r>
              <a:rPr lang="en-US" sz="2800" dirty="0"/>
              <a:t>, </a:t>
            </a:r>
            <a:r>
              <a:rPr lang="en-US" sz="2800" dirty="0" err="1"/>
              <a:t>sedang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proses </a:t>
            </a:r>
            <a:r>
              <a:rPr lang="en-US" sz="2800" dirty="0" err="1"/>
              <a:t>revisi</a:t>
            </a:r>
            <a:r>
              <a:rPr lang="en-US" sz="2800" dirty="0"/>
              <a:t>, dan lain-lain;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/>
              <a:t>Model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pengadaan</a:t>
            </a:r>
            <a:r>
              <a:rPr lang="en-US" sz="2800" dirty="0"/>
              <a:t>, </a:t>
            </a:r>
            <a:r>
              <a:rPr lang="en-US" sz="2800" dirty="0" err="1"/>
              <a:t>penerapan</a:t>
            </a:r>
            <a:r>
              <a:rPr lang="en-US" sz="2800" dirty="0"/>
              <a:t>, dan </a:t>
            </a:r>
            <a:r>
              <a:rPr lang="en-US" sz="2800" dirty="0" err="1"/>
              <a:t>pemeliharaan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– </a:t>
            </a:r>
            <a:r>
              <a:rPr lang="en-US" sz="2800" dirty="0" err="1"/>
              <a:t>terutama</a:t>
            </a:r>
            <a:r>
              <a:rPr lang="en-US" sz="2800" dirty="0"/>
              <a:t> yang </a:t>
            </a: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lisensi</a:t>
            </a:r>
            <a:r>
              <a:rPr lang="en-US" sz="2800" dirty="0"/>
              <a:t>, </a:t>
            </a:r>
            <a:r>
              <a:rPr lang="en-US" sz="2800" dirty="0" err="1"/>
              <a:t>pemutakhiran</a:t>
            </a:r>
            <a:r>
              <a:rPr lang="en-US" sz="2800" dirty="0"/>
              <a:t> (upgrading), dan lain-lain;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Rencana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keberadaan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di masa </a:t>
            </a:r>
            <a:r>
              <a:rPr lang="en-US" sz="2800" dirty="0" err="1"/>
              <a:t>mendatang</a:t>
            </a:r>
            <a:r>
              <a:rPr lang="en-US" sz="2800" dirty="0"/>
              <a:t> 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dibahas</a:t>
            </a:r>
            <a:r>
              <a:rPr lang="en-US" sz="2800" dirty="0"/>
              <a:t> oleh </a:t>
            </a:r>
            <a:r>
              <a:rPr lang="en-US" sz="2800" dirty="0" err="1"/>
              <a:t>segenap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;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/>
              <a:t>Fitur </a:t>
            </a:r>
            <a:r>
              <a:rPr lang="en-US" sz="2800" dirty="0" err="1"/>
              <a:t>keamanan</a:t>
            </a:r>
            <a:r>
              <a:rPr lang="en-US" sz="2800" dirty="0"/>
              <a:t> yang </a:t>
            </a:r>
            <a:r>
              <a:rPr lang="en-US" sz="2800" dirty="0" err="1"/>
              <a:t>melindungi</a:t>
            </a:r>
            <a:r>
              <a:rPr lang="en-US" sz="2800" dirty="0"/>
              <a:t> data/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berkaitan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; dan lain </a:t>
            </a:r>
            <a:r>
              <a:rPr lang="en-US" sz="2800" dirty="0" err="1"/>
              <a:t>sebagainya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641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67E3B-EC83-44B0-9027-DB8E1FA4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670048"/>
          </a:xfrm>
        </p:spPr>
        <p:txBody>
          <a:bodyPr>
            <a:normAutofit/>
          </a:bodyPr>
          <a:lstStyle/>
          <a:p>
            <a:r>
              <a:rPr lang="en-US" sz="2800" b="1" dirty="0"/>
              <a:t>D. KAJIAN TEKNOLOGI INFORMASI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28CC6-6B73-4E50-BABC-94FBB076D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D.3 </a:t>
            </a:r>
            <a:r>
              <a:rPr lang="en-US" dirty="0" err="1"/>
              <a:t>Mengkaji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Database yang </a:t>
            </a:r>
            <a:r>
              <a:rPr lang="en-US" dirty="0" err="1"/>
              <a:t>Dimiliki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39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1E7FB-CD84-4A09-8435-A84ED3E9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BE5BF-844E-4259-AD5A-0362765D4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Data/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aset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yang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. </a:t>
            </a:r>
            <a:r>
              <a:rPr lang="en-US" sz="2800" dirty="0" err="1"/>
              <a:t>Keberadaannya</a:t>
            </a:r>
            <a:r>
              <a:rPr lang="en-US" sz="2800" dirty="0"/>
              <a:t> </a:t>
            </a:r>
            <a:r>
              <a:rPr lang="en-US" sz="2800" dirty="0" err="1"/>
              <a:t>sangatlah</a:t>
            </a:r>
            <a:r>
              <a:rPr lang="en-US" sz="2800" dirty="0"/>
              <a:t> </a:t>
            </a:r>
            <a:r>
              <a:rPr lang="en-US" sz="2800" dirty="0" err="1"/>
              <a:t>krusial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keberlangsungan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. Data dan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berbentuk</a:t>
            </a:r>
            <a:r>
              <a:rPr lang="en-US" sz="2800" dirty="0"/>
              <a:t> </a:t>
            </a:r>
            <a:r>
              <a:rPr lang="en-US" sz="2800" dirty="0" err="1"/>
              <a:t>elektronik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format digital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dikelola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 database.</a:t>
            </a:r>
          </a:p>
        </p:txBody>
      </p:sp>
    </p:spTree>
    <p:extLst>
      <p:ext uri="{BB962C8B-B14F-4D97-AF65-F5344CB8AC3E}">
        <p14:creationId xmlns:p14="http://schemas.microsoft.com/office/powerpoint/2010/main" val="3963405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E17D-D113-4A52-AF6C-A6F92F36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292D0-96C3-47D0-8D35-7AF6E2C84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 database yang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dimiliki</a:t>
            </a:r>
            <a:r>
              <a:rPr lang="en-US" sz="2800" dirty="0"/>
              <a:t>,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dipahami</a:t>
            </a:r>
            <a:r>
              <a:rPr lang="en-US" sz="2800" dirty="0"/>
              <a:t> dan </a:t>
            </a:r>
            <a:r>
              <a:rPr lang="en-US" sz="2800" dirty="0" err="1"/>
              <a:t>dikaji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aspek</a:t>
            </a:r>
            <a:r>
              <a:rPr lang="en-US" sz="2800" dirty="0"/>
              <a:t>, </a:t>
            </a:r>
            <a:r>
              <a:rPr lang="en-US" sz="2800" dirty="0" err="1"/>
              <a:t>antara</a:t>
            </a:r>
            <a:r>
              <a:rPr lang="en-US" sz="2800" dirty="0"/>
              <a:t> lain: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/>
              <a:t>Database (basis data) </a:t>
            </a:r>
            <a:r>
              <a:rPr lang="en-US" sz="2800" dirty="0" err="1"/>
              <a:t>apa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r>
              <a:rPr lang="en-US" sz="2800" dirty="0"/>
              <a:t> yang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internal </a:t>
            </a:r>
            <a:r>
              <a:rPr lang="en-US" sz="2800" dirty="0" err="1"/>
              <a:t>perusahaan</a:t>
            </a:r>
            <a:r>
              <a:rPr lang="en-US" sz="2800" dirty="0"/>
              <a:t>;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model database </a:t>
            </a: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dipergunakan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masingmasing</a:t>
            </a:r>
            <a:r>
              <a:rPr lang="en-US" sz="2800" dirty="0"/>
              <a:t> </a:t>
            </a:r>
            <a:r>
              <a:rPr lang="en-US" sz="2800" dirty="0" err="1"/>
              <a:t>entitas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;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struktur</a:t>
            </a:r>
            <a:r>
              <a:rPr lang="en-US" sz="2800" dirty="0"/>
              <a:t> masing-masing </a:t>
            </a:r>
            <a:r>
              <a:rPr lang="en-US" sz="2800" dirty="0" err="1"/>
              <a:t>entitas</a:t>
            </a:r>
            <a:r>
              <a:rPr lang="en-US" sz="2800" dirty="0"/>
              <a:t> database </a:t>
            </a:r>
            <a:r>
              <a:rPr lang="en-US" sz="2800" dirty="0" err="1"/>
              <a:t>tersebut</a:t>
            </a:r>
            <a:r>
              <a:rPr lang="en-US" sz="2800" dirty="0"/>
              <a:t>, </a:t>
            </a:r>
            <a:r>
              <a:rPr lang="en-US" sz="2800" dirty="0" err="1"/>
              <a:t>terutama</a:t>
            </a:r>
            <a:r>
              <a:rPr lang="en-US" sz="2800" dirty="0"/>
              <a:t> </a:t>
            </a: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arsitektur</a:t>
            </a:r>
            <a:r>
              <a:rPr lang="en-US" sz="2800" dirty="0"/>
              <a:t> data dan </a:t>
            </a:r>
            <a:r>
              <a:rPr lang="en-US" sz="2800" dirty="0" err="1"/>
              <a:t>karakteristiknya</a:t>
            </a:r>
            <a:r>
              <a:rPr lang="en-US" sz="28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7976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16B0-E779-4AE5-B7C6-F2D29E27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670048"/>
          </a:xfrm>
        </p:spPr>
        <p:txBody>
          <a:bodyPr>
            <a:normAutofit/>
          </a:bodyPr>
          <a:lstStyle/>
          <a:p>
            <a:r>
              <a:rPr lang="en-US" sz="3200" b="1" dirty="0"/>
              <a:t>D. KAJIAN TEKNOLOGI INFORMASI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D81D7-39B4-4357-A7DE-6FBA77A24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598861"/>
            <a:ext cx="10515600" cy="1500187"/>
          </a:xfrm>
        </p:spPr>
        <p:txBody>
          <a:bodyPr/>
          <a:lstStyle/>
          <a:p>
            <a:r>
              <a:rPr lang="en-US" dirty="0"/>
              <a:t>D.1 MENGKAJI MODEL SISTEM BISNIS TERKINI</a:t>
            </a:r>
          </a:p>
        </p:txBody>
      </p:sp>
    </p:spTree>
    <p:extLst>
      <p:ext uri="{BB962C8B-B14F-4D97-AF65-F5344CB8AC3E}">
        <p14:creationId xmlns:p14="http://schemas.microsoft.com/office/powerpoint/2010/main" val="2056041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F6BE-F5FC-4C81-911F-D82BDD749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C4D6D-257E-4808-B77D-5E156C553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20650" indent="-120650">
              <a:buFont typeface="Wingdings" panose="05000000000000000000" pitchFamily="2" charset="2"/>
              <a:buChar char="§"/>
            </a:pPr>
            <a:r>
              <a:rPr lang="en-US" sz="2800" dirty="0"/>
              <a:t>Dari mana </a:t>
            </a:r>
            <a:r>
              <a:rPr lang="en-US" sz="2800" dirty="0" err="1"/>
              <a:t>saja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data yang </a:t>
            </a:r>
            <a:r>
              <a:rPr lang="en-US" sz="2800" dirty="0" err="1"/>
              <a:t>diperoleh</a:t>
            </a:r>
            <a:r>
              <a:rPr lang="en-US" sz="2800" dirty="0"/>
              <a:t> dan </a:t>
            </a:r>
            <a:r>
              <a:rPr lang="en-US" sz="2800" dirty="0" err="1"/>
              <a:t>apa</a:t>
            </a:r>
            <a:r>
              <a:rPr lang="en-US" sz="2800" dirty="0"/>
              <a:t> </a:t>
            </a:r>
            <a:r>
              <a:rPr lang="en-US" sz="2800" dirty="0" err="1"/>
              <a:t>gunanya</a:t>
            </a:r>
            <a:r>
              <a:rPr lang="en-US" sz="2800" dirty="0"/>
              <a:t> (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manfaat</a:t>
            </a:r>
            <a:r>
              <a:rPr lang="en-US" sz="2800" dirty="0"/>
              <a:t>)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;</a:t>
            </a:r>
          </a:p>
          <a:p>
            <a:pPr marL="120650" indent="-120650">
              <a:buFont typeface="Wingdings" panose="05000000000000000000" pitchFamily="2" charset="2"/>
              <a:buChar char="§"/>
            </a:pP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</a:t>
            </a:r>
            <a:r>
              <a:rPr lang="en-US" sz="2800" dirty="0" err="1"/>
              <a:t>klasifikasi</a:t>
            </a:r>
            <a:r>
              <a:rPr lang="en-US" sz="2800" dirty="0"/>
              <a:t> data yang </a:t>
            </a:r>
            <a:r>
              <a:rPr lang="en-US" sz="2800" dirty="0" err="1"/>
              <a:t>dipergunakan</a:t>
            </a:r>
            <a:r>
              <a:rPr lang="en-US" sz="2800" dirty="0"/>
              <a:t> </a:t>
            </a:r>
            <a:r>
              <a:rPr lang="en-US" sz="2800" dirty="0" err="1"/>
              <a:t>beserta</a:t>
            </a:r>
            <a:r>
              <a:rPr lang="en-US" sz="2800" dirty="0"/>
              <a:t> </a:t>
            </a:r>
            <a:r>
              <a:rPr lang="en-US" sz="2800" dirty="0" err="1"/>
              <a:t>keterangan</a:t>
            </a:r>
            <a:r>
              <a:rPr lang="en-US" sz="2800" dirty="0"/>
              <a:t>/</a:t>
            </a:r>
            <a:r>
              <a:rPr lang="en-US" sz="2800" dirty="0" err="1"/>
              <a:t>penjelasan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kategorisasi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Model </a:t>
            </a:r>
            <a:r>
              <a:rPr lang="en-US" sz="2800" dirty="0" err="1"/>
              <a:t>keamanan</a:t>
            </a:r>
            <a:r>
              <a:rPr lang="en-US" sz="2800" dirty="0"/>
              <a:t> data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diterapkan</a:t>
            </a:r>
            <a:r>
              <a:rPr lang="en-US" sz="2800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Di mana data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disimpan</a:t>
            </a:r>
            <a:r>
              <a:rPr lang="en-US" sz="2800" dirty="0"/>
              <a:t>,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fisik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virtual;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basis data </a:t>
            </a:r>
            <a:r>
              <a:rPr lang="en-US" sz="2800" dirty="0" err="1"/>
              <a:t>dengan</a:t>
            </a:r>
            <a:r>
              <a:rPr lang="en-US" sz="2800" dirty="0"/>
              <a:t> yang </a:t>
            </a:r>
            <a:r>
              <a:rPr lang="en-US" sz="2800" dirty="0" err="1"/>
              <a:t>lainnya</a:t>
            </a:r>
            <a:r>
              <a:rPr lang="en-US" sz="2800" dirty="0"/>
              <a:t>;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Siapa</a:t>
            </a:r>
            <a:r>
              <a:rPr lang="en-US" sz="2800" dirty="0"/>
              <a:t> </a:t>
            </a:r>
            <a:r>
              <a:rPr lang="en-US" sz="2800" dirty="0" err="1"/>
              <a:t>pengguna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data yang </a:t>
            </a:r>
            <a:r>
              <a:rPr lang="en-US" sz="2800" dirty="0" err="1"/>
              <a:t>ada</a:t>
            </a:r>
            <a:r>
              <a:rPr lang="en-US" sz="2800" dirty="0"/>
              <a:t>, dan </a:t>
            </a:r>
            <a:r>
              <a:rPr lang="en-US" sz="2800" dirty="0" err="1"/>
              <a:t>hak</a:t>
            </a:r>
            <a:r>
              <a:rPr lang="en-US" sz="2800" dirty="0"/>
              <a:t> </a:t>
            </a:r>
            <a:r>
              <a:rPr lang="en-US" sz="2800" dirty="0" err="1"/>
              <a:t>akses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otoritas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diberikan</a:t>
            </a:r>
            <a:r>
              <a:rPr lang="en-US" sz="2800" dirty="0"/>
              <a:t> </a:t>
            </a:r>
            <a:r>
              <a:rPr lang="en-US" sz="2800" dirty="0" err="1"/>
              <a:t>kepadanya</a:t>
            </a:r>
            <a:r>
              <a:rPr lang="en-US" sz="2800" dirty="0"/>
              <a:t>; </a:t>
            </a:r>
          </a:p>
          <a:p>
            <a:pPr marL="120650" indent="-120650">
              <a:buFont typeface="Wingdings" panose="05000000000000000000" pitchFamily="2" charset="2"/>
              <a:buChar char="§"/>
            </a:pPr>
            <a:r>
              <a:rPr lang="en-US" sz="2800" dirty="0" err="1"/>
              <a:t>Aplikasi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</a:t>
            </a:r>
            <a:r>
              <a:rPr lang="en-US" sz="2800" dirty="0" err="1"/>
              <a:t>saja</a:t>
            </a:r>
            <a:r>
              <a:rPr lang="en-US" sz="2800" dirty="0"/>
              <a:t> yang </a:t>
            </a:r>
            <a:r>
              <a:rPr lang="en-US" sz="2800" dirty="0" err="1"/>
              <a:t>berhubungan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entitas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basis data </a:t>
            </a:r>
            <a:r>
              <a:rPr lang="en-US" sz="2800" dirty="0" err="1"/>
              <a:t>tersebut</a:t>
            </a:r>
            <a:r>
              <a:rPr lang="en-US" sz="2800" dirty="0"/>
              <a:t>; dan lain </a:t>
            </a:r>
            <a:r>
              <a:rPr lang="en-US" sz="2800" dirty="0" err="1"/>
              <a:t>sebagainya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417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95343-DFBA-4CFA-871E-176362BFF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661278-11C3-4FC8-897A-BFA2C81F7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92" t="25886" r="26991" b="18603"/>
          <a:stretch/>
        </p:blipFill>
        <p:spPr>
          <a:xfrm>
            <a:off x="613611" y="286603"/>
            <a:ext cx="10804357" cy="6017944"/>
          </a:xfrm>
        </p:spPr>
      </p:pic>
    </p:spTree>
    <p:extLst>
      <p:ext uri="{BB962C8B-B14F-4D97-AF65-F5344CB8AC3E}">
        <p14:creationId xmlns:p14="http://schemas.microsoft.com/office/powerpoint/2010/main" val="3665462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C1D75-B2EA-4EC9-B775-B5DCB4D91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640BF-C2D7-4A9F-832E-5C82925A5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Ada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menggambarkan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database yang </a:t>
            </a:r>
            <a:r>
              <a:rPr lang="en-US" sz="2800" dirty="0" err="1"/>
              <a:t>dimiliki</a:t>
            </a:r>
            <a:r>
              <a:rPr lang="en-US" sz="2800" dirty="0"/>
              <a:t>, </a:t>
            </a:r>
            <a:r>
              <a:rPr lang="en-US" sz="2800" dirty="0" err="1"/>
              <a:t>misalnya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memperlihatkan</a:t>
            </a:r>
            <a:r>
              <a:rPr lang="en-US" sz="2800" dirty="0"/>
              <a:t>: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/>
              <a:t>Entity Relationship Diagram – </a:t>
            </a:r>
            <a:r>
              <a:rPr lang="en-US" sz="2800" dirty="0" err="1"/>
              <a:t>menggambarkan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entitas</a:t>
            </a:r>
            <a:r>
              <a:rPr lang="en-US" sz="2800" dirty="0"/>
              <a:t> database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;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/>
              <a:t>Data Flow Diagram – </a:t>
            </a:r>
            <a:r>
              <a:rPr lang="en-US" sz="2800" dirty="0" err="1"/>
              <a:t>memperlihatkan</a:t>
            </a:r>
            <a:r>
              <a:rPr lang="en-US" sz="2800" dirty="0"/>
              <a:t> </a:t>
            </a:r>
            <a:r>
              <a:rPr lang="en-US" sz="2800" dirty="0" err="1"/>
              <a:t>alur</a:t>
            </a:r>
            <a:r>
              <a:rPr lang="en-US" sz="2800" dirty="0"/>
              <a:t> </a:t>
            </a:r>
            <a:r>
              <a:rPr lang="en-US" sz="2800" dirty="0" err="1"/>
              <a:t>keterhubungan</a:t>
            </a:r>
            <a:r>
              <a:rPr lang="en-US" sz="2800" dirty="0"/>
              <a:t> dan </a:t>
            </a:r>
            <a:r>
              <a:rPr lang="en-US" sz="2800" dirty="0" err="1"/>
              <a:t>lalu</a:t>
            </a:r>
            <a:r>
              <a:rPr lang="en-US" sz="2800" dirty="0"/>
              <a:t> </a:t>
            </a:r>
            <a:r>
              <a:rPr lang="en-US" sz="2800" dirty="0" err="1"/>
              <a:t>lintas</a:t>
            </a:r>
            <a:r>
              <a:rPr lang="en-US" sz="2800" dirty="0"/>
              <a:t> data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entitas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;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/>
              <a:t>Information Architecture – </a:t>
            </a:r>
            <a:r>
              <a:rPr lang="en-US" sz="2800" dirty="0" err="1"/>
              <a:t>mengilustrasikan</a:t>
            </a:r>
            <a:r>
              <a:rPr lang="en-US" sz="2800" dirty="0"/>
              <a:t> </a:t>
            </a: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anatomi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ragam</a:t>
            </a:r>
            <a:r>
              <a:rPr lang="en-US" sz="2800" dirty="0"/>
              <a:t> information yang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representasi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data 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diolah</a:t>
            </a:r>
            <a:r>
              <a:rPr lang="en-US" sz="2800" dirty="0"/>
              <a:t>;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/>
              <a:t>Data Dictionary – </a:t>
            </a:r>
            <a:r>
              <a:rPr lang="en-US" sz="2800" dirty="0" err="1"/>
              <a:t>menjelaskan</a:t>
            </a:r>
            <a:r>
              <a:rPr lang="en-US" sz="2800" dirty="0"/>
              <a:t> </a:t>
            </a:r>
            <a:r>
              <a:rPr lang="en-US" sz="2800" dirty="0" err="1"/>
              <a:t>rincian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profil</a:t>
            </a:r>
            <a:r>
              <a:rPr lang="en-US" sz="2800" dirty="0"/>
              <a:t> dan </a:t>
            </a:r>
            <a:r>
              <a:rPr lang="en-US" sz="2800" dirty="0" err="1"/>
              <a:t>karaketeristik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data </a:t>
            </a:r>
            <a:r>
              <a:rPr lang="en-US" sz="2800" dirty="0" err="1"/>
              <a:t>beserta</a:t>
            </a:r>
            <a:r>
              <a:rPr lang="en-US" sz="2800" dirty="0"/>
              <a:t> </a:t>
            </a:r>
            <a:r>
              <a:rPr lang="en-US" sz="2800" dirty="0" err="1"/>
              <a:t>komponennya</a:t>
            </a:r>
            <a:r>
              <a:rPr lang="en-US" sz="2800" dirty="0"/>
              <a:t>; dan lain </a:t>
            </a:r>
            <a:r>
              <a:rPr lang="en-US" sz="2800" dirty="0" err="1"/>
              <a:t>sebagainya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7494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FAA1-7024-4554-BD8A-60CA7C0D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E852F-DA74-4AB8-ABA7-6EBAD64E2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Kajian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kualitas</a:t>
            </a:r>
            <a:r>
              <a:rPr lang="en-US" sz="2800" dirty="0"/>
              <a:t> data dan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dimiliki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sekarang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pula </a:t>
            </a:r>
            <a:r>
              <a:rPr lang="en-US" sz="2800" dirty="0" err="1"/>
              <a:t>dilakukan</a:t>
            </a:r>
            <a:r>
              <a:rPr lang="en-US" sz="2800" dirty="0"/>
              <a:t>, paling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7 (</a:t>
            </a:r>
            <a:r>
              <a:rPr lang="en-US" sz="2800" dirty="0" err="1"/>
              <a:t>tujuh</a:t>
            </a:r>
            <a:r>
              <a:rPr lang="en-US" sz="2800" dirty="0"/>
              <a:t>) </a:t>
            </a:r>
            <a:r>
              <a:rPr lang="en-US" sz="2800" dirty="0" err="1"/>
              <a:t>aspek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: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2800" dirty="0"/>
              <a:t>Effectiveness – </a:t>
            </a:r>
            <a:r>
              <a:rPr lang="en-US" sz="2800" dirty="0" err="1"/>
              <a:t>tersedianya</a:t>
            </a:r>
            <a:r>
              <a:rPr lang="en-US" sz="2800" dirty="0"/>
              <a:t> data/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dibutuhkan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pemangku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;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/>
              <a:t>Efficiency – </a:t>
            </a:r>
            <a:r>
              <a:rPr lang="en-US" sz="2800" dirty="0" err="1"/>
              <a:t>dipergunakannya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optimal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menghasilkan</a:t>
            </a:r>
            <a:r>
              <a:rPr lang="en-US" sz="2800" dirty="0"/>
              <a:t> dan </a:t>
            </a:r>
            <a:r>
              <a:rPr lang="en-US" sz="2800" dirty="0" err="1"/>
              <a:t>mengelola</a:t>
            </a:r>
            <a:r>
              <a:rPr lang="en-US" sz="2800" dirty="0"/>
              <a:t> data/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dibutuhkan</a:t>
            </a:r>
            <a:r>
              <a:rPr lang="en-US" sz="2800" dirty="0"/>
              <a:t>;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/>
              <a:t>Confidentiality – </a:t>
            </a:r>
            <a:r>
              <a:rPr lang="en-US" sz="2800" dirty="0" err="1"/>
              <a:t>dikelolanya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kerahasiaan</a:t>
            </a:r>
            <a:r>
              <a:rPr lang="en-US" sz="2800" dirty="0"/>
              <a:t> data/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hak</a:t>
            </a:r>
            <a:r>
              <a:rPr lang="en-US" sz="2800" dirty="0"/>
              <a:t> </a:t>
            </a:r>
            <a:r>
              <a:rPr lang="en-US" sz="2800" dirty="0" err="1"/>
              <a:t>akses</a:t>
            </a:r>
            <a:r>
              <a:rPr lang="en-US" sz="2800" dirty="0"/>
              <a:t>/</a:t>
            </a:r>
            <a:r>
              <a:rPr lang="en-US" sz="2800" dirty="0" err="1"/>
              <a:t>wewenang</a:t>
            </a:r>
            <a:r>
              <a:rPr lang="en-US" sz="2800" dirty="0"/>
              <a:t> </a:t>
            </a:r>
            <a:r>
              <a:rPr lang="en-US" sz="2800" dirty="0" err="1"/>
              <a:t>masingmasing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</a:t>
            </a:r>
            <a:r>
              <a:rPr lang="en-US" sz="2800" dirty="0" err="1"/>
              <a:t>terkait</a:t>
            </a:r>
            <a:r>
              <a:rPr lang="en-US" sz="28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037142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F4893-66AB-4367-9396-669D3C73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6FF72-73F8-43E6-A549-9EEEB76DE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Integrity – </a:t>
            </a:r>
            <a:r>
              <a:rPr lang="en-US" sz="2800" dirty="0" err="1"/>
              <a:t>kualitas</a:t>
            </a:r>
            <a:r>
              <a:rPr lang="en-US" sz="2800" dirty="0"/>
              <a:t> </a:t>
            </a:r>
            <a:r>
              <a:rPr lang="en-US" sz="2800" dirty="0" err="1"/>
              <a:t>kebenaran</a:t>
            </a:r>
            <a:r>
              <a:rPr lang="en-US" sz="2800" dirty="0"/>
              <a:t> dan </a:t>
            </a:r>
            <a:r>
              <a:rPr lang="en-US" sz="2800" dirty="0" err="1"/>
              <a:t>validitas</a:t>
            </a:r>
            <a:r>
              <a:rPr lang="en-US" sz="2800" dirty="0"/>
              <a:t> data/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dikelola</a:t>
            </a:r>
            <a:r>
              <a:rPr lang="en-US" sz="2800" dirty="0"/>
              <a:t>;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/>
              <a:t>Availability – </a:t>
            </a:r>
            <a:r>
              <a:rPr lang="en-US" sz="2800" dirty="0" err="1"/>
              <a:t>ketersediaan</a:t>
            </a:r>
            <a:r>
              <a:rPr lang="en-US" sz="2800" dirty="0"/>
              <a:t> data/</a:t>
            </a:r>
            <a:r>
              <a:rPr lang="en-US" sz="2800" dirty="0" err="1"/>
              <a:t>informasi</a:t>
            </a:r>
            <a:r>
              <a:rPr lang="en-US" sz="2800" dirty="0"/>
              <a:t> oleh </a:t>
            </a:r>
            <a:r>
              <a:rPr lang="en-US" sz="2800" dirty="0" err="1"/>
              <a:t>beragam</a:t>
            </a:r>
            <a:r>
              <a:rPr lang="en-US" sz="2800" dirty="0"/>
              <a:t> </a:t>
            </a:r>
            <a:r>
              <a:rPr lang="en-US" sz="2800" dirty="0" err="1"/>
              <a:t>pemangku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;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/>
              <a:t>Reliability – </a:t>
            </a:r>
            <a:r>
              <a:rPr lang="en-US" sz="2800" dirty="0" err="1"/>
              <a:t>kesahihan</a:t>
            </a:r>
            <a:r>
              <a:rPr lang="en-US" sz="2800" dirty="0"/>
              <a:t> dan </a:t>
            </a:r>
            <a:r>
              <a:rPr lang="en-US" sz="2800" dirty="0" err="1"/>
              <a:t>konsistensi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pengelolaan</a:t>
            </a:r>
            <a:r>
              <a:rPr lang="en-US" sz="2800" dirty="0"/>
              <a:t> data/</a:t>
            </a:r>
            <a:r>
              <a:rPr lang="en-US" sz="2800" dirty="0" err="1"/>
              <a:t>informasi</a:t>
            </a:r>
            <a:r>
              <a:rPr lang="en-US" sz="2800" dirty="0"/>
              <a:t>; dan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/>
              <a:t>Compliance – </a:t>
            </a:r>
            <a:r>
              <a:rPr lang="en-US" sz="2800" dirty="0" err="1"/>
              <a:t>kepatuhan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aturan</a:t>
            </a:r>
            <a:r>
              <a:rPr lang="en-US" sz="2800" dirty="0"/>
              <a:t> internal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eksternal</a:t>
            </a:r>
            <a:r>
              <a:rPr lang="en-US" sz="2800" dirty="0"/>
              <a:t> </a:t>
            </a:r>
            <a:r>
              <a:rPr lang="en-US" sz="2800" dirty="0" err="1"/>
              <a:t>regulasi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4427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FEA8-E1C5-446A-9AAC-F02EBF610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670048"/>
          </a:xfrm>
        </p:spPr>
        <p:txBody>
          <a:bodyPr>
            <a:normAutofit/>
          </a:bodyPr>
          <a:lstStyle/>
          <a:p>
            <a:r>
              <a:rPr lang="en-US" sz="2800" b="1" dirty="0"/>
              <a:t>D. KAJIAN TEKNOLOGI INFORMASI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05969-B6C6-47AF-8673-4A91196D2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D. 4 </a:t>
            </a:r>
            <a:r>
              <a:rPr lang="en-US" dirty="0" err="1"/>
              <a:t>Mengkaji</a:t>
            </a:r>
            <a:r>
              <a:rPr lang="en-US" dirty="0"/>
              <a:t> </a:t>
            </a:r>
            <a:r>
              <a:rPr lang="en-US" dirty="0" err="1"/>
              <a:t>Topologi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2856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154B3-2CB0-4A70-A77F-C5D13DC75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61A4E-F7C2-47BF-AB37-0BCBCF2CF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Infrastruktur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tulang</a:t>
            </a:r>
            <a:r>
              <a:rPr lang="en-US" sz="2800" dirty="0"/>
              <a:t> </a:t>
            </a:r>
            <a:r>
              <a:rPr lang="en-US" sz="2800" dirty="0" err="1"/>
              <a:t>punggung</a:t>
            </a:r>
            <a:r>
              <a:rPr lang="en-US" sz="2800" dirty="0"/>
              <a:t> </a:t>
            </a:r>
            <a:r>
              <a:rPr lang="en-US" sz="2800" dirty="0" err="1"/>
              <a:t>komunikasi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. Cara paling </a:t>
            </a:r>
            <a:r>
              <a:rPr lang="en-US" sz="2800" dirty="0" err="1"/>
              <a:t>mudah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mempelajari</a:t>
            </a:r>
            <a:r>
              <a:rPr lang="en-US" sz="2800" dirty="0"/>
              <a:t> yang </a:t>
            </a:r>
            <a:r>
              <a:rPr lang="en-US" sz="2800" dirty="0" err="1"/>
              <a:t>dimiliki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mengkaji</a:t>
            </a:r>
            <a:r>
              <a:rPr lang="en-US" sz="2800" dirty="0"/>
              <a:t> </a:t>
            </a:r>
            <a:r>
              <a:rPr lang="en-US" sz="2800" dirty="0" err="1"/>
              <a:t>topologi</a:t>
            </a:r>
            <a:r>
              <a:rPr lang="en-US" sz="2800" dirty="0"/>
              <a:t> </a:t>
            </a:r>
            <a:r>
              <a:rPr lang="en-US" sz="2800" dirty="0" err="1"/>
              <a:t>arsitekturnya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254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85871-F10A-4E89-B20E-43469BA4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B3D220-D97D-4F33-B555-1FF502CFF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79" t="25587" r="24805" b="26858"/>
          <a:stretch/>
        </p:blipFill>
        <p:spPr>
          <a:xfrm>
            <a:off x="1097280" y="457200"/>
            <a:ext cx="10058400" cy="5763125"/>
          </a:xfrm>
        </p:spPr>
      </p:pic>
    </p:spTree>
    <p:extLst>
      <p:ext uri="{BB962C8B-B14F-4D97-AF65-F5344CB8AC3E}">
        <p14:creationId xmlns:p14="http://schemas.microsoft.com/office/powerpoint/2010/main" val="862658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4BE5F-EB48-456A-BE8C-9E5ED0AB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3BEFD-A6BE-43AF-82EA-24311EEB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diagram </a:t>
            </a:r>
            <a:r>
              <a:rPr lang="en-US" sz="2800" dirty="0" err="1"/>
              <a:t>ilustrasi</a:t>
            </a:r>
            <a:r>
              <a:rPr lang="en-US" sz="2800" dirty="0"/>
              <a:t> </a:t>
            </a:r>
            <a:r>
              <a:rPr lang="en-US" sz="2800" dirty="0" err="1"/>
              <a:t>topologi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,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dilihat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elemen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elemen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: </a:t>
            </a:r>
          </a:p>
          <a:p>
            <a:endParaRPr lang="en-US" sz="2800" dirty="0"/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keras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hardware yang </a:t>
            </a:r>
            <a:r>
              <a:rPr lang="en-US" sz="2800" dirty="0" err="1"/>
              <a:t>dipergunakan</a:t>
            </a:r>
            <a:r>
              <a:rPr lang="en-US" sz="2800" dirty="0"/>
              <a:t> oleh </a:t>
            </a:r>
            <a:r>
              <a:rPr lang="en-US" sz="2800" dirty="0" err="1"/>
              <a:t>pengguna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end-users,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komputer</a:t>
            </a:r>
            <a:r>
              <a:rPr lang="en-US" sz="2800" dirty="0"/>
              <a:t>, notebook, laptop, PDA,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peralatan</a:t>
            </a:r>
            <a:r>
              <a:rPr lang="en-US" sz="2800" dirty="0"/>
              <a:t> digital </a:t>
            </a:r>
            <a:r>
              <a:rPr lang="en-US" sz="2800" dirty="0" err="1"/>
              <a:t>lainnya</a:t>
            </a:r>
            <a:r>
              <a:rPr lang="en-US" sz="2800" dirty="0"/>
              <a:t>;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Piranti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yang </a:t>
            </a:r>
            <a:r>
              <a:rPr lang="en-US" sz="2800" dirty="0" err="1"/>
              <a:t>menghubungkan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komponen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</a:t>
            </a:r>
            <a:r>
              <a:rPr lang="en-US" sz="2800" dirty="0" err="1"/>
              <a:t>keras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 hub, switch, router, dan lain-lain; </a:t>
            </a:r>
          </a:p>
        </p:txBody>
      </p:sp>
    </p:spTree>
    <p:extLst>
      <p:ext uri="{BB962C8B-B14F-4D97-AF65-F5344CB8AC3E}">
        <p14:creationId xmlns:p14="http://schemas.microsoft.com/office/powerpoint/2010/main" val="3688975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5564F-2C70-4871-A58B-F64C59EE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AB26E-CDE5-44BF-83E3-171267327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Peralatan</a:t>
            </a:r>
            <a:r>
              <a:rPr lang="en-US" sz="2800" dirty="0"/>
              <a:t> input-output yang </a:t>
            </a:r>
            <a:r>
              <a:rPr lang="en-US" sz="2800" dirty="0" err="1"/>
              <a:t>dihubungkan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komputer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 printer, scanner, hard disk, </a:t>
            </a:r>
            <a:r>
              <a:rPr lang="en-US" sz="2800" dirty="0" err="1"/>
              <a:t>televisi</a:t>
            </a:r>
            <a:r>
              <a:rPr lang="en-US" sz="2800" dirty="0"/>
              <a:t> digital, dan lain-lain;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pendukung</a:t>
            </a:r>
            <a:r>
              <a:rPr lang="en-US" sz="2800" dirty="0"/>
              <a:t> lain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keamanan</a:t>
            </a:r>
            <a:r>
              <a:rPr lang="en-US" sz="2800" dirty="0"/>
              <a:t> (firewall), </a:t>
            </a:r>
            <a:r>
              <a:rPr lang="en-US" sz="2800" dirty="0" err="1"/>
              <a:t>komunikasi</a:t>
            </a:r>
            <a:r>
              <a:rPr lang="en-US" sz="2800" dirty="0"/>
              <a:t> (VSAT), </a:t>
            </a:r>
            <a:r>
              <a:rPr lang="en-US" sz="2800" dirty="0" err="1"/>
              <a:t>surveilan</a:t>
            </a:r>
            <a:r>
              <a:rPr lang="en-US" sz="2800" dirty="0"/>
              <a:t> (monitoring system), dan lain </a:t>
            </a:r>
            <a:r>
              <a:rPr lang="en-US" sz="2800" dirty="0" err="1"/>
              <a:t>sebagainya</a:t>
            </a:r>
            <a:r>
              <a:rPr lang="en-US" sz="2800" dirty="0"/>
              <a:t>;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Segmen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 LAN, WAN, MAN, cloud, internet, </a:t>
            </a:r>
            <a:r>
              <a:rPr lang="en-US" sz="2800" dirty="0" err="1"/>
              <a:t>ekstranet</a:t>
            </a:r>
            <a:r>
              <a:rPr lang="en-US" sz="2800" dirty="0"/>
              <a:t>, VPN, dan lain </a:t>
            </a:r>
            <a:r>
              <a:rPr lang="en-US" sz="2800" dirty="0" err="1"/>
              <a:t>sebagainya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902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F285-E88C-4234-BAA9-42ADF988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34C00-AD8A-493E-A6A5-CF4274A0C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Mengetahui</a:t>
            </a:r>
            <a:r>
              <a:rPr lang="en-US" sz="2800" dirty="0"/>
              <a:t> </a:t>
            </a:r>
            <a:r>
              <a:rPr lang="en-US" sz="2800" dirty="0" err="1"/>
              <a:t>bagaimana</a:t>
            </a:r>
            <a:r>
              <a:rPr lang="en-US" sz="2800" dirty="0"/>
              <a:t> model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yang </a:t>
            </a:r>
            <a:r>
              <a:rPr lang="en-US" sz="2800" dirty="0" err="1"/>
              <a:t>diadopsi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(</a:t>
            </a:r>
            <a:r>
              <a:rPr lang="en-US" sz="2800" dirty="0" err="1"/>
              <a:t>terkini</a:t>
            </a:r>
            <a:r>
              <a:rPr lang="en-US" sz="2800" dirty="0"/>
              <a:t>/</a:t>
            </a:r>
            <a:r>
              <a:rPr lang="en-US" sz="2800" dirty="0" err="1"/>
              <a:t>termutakhir</a:t>
            </a:r>
            <a:r>
              <a:rPr lang="en-US" sz="2800" dirty="0"/>
              <a:t>) </a:t>
            </a:r>
            <a:r>
              <a:rPr lang="en-US" sz="2800" dirty="0" err="1"/>
              <a:t>sangatlah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, agar sang </a:t>
            </a:r>
            <a:r>
              <a:rPr lang="en-US" sz="2800" dirty="0" err="1"/>
              <a:t>perencana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perancang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ruang</a:t>
            </a:r>
            <a:r>
              <a:rPr lang="en-US" sz="2800" dirty="0"/>
              <a:t> </a:t>
            </a:r>
            <a:r>
              <a:rPr lang="en-US" sz="2800" dirty="0" err="1"/>
              <a:t>lingkup</a:t>
            </a:r>
            <a:r>
              <a:rPr lang="en-US" sz="2800" dirty="0"/>
              <a:t> </a:t>
            </a:r>
            <a:r>
              <a:rPr lang="en-US" sz="2800" dirty="0" err="1"/>
              <a:t>ekosistemnya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3392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D643-8F2D-4442-8D64-0BA230C82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72AF7-849A-44A6-A783-CE25294E6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Karena </a:t>
            </a:r>
            <a:r>
              <a:rPr lang="en-US" sz="2800" dirty="0" err="1"/>
              <a:t>sifatnya</a:t>
            </a:r>
            <a:r>
              <a:rPr lang="en-US" sz="2800" dirty="0"/>
              <a:t> </a:t>
            </a:r>
            <a:r>
              <a:rPr lang="en-US" sz="2800" dirty="0" err="1"/>
              <a:t>mengkaji</a:t>
            </a:r>
            <a:r>
              <a:rPr lang="en-US" sz="2800" dirty="0"/>
              <a:t> yang </a:t>
            </a:r>
            <a:r>
              <a:rPr lang="en-US" sz="2800" dirty="0" err="1"/>
              <a:t>dimiliki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dianalisa</a:t>
            </a:r>
            <a:r>
              <a:rPr lang="en-US" sz="2800" dirty="0"/>
              <a:t> pula </a:t>
            </a:r>
            <a:r>
              <a:rPr lang="en-US" sz="2800" dirty="0" err="1"/>
              <a:t>kinerja</a:t>
            </a:r>
            <a:r>
              <a:rPr lang="en-US" sz="2800" dirty="0"/>
              <a:t> </a:t>
            </a:r>
            <a:r>
              <a:rPr lang="en-US" sz="2800" dirty="0" err="1"/>
              <a:t>jejaring</a:t>
            </a:r>
            <a:r>
              <a:rPr lang="en-US" sz="2800" dirty="0"/>
              <a:t> </a:t>
            </a:r>
            <a:r>
              <a:rPr lang="en-US" sz="2800" dirty="0" err="1"/>
              <a:t>infrastruktur</a:t>
            </a:r>
            <a:r>
              <a:rPr lang="en-US" sz="2800" dirty="0"/>
              <a:t> </a:t>
            </a:r>
            <a:r>
              <a:rPr lang="en-US" sz="2800" dirty="0" err="1"/>
              <a:t>terkini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 pada </a:t>
            </a:r>
            <a:r>
              <a:rPr lang="en-US" sz="2800" dirty="0" err="1"/>
              <a:t>perusahaan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: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Keterjangkauan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keberadaan</a:t>
            </a:r>
            <a:r>
              <a:rPr lang="en-US" sz="2800" dirty="0"/>
              <a:t> </a:t>
            </a:r>
            <a:r>
              <a:rPr lang="en-US" sz="2800" dirty="0" err="1"/>
              <a:t>koneksi</a:t>
            </a:r>
            <a:r>
              <a:rPr lang="en-US" sz="2800" dirty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individu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unit </a:t>
            </a:r>
            <a:r>
              <a:rPr lang="en-US" sz="2800" dirty="0" err="1"/>
              <a:t>perusahaan</a:t>
            </a:r>
            <a:r>
              <a:rPr lang="en-US" sz="2800" dirty="0"/>
              <a:t> yang </a:t>
            </a:r>
            <a:r>
              <a:rPr lang="en-US" sz="2800" dirty="0" err="1"/>
              <a:t>membutuhkan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;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Kualitas</a:t>
            </a:r>
            <a:r>
              <a:rPr lang="en-US" sz="2800" dirty="0"/>
              <a:t> </a:t>
            </a:r>
            <a:r>
              <a:rPr lang="en-US" sz="2800" dirty="0" err="1"/>
              <a:t>koneksi</a:t>
            </a:r>
            <a:r>
              <a:rPr lang="en-US" sz="2800" dirty="0"/>
              <a:t> yang </a:t>
            </a:r>
            <a:r>
              <a:rPr lang="en-US" sz="2800" dirty="0" err="1"/>
              <a:t>dirasakan</a:t>
            </a:r>
            <a:r>
              <a:rPr lang="en-US" sz="2800" dirty="0"/>
              <a:t>, </a:t>
            </a:r>
            <a:r>
              <a:rPr lang="en-US" sz="2800" dirty="0" err="1"/>
              <a:t>terutama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</a:t>
            </a:r>
            <a:r>
              <a:rPr lang="en-US" sz="2800" dirty="0" err="1"/>
              <a:t>kecepatan</a:t>
            </a:r>
            <a:r>
              <a:rPr lang="en-US" sz="2800" dirty="0"/>
              <a:t> dan </a:t>
            </a:r>
            <a:r>
              <a:rPr lang="en-US" sz="2800" dirty="0" err="1"/>
              <a:t>kemudahan</a:t>
            </a:r>
            <a:r>
              <a:rPr lang="en-US" sz="2800" dirty="0"/>
              <a:t> </a:t>
            </a:r>
            <a:r>
              <a:rPr lang="en-US" sz="2800" dirty="0" err="1"/>
              <a:t>akses</a:t>
            </a:r>
            <a:r>
              <a:rPr lang="en-US" sz="28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15774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95D2D-53D3-4126-9BD3-48478BBAA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19868-A428-4D0F-AFA2-9E7B19E05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Ketersediaan</a:t>
            </a:r>
            <a:r>
              <a:rPr lang="en-US" sz="2800" dirty="0"/>
              <a:t> </a:t>
            </a:r>
            <a:r>
              <a:rPr lang="en-US" sz="2800" dirty="0" err="1"/>
              <a:t>jejaring</a:t>
            </a:r>
            <a:r>
              <a:rPr lang="en-US" sz="2800" dirty="0"/>
              <a:t> </a:t>
            </a:r>
            <a:r>
              <a:rPr lang="en-US" sz="2800" dirty="0" err="1"/>
              <a:t>infrastruktur</a:t>
            </a:r>
            <a:r>
              <a:rPr lang="en-US" sz="2800" dirty="0"/>
              <a:t> </a:t>
            </a:r>
            <a:r>
              <a:rPr lang="en-US" sz="2800" dirty="0" err="1"/>
              <a:t>selama</a:t>
            </a:r>
            <a:r>
              <a:rPr lang="en-US" sz="2800" dirty="0"/>
              <a:t> 24 jam </a:t>
            </a:r>
            <a:r>
              <a:rPr lang="en-US" sz="2800" dirty="0" err="1"/>
              <a:t>sehari</a:t>
            </a:r>
            <a:r>
              <a:rPr lang="en-US" sz="2800" dirty="0"/>
              <a:t> dan 7 </a:t>
            </a:r>
            <a:r>
              <a:rPr lang="en-US" sz="2800" dirty="0" err="1"/>
              <a:t>hari</a:t>
            </a:r>
            <a:r>
              <a:rPr lang="en-US" sz="2800" dirty="0"/>
              <a:t> </a:t>
            </a:r>
            <a:r>
              <a:rPr lang="en-US" sz="2800" dirty="0" err="1"/>
              <a:t>seminggu</a:t>
            </a:r>
            <a:r>
              <a:rPr lang="en-US" sz="2800" dirty="0"/>
              <a:t>;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Keamanan</a:t>
            </a:r>
            <a:r>
              <a:rPr lang="en-US" sz="2800" dirty="0"/>
              <a:t> data, </a:t>
            </a:r>
            <a:r>
              <a:rPr lang="en-US" sz="2800" dirty="0" err="1"/>
              <a:t>informasi</a:t>
            </a:r>
            <a:r>
              <a:rPr lang="en-US" sz="2800" dirty="0"/>
              <a:t>, dan </a:t>
            </a:r>
            <a:r>
              <a:rPr lang="en-US" sz="2800" dirty="0" err="1"/>
              <a:t>aplikasi</a:t>
            </a:r>
            <a:r>
              <a:rPr lang="en-US" sz="2800" dirty="0"/>
              <a:t> yang </a:t>
            </a:r>
            <a:r>
              <a:rPr lang="en-US" sz="2800" dirty="0" err="1"/>
              <a:t>berjalan</a:t>
            </a:r>
            <a:r>
              <a:rPr lang="en-US" sz="2800" dirty="0"/>
              <a:t> di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jejaring</a:t>
            </a:r>
            <a:r>
              <a:rPr lang="en-US" sz="2800" dirty="0"/>
              <a:t> </a:t>
            </a:r>
            <a:r>
              <a:rPr lang="en-US" sz="2800" dirty="0" err="1"/>
              <a:t>infrastruktur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; </a:t>
            </a:r>
          </a:p>
          <a:p>
            <a:pPr marL="168275" indent="-168275">
              <a:buFont typeface="Wingdings" panose="05000000000000000000" pitchFamily="2" charset="2"/>
              <a:buChar char="§"/>
            </a:pPr>
            <a:r>
              <a:rPr lang="en-US" sz="2800" dirty="0" err="1"/>
              <a:t>Kelengkapan</a:t>
            </a:r>
            <a:r>
              <a:rPr lang="en-US" sz="2800" dirty="0"/>
              <a:t> </a:t>
            </a:r>
            <a:r>
              <a:rPr lang="en-US" sz="2800" dirty="0" err="1"/>
              <a:t>fitur</a:t>
            </a:r>
            <a:r>
              <a:rPr lang="en-US" sz="2800" dirty="0"/>
              <a:t> dan </a:t>
            </a:r>
            <a:r>
              <a:rPr lang="en-US" sz="2800" dirty="0" err="1"/>
              <a:t>kapabilitas</a:t>
            </a:r>
            <a:r>
              <a:rPr lang="en-US" sz="2800" dirty="0"/>
              <a:t> </a:t>
            </a:r>
            <a:r>
              <a:rPr lang="en-US" sz="2800" dirty="0" err="1"/>
              <a:t>jejaring</a:t>
            </a:r>
            <a:r>
              <a:rPr lang="en-US" sz="2800" dirty="0"/>
              <a:t> </a:t>
            </a:r>
            <a:r>
              <a:rPr lang="en-US" sz="2800" dirty="0" err="1"/>
              <a:t>infrastruktur</a:t>
            </a:r>
            <a:r>
              <a:rPr lang="en-US" sz="2800" dirty="0"/>
              <a:t> yang </a:t>
            </a:r>
            <a:r>
              <a:rPr lang="en-US" sz="2800" dirty="0" err="1"/>
              <a:t>tersedia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033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F13F3-B007-4A45-A805-90E242CE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670048"/>
          </a:xfrm>
        </p:spPr>
        <p:txBody>
          <a:bodyPr>
            <a:normAutofit/>
          </a:bodyPr>
          <a:lstStyle/>
          <a:p>
            <a:r>
              <a:rPr lang="en-US" sz="3200" b="1" dirty="0"/>
              <a:t>D. KAJIAN TEKNOLOGI INFORMASI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97B4D-1D28-4E34-B780-162DDE36E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D.5 </a:t>
            </a:r>
            <a:r>
              <a:rPr lang="en-US" dirty="0" err="1"/>
              <a:t>Mengkaji</a:t>
            </a:r>
            <a:r>
              <a:rPr lang="en-US" dirty="0"/>
              <a:t> Status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35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E1B40-2627-427A-A9F0-150C2940E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83292-35FB-47DB-A9CA-FFE224F45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 di </a:t>
            </a:r>
            <a:r>
              <a:rPr lang="en-US" sz="2800" dirty="0" err="1"/>
              <a:t>perusahaan</a:t>
            </a:r>
            <a:r>
              <a:rPr lang="en-US" sz="2800" dirty="0"/>
              <a:t>, </a:t>
            </a: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, database,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infrastruktur</a:t>
            </a:r>
            <a:r>
              <a:rPr lang="en-US" sz="2800" dirty="0"/>
              <a:t>, </a:t>
            </a:r>
            <a:r>
              <a:rPr lang="en-US" sz="2800" dirty="0" err="1"/>
              <a:t>pastilah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mengalami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siklus</a:t>
            </a:r>
            <a:r>
              <a:rPr lang="en-US" sz="2800" dirty="0"/>
              <a:t> </a:t>
            </a:r>
            <a:r>
              <a:rPr lang="en-US" sz="2800" dirty="0" err="1"/>
              <a:t>pengembangan</a:t>
            </a:r>
            <a:r>
              <a:rPr lang="en-US" sz="2800" dirty="0"/>
              <a:t>. </a:t>
            </a:r>
          </a:p>
          <a:p>
            <a:r>
              <a:rPr lang="en-US" sz="2800" dirty="0" err="1"/>
              <a:t>Memperhatikan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begitu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komponen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seorang</a:t>
            </a:r>
            <a:r>
              <a:rPr lang="en-US" sz="2800" dirty="0"/>
              <a:t> </a:t>
            </a:r>
            <a:r>
              <a:rPr lang="en-US" sz="2800" dirty="0" err="1"/>
              <a:t>perencana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mengetahui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persis</a:t>
            </a:r>
            <a:r>
              <a:rPr lang="en-US" sz="2800" dirty="0"/>
              <a:t> </a:t>
            </a:r>
            <a:r>
              <a:rPr lang="en-US" sz="2800" dirty="0" err="1"/>
              <a:t>bagaimana</a:t>
            </a:r>
            <a:r>
              <a:rPr lang="en-US" sz="2800" dirty="0"/>
              <a:t> status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entitas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1760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3D1E-AAFE-4D41-A823-A6394D374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2FE087-98FF-4F9B-95F3-3827B7BD8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92" t="42037" r="27160" b="18603"/>
          <a:stretch/>
        </p:blipFill>
        <p:spPr>
          <a:xfrm>
            <a:off x="772428" y="156411"/>
            <a:ext cx="10708104" cy="5943599"/>
          </a:xfrm>
        </p:spPr>
      </p:pic>
    </p:spTree>
    <p:extLst>
      <p:ext uri="{BB962C8B-B14F-4D97-AF65-F5344CB8AC3E}">
        <p14:creationId xmlns:p14="http://schemas.microsoft.com/office/powerpoint/2010/main" val="4262236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105BF-C025-4426-9E5E-C56FED6D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80484-4044-4AD4-80E3-E5E51DDCF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diperolehnya</a:t>
            </a:r>
            <a:r>
              <a:rPr lang="en-US" sz="2800" dirty="0"/>
              <a:t> peta yang detail dan </a:t>
            </a:r>
            <a:r>
              <a:rPr lang="en-US" sz="2800" dirty="0" err="1"/>
              <a:t>lengkap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status masing-masing </a:t>
            </a:r>
            <a:r>
              <a:rPr lang="en-US" sz="2800" dirty="0" err="1"/>
              <a:t>sistem</a:t>
            </a:r>
            <a:r>
              <a:rPr lang="en-US" sz="2800" dirty="0"/>
              <a:t> yang </a:t>
            </a:r>
            <a:r>
              <a:rPr lang="en-US" sz="2800" dirty="0" err="1"/>
              <a:t>dimiliki</a:t>
            </a:r>
            <a:r>
              <a:rPr lang="en-US" sz="2800" dirty="0"/>
              <a:t> pada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mempertajam</a:t>
            </a:r>
            <a:r>
              <a:rPr lang="en-US" sz="2800" dirty="0"/>
              <a:t> </a:t>
            </a:r>
            <a:r>
              <a:rPr lang="en-US" sz="2800" dirty="0" err="1"/>
              <a:t>fokus</a:t>
            </a:r>
            <a:r>
              <a:rPr lang="en-US" sz="2800" dirty="0"/>
              <a:t> dan </a:t>
            </a:r>
            <a:r>
              <a:rPr lang="en-US" sz="2800" dirty="0" err="1"/>
              <a:t>kualitas</a:t>
            </a:r>
            <a:r>
              <a:rPr lang="en-US" sz="2800" dirty="0"/>
              <a:t> </a:t>
            </a:r>
            <a:r>
              <a:rPr lang="en-US" sz="2800" dirty="0" err="1"/>
              <a:t>perencanaan</a:t>
            </a:r>
            <a:r>
              <a:rPr lang="en-US" sz="2800" dirty="0"/>
              <a:t> </a:t>
            </a:r>
            <a:r>
              <a:rPr lang="en-US" sz="2800" dirty="0" err="1"/>
              <a:t>strategis</a:t>
            </a:r>
            <a:r>
              <a:rPr lang="en-US" sz="2800" dirty="0"/>
              <a:t> yang </a:t>
            </a:r>
            <a:r>
              <a:rPr lang="en-US" sz="2800" dirty="0" err="1"/>
              <a:t>sedang</a:t>
            </a:r>
            <a:r>
              <a:rPr lang="en-US" sz="2800" dirty="0"/>
              <a:t> </a:t>
            </a:r>
            <a:r>
              <a:rPr lang="en-US" sz="2800" dirty="0" err="1"/>
              <a:t>dikembangkan</a:t>
            </a:r>
            <a:r>
              <a:rPr lang="en-US" sz="2800" dirty="0"/>
              <a:t>. </a:t>
            </a:r>
          </a:p>
          <a:p>
            <a:r>
              <a:rPr lang="en-US" sz="2800" dirty="0"/>
              <a:t>Karena </a:t>
            </a:r>
            <a:r>
              <a:rPr lang="en-US" sz="2800" dirty="0" err="1"/>
              <a:t>bagaimana</a:t>
            </a:r>
            <a:r>
              <a:rPr lang="en-US" sz="2800" dirty="0"/>
              <a:t>-pun juga,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yang </a:t>
            </a:r>
            <a:r>
              <a:rPr lang="en-US" sz="2800" dirty="0" err="1"/>
              <a:t>dikembangkan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menjalan</a:t>
            </a:r>
            <a:r>
              <a:rPr lang="en-US" sz="2800" dirty="0"/>
              <a:t> ke-10 </a:t>
            </a:r>
            <a:r>
              <a:rPr lang="en-US" sz="2800" dirty="0" err="1"/>
              <a:t>tahapan</a:t>
            </a:r>
            <a:r>
              <a:rPr lang="en-US" sz="2800" dirty="0"/>
              <a:t> </a:t>
            </a:r>
            <a:r>
              <a:rPr lang="en-US" sz="2800" dirty="0" err="1"/>
              <a:t>siklus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agar </a:t>
            </a:r>
            <a:r>
              <a:rPr lang="en-US" sz="2800" dirty="0" err="1"/>
              <a:t>benar-benar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tambah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dikelola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222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E0A83-EB9C-467E-9481-9D746C1E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C519E3-72C5-45A9-857E-2F6C8A4D8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33" t="27681" r="30187" b="7417"/>
          <a:stretch/>
        </p:blipFill>
        <p:spPr>
          <a:xfrm>
            <a:off x="950495" y="192505"/>
            <a:ext cx="10311063" cy="6075947"/>
          </a:xfrm>
        </p:spPr>
      </p:pic>
    </p:spTree>
    <p:extLst>
      <p:ext uri="{BB962C8B-B14F-4D97-AF65-F5344CB8AC3E}">
        <p14:creationId xmlns:p14="http://schemas.microsoft.com/office/powerpoint/2010/main" val="276352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6F89-DC52-47CF-AAF7-F96AE659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0FAE9-B57B-456F-A9EB-1718DE8D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kerangka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, </a:t>
            </a:r>
            <a:r>
              <a:rPr lang="en-US" sz="2800" dirty="0" err="1"/>
              <a:t>biasanya</a:t>
            </a:r>
            <a:r>
              <a:rPr lang="en-US" sz="2800" dirty="0"/>
              <a:t> yang </a:t>
            </a:r>
            <a:r>
              <a:rPr lang="en-US" sz="2800" dirty="0" err="1"/>
              <a:t>digambarkan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portoflio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dipetakan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domain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. </a:t>
            </a:r>
            <a:r>
              <a:rPr lang="en-US" sz="2800" dirty="0" err="1"/>
              <a:t>Pemetaan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rancang</a:t>
            </a:r>
            <a:r>
              <a:rPr lang="en-US" sz="2800" dirty="0"/>
              <a:t> </a:t>
            </a:r>
            <a:r>
              <a:rPr lang="en-US" sz="2800" dirty="0" err="1"/>
              <a:t>bangun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semenjak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berdiri</a:t>
            </a:r>
            <a:r>
              <a:rPr lang="en-US" sz="2800" dirty="0"/>
              <a:t> </a:t>
            </a:r>
            <a:r>
              <a:rPr lang="en-US" sz="2800" dirty="0" err="1"/>
              <a:t>hingga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. </a:t>
            </a:r>
          </a:p>
          <a:p>
            <a:r>
              <a:rPr lang="en-US" sz="2800" dirty="0"/>
              <a:t>Pada </a:t>
            </a:r>
            <a:r>
              <a:rPr lang="en-US" sz="2800" dirty="0" err="1"/>
              <a:t>dasarnya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standar</a:t>
            </a:r>
            <a:r>
              <a:rPr lang="en-US" sz="2800" dirty="0"/>
              <a:t> </a:t>
            </a:r>
            <a:r>
              <a:rPr lang="en-US" sz="2800" dirty="0" err="1"/>
              <a:t>baku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menggambarkan</a:t>
            </a:r>
            <a:r>
              <a:rPr lang="en-US" sz="2800" dirty="0"/>
              <a:t> model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pandang</a:t>
            </a:r>
            <a:r>
              <a:rPr lang="en-US" sz="2800" dirty="0"/>
              <a:t> yang </a:t>
            </a:r>
            <a:r>
              <a:rPr lang="en-US" sz="2800" dirty="0" err="1"/>
              <a:t>berbeda-beda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727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8BA06-E9EE-42CB-9CCD-73021F26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08797"/>
          </a:xfrm>
        </p:spPr>
        <p:txBody>
          <a:bodyPr>
            <a:normAutofit/>
          </a:bodyPr>
          <a:lstStyle/>
          <a:p>
            <a:r>
              <a:rPr lang="en-US" sz="2800" dirty="0" err="1"/>
              <a:t>Walaupun</a:t>
            </a:r>
            <a:r>
              <a:rPr lang="en-US" sz="2800" dirty="0"/>
              <a:t> </a:t>
            </a:r>
            <a:r>
              <a:rPr lang="en-US" sz="2800" dirty="0" err="1"/>
              <a:t>demikian</a:t>
            </a:r>
            <a:r>
              <a:rPr lang="en-US" sz="2800" dirty="0"/>
              <a:t>,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kerangka</a:t>
            </a:r>
            <a:r>
              <a:rPr lang="en-US" sz="2800" dirty="0"/>
              <a:t> </a:t>
            </a:r>
            <a:r>
              <a:rPr lang="en-US" sz="2800" dirty="0" err="1"/>
              <a:t>konsep</a:t>
            </a:r>
            <a:r>
              <a:rPr lang="en-US" sz="2800" dirty="0"/>
              <a:t> yang 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dijadikan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referensi</a:t>
            </a:r>
            <a:r>
              <a:rPr lang="en-US" sz="2800" dirty="0"/>
              <a:t>, </a:t>
            </a:r>
            <a:r>
              <a:rPr lang="en-US" sz="2800" dirty="0" err="1"/>
              <a:t>seperti</a:t>
            </a:r>
            <a:r>
              <a:rPr lang="en-US" sz="28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26370-3FE2-42E4-8500-520C0E47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012266"/>
          </a:xfrm>
        </p:spPr>
        <p:txBody>
          <a:bodyPr>
            <a:normAutofit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/>
              <a:t>Value Chain yang </a:t>
            </a:r>
            <a:r>
              <a:rPr lang="en-US" sz="2800" dirty="0" err="1"/>
              <a:t>diperkenalkan</a:t>
            </a:r>
            <a:r>
              <a:rPr lang="en-US" sz="2800" dirty="0"/>
              <a:t> Michael Porter, </a:t>
            </a:r>
            <a:r>
              <a:rPr lang="en-US" sz="2800" dirty="0" err="1"/>
              <a:t>membagi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proses inti (core processes) dan </a:t>
            </a:r>
            <a:r>
              <a:rPr lang="en-US" sz="2800" dirty="0" err="1"/>
              <a:t>aktivitas</a:t>
            </a:r>
            <a:r>
              <a:rPr lang="en-US" sz="2800" dirty="0"/>
              <a:t> </a:t>
            </a:r>
            <a:r>
              <a:rPr lang="en-US" sz="2800" dirty="0" err="1"/>
              <a:t>penunjang</a:t>
            </a:r>
            <a:r>
              <a:rPr lang="en-US" sz="2800" dirty="0"/>
              <a:t> (supporting activities);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/>
              <a:t>Business Model Canvas, yang </a:t>
            </a:r>
            <a:r>
              <a:rPr lang="en-US" sz="2800" dirty="0" err="1"/>
              <a:t>biasa</a:t>
            </a:r>
            <a:r>
              <a:rPr lang="en-US" sz="2800" dirty="0"/>
              <a:t> </a:t>
            </a:r>
            <a:r>
              <a:rPr lang="en-US" sz="2800" dirty="0" err="1"/>
              <a:t>dipakai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menggambarkan</a:t>
            </a:r>
            <a:r>
              <a:rPr lang="en-US" sz="2800" dirty="0"/>
              <a:t> model </a:t>
            </a:r>
            <a:r>
              <a:rPr lang="en-US" sz="2800" dirty="0" err="1"/>
              <a:t>bisnis</a:t>
            </a:r>
            <a:r>
              <a:rPr lang="en-US" sz="2800" dirty="0"/>
              <a:t>, </a:t>
            </a:r>
            <a:r>
              <a:rPr lang="en-US" sz="2800" dirty="0" err="1"/>
              <a:t>membagi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sejumlah</a:t>
            </a:r>
            <a:r>
              <a:rPr lang="en-US" sz="2800" dirty="0"/>
              <a:t> domain </a:t>
            </a:r>
            <a:r>
              <a:rPr lang="en-US" sz="2800" dirty="0" err="1"/>
              <a:t>seperti</a:t>
            </a:r>
            <a:r>
              <a:rPr lang="en-US" sz="2800" dirty="0"/>
              <a:t> customers, suppliers, value propositions, access channels, customer relationship, key activities, resources, cost structure, dan revenue source;</a:t>
            </a:r>
          </a:p>
        </p:txBody>
      </p:sp>
    </p:spTree>
    <p:extLst>
      <p:ext uri="{BB962C8B-B14F-4D97-AF65-F5344CB8AC3E}">
        <p14:creationId xmlns:p14="http://schemas.microsoft.com/office/powerpoint/2010/main" val="209352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64B96-06EC-4DF9-9FE2-5FF31CC2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CE743-B160-49A4-A1A1-3090674DE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/>
              <a:t>Information System Strategic Matrix, yang </a:t>
            </a:r>
            <a:r>
              <a:rPr lang="en-US" sz="2800" dirty="0" err="1"/>
              <a:t>diperkenalkan</a:t>
            </a:r>
            <a:r>
              <a:rPr lang="en-US" sz="2800" dirty="0"/>
              <a:t> oleh Warren McFarlan, </a:t>
            </a:r>
            <a:r>
              <a:rPr lang="en-US" sz="2800" dirty="0" err="1"/>
              <a:t>dimana</a:t>
            </a:r>
            <a:r>
              <a:rPr lang="en-US" sz="2800" dirty="0"/>
              <a:t> </a:t>
            </a:r>
            <a:r>
              <a:rPr lang="en-US" sz="2800" dirty="0" err="1"/>
              <a:t>membagi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empat</a:t>
            </a:r>
            <a:r>
              <a:rPr lang="en-US" sz="2800" dirty="0"/>
              <a:t> </a:t>
            </a:r>
            <a:r>
              <a:rPr lang="en-US" sz="2800" dirty="0" err="1"/>
              <a:t>kuadran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kepentingannya</a:t>
            </a:r>
            <a:r>
              <a:rPr lang="en-US" sz="2800" dirty="0"/>
              <a:t>;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/>
              <a:t> Zachman Framework, yang </a:t>
            </a:r>
            <a:r>
              <a:rPr lang="en-US" sz="2800" dirty="0" err="1"/>
              <a:t>membagi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penggambaran</a:t>
            </a:r>
            <a:r>
              <a:rPr lang="en-US" sz="2800" dirty="0"/>
              <a:t> (</a:t>
            </a:r>
            <a:r>
              <a:rPr lang="en-US" sz="2800" dirty="0" err="1"/>
              <a:t>abstraksi</a:t>
            </a:r>
            <a:r>
              <a:rPr lang="en-US" sz="2800" dirty="0"/>
              <a:t>) dan </a:t>
            </a:r>
            <a:r>
              <a:rPr lang="en-US" sz="2800" dirty="0" err="1"/>
              <a:t>perspektif</a:t>
            </a:r>
            <a:r>
              <a:rPr lang="en-US" sz="2800" dirty="0"/>
              <a:t> </a:t>
            </a:r>
            <a:r>
              <a:rPr lang="en-US" sz="2800" dirty="0" err="1"/>
              <a:t>pemahaman</a:t>
            </a:r>
            <a:r>
              <a:rPr lang="en-US" sz="2800" dirty="0"/>
              <a:t> </a:t>
            </a:r>
            <a:r>
              <a:rPr lang="en-US" sz="2800" dirty="0" err="1"/>
              <a:t>pemangku</a:t>
            </a:r>
            <a:r>
              <a:rPr lang="en-US" sz="2800" dirty="0"/>
              <a:t> </a:t>
            </a:r>
            <a:r>
              <a:rPr lang="en-US" sz="2800" dirty="0" err="1"/>
              <a:t>kepentingan</a:t>
            </a:r>
            <a:r>
              <a:rPr lang="en-US" sz="2800" dirty="0"/>
              <a:t>;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/>
              <a:t>Balanced Scorecard, yang </a:t>
            </a:r>
            <a:r>
              <a:rPr lang="en-US" sz="2800" dirty="0" err="1"/>
              <a:t>diperkenalkan</a:t>
            </a:r>
            <a:r>
              <a:rPr lang="en-US" sz="2800" dirty="0"/>
              <a:t> oleh Robert Kaplan, </a:t>
            </a:r>
            <a:r>
              <a:rPr lang="en-US" sz="2800" dirty="0" err="1"/>
              <a:t>membagi</a:t>
            </a:r>
            <a:r>
              <a:rPr lang="en-US" sz="2800" dirty="0"/>
              <a:t> domain </a:t>
            </a:r>
            <a:r>
              <a:rPr lang="en-US" sz="2800" dirty="0" err="1"/>
              <a:t>indikator</a:t>
            </a:r>
            <a:r>
              <a:rPr lang="en-US" sz="2800" dirty="0"/>
              <a:t> </a:t>
            </a:r>
            <a:r>
              <a:rPr lang="en-US" sz="2800" dirty="0" err="1"/>
              <a:t>kinerja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keuangan</a:t>
            </a:r>
            <a:r>
              <a:rPr lang="en-US" sz="2800" dirty="0"/>
              <a:t>, </a:t>
            </a:r>
            <a:r>
              <a:rPr lang="en-US" sz="2800" dirty="0" err="1"/>
              <a:t>pelanggan</a:t>
            </a:r>
            <a:r>
              <a:rPr lang="en-US" sz="2800" dirty="0"/>
              <a:t>, </a:t>
            </a:r>
            <a:r>
              <a:rPr lang="en-US" sz="2800" dirty="0" err="1"/>
              <a:t>operasional</a:t>
            </a:r>
            <a:r>
              <a:rPr lang="en-US" sz="2800" dirty="0"/>
              <a:t>, dan </a:t>
            </a:r>
            <a:r>
              <a:rPr lang="en-US" sz="2800" dirty="0" err="1"/>
              <a:t>organisasi</a:t>
            </a:r>
            <a:r>
              <a:rPr lang="en-US" sz="2800" dirty="0"/>
              <a:t>; dan lain </a:t>
            </a:r>
            <a:r>
              <a:rPr lang="en-US" sz="2800" dirty="0" err="1"/>
              <a:t>sebagainya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831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9A2A7-26DE-40A7-9676-62DFD269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D7385-6BB7-4391-9D78-18B4D7BA7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Ada </a:t>
            </a:r>
            <a:r>
              <a:rPr lang="en-US" sz="2800" dirty="0" err="1"/>
              <a:t>perbedaan</a:t>
            </a:r>
            <a:r>
              <a:rPr lang="en-US" sz="2800" dirty="0"/>
              <a:t> yang </a:t>
            </a:r>
            <a:r>
              <a:rPr lang="en-US" sz="2800" dirty="0" err="1"/>
              <a:t>cukup</a:t>
            </a:r>
            <a:r>
              <a:rPr lang="en-US" sz="2800" dirty="0"/>
              <a:t> </a:t>
            </a:r>
            <a:r>
              <a:rPr lang="en-US" sz="2800" dirty="0" err="1"/>
              <a:t>signifikan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penggambaran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konvensional</a:t>
            </a:r>
            <a:r>
              <a:rPr lang="en-US" sz="2800" dirty="0"/>
              <a:t> dan </a:t>
            </a:r>
            <a:r>
              <a:rPr lang="en-US" sz="2800" dirty="0" err="1"/>
              <a:t>moderen</a:t>
            </a:r>
            <a:r>
              <a:rPr lang="en-US" sz="2800" dirty="0"/>
              <a:t>.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/>
              <a:t>Perusahaan </a:t>
            </a:r>
            <a:r>
              <a:rPr lang="en-US" sz="2800" dirty="0" err="1"/>
              <a:t>konvensional</a:t>
            </a:r>
            <a:r>
              <a:rPr lang="en-US" sz="2800" dirty="0"/>
              <a:t> yang </a:t>
            </a:r>
            <a:r>
              <a:rPr lang="en-US" sz="2800" dirty="0" err="1"/>
              <a:t>masih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pendekatan</a:t>
            </a:r>
            <a:r>
              <a:rPr lang="en-US" sz="2800" dirty="0"/>
              <a:t> proses </a:t>
            </a:r>
            <a:r>
              <a:rPr lang="en-US" sz="2800" dirty="0" err="1"/>
              <a:t>secara</a:t>
            </a:r>
            <a:r>
              <a:rPr lang="en-US" sz="2800" dirty="0"/>
              <a:t> manual, 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membedakan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dimiliki</a:t>
            </a:r>
            <a:r>
              <a:rPr lang="en-US" sz="2800" dirty="0"/>
              <a:t>;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en-US" sz="2800" dirty="0" err="1"/>
              <a:t>sementara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moderen</a:t>
            </a:r>
            <a:r>
              <a:rPr lang="en-US" sz="2800" dirty="0"/>
              <a:t> yang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mengadopsi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akvititasnya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lagi</a:t>
            </a:r>
            <a:r>
              <a:rPr lang="en-US" sz="2800" dirty="0"/>
              <a:t> </a:t>
            </a:r>
            <a:r>
              <a:rPr lang="en-US" sz="2800" dirty="0" err="1"/>
              <a:t>mendikotomikan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–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keduanya</a:t>
            </a:r>
            <a:r>
              <a:rPr lang="en-US" sz="2800" dirty="0"/>
              <a:t>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357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119AB-25FC-4435-9436-5B82B686B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E72DE-6557-48D3-ABCA-5A74FC295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Terlepas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apa</a:t>
            </a:r>
            <a:r>
              <a:rPr lang="en-US" sz="2800" dirty="0"/>
              <a:t> yang </a:t>
            </a:r>
            <a:r>
              <a:rPr lang="en-US" sz="2800" dirty="0" err="1"/>
              <a:t>dipergunakan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menggambarkannya</a:t>
            </a:r>
            <a:r>
              <a:rPr lang="en-US" sz="2800" dirty="0"/>
              <a:t>, </a:t>
            </a:r>
            <a:r>
              <a:rPr lang="en-US" sz="2800" dirty="0" err="1"/>
              <a:t>bagi</a:t>
            </a:r>
            <a:r>
              <a:rPr lang="en-US" sz="2800" dirty="0"/>
              <a:t> sang </a:t>
            </a:r>
            <a:r>
              <a:rPr lang="en-US" sz="2800" dirty="0" err="1"/>
              <a:t>perancang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mengkaji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konteks</a:t>
            </a:r>
            <a:r>
              <a:rPr lang="en-US" sz="2800" dirty="0"/>
              <a:t> model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keselarasan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yang </a:t>
            </a:r>
            <a:r>
              <a:rPr lang="en-US" sz="2800" dirty="0" err="1"/>
              <a:t>dimiliki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sub-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yang </a:t>
            </a:r>
            <a:r>
              <a:rPr lang="en-US" sz="2800" dirty="0" err="1"/>
              <a:t>lainnya</a:t>
            </a:r>
            <a:r>
              <a:rPr lang="en-US" sz="2800" dirty="0"/>
              <a:t>, </a:t>
            </a:r>
            <a:r>
              <a:rPr lang="en-US" sz="2800" dirty="0" err="1"/>
              <a:t>baik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dilihat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struktural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fungsional</a:t>
            </a:r>
            <a:r>
              <a:rPr lang="en-US" sz="28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927497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</TotalTime>
  <Words>1514</Words>
  <Application>Microsoft Office PowerPoint</Application>
  <PresentationFormat>Widescreen</PresentationFormat>
  <Paragraphs>91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Calibri</vt:lpstr>
      <vt:lpstr>Calibri Light</vt:lpstr>
      <vt:lpstr>Wingdings</vt:lpstr>
      <vt:lpstr>Retrospect</vt:lpstr>
      <vt:lpstr>PENGEMBANGAN RENCANA STRATEGIS SISTEM INFORMASI</vt:lpstr>
      <vt:lpstr>D. KAJIAN TEKNOLOGI INFORMASI</vt:lpstr>
      <vt:lpstr>PowerPoint Presentation</vt:lpstr>
      <vt:lpstr>PowerPoint Presentation</vt:lpstr>
      <vt:lpstr>PowerPoint Presentation</vt:lpstr>
      <vt:lpstr>Walaupun demikian, ada banyak kerangka konsep yang sering dijadikan sebagai referensi, seperti:</vt:lpstr>
      <vt:lpstr>PowerPoint Presentation</vt:lpstr>
      <vt:lpstr>PowerPoint Presentation</vt:lpstr>
      <vt:lpstr>PowerPoint Presentation</vt:lpstr>
      <vt:lpstr>PowerPoint Presentation</vt:lpstr>
      <vt:lpstr>D. KAJIAN TEKNOLOGI INFORMASI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D. KAJIAN TEKNOLOGI INFORMASI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D. KAJIAN TEKNOLOGI INFORMASI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D. KAJIAN TEKNOLOGI INFORMASI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RENCANA STRATEGIS SISTEM INFORMASI</dc:title>
  <dc:creator>User</dc:creator>
  <cp:lastModifiedBy>User</cp:lastModifiedBy>
  <cp:revision>5</cp:revision>
  <dcterms:created xsi:type="dcterms:W3CDTF">2020-10-03T16:09:35Z</dcterms:created>
  <dcterms:modified xsi:type="dcterms:W3CDTF">2020-10-03T16:49:58Z</dcterms:modified>
</cp:coreProperties>
</file>