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02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6" r:id="rId33"/>
    <p:sldId id="347" r:id="rId34"/>
    <p:sldId id="348" r:id="rId35"/>
    <p:sldId id="349" r:id="rId36"/>
    <p:sldId id="350" r:id="rId37"/>
    <p:sldId id="35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41" d="100"/>
          <a:sy n="41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B6ECCC-45AF-43D6-BAD7-A63F6E4345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865124-4C25-4C15-9B11-D5F0326AC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5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FA99-1808-41A9-B2D6-CD87EE25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75504"/>
            <a:ext cx="10058400" cy="271484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PENGEMBANGAN RENCANA STRATEGIS SISTEM INFORMASI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F2901-3987-4547-81E4-144CAB8E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783"/>
            <a:ext cx="9144000" cy="1143582"/>
          </a:xfrm>
        </p:spPr>
        <p:txBody>
          <a:bodyPr/>
          <a:lstStyle/>
          <a:p>
            <a:pPr algn="l"/>
            <a:r>
              <a:rPr lang="en-US" dirty="0"/>
              <a:t>RANCANGAN TEKNOLOGI INFORMASI </a:t>
            </a:r>
          </a:p>
        </p:txBody>
      </p:sp>
    </p:spTree>
    <p:extLst>
      <p:ext uri="{BB962C8B-B14F-4D97-AF65-F5344CB8AC3E}">
        <p14:creationId xmlns:p14="http://schemas.microsoft.com/office/powerpoint/2010/main" val="5507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0477-8516-4896-A227-FCDB841F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C. RANCANGAN TEKNOLOGI INFORMASI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256F3-AE11-4192-9305-A8F07F145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C.7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DC35-61B1-4602-85E2-F09E1C66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397D-520C-440C-8008-25BB8D40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terpenting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“</a:t>
            </a:r>
            <a:r>
              <a:rPr lang="en-US" sz="2800" dirty="0" err="1"/>
              <a:t>informasi</a:t>
            </a:r>
            <a:r>
              <a:rPr lang="en-US" sz="2800" dirty="0"/>
              <a:t>”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pada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peranan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asupan</a:t>
            </a:r>
            <a:r>
              <a:rPr lang="en-US" sz="2400" dirty="0"/>
              <a:t> (input) </a:t>
            </a:r>
            <a:r>
              <a:rPr lang="en-US" sz="2400" dirty="0" err="1"/>
              <a:t>dari</a:t>
            </a:r>
            <a:r>
              <a:rPr lang="en-US" sz="2400" dirty="0"/>
              <a:t> proses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 (output) </a:t>
            </a:r>
            <a:r>
              <a:rPr lang="en-US" sz="2400" dirty="0" err="1"/>
              <a:t>dari</a:t>
            </a:r>
            <a:r>
              <a:rPr lang="en-US" sz="2400" dirty="0"/>
              <a:t> proses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oleh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proses lain;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17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109E-F8BB-4D7C-A488-2013A594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ABBA-9006-48E4-A55F-DA90CF37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segenap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/</a:t>
            </a:r>
            <a:r>
              <a:rPr lang="en-US" sz="2800" dirty="0" err="1"/>
              <a:t>layanan</a:t>
            </a:r>
            <a:r>
              <a:rPr lang="en-US" sz="2800" dirty="0"/>
              <a:t> yang </a:t>
            </a:r>
            <a:r>
              <a:rPr lang="en-US" sz="2800" dirty="0" err="1"/>
              <a:t>ditawarkan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pelanggannya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70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915E-68E6-4CBD-B69C-10865386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5BE65-62A2-4524-96FF-EB7CB7AE3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74" t="30671" r="31532" b="26559"/>
          <a:stretch/>
        </p:blipFill>
        <p:spPr>
          <a:xfrm>
            <a:off x="1097280" y="286603"/>
            <a:ext cx="10164278" cy="5945755"/>
          </a:xfrm>
        </p:spPr>
      </p:pic>
    </p:spTree>
    <p:extLst>
      <p:ext uri="{BB962C8B-B14F-4D97-AF65-F5344CB8AC3E}">
        <p14:creationId xmlns:p14="http://schemas.microsoft.com/office/powerpoint/2010/main" val="41003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886E-BC5B-4AD1-A954-37BBB9A6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4C19-07A1-44D4-B878-0A94D816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dirancang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–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kesatuan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penyimpan</a:t>
            </a:r>
            <a:r>
              <a:rPr lang="en-US" sz="2800" dirty="0"/>
              <a:t> dan </a:t>
            </a:r>
            <a:r>
              <a:rPr lang="en-US" sz="2800" dirty="0" err="1"/>
              <a:t>pengolah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diagram </a:t>
            </a:r>
            <a:r>
              <a:rPr lang="en-US" sz="2800" dirty="0" err="1"/>
              <a:t>konseptualnya</a:t>
            </a:r>
            <a:r>
              <a:rPr lang="en-US" sz="2800" dirty="0"/>
              <a:t>, </a:t>
            </a:r>
            <a:r>
              <a:rPr lang="en-US" sz="2800" dirty="0" err="1"/>
              <a:t>terhadap</a:t>
            </a:r>
            <a:r>
              <a:rPr lang="en-US" sz="2800" dirty="0"/>
              <a:t> masing-masing sub-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database yang </a:t>
            </a:r>
            <a:r>
              <a:rPr lang="en-US" sz="2800" dirty="0" err="1"/>
              <a:t>ada</a:t>
            </a:r>
            <a:r>
              <a:rPr lang="en-US" sz="2800" dirty="0"/>
              <a:t>,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dijelaskan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,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, dan </a:t>
            </a:r>
            <a:r>
              <a:rPr lang="en-US" sz="2800" dirty="0" err="1"/>
              <a:t>karakteristiknya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dikelola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596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4C04-9785-4B0A-A26F-2AFACDDF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5B91-50E9-4046-8DB7-6958B486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Model </a:t>
            </a:r>
            <a:r>
              <a:rPr lang="en-US" sz="2800" dirty="0" err="1"/>
              <a:t>informasi</a:t>
            </a:r>
            <a:r>
              <a:rPr lang="en-US" sz="2800" dirty="0"/>
              <a:t> (</a:t>
            </a:r>
            <a:r>
              <a:rPr lang="en-US" sz="2800" dirty="0" err="1"/>
              <a:t>atau</a:t>
            </a:r>
            <a:r>
              <a:rPr lang="en-US" sz="2800" dirty="0"/>
              <a:t> data) yang </a:t>
            </a:r>
            <a:r>
              <a:rPr lang="en-US" sz="2800" dirty="0" err="1"/>
              <a:t>disimpan</a:t>
            </a:r>
            <a:r>
              <a:rPr lang="en-US" sz="2800" dirty="0"/>
              <a:t>, </a:t>
            </a:r>
            <a:r>
              <a:rPr lang="en-US" sz="2800" dirty="0" err="1"/>
              <a:t>diolah</a:t>
            </a:r>
            <a:r>
              <a:rPr lang="en-US" sz="2800" dirty="0"/>
              <a:t>, dan </a:t>
            </a:r>
            <a:r>
              <a:rPr lang="en-US" sz="2800" dirty="0" err="1"/>
              <a:t>didistribusikan</a:t>
            </a:r>
            <a:r>
              <a:rPr lang="en-US" sz="28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dipergunakan</a:t>
            </a:r>
            <a:r>
              <a:rPr lang="en-US" sz="2800" dirty="0"/>
              <a:t>,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prioritas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,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datanya</a:t>
            </a:r>
            <a:r>
              <a:rPr lang="en-US" sz="2800" dirty="0"/>
              <a:t>,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kerahasiaan</a:t>
            </a:r>
            <a:r>
              <a:rPr lang="en-US" sz="2800" dirty="0"/>
              <a:t>, dan lain-lain;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Sumber</a:t>
            </a:r>
            <a:r>
              <a:rPr lang="en-US" sz="2800" dirty="0"/>
              <a:t> dan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/>
              <a:t>Cara </a:t>
            </a:r>
            <a:r>
              <a:rPr lang="en-US" sz="2800" dirty="0" err="1"/>
              <a:t>atau</a:t>
            </a:r>
            <a:r>
              <a:rPr lang="en-US" sz="2800" dirty="0"/>
              <a:t> model </a:t>
            </a:r>
            <a:r>
              <a:rPr lang="en-US" sz="2800" dirty="0" err="1"/>
              <a:t>penyimpanan</a:t>
            </a:r>
            <a:r>
              <a:rPr lang="en-US" sz="2800" dirty="0"/>
              <a:t>, </a:t>
            </a:r>
            <a:r>
              <a:rPr lang="en-US" sz="2800" dirty="0" err="1"/>
              <a:t>pengorganisasian</a:t>
            </a:r>
            <a:r>
              <a:rPr lang="en-US" sz="2800" dirty="0"/>
              <a:t>, </a:t>
            </a:r>
            <a:r>
              <a:rPr lang="en-US" sz="2800" dirty="0" err="1"/>
              <a:t>pengolahan</a:t>
            </a:r>
            <a:r>
              <a:rPr lang="en-US" sz="2800" dirty="0"/>
              <a:t>, dan </a:t>
            </a:r>
            <a:r>
              <a:rPr lang="en-US" sz="2800" dirty="0" err="1"/>
              <a:t>pendistribusiannya</a:t>
            </a:r>
            <a:r>
              <a:rPr lang="en-US" sz="28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 err="1"/>
              <a:t>Pemilik</a:t>
            </a:r>
            <a:r>
              <a:rPr lang="en-US" sz="2800" dirty="0"/>
              <a:t> dan </a:t>
            </a:r>
            <a:r>
              <a:rPr lang="en-US" sz="2800" dirty="0" err="1"/>
              <a:t>penanggung-jawab</a:t>
            </a:r>
            <a:r>
              <a:rPr lang="en-US" sz="2800" dirty="0"/>
              <a:t> </a:t>
            </a:r>
            <a:r>
              <a:rPr lang="en-US" sz="2800" dirty="0" err="1"/>
              <a:t>keberadaannya</a:t>
            </a:r>
            <a:r>
              <a:rPr lang="en-US" sz="2800" dirty="0"/>
              <a:t> (</a:t>
            </a:r>
            <a:r>
              <a:rPr lang="en-US" sz="2800" dirty="0" err="1"/>
              <a:t>pembuat</a:t>
            </a:r>
            <a:r>
              <a:rPr lang="en-US" sz="2800" dirty="0"/>
              <a:t>, </a:t>
            </a:r>
            <a:r>
              <a:rPr lang="en-US" sz="2800" dirty="0" err="1"/>
              <a:t>pemilik</a:t>
            </a:r>
            <a:r>
              <a:rPr lang="en-US" sz="2800" dirty="0"/>
              <a:t>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akuntabilitas</a:t>
            </a:r>
            <a:r>
              <a:rPr lang="en-US" sz="2800" dirty="0"/>
              <a:t> dan </a:t>
            </a:r>
            <a:r>
              <a:rPr lang="en-US" sz="2800" dirty="0" err="1"/>
              <a:t>responsibilitas</a:t>
            </a:r>
            <a:r>
              <a:rPr lang="en-US" sz="2800" dirty="0"/>
              <a:t> yang </a:t>
            </a:r>
            <a:r>
              <a:rPr lang="en-US" sz="2800" dirty="0" err="1"/>
              <a:t>jelas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35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2C13-CCA1-421A-A7A1-C9F82B18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466848"/>
          </a:xfrm>
        </p:spPr>
        <p:txBody>
          <a:bodyPr>
            <a:normAutofit/>
          </a:bodyPr>
          <a:lstStyle/>
          <a:p>
            <a:r>
              <a:rPr lang="en-US" sz="3200" b="1" dirty="0"/>
              <a:t>C. RANCANGAN TEKNOLOGI INFORMASI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FA6C-28B0-4E6C-91AB-23C3EECAC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C.8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9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6BCB-07ED-4205-8AFE-96331CBD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9754-BB3C-43DB-9FF3-115A40DC4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punggung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backbone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yang </a:t>
            </a:r>
            <a:r>
              <a:rPr lang="en-US" sz="2800" dirty="0" err="1"/>
              <a:t>mengubungkan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unit </a:t>
            </a:r>
            <a:r>
              <a:rPr lang="en-US" sz="2800" dirty="0" err="1"/>
              <a:t>dengan</a:t>
            </a:r>
            <a:r>
              <a:rPr lang="en-US" sz="2800" dirty="0"/>
              <a:t> unit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40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BEFB-99BC-46C2-8F06-91DB3A59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txBody>
          <a:bodyPr>
            <a:normAutofit/>
          </a:bodyPr>
          <a:lstStyle/>
          <a:p>
            <a:r>
              <a:rPr lang="en-US" sz="3200" dirty="0"/>
              <a:t>Ada </a:t>
            </a:r>
            <a:r>
              <a:rPr lang="en-US" sz="3200" dirty="0" err="1"/>
              <a:t>tiga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dibuhkan</a:t>
            </a:r>
            <a:r>
              <a:rPr lang="en-US" sz="3200" dirty="0"/>
              <a:t> oleh </a:t>
            </a:r>
            <a:r>
              <a:rPr lang="en-US" sz="3200" dirty="0" err="1"/>
              <a:t>perusahaan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59FF6-14F3-4FCB-8B6F-EEBC33E7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/>
              <a:t>Intranet –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virtual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internal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(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LAN, </a:t>
            </a:r>
            <a:r>
              <a:rPr lang="en-US" sz="2800" dirty="0" err="1"/>
              <a:t>antar</a:t>
            </a:r>
            <a:r>
              <a:rPr lang="en-US" sz="2800" dirty="0"/>
              <a:t> wilayah </a:t>
            </a:r>
            <a:r>
              <a:rPr lang="en-US" sz="2800" dirty="0" err="1"/>
              <a:t>seperti</a:t>
            </a:r>
            <a:r>
              <a:rPr lang="en-US" sz="2800" dirty="0"/>
              <a:t> WAN,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VPN);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Ekstranet</a:t>
            </a:r>
            <a:r>
              <a:rPr lang="en-US" sz="2800" dirty="0"/>
              <a:t> –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virtual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pemasok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mitra</a:t>
            </a:r>
            <a:r>
              <a:rPr lang="en-US" sz="2800" dirty="0"/>
              <a:t> </a:t>
            </a:r>
            <a:r>
              <a:rPr lang="en-US" sz="2800" dirty="0" err="1"/>
              <a:t>kerjanya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Internet –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secara</a:t>
            </a:r>
            <a:r>
              <a:rPr lang="en-US" sz="2800" dirty="0"/>
              <a:t> virtual </a:t>
            </a:r>
            <a:r>
              <a:rPr lang="en-US" sz="2800" dirty="0" err="1"/>
              <a:t>menhubungkan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ranah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(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menjangkau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250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91EA-786D-4379-A23F-1CBEA988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5849C-9A1D-443C-9E10-614C9DEAB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64" t="41438" r="35736" b="16391"/>
          <a:stretch/>
        </p:blipFill>
        <p:spPr>
          <a:xfrm>
            <a:off x="1036320" y="697833"/>
            <a:ext cx="10213205" cy="5510462"/>
          </a:xfrm>
        </p:spPr>
      </p:pic>
    </p:spTree>
    <p:extLst>
      <p:ext uri="{BB962C8B-B14F-4D97-AF65-F5344CB8AC3E}">
        <p14:creationId xmlns:p14="http://schemas.microsoft.com/office/powerpoint/2010/main" val="87809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16B0-E779-4AE5-B7C6-F2D29E27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C. RANCANGAN TEKNOLOGI INFORMASI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81D7-39B4-4357-A7DE-6FBA77A2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598861"/>
            <a:ext cx="10515600" cy="1500187"/>
          </a:xfrm>
        </p:spPr>
        <p:txBody>
          <a:bodyPr/>
          <a:lstStyle/>
          <a:p>
            <a:r>
              <a:rPr lang="en-US" dirty="0"/>
              <a:t>C.6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4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EC7F-FCE5-4D46-9A15-A3897492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A6A3-A546-4CBB-8AA5-D7472D6F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topologi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sangatlah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mengingat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ditransmisi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simultan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(data traffic)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padat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22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8BC7-33D1-4406-8A11-CB9B452A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DD78-6BB1-40B3-ADE7-360E6B4F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dan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penggambaran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yang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paling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para </a:t>
            </a:r>
            <a:r>
              <a:rPr lang="en-US" sz="2800" dirty="0" err="1"/>
              <a:t>praktisi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yang </a:t>
            </a:r>
            <a:r>
              <a:rPr lang="en-US" sz="2800" dirty="0" err="1"/>
              <a:t>teknis</a:t>
            </a:r>
            <a:r>
              <a:rPr lang="en-US" sz="2800" dirty="0"/>
              <a:t> –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simbol-simbol</a:t>
            </a:r>
            <a:r>
              <a:rPr lang="en-US" sz="2800" dirty="0"/>
              <a:t> yang </a:t>
            </a:r>
            <a:r>
              <a:rPr lang="en-US" sz="2800" dirty="0" err="1"/>
              <a:t>relatif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dimegerti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para </a:t>
            </a:r>
            <a:r>
              <a:rPr lang="en-US" sz="2800" dirty="0" err="1"/>
              <a:t>praktisi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(</a:t>
            </a:r>
            <a:r>
              <a:rPr lang="en-US" sz="2800" dirty="0" err="1"/>
              <a:t>teknologi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5576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EE7A-86FA-402B-AD47-CE936A05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3E4D-98B5-4FF1-A338-F74256930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89B65-A4AC-4009-97C7-FDFDF724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4" t="41305" r="31316" b="21740"/>
          <a:stretch/>
        </p:blipFill>
        <p:spPr>
          <a:xfrm>
            <a:off x="1019877" y="457201"/>
            <a:ext cx="10213205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8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AF5D-0529-43A4-85DD-B49F06AB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C. RANCANGAN TEKNOLOGI INFORMASI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626E2-2DD5-4F13-BE82-6B9A4A32E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C.9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CB04-14C3-4C9D-A9FE-F02381B2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9E1D-E79C-4D65-8427-BA601801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tataran</a:t>
            </a:r>
            <a:r>
              <a:rPr lang="en-US" sz="2800" dirty="0"/>
              <a:t> </a:t>
            </a:r>
            <a:r>
              <a:rPr lang="en-US" sz="2800" dirty="0" err="1"/>
              <a:t>implementasinya</a:t>
            </a:r>
            <a:r>
              <a:rPr lang="en-US" sz="2800" dirty="0"/>
              <a:t>, </a:t>
            </a:r>
            <a:r>
              <a:rPr lang="en-US" sz="2800" dirty="0" err="1"/>
              <a:t>manusialah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dirancang</a:t>
            </a:r>
            <a:r>
              <a:rPr lang="en-US" sz="2800" dirty="0"/>
              <a:t>. Oleh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mendesain</a:t>
            </a:r>
            <a:r>
              <a:rPr lang="en-US" sz="2800" dirty="0"/>
              <a:t> model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unit </a:t>
            </a:r>
            <a:r>
              <a:rPr lang="en-US" sz="2800" dirty="0" err="1"/>
              <a:t>atau</a:t>
            </a:r>
            <a:r>
              <a:rPr lang="en-US" sz="2800" dirty="0"/>
              <a:t> divisi yang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13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F23E-656A-4049-BD26-8227CC15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CEDC1-F0B7-4786-BD6C-89B1199B6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05" t="42934" r="31869" b="12501"/>
          <a:stretch/>
        </p:blipFill>
        <p:spPr>
          <a:xfrm>
            <a:off x="1097280" y="926433"/>
            <a:ext cx="10058400" cy="5329988"/>
          </a:xfrm>
        </p:spPr>
      </p:pic>
    </p:spTree>
    <p:extLst>
      <p:ext uri="{BB962C8B-B14F-4D97-AF65-F5344CB8AC3E}">
        <p14:creationId xmlns:p14="http://schemas.microsoft.com/office/powerpoint/2010/main" val="57693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254C-04D2-45E2-B31F-2E4080B3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9850-6C6F-4E35-A7A2-A8BE523D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  <a:r>
              <a:rPr lang="en-US" sz="2800" dirty="0" err="1"/>
              <a:t>tertinggi</a:t>
            </a:r>
            <a:r>
              <a:rPr lang="en-US" sz="2800" dirty="0"/>
              <a:t> yang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, </a:t>
            </a:r>
            <a:r>
              <a:rPr lang="en-US" sz="2800" dirty="0" err="1"/>
              <a:t>penerapan</a:t>
            </a:r>
            <a:r>
              <a:rPr lang="en-US" sz="2800" dirty="0"/>
              <a:t>, dan </a:t>
            </a:r>
            <a:r>
              <a:rPr lang="en-US" sz="2800" dirty="0" err="1"/>
              <a:t>pengawasan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CIO (Chief Information Officer). </a:t>
            </a:r>
            <a:r>
              <a:rPr lang="en-US" sz="2800" dirty="0" err="1"/>
              <a:t>Seorang</a:t>
            </a:r>
            <a:r>
              <a:rPr lang="en-US" sz="2800" dirty="0"/>
              <a:t> CIO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lain: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 err="1"/>
              <a:t>Merencanakan</a:t>
            </a:r>
            <a:r>
              <a:rPr lang="en-US" sz="2800" dirty="0"/>
              <a:t> dan </a:t>
            </a:r>
            <a:r>
              <a:rPr lang="en-US" sz="2800" dirty="0" err="1"/>
              <a:t>mengorganisasikan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teritori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agar </a:t>
            </a:r>
            <a:r>
              <a:rPr lang="en-US" sz="2800" dirty="0" err="1"/>
              <a:t>selaras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dan strategi </a:t>
            </a:r>
            <a:r>
              <a:rPr lang="en-US" sz="2800" dirty="0" err="1"/>
              <a:t>bisnis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Mengadakan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dan </a:t>
            </a:r>
            <a:r>
              <a:rPr lang="en-US" sz="2800" dirty="0" err="1"/>
              <a:t>komponen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pembentuk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75381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1047-04FC-46EC-A2BC-C872C83B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5B49-0E8E-4E8D-A3BC-97B2FC39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 err="1"/>
              <a:t>Membangun</a:t>
            </a:r>
            <a:r>
              <a:rPr lang="en-US" sz="2800" dirty="0"/>
              <a:t> dan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beragam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beserta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penunjangnya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Mengoperasikan</a:t>
            </a:r>
            <a:r>
              <a:rPr lang="en-US" sz="2800" dirty="0"/>
              <a:t> dan </a:t>
            </a:r>
            <a:r>
              <a:rPr lang="en-US" sz="2800" dirty="0" err="1"/>
              <a:t>memelihara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dipakai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dimiliki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Mengawasi</a:t>
            </a:r>
            <a:r>
              <a:rPr lang="en-US" sz="2800" dirty="0"/>
              <a:t> dan </a:t>
            </a:r>
            <a:r>
              <a:rPr lang="en-US" sz="2800" dirty="0" err="1"/>
              <a:t>mengendalikan</a:t>
            </a:r>
            <a:r>
              <a:rPr lang="en-US" sz="2800" dirty="0"/>
              <a:t> tata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transparan</a:t>
            </a:r>
            <a:r>
              <a:rPr lang="en-US" sz="2800" dirty="0"/>
              <a:t> dan </a:t>
            </a:r>
            <a:r>
              <a:rPr lang="en-US" sz="2800" dirty="0" err="1"/>
              <a:t>akuntabel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pertanggung</a:t>
            </a:r>
            <a:r>
              <a:rPr lang="en-US" sz="2800" dirty="0"/>
              <a:t> </a:t>
            </a:r>
            <a:r>
              <a:rPr lang="en-US" sz="2800" dirty="0" err="1"/>
              <a:t>jawaban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840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EA00-01BF-4C5D-BE48-7F4DA55F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82B9-177F-4F6A-B3DF-E57DF0DBE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yang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, dan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, </a:t>
            </a:r>
            <a:r>
              <a:rPr lang="en-US" sz="2800" dirty="0" err="1"/>
              <a:t>disusunlah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kendali</a:t>
            </a:r>
            <a:r>
              <a:rPr lang="en-US" sz="2800" dirty="0"/>
              <a:t> CIO. </a:t>
            </a:r>
            <a:r>
              <a:rPr lang="en-US" sz="2800" dirty="0" err="1"/>
              <a:t>Sejalan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tantangan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huruf</a:t>
            </a:r>
            <a:r>
              <a:rPr lang="en-US" sz="2800" dirty="0"/>
              <a:t> “I” </a:t>
            </a:r>
            <a:r>
              <a:rPr lang="en-US" sz="2800" dirty="0" err="1"/>
              <a:t>dalam</a:t>
            </a:r>
            <a:r>
              <a:rPr lang="en-US" sz="2800" dirty="0"/>
              <a:t> CIO-pun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jauh</a:t>
            </a:r>
            <a:r>
              <a:rPr lang="en-US" sz="2800" dirty="0"/>
              <a:t> </a:t>
            </a:r>
            <a:r>
              <a:rPr lang="en-US" sz="2800" dirty="0" err="1"/>
              <a:t>melampaui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sekedar</a:t>
            </a:r>
            <a:r>
              <a:rPr lang="en-US" sz="2800" dirty="0"/>
              <a:t> “</a:t>
            </a:r>
            <a:r>
              <a:rPr lang="en-US" sz="2800" dirty="0" err="1"/>
              <a:t>informasi</a:t>
            </a:r>
            <a:r>
              <a:rPr lang="en-US" sz="2800" dirty="0"/>
              <a:t>”,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“Innovation” </a:t>
            </a:r>
            <a:r>
              <a:rPr lang="en-US" sz="2800" dirty="0" err="1"/>
              <a:t>atau</a:t>
            </a:r>
            <a:r>
              <a:rPr lang="en-US" sz="2800" dirty="0"/>
              <a:t> “Intelligence”. </a:t>
            </a:r>
          </a:p>
        </p:txBody>
      </p:sp>
    </p:spTree>
    <p:extLst>
      <p:ext uri="{BB962C8B-B14F-4D97-AF65-F5344CB8AC3E}">
        <p14:creationId xmlns:p14="http://schemas.microsoft.com/office/powerpoint/2010/main" val="185118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0C50-4DEF-4484-A2A6-7869C6F5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153A-5022-4649-9586-4188FEA8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, </a:t>
            </a:r>
            <a:r>
              <a:rPr lang="en-US" sz="2800" dirty="0" err="1"/>
              <a:t>dibawah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selevel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CIO </a:t>
            </a:r>
            <a:r>
              <a:rPr lang="en-US" sz="2800" dirty="0" err="1"/>
              <a:t>ada</a:t>
            </a:r>
            <a:r>
              <a:rPr lang="en-US" sz="2800" dirty="0"/>
              <a:t> pula </a:t>
            </a:r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yang </a:t>
            </a:r>
            <a:r>
              <a:rPr lang="en-US" sz="2800" dirty="0" err="1"/>
              <a:t>kerap</a:t>
            </a:r>
            <a:r>
              <a:rPr lang="en-US" sz="2800" dirty="0"/>
              <a:t> </a:t>
            </a:r>
            <a:r>
              <a:rPr lang="en-US" sz="2800" dirty="0" err="1"/>
              <a:t>dimiliki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CTO (Chief Technology Officer) – </a:t>
            </a:r>
            <a:r>
              <a:rPr lang="en-US" sz="2800" dirty="0" err="1"/>
              <a:t>fokus</a:t>
            </a:r>
            <a:r>
              <a:rPr lang="en-US" sz="2800" dirty="0"/>
              <a:t> pada </a:t>
            </a:r>
            <a:r>
              <a:rPr lang="en-US" sz="2800" dirty="0" err="1"/>
              <a:t>ketersediaan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menunjang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;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/>
              <a:t>CKO (Chief Knowledge Officer) – </a:t>
            </a:r>
            <a:r>
              <a:rPr lang="en-US" sz="2800" dirty="0" err="1"/>
              <a:t>fokus</a:t>
            </a:r>
            <a:r>
              <a:rPr lang="en-US" sz="2800" dirty="0"/>
              <a:t> pada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CSO (Chief Security Officer) – </a:t>
            </a:r>
            <a:r>
              <a:rPr lang="en-US" sz="2800" dirty="0" err="1"/>
              <a:t>fokus</a:t>
            </a:r>
            <a:r>
              <a:rPr lang="en-US" sz="2800" dirty="0"/>
              <a:t> pada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74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733-92FF-4FFB-B078-D5595E5F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D06E-6BFF-422D-9D32-1BA8EF29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tataran</a:t>
            </a:r>
            <a:r>
              <a:rPr lang="en-US" sz="2800" dirty="0"/>
              <a:t> </a:t>
            </a:r>
            <a:r>
              <a:rPr lang="en-US" sz="2800" dirty="0" err="1"/>
              <a:t>implementasinya</a:t>
            </a:r>
            <a:r>
              <a:rPr lang="en-US" sz="2800" dirty="0"/>
              <a:t>, </a:t>
            </a:r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punggung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di </a:t>
            </a:r>
            <a:r>
              <a:rPr lang="en-US" sz="2800" dirty="0" err="1"/>
              <a:t>sinilah</a:t>
            </a:r>
            <a:r>
              <a:rPr lang="en-US" sz="2800" dirty="0"/>
              <a:t> proses dan </a:t>
            </a:r>
            <a:r>
              <a:rPr lang="en-US" sz="2800" dirty="0" err="1"/>
              <a:t>fungsi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pada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diautomatisasikan</a:t>
            </a:r>
            <a:r>
              <a:rPr lang="en-US" sz="2800" dirty="0"/>
              <a:t>.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/>
              <a:t>Oleh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itulah</a:t>
            </a:r>
            <a:r>
              <a:rPr lang="en-US" sz="2800" dirty="0"/>
              <a:t>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dibangun</a:t>
            </a:r>
            <a:r>
              <a:rPr lang="en-US" sz="2800" dirty="0"/>
              <a:t> dan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58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F71A-28E6-42BE-9314-3D610756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278B-83CF-4B7A-85A8-A95F868B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organisatoris</a:t>
            </a:r>
            <a:r>
              <a:rPr lang="en-US" sz="2800" dirty="0"/>
              <a:t>,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yang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level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jenjang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pimpinan</a:t>
            </a:r>
            <a:r>
              <a:rPr lang="en-US" sz="2800" dirty="0"/>
              <a:t>, </a:t>
            </a:r>
            <a:r>
              <a:rPr lang="en-US" sz="2800" dirty="0" err="1"/>
              <a:t>manajerial</a:t>
            </a:r>
            <a:r>
              <a:rPr lang="en-US" sz="2800" dirty="0"/>
              <a:t>, </a:t>
            </a:r>
            <a:r>
              <a:rPr lang="en-US" sz="2800" dirty="0" err="1"/>
              <a:t>penyelia</a:t>
            </a:r>
            <a:r>
              <a:rPr lang="en-US" sz="2800" dirty="0"/>
              <a:t>, dan </a:t>
            </a:r>
            <a:r>
              <a:rPr lang="en-US" sz="2800" dirty="0" err="1"/>
              <a:t>staf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nomenklatur</a:t>
            </a:r>
            <a:r>
              <a:rPr lang="en-US" sz="2800" dirty="0"/>
              <a:t> yang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 dan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pekerjaannya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: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Pimpinan</a:t>
            </a:r>
            <a:r>
              <a:rPr lang="en-US" sz="2800" dirty="0"/>
              <a:t>: Chief Information Officer, Chief Knowledge Officer, Chief Technology Officer, Chief Security Officer, dan </a:t>
            </a:r>
            <a:r>
              <a:rPr lang="en-US" sz="2800" dirty="0" err="1"/>
              <a:t>lainlain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70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4E7A-8754-45E4-88C1-C9FFC26B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DD0-0DBB-4D13-9E49-D7415C66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17320"/>
            <a:ext cx="10058400" cy="4023360"/>
          </a:xfrm>
        </p:spPr>
        <p:txBody>
          <a:bodyPr>
            <a:no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Manajerial</a:t>
            </a:r>
            <a:r>
              <a:rPr lang="en-US" sz="2800" dirty="0"/>
              <a:t>: IT Infrastructure Director, Systems and Programming Director, Technical Services Director, Application Development Manager, Computer Operations Manager, Data Communication Manager, Enterprise Architecture Manager, dan lain-lain;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Penyelia</a:t>
            </a:r>
            <a:r>
              <a:rPr lang="en-US" sz="2800" dirty="0"/>
              <a:t>: Capacity Planning Supervisor, Network Service Supervisor, Webmaster Supervisor, System Administrator Supervisor, Information Center Supervisor, Database Supervisor, Hardware Installation Supervisor, dan lain-lain; 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Staf</a:t>
            </a:r>
            <a:r>
              <a:rPr lang="en-US" sz="2800" dirty="0"/>
              <a:t>: Business Services Analyst, Network Engineer, Object Programmer, Wireless Coordinator, Personal Computer Specialist, Telecommunication Technician, Quality Measurement Analyst,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2342098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D396-112E-4D97-B84D-6AC79E2A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C. RANCANGAN TEKNOLOGI INFORMASI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4D9B9-CE7F-4BF1-A687-0D65F46DB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C.10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Tata Kelola</a:t>
            </a:r>
          </a:p>
        </p:txBody>
      </p:sp>
    </p:spTree>
    <p:extLst>
      <p:ext uri="{BB962C8B-B14F-4D97-AF65-F5344CB8AC3E}">
        <p14:creationId xmlns:p14="http://schemas.microsoft.com/office/powerpoint/2010/main" val="4014644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B4E8-C609-45A7-8015-743317E0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0A37-7B26-41C6-869E-8CEF9A19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Setelah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aplikasi</a:t>
            </a:r>
            <a:r>
              <a:rPr lang="en-US" sz="2800" dirty="0"/>
              <a:t>, </a:t>
            </a:r>
            <a:r>
              <a:rPr lang="en-US" sz="2800" dirty="0" err="1"/>
              <a:t>teknologi</a:t>
            </a:r>
            <a:r>
              <a:rPr lang="en-US" sz="2800" dirty="0"/>
              <a:t>, dan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dirancang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lain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dipikirkan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model tata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informasinya</a:t>
            </a:r>
            <a:r>
              <a:rPr lang="en-US" sz="2800" dirty="0"/>
              <a:t> –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tataran</a:t>
            </a:r>
            <a:r>
              <a:rPr lang="en-US" sz="2800" dirty="0"/>
              <a:t> governance </a:t>
            </a:r>
            <a:r>
              <a:rPr lang="en-US" sz="2800" dirty="0" err="1"/>
              <a:t>maupun</a:t>
            </a:r>
            <a:r>
              <a:rPr lang="en-US" sz="2800" dirty="0"/>
              <a:t> management.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/>
              <a:t>Paling </a:t>
            </a:r>
            <a:r>
              <a:rPr lang="en-US" sz="2800" dirty="0" err="1"/>
              <a:t>tidak</a:t>
            </a:r>
            <a:r>
              <a:rPr lang="en-US" sz="2800" dirty="0"/>
              <a:t>, </a:t>
            </a:r>
            <a:r>
              <a:rPr lang="en-US" sz="2800" dirty="0" err="1"/>
              <a:t>prinsip</a:t>
            </a:r>
            <a:r>
              <a:rPr lang="en-US" sz="2800" dirty="0"/>
              <a:t>, </a:t>
            </a:r>
            <a:r>
              <a:rPr lang="en-US" sz="2800" dirty="0" err="1"/>
              <a:t>kebijakan</a:t>
            </a:r>
            <a:r>
              <a:rPr lang="en-US" sz="2800" dirty="0"/>
              <a:t>, dan </a:t>
            </a:r>
            <a:r>
              <a:rPr lang="en-US" sz="2800" dirty="0" err="1"/>
              <a:t>kerangka</a:t>
            </a:r>
            <a:r>
              <a:rPr lang="en-US" sz="2800" dirty="0"/>
              <a:t> tata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dirancang</a:t>
            </a:r>
            <a:r>
              <a:rPr lang="en-US" sz="2800" dirty="0"/>
              <a:t> dan </a:t>
            </a:r>
            <a:r>
              <a:rPr lang="en-US" sz="2800" dirty="0" err="1"/>
              <a:t>ditetapkan</a:t>
            </a:r>
            <a:r>
              <a:rPr lang="en-US" sz="2800" dirty="0"/>
              <a:t> agar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dan </a:t>
            </a:r>
            <a:r>
              <a:rPr lang="en-US" sz="2800" dirty="0" err="1"/>
              <a:t>misi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dicanangkan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dan </a:t>
            </a:r>
            <a:r>
              <a:rPr lang="en-US" sz="2800" dirty="0" err="1"/>
              <a:t>peranan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17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FBD3-576E-4130-ACD7-2012069E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3A79-D10C-4932-BA14-0D0E0110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38076-5C5F-4BD1-964D-EA4D62940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9" t="33675" r="31711" b="22619"/>
          <a:stretch/>
        </p:blipFill>
        <p:spPr>
          <a:xfrm>
            <a:off x="1097280" y="988906"/>
            <a:ext cx="9997440" cy="50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E180-9238-4CEF-A02C-97EF58FC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8A23-F4FB-44E7-97B4-0B0AFA17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IT Governance yang </a:t>
            </a:r>
            <a:r>
              <a:rPr lang="en-US" sz="2800" dirty="0" err="1"/>
              <a:t>biasa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COBIT yang </a:t>
            </a:r>
            <a:r>
              <a:rPr lang="en-US" sz="2800" dirty="0" err="1"/>
              <a:t>dikeluarkan</a:t>
            </a:r>
            <a:r>
              <a:rPr lang="en-US" sz="2800" dirty="0"/>
              <a:t> oleh ISACA/ITGI. Dimana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tegas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governance dan management, </a:t>
            </a:r>
            <a:r>
              <a:rPr lang="en-US" sz="2800" dirty="0" err="1"/>
              <a:t>yaitu</a:t>
            </a:r>
            <a:r>
              <a:rPr lang="en-US" sz="2800" dirty="0"/>
              <a:t>: </a:t>
            </a:r>
          </a:p>
          <a:p>
            <a:pPr marL="228600" indent="-177800">
              <a:buFont typeface="Wingdings" panose="05000000000000000000" pitchFamily="2" charset="2"/>
              <a:buChar char="§"/>
            </a:pPr>
            <a:r>
              <a:rPr lang="en-US" sz="2800" dirty="0"/>
              <a:t>Governance: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pemanfaatan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seoptimal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dan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seminimum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;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/>
              <a:t> Management: </a:t>
            </a:r>
            <a:r>
              <a:rPr lang="en-US" sz="2800" dirty="0" err="1"/>
              <a:t>merencanakan</a:t>
            </a:r>
            <a:r>
              <a:rPr lang="en-US" sz="2800" dirty="0"/>
              <a:t>, </a:t>
            </a:r>
            <a:r>
              <a:rPr lang="en-US" sz="2800" dirty="0" err="1"/>
              <a:t>membangun</a:t>
            </a:r>
            <a:r>
              <a:rPr lang="en-US" sz="2800" dirty="0"/>
              <a:t>, </a:t>
            </a:r>
            <a:r>
              <a:rPr lang="en-US" sz="2800" dirty="0" err="1"/>
              <a:t>menerapkan</a:t>
            </a:r>
            <a:r>
              <a:rPr lang="en-US" sz="2800" dirty="0"/>
              <a:t>, dan </a:t>
            </a: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1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10E6-8C54-4A0E-8F1E-B31E6B72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542E-D507-43DC-83F6-F781AF2D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Singkatnya</a:t>
            </a:r>
            <a:r>
              <a:rPr lang="en-US" sz="2800" dirty="0"/>
              <a:t>, </a:t>
            </a:r>
            <a:r>
              <a:rPr lang="en-US" sz="2800" dirty="0" err="1"/>
              <a:t>konsep</a:t>
            </a:r>
            <a:r>
              <a:rPr lang="en-US" sz="2800" dirty="0"/>
              <a:t> governance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EDM, </a:t>
            </a:r>
            <a:r>
              <a:rPr lang="en-US" sz="2800" dirty="0" err="1"/>
              <a:t>atau</a:t>
            </a:r>
            <a:r>
              <a:rPr lang="en-US" sz="2800" dirty="0"/>
              <a:t> Evaluate, Direct, dan Monitor. </a:t>
            </a:r>
            <a:r>
              <a:rPr lang="en-US" sz="2800" dirty="0" err="1"/>
              <a:t>Sementara</a:t>
            </a:r>
            <a:r>
              <a:rPr lang="en-US" sz="2800" dirty="0"/>
              <a:t> management </a:t>
            </a:r>
            <a:r>
              <a:rPr lang="en-US" sz="2800" dirty="0" err="1"/>
              <a:t>meliputi</a:t>
            </a:r>
            <a:r>
              <a:rPr lang="en-US" sz="2800" dirty="0"/>
              <a:t> PBRM, </a:t>
            </a:r>
            <a:r>
              <a:rPr lang="en-US" sz="2800" dirty="0" err="1"/>
              <a:t>yaitu</a:t>
            </a:r>
            <a:r>
              <a:rPr lang="en-US" sz="2800" dirty="0"/>
              <a:t> Plan, Build, Run, dan Monitor. </a:t>
            </a:r>
          </a:p>
          <a:p>
            <a:r>
              <a:rPr lang="en-US" sz="2800" dirty="0" err="1"/>
              <a:t>Perspektif</a:t>
            </a:r>
            <a:r>
              <a:rPr lang="en-US" sz="2800" dirty="0"/>
              <a:t> lain yang </a:t>
            </a:r>
            <a:r>
              <a:rPr lang="en-US" sz="2800" dirty="0" err="1"/>
              <a:t>kerap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governance dan management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karakteristiknya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Dalam</a:t>
            </a:r>
            <a:r>
              <a:rPr lang="en-US" sz="2800" dirty="0"/>
              <a:t> management,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POAC,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singkatan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Planning, </a:t>
            </a:r>
            <a:r>
              <a:rPr lang="en-US" sz="2800" dirty="0" err="1"/>
              <a:t>Organising</a:t>
            </a:r>
            <a:r>
              <a:rPr lang="en-US" sz="2800" dirty="0"/>
              <a:t>, Actuating, dan Controlling. </a:t>
            </a:r>
          </a:p>
          <a:p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governance </a:t>
            </a:r>
            <a:r>
              <a:rPr lang="en-US" sz="2800" dirty="0" err="1"/>
              <a:t>adalah</a:t>
            </a:r>
            <a:r>
              <a:rPr lang="en-US" sz="2800" dirty="0"/>
              <a:t> TARIF, </a:t>
            </a:r>
            <a:r>
              <a:rPr lang="en-US" sz="2800" dirty="0" err="1"/>
              <a:t>yaitu</a:t>
            </a:r>
            <a:r>
              <a:rPr lang="en-US" sz="2800" dirty="0"/>
              <a:t> Transparency, Accountability, Responsibility, </a:t>
            </a:r>
            <a:r>
              <a:rPr lang="en-US" sz="2800" dirty="0" err="1"/>
              <a:t>Indpenendence</a:t>
            </a:r>
            <a:r>
              <a:rPr lang="en-US" sz="2800" dirty="0"/>
              <a:t>, dan Fairness.</a:t>
            </a:r>
          </a:p>
        </p:txBody>
      </p:sp>
    </p:spTree>
    <p:extLst>
      <p:ext uri="{BB962C8B-B14F-4D97-AF65-F5344CB8AC3E}">
        <p14:creationId xmlns:p14="http://schemas.microsoft.com/office/powerpoint/2010/main" val="1736644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D813-5E1F-4CFD-AC2F-B4BF8EE9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D790-CB33-4E4B-A048-33C28011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294BA-128A-46B2-AA9D-A165D003D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6" t="23496" r="31711" b="28762"/>
          <a:stretch/>
        </p:blipFill>
        <p:spPr>
          <a:xfrm>
            <a:off x="1036320" y="493295"/>
            <a:ext cx="10237269" cy="57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6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114-0764-44E4-A49E-B9E9F6F2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41AC8-7902-4E5B-957A-C86188D0C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33" t="43233" r="31868" b="18603"/>
          <a:stretch/>
        </p:blipFill>
        <p:spPr>
          <a:xfrm>
            <a:off x="1097280" y="733926"/>
            <a:ext cx="10058400" cy="5450306"/>
          </a:xfrm>
        </p:spPr>
      </p:pic>
    </p:spTree>
    <p:extLst>
      <p:ext uri="{BB962C8B-B14F-4D97-AF65-F5344CB8AC3E}">
        <p14:creationId xmlns:p14="http://schemas.microsoft.com/office/powerpoint/2010/main" val="280301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DBE7-E2AE-45C0-84A4-526D1A6E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53170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6BA6-A252-4D04-BC55-7ED18DB2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6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Penggambaran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diagram </a:t>
            </a:r>
            <a:r>
              <a:rPr lang="en-US" sz="2800" dirty="0" err="1"/>
              <a:t>blok</a:t>
            </a:r>
            <a:r>
              <a:rPr lang="en-US" sz="2800" dirty="0"/>
              <a:t> yang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domain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</a:t>
            </a:r>
            <a:r>
              <a:rPr lang="en-US" sz="2800" dirty="0" err="1"/>
              <a:t>Logistik</a:t>
            </a:r>
            <a:r>
              <a:rPr lang="en-US" sz="2800" dirty="0"/>
              <a:t>, </a:t>
            </a:r>
            <a:r>
              <a:rPr lang="en-US" sz="2800" dirty="0" err="1"/>
              <a:t>Administrasi</a:t>
            </a:r>
            <a:r>
              <a:rPr lang="en-US" sz="2800" dirty="0"/>
              <a:t>, </a:t>
            </a:r>
            <a:r>
              <a:rPr lang="en-US" sz="2800" dirty="0" err="1"/>
              <a:t>Operasional</a:t>
            </a:r>
            <a:r>
              <a:rPr lang="en-US" sz="2800" dirty="0"/>
              <a:t>, </a:t>
            </a:r>
            <a:r>
              <a:rPr lang="en-US" sz="2800" dirty="0" err="1"/>
              <a:t>Pemasaran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Adapula</a:t>
            </a:r>
            <a:r>
              <a:rPr lang="en-US" sz="2800" dirty="0"/>
              <a:t> yang </a:t>
            </a:r>
            <a:r>
              <a:rPr lang="en-US" sz="2800" dirty="0" err="1"/>
              <a:t>membaginya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Program </a:t>
            </a:r>
            <a:r>
              <a:rPr lang="en-US" sz="2800" dirty="0" err="1"/>
              <a:t>Bisnis</a:t>
            </a:r>
            <a:r>
              <a:rPr lang="en-US" sz="2800" dirty="0"/>
              <a:t>, Modul </a:t>
            </a:r>
            <a:r>
              <a:rPr lang="en-US" sz="2800" dirty="0" err="1"/>
              <a:t>Keamanan</a:t>
            </a:r>
            <a:r>
              <a:rPr lang="en-US" sz="2800" dirty="0"/>
              <a:t>,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Pelaporan</a:t>
            </a:r>
            <a:r>
              <a:rPr lang="en-US" sz="2800" dirty="0"/>
              <a:t>, dan lain-lain.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jarang</a:t>
            </a:r>
            <a:r>
              <a:rPr lang="en-US" sz="2800" dirty="0"/>
              <a:t> pula yang </a:t>
            </a:r>
            <a:r>
              <a:rPr lang="en-US" sz="2800" dirty="0" err="1"/>
              <a:t>mengkategorisasikannya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/>
              <a:t>manajerial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Perencanaan</a:t>
            </a:r>
            <a:r>
              <a:rPr lang="en-US" sz="2800" dirty="0"/>
              <a:t>, </a:t>
            </a:r>
            <a:r>
              <a:rPr lang="en-US" sz="2800" dirty="0" err="1"/>
              <a:t>Pengadaan</a:t>
            </a:r>
            <a:r>
              <a:rPr lang="en-US" sz="2800" dirty="0"/>
              <a:t>, </a:t>
            </a:r>
            <a:r>
              <a:rPr lang="en-US" sz="2800" dirty="0" err="1"/>
              <a:t>Penerapan</a:t>
            </a:r>
            <a:r>
              <a:rPr lang="en-US" sz="2800" dirty="0"/>
              <a:t>, </a:t>
            </a:r>
            <a:r>
              <a:rPr lang="en-US" sz="2800" dirty="0" err="1"/>
              <a:t>Pengawasan</a:t>
            </a:r>
            <a:r>
              <a:rPr lang="en-US" sz="2800" dirty="0"/>
              <a:t>/</a:t>
            </a:r>
            <a:r>
              <a:rPr lang="en-US" sz="2800" dirty="0" err="1"/>
              <a:t>Pengendalian</a:t>
            </a:r>
            <a:r>
              <a:rPr lang="en-US" sz="2800" dirty="0"/>
              <a:t>, dan </a:t>
            </a:r>
            <a:r>
              <a:rPr lang="en-US" sz="2800" dirty="0" err="1"/>
              <a:t>Penilaian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1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07E8-D086-4A4F-A6CC-101F1B70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86603"/>
            <a:ext cx="11150600" cy="653197"/>
          </a:xfrm>
        </p:spPr>
        <p:txBody>
          <a:bodyPr>
            <a:normAutofit/>
          </a:bodyPr>
          <a:lstStyle/>
          <a:p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model </a:t>
            </a:r>
            <a:r>
              <a:rPr lang="en-US" sz="2800" dirty="0" err="1"/>
              <a:t>kategorisasi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8638-3198-403F-B84D-786FB86E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46201"/>
            <a:ext cx="10058400" cy="50981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Cara </a:t>
            </a:r>
            <a:r>
              <a:rPr lang="en-US" sz="2400" dirty="0" err="1"/>
              <a:t>pandang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hakekat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dan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dibangunnya</a:t>
            </a: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Proses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beragam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mengotomatisasikannya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Strategi </a:t>
            </a:r>
            <a:r>
              <a:rPr lang="en-US" sz="2400" dirty="0" err="1"/>
              <a:t>pengadaan</a:t>
            </a:r>
            <a:r>
              <a:rPr lang="en-US" sz="2400" dirty="0"/>
              <a:t> dan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(outsourcing, cloud computing, shared resources, dan lain-lain);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Aliansi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vendor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ERP, SCM, CRM, dan lain </a:t>
            </a:r>
            <a:r>
              <a:rPr lang="en-US" sz="2400" dirty="0" err="1"/>
              <a:t>sebagainya</a:t>
            </a:r>
            <a:r>
              <a:rPr lang="en-US" sz="24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permodelan</a:t>
            </a:r>
            <a:r>
              <a:rPr lang="en-US" sz="2400" dirty="0"/>
              <a:t> yang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portofolio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; dan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9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4AB2-FAF0-4C28-AD86-A78A907A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C4C0-C8BF-4572-98FD-2BB38AE1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Terhadap</a:t>
            </a:r>
            <a:r>
              <a:rPr lang="en-US" sz="2800" dirty="0"/>
              <a:t> masing-masing domain dan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,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perencana</a:t>
            </a:r>
            <a:r>
              <a:rPr lang="en-US" sz="2800" dirty="0"/>
              <a:t> dan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penjelasan</a:t>
            </a:r>
            <a:r>
              <a:rPr lang="en-US" sz="2800" dirty="0"/>
              <a:t> detail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dan </a:t>
            </a:r>
            <a:r>
              <a:rPr lang="en-US" sz="2800" dirty="0" err="1"/>
              <a:t>obyektifnya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 </a:t>
            </a:r>
            <a:r>
              <a:rPr lang="en-US" sz="2800" dirty="0" err="1"/>
              <a:t>keberadaannya</a:t>
            </a:r>
            <a:r>
              <a:rPr lang="en-US" sz="2800" dirty="0"/>
              <a:t>. 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semata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dan </a:t>
            </a:r>
            <a:r>
              <a:rPr lang="en-US" sz="2800" dirty="0" err="1"/>
              <a:t>posisi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17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D2DF-0C4B-43AB-B01B-E91295E7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E475-8BFB-4F1F-9E4B-0AF180AF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/>
          <a:lstStyle/>
          <a:p>
            <a:r>
              <a:rPr lang="en-US" sz="2800" dirty="0" err="1"/>
              <a:t>Contohnya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Modul </a:t>
            </a:r>
            <a:r>
              <a:rPr lang="en-US" sz="2800" dirty="0" err="1"/>
              <a:t>Keamanan</a:t>
            </a:r>
            <a:r>
              <a:rPr lang="en-US" sz="2800" dirty="0"/>
              <a:t>,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implementasinya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program </a:t>
            </a:r>
            <a:r>
              <a:rPr lang="en-US" sz="2800" dirty="0" err="1"/>
              <a:t>semacam</a:t>
            </a:r>
            <a:r>
              <a:rPr lang="en-US" sz="2800" dirty="0"/>
              <a:t> anti virus,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penyandian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modul</a:t>
            </a:r>
            <a:r>
              <a:rPr lang="en-US" sz="2800" dirty="0"/>
              <a:t> </a:t>
            </a:r>
            <a:r>
              <a:rPr lang="en-US" sz="2800" dirty="0" err="1"/>
              <a:t>identifikasi</a:t>
            </a:r>
            <a:r>
              <a:rPr lang="en-US" sz="2800" dirty="0"/>
              <a:t> (</a:t>
            </a:r>
            <a:r>
              <a:rPr lang="en-US" sz="2800" dirty="0" err="1"/>
              <a:t>sidik</a:t>
            </a:r>
            <a:r>
              <a:rPr lang="en-US" sz="2800" dirty="0"/>
              <a:t> </a:t>
            </a:r>
            <a:r>
              <a:rPr lang="en-US" sz="2800" dirty="0" err="1"/>
              <a:t>jari</a:t>
            </a:r>
            <a:r>
              <a:rPr lang="en-US" sz="2800" dirty="0"/>
              <a:t>, </a:t>
            </a:r>
            <a:r>
              <a:rPr lang="en-US" sz="2800" dirty="0" err="1"/>
              <a:t>kartu</a:t>
            </a:r>
            <a:r>
              <a:rPr lang="en-US" sz="2800" dirty="0"/>
              <a:t>, password, </a:t>
            </a:r>
            <a:r>
              <a:rPr lang="en-US" sz="2800" dirty="0" err="1"/>
              <a:t>dsb</a:t>
            </a:r>
            <a:r>
              <a:rPr lang="en-US" sz="2800" dirty="0"/>
              <a:t>),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deteksi</a:t>
            </a:r>
            <a:r>
              <a:rPr lang="en-US" sz="2800" dirty="0"/>
              <a:t> </a:t>
            </a:r>
            <a:r>
              <a:rPr lang="en-US" sz="2800" dirty="0" err="1"/>
              <a:t>dini</a:t>
            </a:r>
            <a:r>
              <a:rPr lang="en-US" sz="2800" dirty="0"/>
              <a:t> </a:t>
            </a:r>
            <a:r>
              <a:rPr lang="en-US" sz="2800" dirty="0" err="1"/>
              <a:t>penyerangan</a:t>
            </a:r>
            <a:r>
              <a:rPr lang="en-US" sz="2800" dirty="0"/>
              <a:t>, dan lain-lain.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 pula </a:t>
            </a:r>
            <a:r>
              <a:rPr lang="en-US" sz="2800" dirty="0" err="1"/>
              <a:t>dengan</a:t>
            </a:r>
            <a:r>
              <a:rPr lang="en-US" sz="2800" dirty="0"/>
              <a:t> Modul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dijabarkan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lingkupnya</a:t>
            </a:r>
            <a:r>
              <a:rPr lang="en-US" sz="2800" dirty="0"/>
              <a:t>,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persepsi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spektrum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-SDM-an </a:t>
            </a:r>
            <a:r>
              <a:rPr lang="en-US" sz="2800" dirty="0" err="1"/>
              <a:t>dimaksud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rekrutmen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pensiun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personel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dan </a:t>
            </a:r>
            <a:r>
              <a:rPr lang="en-US" sz="2800" dirty="0" err="1"/>
              <a:t>remunerasi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46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6447-6CB8-4DC1-8A5A-8D0EC9BF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826A-E911-4711-BB62-5B366474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Satu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yang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postur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konseptual</a:t>
            </a:r>
            <a:r>
              <a:rPr lang="en-US" sz="2800" dirty="0"/>
              <a:t> </a:t>
            </a:r>
            <a:r>
              <a:rPr lang="en-US" sz="2800" dirty="0" err="1"/>
              <a:t>penggambaran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selaras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konsistensi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mempermudah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para stakeholder yang </a:t>
            </a:r>
            <a:r>
              <a:rPr lang="en-US" sz="2800" dirty="0" err="1"/>
              <a:t>berkepentingan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9261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1629</Words>
  <Application>Microsoft Office PowerPoint</Application>
  <PresentationFormat>Widescreen</PresentationFormat>
  <Paragraphs>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</vt:lpstr>
      <vt:lpstr>Retrospect</vt:lpstr>
      <vt:lpstr>PENGEMBANGAN RENCANA STRATEGIS SISTEM INFORMASI</vt:lpstr>
      <vt:lpstr>C. RANCANGAN TEKNOLOGI INFORMASI </vt:lpstr>
      <vt:lpstr>PowerPoint Presentation</vt:lpstr>
      <vt:lpstr>PowerPoint Presentation</vt:lpstr>
      <vt:lpstr>PowerPoint Presentation</vt:lpstr>
      <vt:lpstr>Alasan tiap perusahaan menggunakan model kategorisasi yang berbeda adalah:</vt:lpstr>
      <vt:lpstr>PowerPoint Presentation</vt:lpstr>
      <vt:lpstr>PowerPoint Presentation</vt:lpstr>
      <vt:lpstr>PowerPoint Presentation</vt:lpstr>
      <vt:lpstr>C. RANCANGAN TEKNOLOGI INFORMASI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RANCANGAN TEKNOLOGI INFORMASI </vt:lpstr>
      <vt:lpstr>PowerPoint Presentation</vt:lpstr>
      <vt:lpstr>Ada tiga kategori jaringan umum dibuhkan oleh perusahaan:</vt:lpstr>
      <vt:lpstr>PowerPoint Presentation</vt:lpstr>
      <vt:lpstr>PowerPoint Presentation</vt:lpstr>
      <vt:lpstr>PowerPoint Presentation</vt:lpstr>
      <vt:lpstr>PowerPoint Presentation</vt:lpstr>
      <vt:lpstr>C. RANCANGAN TEKNOLOGI INFORMASI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RANCANGAN TEKNOLOGI INFORMASI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RENCANA STRATEGIS SISTEM INFORMASI</dc:title>
  <dc:creator>User</dc:creator>
  <cp:lastModifiedBy>syaifullah syaifullah</cp:lastModifiedBy>
  <cp:revision>6</cp:revision>
  <dcterms:created xsi:type="dcterms:W3CDTF">2020-10-03T09:12:38Z</dcterms:created>
  <dcterms:modified xsi:type="dcterms:W3CDTF">2020-12-08T00:46:46Z</dcterms:modified>
</cp:coreProperties>
</file>