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C5E7-B860-4B6F-9E59-12FB1DB60CF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1451-642B-46EF-8311-6B7AB869342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33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C5E7-B860-4B6F-9E59-12FB1DB60CF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1451-642B-46EF-8311-6B7AB869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0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C5E7-B860-4B6F-9E59-12FB1DB60CF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1451-642B-46EF-8311-6B7AB869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2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C5E7-B860-4B6F-9E59-12FB1DB60CF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1451-642B-46EF-8311-6B7AB869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5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C5E7-B860-4B6F-9E59-12FB1DB60CF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1451-642B-46EF-8311-6B7AB869342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26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C5E7-B860-4B6F-9E59-12FB1DB60CF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1451-642B-46EF-8311-6B7AB869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C5E7-B860-4B6F-9E59-12FB1DB60CF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1451-642B-46EF-8311-6B7AB869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C5E7-B860-4B6F-9E59-12FB1DB60CF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1451-642B-46EF-8311-6B7AB869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7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C5E7-B860-4B6F-9E59-12FB1DB60CF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1451-642B-46EF-8311-6B7AB869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4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F30C5E7-B860-4B6F-9E59-12FB1DB60CF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481451-642B-46EF-8311-6B7AB869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1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C5E7-B860-4B6F-9E59-12FB1DB60CF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1451-642B-46EF-8311-6B7AB869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3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30C5E7-B860-4B6F-9E59-12FB1DB60CF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481451-642B-46EF-8311-6B7AB869342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55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C0186-2288-4A88-ABE3-4EB2C1A1E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859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PENDAHULLUAN</a:t>
            </a:r>
            <a:br>
              <a:rPr lang="en-US" sz="3200" dirty="0"/>
            </a:br>
            <a:r>
              <a:rPr lang="en-US" sz="3200" dirty="0"/>
              <a:t>Menyusun </a:t>
            </a:r>
            <a:r>
              <a:rPr lang="en-US" sz="3200" dirty="0" err="1"/>
              <a:t>Rencana</a:t>
            </a:r>
            <a:r>
              <a:rPr lang="en-US" sz="3200" dirty="0"/>
              <a:t> </a:t>
            </a:r>
            <a:r>
              <a:rPr lang="en-US" sz="3200" dirty="0" err="1"/>
              <a:t>Strategis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EC50E-BAD7-4AD8-9240-6FEE96229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3932"/>
            <a:ext cx="9144000" cy="1655762"/>
          </a:xfrm>
        </p:spPr>
        <p:txBody>
          <a:bodyPr/>
          <a:lstStyle/>
          <a:p>
            <a:pPr algn="l"/>
            <a:r>
              <a:rPr lang="en-US" dirty="0"/>
              <a:t>SYAIFULLAH</a:t>
            </a:r>
          </a:p>
        </p:txBody>
      </p:sp>
    </p:spTree>
    <p:extLst>
      <p:ext uri="{BB962C8B-B14F-4D97-AF65-F5344CB8AC3E}">
        <p14:creationId xmlns:p14="http://schemas.microsoft.com/office/powerpoint/2010/main" val="200291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A6095-AD1D-4C51-AB51-62AB8D825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6783-862A-420D-AA2C-4F1524E5D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indent="-231775">
              <a:buNone/>
            </a:pPr>
            <a:r>
              <a:rPr lang="en-US" dirty="0"/>
              <a:t>4.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mengkaji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termutakhir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sangatlah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agar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pemangku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persis</a:t>
            </a:r>
            <a:r>
              <a:rPr lang="en-US" dirty="0"/>
              <a:t>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dituju</a:t>
            </a:r>
            <a:r>
              <a:rPr lang="en-US" dirty="0"/>
              <a:t>. </a:t>
            </a:r>
          </a:p>
          <a:p>
            <a:pPr marL="347663" indent="-115888">
              <a:buFont typeface="Wingdings" panose="05000000000000000000" pitchFamily="2" charset="2"/>
              <a:buChar char="§"/>
            </a:pPr>
            <a:r>
              <a:rPr lang="en-US" dirty="0"/>
              <a:t>Cara paling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terkini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audit </a:t>
            </a:r>
            <a:r>
              <a:rPr lang="en-US" dirty="0" err="1"/>
              <a:t>sistem</a:t>
            </a:r>
            <a:r>
              <a:rPr lang="en-US" dirty="0"/>
              <a:t> dan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– </a:t>
            </a:r>
            <a:r>
              <a:rPr lang="en-US" dirty="0" err="1"/>
              <a:t>baik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oleh </a:t>
            </a:r>
            <a:r>
              <a:rPr lang="en-US" dirty="0" err="1"/>
              <a:t>komponen</a:t>
            </a:r>
            <a:r>
              <a:rPr lang="en-US" dirty="0"/>
              <a:t> internal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922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8FFDA-6B68-464A-8730-AE0E19957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D753-C3C4-4EFC-B89D-7FC75B98F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indent="-231775">
              <a:buNone/>
            </a:pPr>
            <a:r>
              <a:rPr lang="en-US" dirty="0"/>
              <a:t>5. </a:t>
            </a:r>
            <a:r>
              <a:rPr lang="en-US" dirty="0" err="1"/>
              <a:t>Mengidentifikasikan</a:t>
            </a:r>
            <a:r>
              <a:rPr lang="en-US" dirty="0"/>
              <a:t> gap </a:t>
            </a:r>
            <a:r>
              <a:rPr lang="en-US" dirty="0" err="1"/>
              <a:t>antara</a:t>
            </a:r>
            <a:r>
              <a:rPr lang="en-US" dirty="0"/>
              <a:t> target yang </a:t>
            </a:r>
            <a:r>
              <a:rPr lang="en-US" dirty="0" err="1"/>
              <a:t>diinginkan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</a:p>
          <a:p>
            <a:pPr marL="404813" indent="-173038">
              <a:buFont typeface="Wingdings" panose="05000000000000000000" pitchFamily="2" charset="2"/>
              <a:buChar char="§"/>
            </a:pPr>
            <a:r>
              <a:rPr lang="en-US" dirty="0"/>
              <a:t>Gap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multi </a:t>
            </a:r>
            <a:r>
              <a:rPr lang="en-US" dirty="0" err="1"/>
              <a:t>aspek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komponen-komponen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: </a:t>
            </a:r>
            <a:r>
              <a:rPr lang="en-US" dirty="0" err="1"/>
              <a:t>aplikasi</a:t>
            </a:r>
            <a:r>
              <a:rPr lang="en-US" dirty="0"/>
              <a:t>, database, </a:t>
            </a:r>
            <a:r>
              <a:rPr lang="en-US" dirty="0" err="1"/>
              <a:t>jaringan</a:t>
            </a:r>
            <a:r>
              <a:rPr lang="en-US" dirty="0"/>
              <a:t>, </a:t>
            </a:r>
            <a:r>
              <a:rPr lang="en-US" dirty="0" err="1"/>
              <a:t>infrastruktur</a:t>
            </a:r>
            <a:r>
              <a:rPr lang="en-US" dirty="0"/>
              <a:t>,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fasilitas</a:t>
            </a:r>
            <a:r>
              <a:rPr lang="en-US" dirty="0"/>
              <a:t> dan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prasarana</a:t>
            </a:r>
            <a:r>
              <a:rPr lang="en-US" dirty="0"/>
              <a:t>, </a:t>
            </a:r>
            <a:r>
              <a:rPr lang="en-US" dirty="0" err="1"/>
              <a:t>budaya</a:t>
            </a:r>
            <a:r>
              <a:rPr lang="en-US" dirty="0"/>
              <a:t>, proses </a:t>
            </a:r>
            <a:r>
              <a:rPr lang="en-US" dirty="0" err="1"/>
              <a:t>bisnis</a:t>
            </a:r>
            <a:r>
              <a:rPr lang="en-US" dirty="0"/>
              <a:t>, </a:t>
            </a:r>
            <a:r>
              <a:rPr lang="en-US" dirty="0" err="1"/>
              <a:t>struktur</a:t>
            </a:r>
            <a:r>
              <a:rPr lang="en-US" dirty="0"/>
              <a:t>, dan lain-lain.</a:t>
            </a:r>
          </a:p>
        </p:txBody>
      </p:sp>
    </p:spTree>
    <p:extLst>
      <p:ext uri="{BB962C8B-B14F-4D97-AF65-F5344CB8AC3E}">
        <p14:creationId xmlns:p14="http://schemas.microsoft.com/office/powerpoint/2010/main" val="401887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CA70-1FC4-4EA8-92E8-258A43AF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A8CD7-0623-4A77-8294-EDCF47553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indent="-231775">
              <a:buNone/>
            </a:pPr>
            <a:r>
              <a:rPr lang="en-US" dirty="0"/>
              <a:t>6. Usaha </a:t>
            </a:r>
            <a:r>
              <a:rPr lang="en-US" dirty="0" err="1"/>
              <a:t>menyusun</a:t>
            </a:r>
            <a:r>
              <a:rPr lang="en-US" dirty="0"/>
              <a:t> dan </a:t>
            </a:r>
            <a:r>
              <a:rPr lang="en-US" dirty="0" err="1"/>
              <a:t>menentukan</a:t>
            </a:r>
            <a:r>
              <a:rPr lang="en-US" dirty="0"/>
              <a:t> program, </a:t>
            </a:r>
            <a:r>
              <a:rPr lang="en-US" dirty="0" err="1"/>
              <a:t>proyek</a:t>
            </a:r>
            <a:r>
              <a:rPr lang="en-US" dirty="0"/>
              <a:t>, dan </a:t>
            </a:r>
            <a:r>
              <a:rPr lang="en-US" dirty="0" err="1"/>
              <a:t>inisiatif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menjembatani</a:t>
            </a:r>
            <a:r>
              <a:rPr lang="en-US" dirty="0"/>
              <a:t> gap yang </a:t>
            </a:r>
            <a:r>
              <a:rPr lang="en-US" dirty="0" err="1"/>
              <a:t>ada</a:t>
            </a:r>
            <a:r>
              <a:rPr lang="en-US" dirty="0"/>
              <a:t>. </a:t>
            </a:r>
          </a:p>
          <a:p>
            <a:pPr marL="404813" indent="-173038">
              <a:buFont typeface="Wingdings" panose="05000000000000000000" pitchFamily="2" charset="2"/>
              <a:buChar char="§"/>
            </a:pP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inilah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inti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program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inilah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agenda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dijalankan</a:t>
            </a:r>
            <a:r>
              <a:rPr lang="en-US" dirty="0"/>
              <a:t> agar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tercapai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3659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2324-EECE-413E-8BD9-EFD8FD659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61143-EDB2-4948-8BF1-E1F3CD5AC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indent="-231775">
              <a:buNone/>
            </a:pPr>
            <a:r>
              <a:rPr lang="en-US" dirty="0"/>
              <a:t>7. </a:t>
            </a:r>
            <a:r>
              <a:rPr lang="en-US" dirty="0" err="1"/>
              <a:t>Suatu</a:t>
            </a:r>
            <a:r>
              <a:rPr lang="en-US" dirty="0"/>
              <a:t> strategi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dijalankan</a:t>
            </a:r>
            <a:r>
              <a:rPr lang="en-US" dirty="0"/>
              <a:t> oleh </a:t>
            </a:r>
            <a:r>
              <a:rPr lang="en-US" dirty="0" err="1"/>
              <a:t>perusahaan</a:t>
            </a:r>
            <a:r>
              <a:rPr lang="en-US" dirty="0"/>
              <a:t>. </a:t>
            </a:r>
          </a:p>
          <a:p>
            <a:pPr marL="347663" indent="-115888">
              <a:buFont typeface="Wingdings" panose="05000000000000000000" pitchFamily="2" charset="2"/>
              <a:buChar char="§"/>
            </a:pPr>
            <a:r>
              <a:rPr lang="en-US" dirty="0"/>
              <a:t>Bagian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sangatlah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dituangkan</a:t>
            </a:r>
            <a:r>
              <a:rPr lang="en-US" dirty="0"/>
              <a:t> dan </a:t>
            </a:r>
            <a:r>
              <a:rPr lang="en-US" dirty="0" err="1"/>
              <a:t>dipaparkan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resmi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sekedar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semata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benarbenar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dan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tambah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2013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85663-B2A1-41E1-87F1-792EBD57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F40D3-BF7F-42FD-B8F6-26EFF1BC1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, </a:t>
            </a:r>
            <a:r>
              <a:rPr lang="en-US" dirty="0" err="1"/>
              <a:t>ketujuh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minimal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dimiliki</a:t>
            </a:r>
            <a:r>
              <a:rPr lang="en-US" dirty="0"/>
              <a:t> oleh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yang </a:t>
            </a:r>
            <a:r>
              <a:rPr lang="en-US" dirty="0" err="1"/>
              <a:t>holistik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Adapun </a:t>
            </a:r>
            <a:r>
              <a:rPr lang="en-US" dirty="0" err="1"/>
              <a:t>hal-hal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per masing-masing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metodologi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dicatat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metodologi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mengadopsi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dan “good practices” yang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dan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itulah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baiknya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metodologi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dijalankan</a:t>
            </a:r>
            <a:r>
              <a:rPr lang="en-US" dirty="0"/>
              <a:t>,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, model, </a:t>
            </a:r>
            <a:r>
              <a:rPr lang="en-US" dirty="0" err="1"/>
              <a:t>kerangka</a:t>
            </a:r>
            <a:r>
              <a:rPr lang="en-US" dirty="0"/>
              <a:t>, dan </a:t>
            </a:r>
            <a:r>
              <a:rPr lang="en-US" dirty="0" err="1"/>
              <a:t>metodologi</a:t>
            </a:r>
            <a:r>
              <a:rPr lang="en-US" dirty="0"/>
              <a:t> yang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metodologi</a:t>
            </a:r>
            <a:r>
              <a:rPr lang="en-US" dirty="0"/>
              <a:t> </a:t>
            </a:r>
            <a:r>
              <a:rPr lang="en-US" dirty="0" err="1"/>
              <a:t>holistik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7374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2B14C-E54B-4E6C-B501-1EF102E6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0B3289-0E2C-4243-BDD0-0E2AF2438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88" t="19420" r="29175" b="6346"/>
          <a:stretch/>
        </p:blipFill>
        <p:spPr>
          <a:xfrm>
            <a:off x="520861" y="115747"/>
            <a:ext cx="10891777" cy="6215605"/>
          </a:xfrm>
        </p:spPr>
      </p:pic>
    </p:spTree>
    <p:extLst>
      <p:ext uri="{BB962C8B-B14F-4D97-AF65-F5344CB8AC3E}">
        <p14:creationId xmlns:p14="http://schemas.microsoft.com/office/powerpoint/2010/main" val="322623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87C7-ACA9-4D9F-923C-6BBA9813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988906"/>
          </a:xfrm>
        </p:spPr>
        <p:txBody>
          <a:bodyPr>
            <a:normAutofit/>
          </a:bodyPr>
          <a:lstStyle/>
          <a:p>
            <a:r>
              <a:rPr lang="en-US" sz="3200" dirty="0"/>
              <a:t>PENDAHULUAN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5A901-A660-4305-8161-21B687DD5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988906"/>
            <a:ext cx="10058400" cy="4880188"/>
          </a:xfrm>
        </p:spPr>
        <p:txBody>
          <a:bodyPr>
            <a:noAutofit/>
          </a:bodyPr>
          <a:lstStyle/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Manajemen</a:t>
            </a:r>
            <a:r>
              <a:rPr lang="en-US" sz="2800" dirty="0"/>
              <a:t> yang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dimulai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perencanaan</a:t>
            </a:r>
            <a:r>
              <a:rPr lang="en-US" sz="2800" dirty="0"/>
              <a:t> yang </a:t>
            </a:r>
            <a:r>
              <a:rPr lang="en-US" sz="2800" dirty="0" err="1"/>
              <a:t>matang</a:t>
            </a:r>
            <a:r>
              <a:rPr lang="en-US" sz="2800" dirty="0"/>
              <a:t>. Pada </a:t>
            </a:r>
            <a:r>
              <a:rPr lang="en-US" sz="2800" dirty="0" err="1"/>
              <a:t>dasarnya</a:t>
            </a:r>
            <a:r>
              <a:rPr lang="en-US" sz="2800" dirty="0"/>
              <a:t> </a:t>
            </a:r>
            <a:r>
              <a:rPr lang="en-US" sz="2800" dirty="0" err="1"/>
              <a:t>rencana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abstraksi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sejumlah</a:t>
            </a:r>
            <a:r>
              <a:rPr lang="en-US" sz="2800" dirty="0"/>
              <a:t> </a:t>
            </a:r>
            <a:r>
              <a:rPr lang="en-US" sz="2800" dirty="0" err="1"/>
              <a:t>inisiatif</a:t>
            </a:r>
            <a:r>
              <a:rPr lang="en-US" sz="2800" dirty="0"/>
              <a:t> </a:t>
            </a:r>
            <a:r>
              <a:rPr lang="en-US" sz="2800" dirty="0" err="1"/>
              <a:t>usulan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menuju</a:t>
            </a:r>
            <a:r>
              <a:rPr lang="en-US" sz="2800" dirty="0"/>
              <a:t> pada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kondisi</a:t>
            </a:r>
            <a:r>
              <a:rPr lang="en-US" sz="2800" dirty="0"/>
              <a:t> yang </a:t>
            </a:r>
            <a:r>
              <a:rPr lang="en-US" sz="2800" dirty="0" err="1"/>
              <a:t>diinginkan</a:t>
            </a:r>
            <a:r>
              <a:rPr lang="en-US" sz="2800" dirty="0"/>
              <a:t>.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konteks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“enterprise”, </a:t>
            </a:r>
            <a:r>
              <a:rPr lang="en-US" sz="2800" dirty="0" err="1"/>
              <a:t>kondisi</a:t>
            </a:r>
            <a:r>
              <a:rPr lang="en-US" sz="2800" dirty="0"/>
              <a:t> yang </a:t>
            </a:r>
            <a:r>
              <a:rPr lang="en-US" sz="2800" dirty="0" err="1"/>
              <a:t>diinginkan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dikatakan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target </a:t>
            </a:r>
            <a:r>
              <a:rPr lang="en-US" sz="2800" dirty="0" err="1"/>
              <a:t>pencapaian</a:t>
            </a:r>
            <a:r>
              <a:rPr lang="en-US" sz="2800" dirty="0"/>
              <a:t>.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esensial</a:t>
            </a:r>
            <a:r>
              <a:rPr lang="en-US" sz="2800" dirty="0"/>
              <a:t>, target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diturunkan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visi</a:t>
            </a:r>
            <a:r>
              <a:rPr lang="en-US" sz="2800" dirty="0"/>
              <a:t> dan </a:t>
            </a:r>
            <a:r>
              <a:rPr lang="en-US" sz="2800" dirty="0" err="1"/>
              <a:t>misi</a:t>
            </a:r>
            <a:r>
              <a:rPr lang="en-US" sz="2800" dirty="0"/>
              <a:t> yang </a:t>
            </a:r>
            <a:r>
              <a:rPr lang="en-US" sz="2800" dirty="0" err="1"/>
              <a:t>dicanangkan</a:t>
            </a:r>
            <a:r>
              <a:rPr lang="en-US" sz="2800" dirty="0"/>
              <a:t>.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Cita-cita</a:t>
            </a:r>
            <a:r>
              <a:rPr lang="en-US" sz="2800" dirty="0"/>
              <a:t> </a:t>
            </a:r>
            <a:r>
              <a:rPr lang="en-US" sz="2800" dirty="0" err="1"/>
              <a:t>dicapainya</a:t>
            </a:r>
            <a:r>
              <a:rPr lang="en-US" sz="2800" dirty="0"/>
              <a:t> </a:t>
            </a:r>
            <a:r>
              <a:rPr lang="en-US" sz="2800" dirty="0" err="1"/>
              <a:t>kondisi</a:t>
            </a:r>
            <a:r>
              <a:rPr lang="en-US" sz="2800" dirty="0"/>
              <a:t> target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</a:t>
            </a:r>
            <a:r>
              <a:rPr lang="en-US" sz="2800" dirty="0" err="1"/>
              <a:t>referensi</a:t>
            </a:r>
            <a:r>
              <a:rPr lang="en-US" sz="2800" dirty="0"/>
              <a:t> </a:t>
            </a:r>
            <a:r>
              <a:rPr lang="en-US" sz="2800" dirty="0" err="1"/>
              <a:t>bersama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pemangku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merancang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aktivitas</a:t>
            </a:r>
            <a:r>
              <a:rPr lang="en-US" sz="2800" dirty="0"/>
              <a:t> </a:t>
            </a:r>
            <a:r>
              <a:rPr lang="en-US" sz="2800" dirty="0" err="1"/>
              <a:t>kegiatannya</a:t>
            </a:r>
            <a:r>
              <a:rPr lang="en-US" sz="2800" dirty="0"/>
              <a:t> </a:t>
            </a:r>
            <a:r>
              <a:rPr lang="en-US" sz="2800" dirty="0" err="1"/>
              <a:t>sehari-hari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076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3B60-423C-4BC1-AB45-6F69E64C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1F94E-B396-4F07-AEEF-F3435F269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rencana</a:t>
            </a:r>
            <a:r>
              <a:rPr lang="en-US" sz="2800" dirty="0"/>
              <a:t> pada </a:t>
            </a:r>
            <a:r>
              <a:rPr lang="en-US" sz="2800" dirty="0" err="1"/>
              <a:t>dasarnya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usulan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menjembatani</a:t>
            </a:r>
            <a:r>
              <a:rPr lang="en-US" sz="2800" dirty="0"/>
              <a:t> gap yang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kondisi</a:t>
            </a:r>
            <a:r>
              <a:rPr lang="en-US" sz="2800" dirty="0"/>
              <a:t> yang </a:t>
            </a:r>
            <a:r>
              <a:rPr lang="en-US" sz="2800" dirty="0" err="1"/>
              <a:t>diinginkan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keadaan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pada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.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dinyatakan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sejumlah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yang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program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kumpulan</a:t>
            </a:r>
            <a:r>
              <a:rPr lang="en-US" sz="2800" dirty="0"/>
              <a:t> </a:t>
            </a:r>
            <a:r>
              <a:rPr lang="en-US" sz="2800" dirty="0" err="1"/>
              <a:t>proyek</a:t>
            </a:r>
            <a:r>
              <a:rPr lang="en-US" sz="2800" dirty="0"/>
              <a:t>. Karena </a:t>
            </a:r>
            <a:r>
              <a:rPr lang="en-US" sz="2800" dirty="0" err="1"/>
              <a:t>sifatnya</a:t>
            </a:r>
            <a:r>
              <a:rPr lang="en-US" sz="2800" dirty="0"/>
              <a:t> yang “multi years”,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kerap</a:t>
            </a:r>
            <a:r>
              <a:rPr lang="en-US" sz="2800" dirty="0"/>
              <a:t> </a:t>
            </a:r>
            <a:r>
              <a:rPr lang="en-US" sz="2800" dirty="0" err="1"/>
              <a:t>kolektif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dikategorikan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tahapan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, </a:t>
            </a:r>
            <a:r>
              <a:rPr lang="en-US" sz="2800" dirty="0" err="1"/>
              <a:t>atau</a:t>
            </a:r>
            <a:r>
              <a:rPr lang="en-US" sz="2800" dirty="0"/>
              <a:t> yang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akrab</a:t>
            </a:r>
            <a:r>
              <a:rPr lang="en-US" sz="2800" dirty="0"/>
              <a:t> </a:t>
            </a:r>
            <a:r>
              <a:rPr lang="en-US" sz="2800" dirty="0" err="1"/>
              <a:t>diistilahkan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peta </a:t>
            </a:r>
            <a:r>
              <a:rPr lang="en-US" sz="2800" dirty="0" err="1"/>
              <a:t>pandu</a:t>
            </a:r>
            <a:r>
              <a:rPr lang="en-US" sz="2800" dirty="0"/>
              <a:t> (roadmap).</a:t>
            </a:r>
          </a:p>
        </p:txBody>
      </p:sp>
    </p:spTree>
    <p:extLst>
      <p:ext uri="{BB962C8B-B14F-4D97-AF65-F5344CB8AC3E}">
        <p14:creationId xmlns:p14="http://schemas.microsoft.com/office/powerpoint/2010/main" val="315262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E51E2-73FD-4EFF-AF59-92A3BC5D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BD85F-ADD9-4738-B230-95ED90623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Mengingat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beroperasi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ekosistem</a:t>
            </a:r>
            <a:r>
              <a:rPr lang="en-US" sz="2800" dirty="0"/>
              <a:t> </a:t>
            </a:r>
            <a:r>
              <a:rPr lang="en-US" sz="2800" dirty="0" err="1"/>
              <a:t>industri</a:t>
            </a:r>
            <a:r>
              <a:rPr lang="en-US" sz="2800" dirty="0"/>
              <a:t>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perencanaan</a:t>
            </a:r>
            <a:r>
              <a:rPr lang="en-US" sz="2800" dirty="0"/>
              <a:t> yang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benar-benar</a:t>
            </a:r>
            <a:r>
              <a:rPr lang="en-US" sz="2800" dirty="0"/>
              <a:t> </a:t>
            </a:r>
            <a:r>
              <a:rPr lang="en-US" sz="2800" dirty="0" err="1"/>
              <a:t>memperhatikan</a:t>
            </a:r>
            <a:r>
              <a:rPr lang="en-US" sz="2800" dirty="0"/>
              <a:t> </a:t>
            </a:r>
            <a:r>
              <a:rPr lang="en-US" sz="2800" dirty="0" err="1"/>
              <a:t>situasi</a:t>
            </a:r>
            <a:r>
              <a:rPr lang="en-US" sz="2800" dirty="0"/>
              <a:t> dan </a:t>
            </a:r>
            <a:r>
              <a:rPr lang="en-US" sz="2800" dirty="0" err="1"/>
              <a:t>kondisi</a:t>
            </a:r>
            <a:r>
              <a:rPr lang="en-US" sz="2800" dirty="0"/>
              <a:t> </a:t>
            </a:r>
            <a:r>
              <a:rPr lang="en-US" sz="2800" dirty="0" err="1"/>
              <a:t>makro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mikro</a:t>
            </a:r>
            <a:r>
              <a:rPr lang="en-US" sz="2800" dirty="0"/>
              <a:t> di </a:t>
            </a:r>
            <a:r>
              <a:rPr lang="en-US" sz="2800" dirty="0" err="1"/>
              <a:t>sekitarnya</a:t>
            </a:r>
            <a:r>
              <a:rPr lang="en-US" sz="2800" dirty="0"/>
              <a:t>.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Demikian</a:t>
            </a:r>
            <a:r>
              <a:rPr lang="en-US" sz="2800" dirty="0"/>
              <a:t> pula </a:t>
            </a:r>
            <a:r>
              <a:rPr lang="en-US" sz="2800" dirty="0" err="1"/>
              <a:t>aspek</a:t>
            </a:r>
            <a:r>
              <a:rPr lang="en-US" sz="2800" dirty="0"/>
              <a:t> tata </a:t>
            </a:r>
            <a:r>
              <a:rPr lang="en-US" sz="2800" dirty="0" err="1"/>
              <a:t>kelola</a:t>
            </a:r>
            <a:r>
              <a:rPr lang="en-US" sz="2800" dirty="0"/>
              <a:t> dan </a:t>
            </a:r>
            <a:r>
              <a:rPr lang="en-US" sz="2800" dirty="0" err="1"/>
              <a:t>manajemen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diperhatikan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rencana</a:t>
            </a:r>
            <a:r>
              <a:rPr lang="en-US" sz="2800" dirty="0"/>
              <a:t> 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disusun</a:t>
            </a:r>
            <a:r>
              <a:rPr lang="en-US" sz="2800" dirty="0"/>
              <a:t> </a:t>
            </a:r>
            <a:r>
              <a:rPr lang="en-US" sz="2800" dirty="0" err="1"/>
              <a:t>benarbenar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diimplementasikan</a:t>
            </a:r>
            <a:r>
              <a:rPr lang="en-US" sz="2800" dirty="0"/>
              <a:t> oleh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terkait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095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C210F-0A7D-47E6-828A-FD3BFC4A3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6C098-6038-4B4B-BA4F-54114D7B6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Penyusunan</a:t>
            </a:r>
            <a:r>
              <a:rPr lang="en-US" sz="2800" dirty="0"/>
              <a:t> dan </a:t>
            </a:r>
            <a:r>
              <a:rPr lang="en-US" sz="2800" dirty="0" err="1"/>
              <a:t>pengembangan</a:t>
            </a:r>
            <a:r>
              <a:rPr lang="en-US" sz="2800" dirty="0"/>
              <a:t> </a:t>
            </a:r>
            <a:r>
              <a:rPr lang="en-US" sz="2800" dirty="0" err="1"/>
              <a:t>rencana</a:t>
            </a:r>
            <a:r>
              <a:rPr lang="en-US" sz="2800" dirty="0"/>
              <a:t> </a:t>
            </a:r>
            <a:r>
              <a:rPr lang="en-US" sz="2800" dirty="0" err="1"/>
              <a:t>strategis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pun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landasan</a:t>
            </a:r>
            <a:r>
              <a:rPr lang="en-US" sz="2800" dirty="0"/>
              <a:t> </a:t>
            </a:r>
            <a:r>
              <a:rPr lang="en-US" sz="2800" dirty="0" err="1"/>
              <a:t>pemikiran</a:t>
            </a:r>
            <a:r>
              <a:rPr lang="en-US" sz="2800" dirty="0"/>
              <a:t> yang </a:t>
            </a:r>
            <a:r>
              <a:rPr lang="en-US" sz="2800" dirty="0" err="1"/>
              <a:t>serupa</a:t>
            </a:r>
            <a:r>
              <a:rPr lang="en-US" sz="2800" dirty="0"/>
              <a:t>. Dimana paling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terdapat</a:t>
            </a:r>
            <a:r>
              <a:rPr lang="en-US" sz="2800" dirty="0"/>
              <a:t> 7 (</a:t>
            </a:r>
            <a:r>
              <a:rPr lang="en-US" sz="2800" dirty="0" err="1"/>
              <a:t>tujuh</a:t>
            </a:r>
            <a:r>
              <a:rPr lang="en-US" sz="2800" dirty="0"/>
              <a:t>) </a:t>
            </a: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domain </a:t>
            </a:r>
            <a:r>
              <a:rPr lang="en-US" sz="2800" dirty="0" err="1"/>
              <a:t>perencanaan</a:t>
            </a:r>
            <a:r>
              <a:rPr lang="en-US" sz="2800" dirty="0"/>
              <a:t> yang </a:t>
            </a:r>
            <a:r>
              <a:rPr lang="en-US" sz="2800" dirty="0" err="1"/>
              <a:t>dikaji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sungguh-sungguh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253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B701B-DF3F-41E8-A2A8-7BBADBF05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346036F-6D03-45A5-A750-4E97272A5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67" t="14529" r="8469" b="5482"/>
          <a:stretch/>
        </p:blipFill>
        <p:spPr>
          <a:xfrm>
            <a:off x="601883" y="173620"/>
            <a:ext cx="10949651" cy="6099858"/>
          </a:xfrm>
        </p:spPr>
      </p:pic>
    </p:spTree>
    <p:extLst>
      <p:ext uri="{BB962C8B-B14F-4D97-AF65-F5344CB8AC3E}">
        <p14:creationId xmlns:p14="http://schemas.microsoft.com/office/powerpoint/2010/main" val="345819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A2CFF-4DE2-4F77-BFD8-AD16256BB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77404" cy="1450757"/>
          </a:xfrm>
        </p:spPr>
        <p:txBody>
          <a:bodyPr>
            <a:normAutofit/>
          </a:bodyPr>
          <a:lstStyle/>
          <a:p>
            <a:r>
              <a:rPr lang="en-US" sz="3200" dirty="0"/>
              <a:t>7 (</a:t>
            </a:r>
            <a:r>
              <a:rPr lang="en-US" sz="3200" dirty="0" err="1"/>
              <a:t>tujuh</a:t>
            </a:r>
            <a:r>
              <a:rPr lang="en-US" sz="3200" dirty="0"/>
              <a:t>) </a:t>
            </a:r>
            <a:r>
              <a:rPr lang="en-US" sz="3200" dirty="0" err="1"/>
              <a:t>aspek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domain </a:t>
            </a:r>
            <a:r>
              <a:rPr lang="en-US" sz="3200" dirty="0" err="1"/>
              <a:t>perencanaan</a:t>
            </a:r>
            <a:r>
              <a:rPr lang="en-US" sz="3200" dirty="0"/>
              <a:t> strategi system </a:t>
            </a:r>
            <a:r>
              <a:rPr lang="en-US" sz="3200" dirty="0" err="1"/>
              <a:t>informasi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FD87-A99B-4A1A-8054-3EC3BD152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 err="1"/>
              <a:t>Perlunya</a:t>
            </a:r>
            <a:r>
              <a:rPr lang="en-US" sz="2800" dirty="0"/>
              <a:t> </a:t>
            </a: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makro</a:t>
            </a:r>
            <a:r>
              <a:rPr lang="en-US" sz="2800" dirty="0"/>
              <a:t> di mana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berada</a:t>
            </a:r>
            <a:r>
              <a:rPr lang="en-US" sz="2800" dirty="0"/>
              <a:t>.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dipahami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sungguh-sungguh</a:t>
            </a:r>
            <a:r>
              <a:rPr lang="en-US" sz="2800" dirty="0"/>
              <a:t> </a:t>
            </a:r>
            <a:r>
              <a:rPr lang="en-US" sz="2800" dirty="0" err="1"/>
              <a:t>karakteristik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industri</a:t>
            </a:r>
            <a:r>
              <a:rPr lang="en-US" sz="2800" dirty="0"/>
              <a:t> di mana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beroperasi</a:t>
            </a:r>
            <a:r>
              <a:rPr lang="en-US" sz="2800" dirty="0"/>
              <a:t>.</a:t>
            </a:r>
          </a:p>
          <a:p>
            <a:pPr marL="625475" indent="-168275">
              <a:buFont typeface="Wingdings" panose="05000000000000000000" pitchFamily="2" charset="2"/>
              <a:buChar char="§"/>
            </a:pPr>
            <a:r>
              <a:rPr lang="en-US" sz="2400" dirty="0"/>
              <a:t>Hal in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dipelajari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mewarnai</a:t>
            </a:r>
            <a:r>
              <a:rPr lang="en-US" sz="2400" dirty="0"/>
              <a:t> </a:t>
            </a:r>
            <a:r>
              <a:rPr lang="en-US" sz="2400" dirty="0" err="1"/>
              <a:t>keberhasilan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di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hari</a:t>
            </a:r>
            <a:r>
              <a:rPr lang="en-US" sz="2400" dirty="0"/>
              <a:t>, </a:t>
            </a:r>
            <a:r>
              <a:rPr lang="en-US" sz="2400" dirty="0" err="1"/>
              <a:t>terutama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menghadapi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fenomena</a:t>
            </a:r>
            <a:r>
              <a:rPr lang="en-US" sz="2400" dirty="0"/>
              <a:t> global dan </a:t>
            </a:r>
            <a:r>
              <a:rPr lang="en-US" sz="2400" dirty="0" err="1"/>
              <a:t>perubahan</a:t>
            </a:r>
            <a:r>
              <a:rPr lang="en-US" sz="2400" dirty="0"/>
              <a:t>. </a:t>
            </a:r>
          </a:p>
          <a:p>
            <a:pPr marL="625475" indent="-168275">
              <a:buFont typeface="Wingdings" panose="05000000000000000000" pitchFamily="2" charset="2"/>
              <a:buChar char="§"/>
            </a:pPr>
            <a:r>
              <a:rPr lang="en-US" sz="2400" dirty="0" err="1"/>
              <a:t>Peranan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dan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merubah</a:t>
            </a:r>
            <a:r>
              <a:rPr lang="en-US" sz="2400" dirty="0"/>
              <a:t> </a:t>
            </a:r>
            <a:r>
              <a:rPr lang="en-US" sz="2400" dirty="0" err="1"/>
              <a:t>tatanan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dan </a:t>
            </a:r>
            <a:r>
              <a:rPr lang="en-US" sz="2400" dirty="0" err="1"/>
              <a:t>sanggup</a:t>
            </a:r>
            <a:r>
              <a:rPr lang="en-US" sz="2400" dirty="0"/>
              <a:t> </a:t>
            </a:r>
            <a:r>
              <a:rPr lang="en-US" sz="2400" dirty="0" err="1"/>
              <a:t>mentransformasikan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dipahami</a:t>
            </a:r>
            <a:r>
              <a:rPr lang="en-US" sz="2400" dirty="0"/>
              <a:t> dan </a:t>
            </a:r>
            <a:r>
              <a:rPr lang="en-US" sz="2400" dirty="0" err="1"/>
              <a:t>dipelajari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sungguh-sungguh</a:t>
            </a:r>
            <a:r>
              <a:rPr lang="en-US" sz="24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518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839A5-5943-4F5D-9729-0F0D60DD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C36CB-93C1-46AD-B357-CBB8C2227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indent="-231775">
              <a:buNone/>
            </a:pPr>
            <a:r>
              <a:rPr lang="en-US" dirty="0"/>
              <a:t>2. </a:t>
            </a:r>
            <a:r>
              <a:rPr lang="en-US" dirty="0" err="1"/>
              <a:t>Dilakukannya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pada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unik</a:t>
            </a:r>
            <a:r>
              <a:rPr lang="en-US" dirty="0"/>
              <a:t>. </a:t>
            </a:r>
            <a:r>
              <a:rPr lang="en-US" dirty="0" err="1"/>
              <a:t>Postur</a:t>
            </a:r>
            <a:r>
              <a:rPr lang="en-US" dirty="0"/>
              <a:t> dan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dan </a:t>
            </a:r>
            <a:r>
              <a:rPr lang="en-US" dirty="0" err="1"/>
              <a:t>misi</a:t>
            </a:r>
            <a:r>
              <a:rPr lang="en-US" dirty="0"/>
              <a:t> yang </a:t>
            </a:r>
            <a:r>
              <a:rPr lang="en-US" dirty="0" err="1"/>
              <a:t>dicanangkan</a:t>
            </a:r>
            <a:r>
              <a:rPr lang="en-US" dirty="0"/>
              <a:t>,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dan model tata </a:t>
            </a:r>
            <a:r>
              <a:rPr lang="en-US" dirty="0" err="1"/>
              <a:t>kelola</a:t>
            </a:r>
            <a:r>
              <a:rPr lang="en-US" dirty="0"/>
              <a:t> yang </a:t>
            </a:r>
            <a:r>
              <a:rPr lang="en-US" dirty="0" err="1"/>
              <a:t>dianut</a:t>
            </a:r>
            <a:r>
              <a:rPr lang="en-US" dirty="0"/>
              <a:t>, </a:t>
            </a:r>
            <a:r>
              <a:rPr lang="en-US" dirty="0" err="1"/>
              <a:t>prinsip-prinsip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pegangan</a:t>
            </a:r>
            <a:r>
              <a:rPr lang="en-US" dirty="0"/>
              <a:t>,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,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kultur yang </a:t>
            </a:r>
            <a:r>
              <a:rPr lang="en-US" dirty="0" err="1"/>
              <a:t>dibentuk</a:t>
            </a:r>
            <a:r>
              <a:rPr lang="en-US" dirty="0"/>
              <a:t>, </a:t>
            </a:r>
            <a:r>
              <a:rPr lang="en-US" dirty="0" err="1"/>
              <a:t>kapasitas</a:t>
            </a:r>
            <a:r>
              <a:rPr lang="en-US" dirty="0"/>
              <a:t> dan </a:t>
            </a:r>
            <a:r>
              <a:rPr lang="en-US" dirty="0" err="1"/>
              <a:t>kapabilitas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, dan lain </a:t>
            </a:r>
            <a:r>
              <a:rPr lang="en-US" dirty="0" err="1"/>
              <a:t>sebagainya</a:t>
            </a:r>
            <a:r>
              <a:rPr lang="en-US" dirty="0"/>
              <a:t>. </a:t>
            </a:r>
          </a:p>
          <a:p>
            <a:pPr marL="231775" indent="-115888">
              <a:buFont typeface="Wingdings" panose="05000000000000000000" pitchFamily="2" charset="2"/>
              <a:buChar char="§"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inilah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dan </a:t>
            </a:r>
            <a:r>
              <a:rPr lang="en-US" dirty="0" err="1"/>
              <a:t>peranan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75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8958-02C1-40A8-A7E3-9D4F63DF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38F2D-F9F4-4BBF-85F3-68C9841F7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8925" indent="-288925">
              <a:buNone/>
            </a:pPr>
            <a:r>
              <a:rPr lang="en-US" sz="2800" dirty="0"/>
              <a:t>3.Penggambaran </a:t>
            </a:r>
            <a:r>
              <a:rPr lang="en-US" sz="2800" dirty="0" err="1"/>
              <a:t>terhadap</a:t>
            </a:r>
            <a:r>
              <a:rPr lang="en-US" sz="2800" dirty="0"/>
              <a:t> target </a:t>
            </a:r>
            <a:r>
              <a:rPr lang="en-US" sz="2800" dirty="0" err="1"/>
              <a:t>perusahaan</a:t>
            </a:r>
            <a:r>
              <a:rPr lang="en-US" sz="2800" dirty="0"/>
              <a:t> yang </a:t>
            </a:r>
            <a:r>
              <a:rPr lang="en-US" sz="2800" dirty="0" err="1"/>
              <a:t>diinginkan</a:t>
            </a:r>
            <a:r>
              <a:rPr lang="en-US" sz="2800" dirty="0"/>
              <a:t> pada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, </a:t>
            </a:r>
            <a:r>
              <a:rPr lang="en-US" sz="2800" dirty="0" err="1"/>
              <a:t>biasanya</a:t>
            </a:r>
            <a:r>
              <a:rPr lang="en-US" sz="2800" dirty="0"/>
              <a:t> pada masa 5-10 </a:t>
            </a:r>
            <a:r>
              <a:rPr lang="en-US" sz="2800" dirty="0" err="1"/>
              <a:t>tahun</a:t>
            </a:r>
            <a:r>
              <a:rPr lang="en-US" sz="2800" dirty="0"/>
              <a:t> </a:t>
            </a:r>
            <a:r>
              <a:rPr lang="en-US" sz="2800" dirty="0" err="1"/>
              <a:t>mendatang</a:t>
            </a:r>
            <a:r>
              <a:rPr lang="en-US" sz="2800" dirty="0"/>
              <a:t>. </a:t>
            </a:r>
          </a:p>
          <a:p>
            <a:pPr marL="463550" indent="-174625">
              <a:buFont typeface="Wingdings" panose="05000000000000000000" pitchFamily="2" charset="2"/>
              <a:buChar char="§"/>
            </a:pPr>
            <a:r>
              <a:rPr lang="en-US" sz="2800" dirty="0" err="1"/>
              <a:t>Kondisi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dijabarkan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detail agar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pemangku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 </a:t>
            </a:r>
            <a:r>
              <a:rPr lang="en-US" sz="2800" dirty="0" err="1"/>
              <a:t>benar-benar</a:t>
            </a:r>
            <a:r>
              <a:rPr lang="en-US" sz="2800" dirty="0"/>
              <a:t> </a:t>
            </a:r>
            <a:r>
              <a:rPr lang="en-US" sz="2800" dirty="0" err="1"/>
              <a:t>paham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target </a:t>
            </a:r>
            <a:r>
              <a:rPr lang="en-US" sz="2800" dirty="0" err="1"/>
              <a:t>situasi</a:t>
            </a:r>
            <a:r>
              <a:rPr lang="en-US" sz="2800" dirty="0"/>
              <a:t> yang </a:t>
            </a:r>
            <a:r>
              <a:rPr lang="en-US" sz="2800" dirty="0" err="1"/>
              <a:t>dituju</a:t>
            </a:r>
            <a:r>
              <a:rPr lang="en-US" sz="2800" dirty="0"/>
              <a:t>. </a:t>
            </a:r>
            <a:r>
              <a:rPr lang="en-US" sz="2800" dirty="0" err="1"/>
              <a:t>Pepatah</a:t>
            </a:r>
            <a:r>
              <a:rPr lang="en-US" sz="2800" dirty="0"/>
              <a:t> </a:t>
            </a:r>
            <a:r>
              <a:rPr lang="en-US" sz="2800" dirty="0" err="1"/>
              <a:t>berbunyi</a:t>
            </a:r>
            <a:r>
              <a:rPr lang="en-US" sz="2800" dirty="0"/>
              <a:t> “if you cannot describe it, you cannot develop it”</a:t>
            </a:r>
          </a:p>
          <a:p>
            <a:pPr marL="463550" indent="-174625">
              <a:buFont typeface="Wingdings" panose="05000000000000000000" pitchFamily="2" charset="2"/>
              <a:buChar char="§"/>
            </a:pPr>
            <a:r>
              <a:rPr lang="en-US" sz="2800" dirty="0" err="1"/>
              <a:t>Sebagaimana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bangunan</a:t>
            </a:r>
            <a:r>
              <a:rPr lang="en-US" sz="2800" dirty="0"/>
              <a:t>, </a:t>
            </a:r>
            <a:r>
              <a:rPr lang="en-US" sz="2800" dirty="0" err="1"/>
              <a:t>arsitektur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dan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diiginkan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digambarkan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ilustrasi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dimengerti</a:t>
            </a:r>
            <a:r>
              <a:rPr lang="en-US" sz="2800" dirty="0"/>
              <a:t> oleh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yang </a:t>
            </a:r>
            <a:r>
              <a:rPr lang="en-US" sz="2800" dirty="0" err="1"/>
              <a:t>berkepentingan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44127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</TotalTime>
  <Words>820</Words>
  <Application>Microsoft Office PowerPoint</Application>
  <PresentationFormat>Widescreen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Wingdings</vt:lpstr>
      <vt:lpstr>Retrospect</vt:lpstr>
      <vt:lpstr>PENDAHULLUAN Menyusun Rencana Strategis Sistem Informasi</vt:lpstr>
      <vt:lpstr>PENDAHULUAN</vt:lpstr>
      <vt:lpstr>PowerPoint Presentation</vt:lpstr>
      <vt:lpstr>PowerPoint Presentation</vt:lpstr>
      <vt:lpstr>PowerPoint Presentation</vt:lpstr>
      <vt:lpstr>PowerPoint Presentation</vt:lpstr>
      <vt:lpstr>7 (tujuh) aspek atau domain perencanaan strategi system informasi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Menyusun Rencana Strategis Sistem Informasi</dc:title>
  <dc:creator>User</dc:creator>
  <cp:lastModifiedBy>User</cp:lastModifiedBy>
  <cp:revision>5</cp:revision>
  <dcterms:created xsi:type="dcterms:W3CDTF">2020-09-30T07:15:50Z</dcterms:created>
  <dcterms:modified xsi:type="dcterms:W3CDTF">2020-10-01T01:56:14Z</dcterms:modified>
</cp:coreProperties>
</file>