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91" r:id="rId3"/>
    <p:sldId id="272" r:id="rId4"/>
    <p:sldId id="273" r:id="rId5"/>
    <p:sldId id="274" r:id="rId6"/>
    <p:sldId id="293" r:id="rId7"/>
    <p:sldId id="275" r:id="rId8"/>
    <p:sldId id="297" r:id="rId9"/>
    <p:sldId id="276" r:id="rId10"/>
    <p:sldId id="296" r:id="rId11"/>
    <p:sldId id="278" r:id="rId12"/>
    <p:sldId id="29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71EC8F-009E-4BEE-B38C-3B396930CDC5}" v="1" dt="2023-09-03T14:20:20.2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63" autoAdjust="0"/>
    <p:restoredTop sz="94660"/>
  </p:normalViewPr>
  <p:slideViewPr>
    <p:cSldViewPr snapToGrid="0">
      <p:cViewPr varScale="1">
        <p:scale>
          <a:sx n="80" d="100"/>
          <a:sy n="80" d="100"/>
        </p:scale>
        <p:origin x="216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sv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6" Type="http://schemas.openxmlformats.org/officeDocument/2006/relationships/image" Target="../media/image18.svg"/><Relationship Id="rId5" Type="http://schemas.openxmlformats.org/officeDocument/2006/relationships/image" Target="../media/image17.png"/><Relationship Id="rId4" Type="http://schemas.openxmlformats.org/officeDocument/2006/relationships/image" Target="../media/image1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342D3E-35F8-4408-AC82-D7537CBC3005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AAB33913-E190-448B-92A2-89382435657F}">
      <dgm:prSet/>
      <dgm:spPr/>
      <dgm:t>
        <a:bodyPr/>
        <a:lstStyle/>
        <a:p>
          <a:r>
            <a:rPr lang="en-US"/>
            <a:t>People: Individuals with designated roles and responsibilities</a:t>
          </a:r>
        </a:p>
      </dgm:t>
    </dgm:pt>
    <dgm:pt modelId="{05B36B91-2EF0-4DCB-A339-BDC3102916DC}" type="parTrans" cxnId="{FAA8A965-0D1E-4D23-AF0D-126777B99B93}">
      <dgm:prSet/>
      <dgm:spPr/>
      <dgm:t>
        <a:bodyPr/>
        <a:lstStyle/>
        <a:p>
          <a:endParaRPr lang="en-US"/>
        </a:p>
      </dgm:t>
    </dgm:pt>
    <dgm:pt modelId="{75073F2C-A7E8-4FA8-A639-97695A90E0B1}" type="sibTrans" cxnId="{FAA8A965-0D1E-4D23-AF0D-126777B99B93}">
      <dgm:prSet/>
      <dgm:spPr/>
      <dgm:t>
        <a:bodyPr/>
        <a:lstStyle/>
        <a:p>
          <a:endParaRPr lang="en-US"/>
        </a:p>
      </dgm:t>
    </dgm:pt>
    <dgm:pt modelId="{28D8472E-9BF3-4221-B56B-5CB4B6EF4F88}">
      <dgm:prSet/>
      <dgm:spPr/>
      <dgm:t>
        <a:bodyPr/>
        <a:lstStyle/>
        <a:p>
          <a:r>
            <a:rPr lang="en-US"/>
            <a:t>Resources: Assets, such as finances, equipment, and technology</a:t>
          </a:r>
        </a:p>
      </dgm:t>
    </dgm:pt>
    <dgm:pt modelId="{9E6CDC9F-7781-4962-ACC9-D61F0FEF7C05}" type="parTrans" cxnId="{FB532EC5-6D74-4F5A-9364-24B95E082D60}">
      <dgm:prSet/>
      <dgm:spPr/>
      <dgm:t>
        <a:bodyPr/>
        <a:lstStyle/>
        <a:p>
          <a:endParaRPr lang="en-US"/>
        </a:p>
      </dgm:t>
    </dgm:pt>
    <dgm:pt modelId="{34472CE5-BF5E-4D13-8273-7E1B22F0FAF1}" type="sibTrans" cxnId="{FB532EC5-6D74-4F5A-9364-24B95E082D60}">
      <dgm:prSet/>
      <dgm:spPr/>
      <dgm:t>
        <a:bodyPr/>
        <a:lstStyle/>
        <a:p>
          <a:endParaRPr lang="en-US"/>
        </a:p>
      </dgm:t>
    </dgm:pt>
    <dgm:pt modelId="{37E65623-7D99-4AEF-9809-832B7F75E6F2}">
      <dgm:prSet/>
      <dgm:spPr/>
      <dgm:t>
        <a:bodyPr/>
        <a:lstStyle/>
        <a:p>
          <a:r>
            <a:rPr lang="en-US"/>
            <a:t>Processes: Procedures and workflows that enable tasks to be completed efficiently</a:t>
          </a:r>
        </a:p>
      </dgm:t>
    </dgm:pt>
    <dgm:pt modelId="{A1D64861-BEF2-4DC6-9996-2329BA0C12AE}" type="parTrans" cxnId="{0C497218-0AF0-4451-B1F2-7EF3D38E6104}">
      <dgm:prSet/>
      <dgm:spPr/>
      <dgm:t>
        <a:bodyPr/>
        <a:lstStyle/>
        <a:p>
          <a:endParaRPr lang="en-US"/>
        </a:p>
      </dgm:t>
    </dgm:pt>
    <dgm:pt modelId="{BB3C56C3-33C5-4231-9A31-D408F1A5CA7B}" type="sibTrans" cxnId="{0C497218-0AF0-4451-B1F2-7EF3D38E6104}">
      <dgm:prSet/>
      <dgm:spPr/>
      <dgm:t>
        <a:bodyPr/>
        <a:lstStyle/>
        <a:p>
          <a:endParaRPr lang="en-US"/>
        </a:p>
      </dgm:t>
    </dgm:pt>
    <dgm:pt modelId="{AFD8E2BF-0B39-4F02-BFB5-BD6D44076924}">
      <dgm:prSet/>
      <dgm:spPr/>
      <dgm:t>
        <a:bodyPr/>
        <a:lstStyle/>
        <a:p>
          <a:r>
            <a:rPr lang="en-US"/>
            <a:t>Goals/Objectives: The desired outcomes an organization strives to achieve</a:t>
          </a:r>
        </a:p>
      </dgm:t>
    </dgm:pt>
    <dgm:pt modelId="{1FA3D562-079D-4966-9E6A-EDF915B087FC}" type="parTrans" cxnId="{E353AFF9-635C-4B87-AD66-515AC27C5E85}">
      <dgm:prSet/>
      <dgm:spPr/>
      <dgm:t>
        <a:bodyPr/>
        <a:lstStyle/>
        <a:p>
          <a:endParaRPr lang="en-US"/>
        </a:p>
      </dgm:t>
    </dgm:pt>
    <dgm:pt modelId="{22207709-6835-4092-8018-C1E1ABCFA607}" type="sibTrans" cxnId="{E353AFF9-635C-4B87-AD66-515AC27C5E85}">
      <dgm:prSet/>
      <dgm:spPr/>
      <dgm:t>
        <a:bodyPr/>
        <a:lstStyle/>
        <a:p>
          <a:endParaRPr lang="en-US"/>
        </a:p>
      </dgm:t>
    </dgm:pt>
    <dgm:pt modelId="{5E325CB0-97DB-451E-9180-73784177FBF1}" type="pres">
      <dgm:prSet presAssocID="{12342D3E-35F8-4408-AC82-D7537CBC3005}" presName="root" presStyleCnt="0">
        <dgm:presLayoutVars>
          <dgm:dir/>
          <dgm:resizeHandles val="exact"/>
        </dgm:presLayoutVars>
      </dgm:prSet>
      <dgm:spPr/>
    </dgm:pt>
    <dgm:pt modelId="{6A054688-46F2-4889-BC95-1AFA36572834}" type="pres">
      <dgm:prSet presAssocID="{AAB33913-E190-448B-92A2-89382435657F}" presName="compNode" presStyleCnt="0"/>
      <dgm:spPr/>
    </dgm:pt>
    <dgm:pt modelId="{220DA036-CF8C-45AF-85A8-E6DF71FF82B8}" type="pres">
      <dgm:prSet presAssocID="{AAB33913-E190-448B-92A2-89382435657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of People"/>
        </a:ext>
      </dgm:extLst>
    </dgm:pt>
    <dgm:pt modelId="{F17D9FC4-2973-4BF2-A025-23E0163AF3DB}" type="pres">
      <dgm:prSet presAssocID="{AAB33913-E190-448B-92A2-89382435657F}" presName="spaceRect" presStyleCnt="0"/>
      <dgm:spPr/>
    </dgm:pt>
    <dgm:pt modelId="{3261DFBF-600D-4DE8-AD23-67AF0C4C3D90}" type="pres">
      <dgm:prSet presAssocID="{AAB33913-E190-448B-92A2-89382435657F}" presName="textRect" presStyleLbl="revTx" presStyleIdx="0" presStyleCnt="4">
        <dgm:presLayoutVars>
          <dgm:chMax val="1"/>
          <dgm:chPref val="1"/>
        </dgm:presLayoutVars>
      </dgm:prSet>
      <dgm:spPr/>
    </dgm:pt>
    <dgm:pt modelId="{1FC675E1-9919-412E-9578-5C9E2316B965}" type="pres">
      <dgm:prSet presAssocID="{75073F2C-A7E8-4FA8-A639-97695A90E0B1}" presName="sibTrans" presStyleCnt="0"/>
      <dgm:spPr/>
    </dgm:pt>
    <dgm:pt modelId="{5BBBB67C-5B78-4088-9C03-EE0028FD7EEB}" type="pres">
      <dgm:prSet presAssocID="{28D8472E-9BF3-4221-B56B-5CB4B6EF4F88}" presName="compNode" presStyleCnt="0"/>
      <dgm:spPr/>
    </dgm:pt>
    <dgm:pt modelId="{37095D08-38E9-457F-AD15-713256DB7B0F}" type="pres">
      <dgm:prSet presAssocID="{28D8472E-9BF3-4221-B56B-5CB4B6EF4F88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86F88AF0-BD82-4131-A0B7-083F9CF31DA7}" type="pres">
      <dgm:prSet presAssocID="{28D8472E-9BF3-4221-B56B-5CB4B6EF4F88}" presName="spaceRect" presStyleCnt="0"/>
      <dgm:spPr/>
    </dgm:pt>
    <dgm:pt modelId="{8C6275CA-6C4C-444E-90EE-78FA52E28AEB}" type="pres">
      <dgm:prSet presAssocID="{28D8472E-9BF3-4221-B56B-5CB4B6EF4F88}" presName="textRect" presStyleLbl="revTx" presStyleIdx="1" presStyleCnt="4">
        <dgm:presLayoutVars>
          <dgm:chMax val="1"/>
          <dgm:chPref val="1"/>
        </dgm:presLayoutVars>
      </dgm:prSet>
      <dgm:spPr/>
    </dgm:pt>
    <dgm:pt modelId="{7A81E70A-FCC5-4208-8707-94D6DDCAA865}" type="pres">
      <dgm:prSet presAssocID="{34472CE5-BF5E-4D13-8273-7E1B22F0FAF1}" presName="sibTrans" presStyleCnt="0"/>
      <dgm:spPr/>
    </dgm:pt>
    <dgm:pt modelId="{0C7B9BB0-4803-4BE8-AD3D-988A51191699}" type="pres">
      <dgm:prSet presAssocID="{37E65623-7D99-4AEF-9809-832B7F75E6F2}" presName="compNode" presStyleCnt="0"/>
      <dgm:spPr/>
    </dgm:pt>
    <dgm:pt modelId="{CE25608A-0AB4-4124-90F7-58DD63DD45EC}" type="pres">
      <dgm:prSet presAssocID="{37E65623-7D99-4AEF-9809-832B7F75E6F2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C7A49016-723C-401D-BAD7-B232D45FA8D6}" type="pres">
      <dgm:prSet presAssocID="{37E65623-7D99-4AEF-9809-832B7F75E6F2}" presName="spaceRect" presStyleCnt="0"/>
      <dgm:spPr/>
    </dgm:pt>
    <dgm:pt modelId="{58B8E415-7E9F-4035-A338-B9A9DF21811C}" type="pres">
      <dgm:prSet presAssocID="{37E65623-7D99-4AEF-9809-832B7F75E6F2}" presName="textRect" presStyleLbl="revTx" presStyleIdx="2" presStyleCnt="4">
        <dgm:presLayoutVars>
          <dgm:chMax val="1"/>
          <dgm:chPref val="1"/>
        </dgm:presLayoutVars>
      </dgm:prSet>
      <dgm:spPr/>
    </dgm:pt>
    <dgm:pt modelId="{59753C5B-19AE-4828-9C74-C662BD4E17EC}" type="pres">
      <dgm:prSet presAssocID="{BB3C56C3-33C5-4231-9A31-D408F1A5CA7B}" presName="sibTrans" presStyleCnt="0"/>
      <dgm:spPr/>
    </dgm:pt>
    <dgm:pt modelId="{8509781C-2705-4DF0-811A-4AF9054849EC}" type="pres">
      <dgm:prSet presAssocID="{AFD8E2BF-0B39-4F02-BFB5-BD6D44076924}" presName="compNode" presStyleCnt="0"/>
      <dgm:spPr/>
    </dgm:pt>
    <dgm:pt modelId="{63B95006-C162-4BF8-B4AD-D0D031CD3EA3}" type="pres">
      <dgm:prSet presAssocID="{AFD8E2BF-0B39-4F02-BFB5-BD6D44076924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D045CCE5-DE9A-4F44-8E0C-6EC8303EB9A5}" type="pres">
      <dgm:prSet presAssocID="{AFD8E2BF-0B39-4F02-BFB5-BD6D44076924}" presName="spaceRect" presStyleCnt="0"/>
      <dgm:spPr/>
    </dgm:pt>
    <dgm:pt modelId="{B3A5B6D5-E0BC-487F-8391-3EC12B2468D8}" type="pres">
      <dgm:prSet presAssocID="{AFD8E2BF-0B39-4F02-BFB5-BD6D44076924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0C497218-0AF0-4451-B1F2-7EF3D38E6104}" srcId="{12342D3E-35F8-4408-AC82-D7537CBC3005}" destId="{37E65623-7D99-4AEF-9809-832B7F75E6F2}" srcOrd="2" destOrd="0" parTransId="{A1D64861-BEF2-4DC6-9996-2329BA0C12AE}" sibTransId="{BB3C56C3-33C5-4231-9A31-D408F1A5CA7B}"/>
    <dgm:cxn modelId="{A50F2731-2238-4B99-98F5-B26489435EA4}" type="presOf" srcId="{AAB33913-E190-448B-92A2-89382435657F}" destId="{3261DFBF-600D-4DE8-AD23-67AF0C4C3D90}" srcOrd="0" destOrd="0" presId="urn:microsoft.com/office/officeart/2018/2/layout/IconLabelList"/>
    <dgm:cxn modelId="{FAA8A965-0D1E-4D23-AF0D-126777B99B93}" srcId="{12342D3E-35F8-4408-AC82-D7537CBC3005}" destId="{AAB33913-E190-448B-92A2-89382435657F}" srcOrd="0" destOrd="0" parTransId="{05B36B91-2EF0-4DCB-A339-BDC3102916DC}" sibTransId="{75073F2C-A7E8-4FA8-A639-97695A90E0B1}"/>
    <dgm:cxn modelId="{087C496F-C1F5-4F0F-BFE1-F64FAB923ED4}" type="presOf" srcId="{AFD8E2BF-0B39-4F02-BFB5-BD6D44076924}" destId="{B3A5B6D5-E0BC-487F-8391-3EC12B2468D8}" srcOrd="0" destOrd="0" presId="urn:microsoft.com/office/officeart/2018/2/layout/IconLabelList"/>
    <dgm:cxn modelId="{157BE07B-724D-4C77-B2A9-5C30CFA83985}" type="presOf" srcId="{28D8472E-9BF3-4221-B56B-5CB4B6EF4F88}" destId="{8C6275CA-6C4C-444E-90EE-78FA52E28AEB}" srcOrd="0" destOrd="0" presId="urn:microsoft.com/office/officeart/2018/2/layout/IconLabelList"/>
    <dgm:cxn modelId="{F8BC3987-A9F1-4328-98CC-56943482245B}" type="presOf" srcId="{12342D3E-35F8-4408-AC82-D7537CBC3005}" destId="{5E325CB0-97DB-451E-9180-73784177FBF1}" srcOrd="0" destOrd="0" presId="urn:microsoft.com/office/officeart/2018/2/layout/IconLabelList"/>
    <dgm:cxn modelId="{FB532EC5-6D74-4F5A-9364-24B95E082D60}" srcId="{12342D3E-35F8-4408-AC82-D7537CBC3005}" destId="{28D8472E-9BF3-4221-B56B-5CB4B6EF4F88}" srcOrd="1" destOrd="0" parTransId="{9E6CDC9F-7781-4962-ACC9-D61F0FEF7C05}" sibTransId="{34472CE5-BF5E-4D13-8273-7E1B22F0FAF1}"/>
    <dgm:cxn modelId="{C47C62F6-9104-45A0-96C4-1BA585183E67}" type="presOf" srcId="{37E65623-7D99-4AEF-9809-832B7F75E6F2}" destId="{58B8E415-7E9F-4035-A338-B9A9DF21811C}" srcOrd="0" destOrd="0" presId="urn:microsoft.com/office/officeart/2018/2/layout/IconLabelList"/>
    <dgm:cxn modelId="{E353AFF9-635C-4B87-AD66-515AC27C5E85}" srcId="{12342D3E-35F8-4408-AC82-D7537CBC3005}" destId="{AFD8E2BF-0B39-4F02-BFB5-BD6D44076924}" srcOrd="3" destOrd="0" parTransId="{1FA3D562-079D-4966-9E6A-EDF915B087FC}" sibTransId="{22207709-6835-4092-8018-C1E1ABCFA607}"/>
    <dgm:cxn modelId="{D2E430B8-4FD4-4C74-B0EB-50CF857831D5}" type="presParOf" srcId="{5E325CB0-97DB-451E-9180-73784177FBF1}" destId="{6A054688-46F2-4889-BC95-1AFA36572834}" srcOrd="0" destOrd="0" presId="urn:microsoft.com/office/officeart/2018/2/layout/IconLabelList"/>
    <dgm:cxn modelId="{A39D886C-D819-4742-9799-B49FB136084D}" type="presParOf" srcId="{6A054688-46F2-4889-BC95-1AFA36572834}" destId="{220DA036-CF8C-45AF-85A8-E6DF71FF82B8}" srcOrd="0" destOrd="0" presId="urn:microsoft.com/office/officeart/2018/2/layout/IconLabelList"/>
    <dgm:cxn modelId="{209FF437-6DE7-412A-9668-18AF17EC87EE}" type="presParOf" srcId="{6A054688-46F2-4889-BC95-1AFA36572834}" destId="{F17D9FC4-2973-4BF2-A025-23E0163AF3DB}" srcOrd="1" destOrd="0" presId="urn:microsoft.com/office/officeart/2018/2/layout/IconLabelList"/>
    <dgm:cxn modelId="{57F9803E-67ED-4038-A66F-36384FEA6ACC}" type="presParOf" srcId="{6A054688-46F2-4889-BC95-1AFA36572834}" destId="{3261DFBF-600D-4DE8-AD23-67AF0C4C3D90}" srcOrd="2" destOrd="0" presId="urn:microsoft.com/office/officeart/2018/2/layout/IconLabelList"/>
    <dgm:cxn modelId="{E2FBF1BF-411B-489A-BB21-FC2043272B3B}" type="presParOf" srcId="{5E325CB0-97DB-451E-9180-73784177FBF1}" destId="{1FC675E1-9919-412E-9578-5C9E2316B965}" srcOrd="1" destOrd="0" presId="urn:microsoft.com/office/officeart/2018/2/layout/IconLabelList"/>
    <dgm:cxn modelId="{4CAD9EF4-5F7D-4AFF-B290-2188052B3D44}" type="presParOf" srcId="{5E325CB0-97DB-451E-9180-73784177FBF1}" destId="{5BBBB67C-5B78-4088-9C03-EE0028FD7EEB}" srcOrd="2" destOrd="0" presId="urn:microsoft.com/office/officeart/2018/2/layout/IconLabelList"/>
    <dgm:cxn modelId="{A95E8DBF-E1AD-4E28-9481-BA1BB01C02BE}" type="presParOf" srcId="{5BBBB67C-5B78-4088-9C03-EE0028FD7EEB}" destId="{37095D08-38E9-457F-AD15-713256DB7B0F}" srcOrd="0" destOrd="0" presId="urn:microsoft.com/office/officeart/2018/2/layout/IconLabelList"/>
    <dgm:cxn modelId="{547C909E-A9D4-4F09-9603-1ECEB3831089}" type="presParOf" srcId="{5BBBB67C-5B78-4088-9C03-EE0028FD7EEB}" destId="{86F88AF0-BD82-4131-A0B7-083F9CF31DA7}" srcOrd="1" destOrd="0" presId="urn:microsoft.com/office/officeart/2018/2/layout/IconLabelList"/>
    <dgm:cxn modelId="{77D7D3CB-C27E-4FE3-B96A-1B0601DFA418}" type="presParOf" srcId="{5BBBB67C-5B78-4088-9C03-EE0028FD7EEB}" destId="{8C6275CA-6C4C-444E-90EE-78FA52E28AEB}" srcOrd="2" destOrd="0" presId="urn:microsoft.com/office/officeart/2018/2/layout/IconLabelList"/>
    <dgm:cxn modelId="{10A94302-2431-43D9-944A-86BADC6E3BBA}" type="presParOf" srcId="{5E325CB0-97DB-451E-9180-73784177FBF1}" destId="{7A81E70A-FCC5-4208-8707-94D6DDCAA865}" srcOrd="3" destOrd="0" presId="urn:microsoft.com/office/officeart/2018/2/layout/IconLabelList"/>
    <dgm:cxn modelId="{77C9E76B-9F6F-489D-B156-D81B0FDA176C}" type="presParOf" srcId="{5E325CB0-97DB-451E-9180-73784177FBF1}" destId="{0C7B9BB0-4803-4BE8-AD3D-988A51191699}" srcOrd="4" destOrd="0" presId="urn:microsoft.com/office/officeart/2018/2/layout/IconLabelList"/>
    <dgm:cxn modelId="{3BEF6FB0-E32D-4D60-B908-81099EFFC985}" type="presParOf" srcId="{0C7B9BB0-4803-4BE8-AD3D-988A51191699}" destId="{CE25608A-0AB4-4124-90F7-58DD63DD45EC}" srcOrd="0" destOrd="0" presId="urn:microsoft.com/office/officeart/2018/2/layout/IconLabelList"/>
    <dgm:cxn modelId="{6A53BA43-D113-4F56-8E00-073D72D9AE42}" type="presParOf" srcId="{0C7B9BB0-4803-4BE8-AD3D-988A51191699}" destId="{C7A49016-723C-401D-BAD7-B232D45FA8D6}" srcOrd="1" destOrd="0" presId="urn:microsoft.com/office/officeart/2018/2/layout/IconLabelList"/>
    <dgm:cxn modelId="{43C17A40-584C-4816-AC2A-042FF02917C7}" type="presParOf" srcId="{0C7B9BB0-4803-4BE8-AD3D-988A51191699}" destId="{58B8E415-7E9F-4035-A338-B9A9DF21811C}" srcOrd="2" destOrd="0" presId="urn:microsoft.com/office/officeart/2018/2/layout/IconLabelList"/>
    <dgm:cxn modelId="{D8758638-19FA-44A3-8823-B1E7E5D8D1CF}" type="presParOf" srcId="{5E325CB0-97DB-451E-9180-73784177FBF1}" destId="{59753C5B-19AE-4828-9C74-C662BD4E17EC}" srcOrd="5" destOrd="0" presId="urn:microsoft.com/office/officeart/2018/2/layout/IconLabelList"/>
    <dgm:cxn modelId="{0F2B70E5-E509-4A1F-8E76-3D526C0680CE}" type="presParOf" srcId="{5E325CB0-97DB-451E-9180-73784177FBF1}" destId="{8509781C-2705-4DF0-811A-4AF9054849EC}" srcOrd="6" destOrd="0" presId="urn:microsoft.com/office/officeart/2018/2/layout/IconLabelList"/>
    <dgm:cxn modelId="{AF8F5222-1401-4D4A-8C3D-63DD3400CEFC}" type="presParOf" srcId="{8509781C-2705-4DF0-811A-4AF9054849EC}" destId="{63B95006-C162-4BF8-B4AD-D0D031CD3EA3}" srcOrd="0" destOrd="0" presId="urn:microsoft.com/office/officeart/2018/2/layout/IconLabelList"/>
    <dgm:cxn modelId="{2EBB94F8-F488-4907-A88D-40F2A3D651A3}" type="presParOf" srcId="{8509781C-2705-4DF0-811A-4AF9054849EC}" destId="{D045CCE5-DE9A-4F44-8E0C-6EC8303EB9A5}" srcOrd="1" destOrd="0" presId="urn:microsoft.com/office/officeart/2018/2/layout/IconLabelList"/>
    <dgm:cxn modelId="{0BF33C51-56FC-4DDB-9C94-BCE8337DE4A6}" type="presParOf" srcId="{8509781C-2705-4DF0-811A-4AF9054849EC}" destId="{B3A5B6D5-E0BC-487F-8391-3EC12B2468D8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AFBE5C-ABC6-4EBA-8E37-46F6493A053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F910E08-F922-4833-B722-8D6B1D8C770D}">
      <dgm:prSet/>
      <dgm:spPr/>
      <dgm:t>
        <a:bodyPr/>
        <a:lstStyle/>
        <a:p>
          <a:r>
            <a:rPr lang="en-US"/>
            <a:t>Organizational Design</a:t>
          </a:r>
        </a:p>
      </dgm:t>
    </dgm:pt>
    <dgm:pt modelId="{5C12DDEB-9BBF-4F9A-B78E-C5D269C92352}" type="parTrans" cxnId="{3150D19E-1597-406C-8ED9-AA758B2ADFDE}">
      <dgm:prSet/>
      <dgm:spPr/>
      <dgm:t>
        <a:bodyPr/>
        <a:lstStyle/>
        <a:p>
          <a:endParaRPr lang="en-US"/>
        </a:p>
      </dgm:t>
    </dgm:pt>
    <dgm:pt modelId="{CEA423D4-4A95-46C3-B4AD-18552FB6D36D}" type="sibTrans" cxnId="{3150D19E-1597-406C-8ED9-AA758B2ADFDE}">
      <dgm:prSet/>
      <dgm:spPr/>
      <dgm:t>
        <a:bodyPr/>
        <a:lstStyle/>
        <a:p>
          <a:endParaRPr lang="en-US"/>
        </a:p>
      </dgm:t>
    </dgm:pt>
    <dgm:pt modelId="{B7F0D668-90D7-47C4-A2FE-C625EEC33C3A}">
      <dgm:prSet/>
      <dgm:spPr/>
      <dgm:t>
        <a:bodyPr/>
        <a:lstStyle/>
        <a:p>
          <a:r>
            <a:rPr lang="en-US"/>
            <a:t>Description: The process of creating the structure of an organization</a:t>
          </a:r>
        </a:p>
      </dgm:t>
    </dgm:pt>
    <dgm:pt modelId="{9D974FCA-72DE-4C98-A666-760BDCC08FE6}" type="parTrans" cxnId="{8F40CD74-29B7-437E-A087-5F598F000825}">
      <dgm:prSet/>
      <dgm:spPr/>
      <dgm:t>
        <a:bodyPr/>
        <a:lstStyle/>
        <a:p>
          <a:endParaRPr lang="en-US"/>
        </a:p>
      </dgm:t>
    </dgm:pt>
    <dgm:pt modelId="{FFA3B456-B846-4298-B669-B0A9BEB986FA}" type="sibTrans" cxnId="{8F40CD74-29B7-437E-A087-5F598F000825}">
      <dgm:prSet/>
      <dgm:spPr/>
      <dgm:t>
        <a:bodyPr/>
        <a:lstStyle/>
        <a:p>
          <a:endParaRPr lang="en-US"/>
        </a:p>
      </dgm:t>
    </dgm:pt>
    <dgm:pt modelId="{E0BEB8F9-C7BA-4A12-BEB4-8862CCA8FAE3}">
      <dgm:prSet/>
      <dgm:spPr/>
      <dgm:t>
        <a:bodyPr/>
        <a:lstStyle/>
        <a:p>
          <a:r>
            <a:rPr lang="en-US"/>
            <a:t>Factors influencing design</a:t>
          </a:r>
        </a:p>
      </dgm:t>
    </dgm:pt>
    <dgm:pt modelId="{36B44BDA-242E-4A8F-84CD-8C862CF956E8}" type="parTrans" cxnId="{531D4621-9E04-4B1E-998B-174D5BBC2FA9}">
      <dgm:prSet/>
      <dgm:spPr/>
      <dgm:t>
        <a:bodyPr/>
        <a:lstStyle/>
        <a:p>
          <a:endParaRPr lang="en-US"/>
        </a:p>
      </dgm:t>
    </dgm:pt>
    <dgm:pt modelId="{F2236EB3-0727-438F-BF5E-BBE5EA4A1355}" type="sibTrans" cxnId="{531D4621-9E04-4B1E-998B-174D5BBC2FA9}">
      <dgm:prSet/>
      <dgm:spPr/>
      <dgm:t>
        <a:bodyPr/>
        <a:lstStyle/>
        <a:p>
          <a:endParaRPr lang="en-US"/>
        </a:p>
      </dgm:t>
    </dgm:pt>
    <dgm:pt modelId="{88D03616-E55E-47BE-BF54-13DB3A9D04C8}">
      <dgm:prSet/>
      <dgm:spPr/>
      <dgm:t>
        <a:bodyPr/>
        <a:lstStyle/>
        <a:p>
          <a:r>
            <a:rPr lang="en-US"/>
            <a:t>Importance of aligning design with objectives</a:t>
          </a:r>
        </a:p>
      </dgm:t>
    </dgm:pt>
    <dgm:pt modelId="{73B4E14B-79F0-41D9-AF0B-677B5A2A2E56}" type="parTrans" cxnId="{D5AA59DF-34AB-459D-913D-D80F16372F6B}">
      <dgm:prSet/>
      <dgm:spPr/>
      <dgm:t>
        <a:bodyPr/>
        <a:lstStyle/>
        <a:p>
          <a:endParaRPr lang="en-US"/>
        </a:p>
      </dgm:t>
    </dgm:pt>
    <dgm:pt modelId="{35D4E5A4-D61F-407B-B694-A1C7C29EE9B3}" type="sibTrans" cxnId="{D5AA59DF-34AB-459D-913D-D80F16372F6B}">
      <dgm:prSet/>
      <dgm:spPr/>
      <dgm:t>
        <a:bodyPr/>
        <a:lstStyle/>
        <a:p>
          <a:endParaRPr lang="en-US"/>
        </a:p>
      </dgm:t>
    </dgm:pt>
    <dgm:pt modelId="{0735B4E6-E9D0-4178-A97A-328DB01E0F95}" type="pres">
      <dgm:prSet presAssocID="{CAAFBE5C-ABC6-4EBA-8E37-46F6493A0535}" presName="root" presStyleCnt="0">
        <dgm:presLayoutVars>
          <dgm:dir/>
          <dgm:resizeHandles val="exact"/>
        </dgm:presLayoutVars>
      </dgm:prSet>
      <dgm:spPr/>
    </dgm:pt>
    <dgm:pt modelId="{7CFB7E55-D859-4173-9CDB-CBF459E57418}" type="pres">
      <dgm:prSet presAssocID="{5F910E08-F922-4833-B722-8D6B1D8C770D}" presName="compNode" presStyleCnt="0"/>
      <dgm:spPr/>
    </dgm:pt>
    <dgm:pt modelId="{9B7A83EE-6C2B-4D73-AC14-B05292452154}" type="pres">
      <dgm:prSet presAssocID="{5F910E08-F922-4833-B722-8D6B1D8C770D}" presName="bgRect" presStyleLbl="bgShp" presStyleIdx="0" presStyleCnt="4"/>
      <dgm:spPr/>
    </dgm:pt>
    <dgm:pt modelId="{38F987B7-4D19-443E-B541-9D40981E872E}" type="pres">
      <dgm:prSet presAssocID="{5F910E08-F922-4833-B722-8D6B1D8C770D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ierarchy"/>
        </a:ext>
      </dgm:extLst>
    </dgm:pt>
    <dgm:pt modelId="{03022C0C-A113-4183-A688-EF5916F1550C}" type="pres">
      <dgm:prSet presAssocID="{5F910E08-F922-4833-B722-8D6B1D8C770D}" presName="spaceRect" presStyleCnt="0"/>
      <dgm:spPr/>
    </dgm:pt>
    <dgm:pt modelId="{E9EDC1B3-3CBA-498D-973E-21C104A6D29E}" type="pres">
      <dgm:prSet presAssocID="{5F910E08-F922-4833-B722-8D6B1D8C770D}" presName="parTx" presStyleLbl="revTx" presStyleIdx="0" presStyleCnt="4">
        <dgm:presLayoutVars>
          <dgm:chMax val="0"/>
          <dgm:chPref val="0"/>
        </dgm:presLayoutVars>
      </dgm:prSet>
      <dgm:spPr/>
    </dgm:pt>
    <dgm:pt modelId="{7A07DD6C-D8AF-4428-AF15-95920019D3C1}" type="pres">
      <dgm:prSet presAssocID="{CEA423D4-4A95-46C3-B4AD-18552FB6D36D}" presName="sibTrans" presStyleCnt="0"/>
      <dgm:spPr/>
    </dgm:pt>
    <dgm:pt modelId="{D30A66AA-648E-45F1-9622-BDB0CD2B624E}" type="pres">
      <dgm:prSet presAssocID="{B7F0D668-90D7-47C4-A2FE-C625EEC33C3A}" presName="compNode" presStyleCnt="0"/>
      <dgm:spPr/>
    </dgm:pt>
    <dgm:pt modelId="{040E05E3-EA70-4AEE-A8CD-B7C0AC57DF4C}" type="pres">
      <dgm:prSet presAssocID="{B7F0D668-90D7-47C4-A2FE-C625EEC33C3A}" presName="bgRect" presStyleLbl="bgShp" presStyleIdx="1" presStyleCnt="4"/>
      <dgm:spPr/>
    </dgm:pt>
    <dgm:pt modelId="{9E5AF983-F8C5-45C9-9CDF-FC5B497D41C8}" type="pres">
      <dgm:prSet presAssocID="{B7F0D668-90D7-47C4-A2FE-C625EEC33C3A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nching Diagram"/>
        </a:ext>
      </dgm:extLst>
    </dgm:pt>
    <dgm:pt modelId="{716FA064-5ADC-47BC-8FC4-7651091CF5EF}" type="pres">
      <dgm:prSet presAssocID="{B7F0D668-90D7-47C4-A2FE-C625EEC33C3A}" presName="spaceRect" presStyleCnt="0"/>
      <dgm:spPr/>
    </dgm:pt>
    <dgm:pt modelId="{134B1CC7-E04E-4998-B104-326546B0C71E}" type="pres">
      <dgm:prSet presAssocID="{B7F0D668-90D7-47C4-A2FE-C625EEC33C3A}" presName="parTx" presStyleLbl="revTx" presStyleIdx="1" presStyleCnt="4">
        <dgm:presLayoutVars>
          <dgm:chMax val="0"/>
          <dgm:chPref val="0"/>
        </dgm:presLayoutVars>
      </dgm:prSet>
      <dgm:spPr/>
    </dgm:pt>
    <dgm:pt modelId="{089B5BE6-3616-4FC9-98F2-5D7D4DA94A87}" type="pres">
      <dgm:prSet presAssocID="{FFA3B456-B846-4298-B669-B0A9BEB986FA}" presName="sibTrans" presStyleCnt="0"/>
      <dgm:spPr/>
    </dgm:pt>
    <dgm:pt modelId="{CC59C423-D2A6-4F02-88C1-D54C76478C41}" type="pres">
      <dgm:prSet presAssocID="{E0BEB8F9-C7BA-4A12-BEB4-8862CCA8FAE3}" presName="compNode" presStyleCnt="0"/>
      <dgm:spPr/>
    </dgm:pt>
    <dgm:pt modelId="{9AD650C8-C9EF-4C6D-B09C-73CE2E7F6833}" type="pres">
      <dgm:prSet presAssocID="{E0BEB8F9-C7BA-4A12-BEB4-8862CCA8FAE3}" presName="bgRect" presStyleLbl="bgShp" presStyleIdx="2" presStyleCnt="4"/>
      <dgm:spPr/>
    </dgm:pt>
    <dgm:pt modelId="{B396D84D-5F97-430D-89D7-024150A5BEE6}" type="pres">
      <dgm:prSet presAssocID="{E0BEB8F9-C7BA-4A12-BEB4-8862CCA8FAE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A108B346-DC6E-41B0-93B3-67F23FB81835}" type="pres">
      <dgm:prSet presAssocID="{E0BEB8F9-C7BA-4A12-BEB4-8862CCA8FAE3}" presName="spaceRect" presStyleCnt="0"/>
      <dgm:spPr/>
    </dgm:pt>
    <dgm:pt modelId="{179A4419-F7CC-4C92-8B91-2E17B337CC79}" type="pres">
      <dgm:prSet presAssocID="{E0BEB8F9-C7BA-4A12-BEB4-8862CCA8FAE3}" presName="parTx" presStyleLbl="revTx" presStyleIdx="2" presStyleCnt="4">
        <dgm:presLayoutVars>
          <dgm:chMax val="0"/>
          <dgm:chPref val="0"/>
        </dgm:presLayoutVars>
      </dgm:prSet>
      <dgm:spPr/>
    </dgm:pt>
    <dgm:pt modelId="{B6CDCFC3-6ADC-4CF7-BA26-7BE21D03AAE5}" type="pres">
      <dgm:prSet presAssocID="{F2236EB3-0727-438F-BF5E-BBE5EA4A1355}" presName="sibTrans" presStyleCnt="0"/>
      <dgm:spPr/>
    </dgm:pt>
    <dgm:pt modelId="{308756FE-CDA7-43F3-8728-467DBF027F5C}" type="pres">
      <dgm:prSet presAssocID="{88D03616-E55E-47BE-BF54-13DB3A9D04C8}" presName="compNode" presStyleCnt="0"/>
      <dgm:spPr/>
    </dgm:pt>
    <dgm:pt modelId="{E97D2469-94D8-4D28-81D0-4E9B9AB5AB21}" type="pres">
      <dgm:prSet presAssocID="{88D03616-E55E-47BE-BF54-13DB3A9D04C8}" presName="bgRect" presStyleLbl="bgShp" presStyleIdx="3" presStyleCnt="4"/>
      <dgm:spPr/>
    </dgm:pt>
    <dgm:pt modelId="{3C91C03F-259E-4130-85B0-8F5FBB753747}" type="pres">
      <dgm:prSet presAssocID="{88D03616-E55E-47BE-BF54-13DB3A9D04C8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AB28F5D6-FB47-49FE-96F2-C864A9685BCC}" type="pres">
      <dgm:prSet presAssocID="{88D03616-E55E-47BE-BF54-13DB3A9D04C8}" presName="spaceRect" presStyleCnt="0"/>
      <dgm:spPr/>
    </dgm:pt>
    <dgm:pt modelId="{19389288-1DFD-4CA7-8D4F-19EC4F437D9F}" type="pres">
      <dgm:prSet presAssocID="{88D03616-E55E-47BE-BF54-13DB3A9D04C8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0AD28E08-94C4-4388-B20B-D01C24C675C1}" type="presOf" srcId="{CAAFBE5C-ABC6-4EBA-8E37-46F6493A0535}" destId="{0735B4E6-E9D0-4178-A97A-328DB01E0F95}" srcOrd="0" destOrd="0" presId="urn:microsoft.com/office/officeart/2018/2/layout/IconVerticalSolidList"/>
    <dgm:cxn modelId="{31C0AA0F-669B-4018-BF81-F0FA39214C95}" type="presOf" srcId="{E0BEB8F9-C7BA-4A12-BEB4-8862CCA8FAE3}" destId="{179A4419-F7CC-4C92-8B91-2E17B337CC79}" srcOrd="0" destOrd="0" presId="urn:microsoft.com/office/officeart/2018/2/layout/IconVerticalSolidList"/>
    <dgm:cxn modelId="{531D4621-9E04-4B1E-998B-174D5BBC2FA9}" srcId="{CAAFBE5C-ABC6-4EBA-8E37-46F6493A0535}" destId="{E0BEB8F9-C7BA-4A12-BEB4-8862CCA8FAE3}" srcOrd="2" destOrd="0" parTransId="{36B44BDA-242E-4A8F-84CD-8C862CF956E8}" sibTransId="{F2236EB3-0727-438F-BF5E-BBE5EA4A1355}"/>
    <dgm:cxn modelId="{4CAF223A-1954-4E7F-AC5E-072B8DA1F9D7}" type="presOf" srcId="{B7F0D668-90D7-47C4-A2FE-C625EEC33C3A}" destId="{134B1CC7-E04E-4998-B104-326546B0C71E}" srcOrd="0" destOrd="0" presId="urn:microsoft.com/office/officeart/2018/2/layout/IconVerticalSolidList"/>
    <dgm:cxn modelId="{8F40CD74-29B7-437E-A087-5F598F000825}" srcId="{CAAFBE5C-ABC6-4EBA-8E37-46F6493A0535}" destId="{B7F0D668-90D7-47C4-A2FE-C625EEC33C3A}" srcOrd="1" destOrd="0" parTransId="{9D974FCA-72DE-4C98-A666-760BDCC08FE6}" sibTransId="{FFA3B456-B846-4298-B669-B0A9BEB986FA}"/>
    <dgm:cxn modelId="{3150D19E-1597-406C-8ED9-AA758B2ADFDE}" srcId="{CAAFBE5C-ABC6-4EBA-8E37-46F6493A0535}" destId="{5F910E08-F922-4833-B722-8D6B1D8C770D}" srcOrd="0" destOrd="0" parTransId="{5C12DDEB-9BBF-4F9A-B78E-C5D269C92352}" sibTransId="{CEA423D4-4A95-46C3-B4AD-18552FB6D36D}"/>
    <dgm:cxn modelId="{15EA0ED4-704E-46BE-B47C-8E6A81601CF1}" type="presOf" srcId="{5F910E08-F922-4833-B722-8D6B1D8C770D}" destId="{E9EDC1B3-3CBA-498D-973E-21C104A6D29E}" srcOrd="0" destOrd="0" presId="urn:microsoft.com/office/officeart/2018/2/layout/IconVerticalSolidList"/>
    <dgm:cxn modelId="{989EBFD6-EEB0-465D-89A7-29416F838B0E}" type="presOf" srcId="{88D03616-E55E-47BE-BF54-13DB3A9D04C8}" destId="{19389288-1DFD-4CA7-8D4F-19EC4F437D9F}" srcOrd="0" destOrd="0" presId="urn:microsoft.com/office/officeart/2018/2/layout/IconVerticalSolidList"/>
    <dgm:cxn modelId="{D5AA59DF-34AB-459D-913D-D80F16372F6B}" srcId="{CAAFBE5C-ABC6-4EBA-8E37-46F6493A0535}" destId="{88D03616-E55E-47BE-BF54-13DB3A9D04C8}" srcOrd="3" destOrd="0" parTransId="{73B4E14B-79F0-41D9-AF0B-677B5A2A2E56}" sibTransId="{35D4E5A4-D61F-407B-B694-A1C7C29EE9B3}"/>
    <dgm:cxn modelId="{DD986521-FF23-4648-A5BC-132B439291C1}" type="presParOf" srcId="{0735B4E6-E9D0-4178-A97A-328DB01E0F95}" destId="{7CFB7E55-D859-4173-9CDB-CBF459E57418}" srcOrd="0" destOrd="0" presId="urn:microsoft.com/office/officeart/2018/2/layout/IconVerticalSolidList"/>
    <dgm:cxn modelId="{8139B4A4-67A3-47ED-8F74-B7893ECF5AEE}" type="presParOf" srcId="{7CFB7E55-D859-4173-9CDB-CBF459E57418}" destId="{9B7A83EE-6C2B-4D73-AC14-B05292452154}" srcOrd="0" destOrd="0" presId="urn:microsoft.com/office/officeart/2018/2/layout/IconVerticalSolidList"/>
    <dgm:cxn modelId="{4D127605-8E66-4CD6-BBD9-375CBB714BDF}" type="presParOf" srcId="{7CFB7E55-D859-4173-9CDB-CBF459E57418}" destId="{38F987B7-4D19-443E-B541-9D40981E872E}" srcOrd="1" destOrd="0" presId="urn:microsoft.com/office/officeart/2018/2/layout/IconVerticalSolidList"/>
    <dgm:cxn modelId="{72D54DD5-62B1-412E-B6A5-97553C018A0C}" type="presParOf" srcId="{7CFB7E55-D859-4173-9CDB-CBF459E57418}" destId="{03022C0C-A113-4183-A688-EF5916F1550C}" srcOrd="2" destOrd="0" presId="urn:microsoft.com/office/officeart/2018/2/layout/IconVerticalSolidList"/>
    <dgm:cxn modelId="{A55EB9F6-77BE-4D40-9347-6FD2785FA02C}" type="presParOf" srcId="{7CFB7E55-D859-4173-9CDB-CBF459E57418}" destId="{E9EDC1B3-3CBA-498D-973E-21C104A6D29E}" srcOrd="3" destOrd="0" presId="urn:microsoft.com/office/officeart/2018/2/layout/IconVerticalSolidList"/>
    <dgm:cxn modelId="{974AA414-449E-4602-AB5A-FBC19397981F}" type="presParOf" srcId="{0735B4E6-E9D0-4178-A97A-328DB01E0F95}" destId="{7A07DD6C-D8AF-4428-AF15-95920019D3C1}" srcOrd="1" destOrd="0" presId="urn:microsoft.com/office/officeart/2018/2/layout/IconVerticalSolidList"/>
    <dgm:cxn modelId="{E64A1F93-8E65-4A01-A5A2-4088CEC8E704}" type="presParOf" srcId="{0735B4E6-E9D0-4178-A97A-328DB01E0F95}" destId="{D30A66AA-648E-45F1-9622-BDB0CD2B624E}" srcOrd="2" destOrd="0" presId="urn:microsoft.com/office/officeart/2018/2/layout/IconVerticalSolidList"/>
    <dgm:cxn modelId="{E3A00565-A3C5-4C79-B6C8-0B99454AE351}" type="presParOf" srcId="{D30A66AA-648E-45F1-9622-BDB0CD2B624E}" destId="{040E05E3-EA70-4AEE-A8CD-B7C0AC57DF4C}" srcOrd="0" destOrd="0" presId="urn:microsoft.com/office/officeart/2018/2/layout/IconVerticalSolidList"/>
    <dgm:cxn modelId="{B1135711-FD11-41F8-A4AD-26D5757B57E3}" type="presParOf" srcId="{D30A66AA-648E-45F1-9622-BDB0CD2B624E}" destId="{9E5AF983-F8C5-45C9-9CDF-FC5B497D41C8}" srcOrd="1" destOrd="0" presId="urn:microsoft.com/office/officeart/2018/2/layout/IconVerticalSolidList"/>
    <dgm:cxn modelId="{86C68D2D-617C-4000-A7DE-FD2B03B10C7F}" type="presParOf" srcId="{D30A66AA-648E-45F1-9622-BDB0CD2B624E}" destId="{716FA064-5ADC-47BC-8FC4-7651091CF5EF}" srcOrd="2" destOrd="0" presId="urn:microsoft.com/office/officeart/2018/2/layout/IconVerticalSolidList"/>
    <dgm:cxn modelId="{54CB21F9-1917-4BCD-A923-0FC8C2B9E732}" type="presParOf" srcId="{D30A66AA-648E-45F1-9622-BDB0CD2B624E}" destId="{134B1CC7-E04E-4998-B104-326546B0C71E}" srcOrd="3" destOrd="0" presId="urn:microsoft.com/office/officeart/2018/2/layout/IconVerticalSolidList"/>
    <dgm:cxn modelId="{3D919C16-F81A-4EEE-93C5-F3688DE5C43B}" type="presParOf" srcId="{0735B4E6-E9D0-4178-A97A-328DB01E0F95}" destId="{089B5BE6-3616-4FC9-98F2-5D7D4DA94A87}" srcOrd="3" destOrd="0" presId="urn:microsoft.com/office/officeart/2018/2/layout/IconVerticalSolidList"/>
    <dgm:cxn modelId="{201A3588-7300-416B-ACC4-1590C5FCBC92}" type="presParOf" srcId="{0735B4E6-E9D0-4178-A97A-328DB01E0F95}" destId="{CC59C423-D2A6-4F02-88C1-D54C76478C41}" srcOrd="4" destOrd="0" presId="urn:microsoft.com/office/officeart/2018/2/layout/IconVerticalSolidList"/>
    <dgm:cxn modelId="{95143E50-3409-4FE5-88FA-7101BC2D96F5}" type="presParOf" srcId="{CC59C423-D2A6-4F02-88C1-D54C76478C41}" destId="{9AD650C8-C9EF-4C6D-B09C-73CE2E7F6833}" srcOrd="0" destOrd="0" presId="urn:microsoft.com/office/officeart/2018/2/layout/IconVerticalSolidList"/>
    <dgm:cxn modelId="{45C01930-4A50-423D-8030-AE2BC816DC82}" type="presParOf" srcId="{CC59C423-D2A6-4F02-88C1-D54C76478C41}" destId="{B396D84D-5F97-430D-89D7-024150A5BEE6}" srcOrd="1" destOrd="0" presId="urn:microsoft.com/office/officeart/2018/2/layout/IconVerticalSolidList"/>
    <dgm:cxn modelId="{6D8CB518-0113-433B-83ED-42E3313133CC}" type="presParOf" srcId="{CC59C423-D2A6-4F02-88C1-D54C76478C41}" destId="{A108B346-DC6E-41B0-93B3-67F23FB81835}" srcOrd="2" destOrd="0" presId="urn:microsoft.com/office/officeart/2018/2/layout/IconVerticalSolidList"/>
    <dgm:cxn modelId="{62440B4E-03DB-4431-B9BD-51E5BC8D384F}" type="presParOf" srcId="{CC59C423-D2A6-4F02-88C1-D54C76478C41}" destId="{179A4419-F7CC-4C92-8B91-2E17B337CC79}" srcOrd="3" destOrd="0" presId="urn:microsoft.com/office/officeart/2018/2/layout/IconVerticalSolidList"/>
    <dgm:cxn modelId="{88E04AEE-D51D-40DE-BFCA-504BFF4A3D3A}" type="presParOf" srcId="{0735B4E6-E9D0-4178-A97A-328DB01E0F95}" destId="{B6CDCFC3-6ADC-4CF7-BA26-7BE21D03AAE5}" srcOrd="5" destOrd="0" presId="urn:microsoft.com/office/officeart/2018/2/layout/IconVerticalSolidList"/>
    <dgm:cxn modelId="{F757AE32-6F13-4652-80EE-F74FAF532100}" type="presParOf" srcId="{0735B4E6-E9D0-4178-A97A-328DB01E0F95}" destId="{308756FE-CDA7-43F3-8728-467DBF027F5C}" srcOrd="6" destOrd="0" presId="urn:microsoft.com/office/officeart/2018/2/layout/IconVerticalSolidList"/>
    <dgm:cxn modelId="{3C94FA0C-65C9-41E5-A17A-9838F09CE90D}" type="presParOf" srcId="{308756FE-CDA7-43F3-8728-467DBF027F5C}" destId="{E97D2469-94D8-4D28-81D0-4E9B9AB5AB21}" srcOrd="0" destOrd="0" presId="urn:microsoft.com/office/officeart/2018/2/layout/IconVerticalSolidList"/>
    <dgm:cxn modelId="{B8AA98FB-36FC-4B70-923E-799DEA19E91A}" type="presParOf" srcId="{308756FE-CDA7-43F3-8728-467DBF027F5C}" destId="{3C91C03F-259E-4130-85B0-8F5FBB753747}" srcOrd="1" destOrd="0" presId="urn:microsoft.com/office/officeart/2018/2/layout/IconVerticalSolidList"/>
    <dgm:cxn modelId="{E975F99D-7258-460D-AD80-B92263DB23C2}" type="presParOf" srcId="{308756FE-CDA7-43F3-8728-467DBF027F5C}" destId="{AB28F5D6-FB47-49FE-96F2-C864A9685BCC}" srcOrd="2" destOrd="0" presId="urn:microsoft.com/office/officeart/2018/2/layout/IconVerticalSolidList"/>
    <dgm:cxn modelId="{8B234060-C448-4A6D-9BF0-5B07F603F7AB}" type="presParOf" srcId="{308756FE-CDA7-43F3-8728-467DBF027F5C}" destId="{19389288-1DFD-4CA7-8D4F-19EC4F437D9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0DA036-CF8C-45AF-85A8-E6DF71FF82B8}">
      <dsp:nvSpPr>
        <dsp:cNvPr id="0" name=""/>
        <dsp:cNvSpPr/>
      </dsp:nvSpPr>
      <dsp:spPr>
        <a:xfrm>
          <a:off x="1569596" y="367720"/>
          <a:ext cx="1022227" cy="102222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61DFBF-600D-4DE8-AD23-67AF0C4C3D90}">
      <dsp:nvSpPr>
        <dsp:cNvPr id="0" name=""/>
        <dsp:cNvSpPr/>
      </dsp:nvSpPr>
      <dsp:spPr>
        <a:xfrm>
          <a:off x="944901" y="1716388"/>
          <a:ext cx="227161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People: Individuals with designated roles and responsibilities</a:t>
          </a:r>
        </a:p>
      </dsp:txBody>
      <dsp:txXfrm>
        <a:off x="944901" y="1716388"/>
        <a:ext cx="2271615" cy="720000"/>
      </dsp:txXfrm>
    </dsp:sp>
    <dsp:sp modelId="{37095D08-38E9-457F-AD15-713256DB7B0F}">
      <dsp:nvSpPr>
        <dsp:cNvPr id="0" name=""/>
        <dsp:cNvSpPr/>
      </dsp:nvSpPr>
      <dsp:spPr>
        <a:xfrm>
          <a:off x="4238744" y="367720"/>
          <a:ext cx="1022227" cy="102222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6275CA-6C4C-444E-90EE-78FA52E28AEB}">
      <dsp:nvSpPr>
        <dsp:cNvPr id="0" name=""/>
        <dsp:cNvSpPr/>
      </dsp:nvSpPr>
      <dsp:spPr>
        <a:xfrm>
          <a:off x="3614050" y="1716388"/>
          <a:ext cx="227161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Resources: Assets, such as finances, equipment, and technology</a:t>
          </a:r>
        </a:p>
      </dsp:txBody>
      <dsp:txXfrm>
        <a:off x="3614050" y="1716388"/>
        <a:ext cx="2271615" cy="720000"/>
      </dsp:txXfrm>
    </dsp:sp>
    <dsp:sp modelId="{CE25608A-0AB4-4124-90F7-58DD63DD45EC}">
      <dsp:nvSpPr>
        <dsp:cNvPr id="0" name=""/>
        <dsp:cNvSpPr/>
      </dsp:nvSpPr>
      <dsp:spPr>
        <a:xfrm>
          <a:off x="1569596" y="3004291"/>
          <a:ext cx="1022227" cy="102222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B8E415-7E9F-4035-A338-B9A9DF21811C}">
      <dsp:nvSpPr>
        <dsp:cNvPr id="0" name=""/>
        <dsp:cNvSpPr/>
      </dsp:nvSpPr>
      <dsp:spPr>
        <a:xfrm>
          <a:off x="944901" y="4352959"/>
          <a:ext cx="227161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Processes: Procedures and workflows that enable tasks to be completed efficiently</a:t>
          </a:r>
        </a:p>
      </dsp:txBody>
      <dsp:txXfrm>
        <a:off x="944901" y="4352959"/>
        <a:ext cx="2271615" cy="720000"/>
      </dsp:txXfrm>
    </dsp:sp>
    <dsp:sp modelId="{63B95006-C162-4BF8-B4AD-D0D031CD3EA3}">
      <dsp:nvSpPr>
        <dsp:cNvPr id="0" name=""/>
        <dsp:cNvSpPr/>
      </dsp:nvSpPr>
      <dsp:spPr>
        <a:xfrm>
          <a:off x="4238744" y="3004291"/>
          <a:ext cx="1022227" cy="102222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A5B6D5-E0BC-487F-8391-3EC12B2468D8}">
      <dsp:nvSpPr>
        <dsp:cNvPr id="0" name=""/>
        <dsp:cNvSpPr/>
      </dsp:nvSpPr>
      <dsp:spPr>
        <a:xfrm>
          <a:off x="3614050" y="4352959"/>
          <a:ext cx="227161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Goals/Objectives: The desired outcomes an organization strives to achieve</a:t>
          </a:r>
        </a:p>
      </dsp:txBody>
      <dsp:txXfrm>
        <a:off x="3614050" y="4352959"/>
        <a:ext cx="2271615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7A83EE-6C2B-4D73-AC14-B05292452154}">
      <dsp:nvSpPr>
        <dsp:cNvPr id="0" name=""/>
        <dsp:cNvSpPr/>
      </dsp:nvSpPr>
      <dsp:spPr>
        <a:xfrm>
          <a:off x="0" y="2299"/>
          <a:ext cx="6812280" cy="116561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F987B7-4D19-443E-B541-9D40981E872E}">
      <dsp:nvSpPr>
        <dsp:cNvPr id="0" name=""/>
        <dsp:cNvSpPr/>
      </dsp:nvSpPr>
      <dsp:spPr>
        <a:xfrm>
          <a:off x="352598" y="264562"/>
          <a:ext cx="641087" cy="6410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EDC1B3-3CBA-498D-973E-21C104A6D29E}">
      <dsp:nvSpPr>
        <dsp:cNvPr id="0" name=""/>
        <dsp:cNvSpPr/>
      </dsp:nvSpPr>
      <dsp:spPr>
        <a:xfrm>
          <a:off x="1346283" y="2299"/>
          <a:ext cx="5465996" cy="1165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361" tIns="123361" rIns="123361" bIns="12336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Organizational Design</a:t>
          </a:r>
        </a:p>
      </dsp:txBody>
      <dsp:txXfrm>
        <a:off x="1346283" y="2299"/>
        <a:ext cx="5465996" cy="1165613"/>
      </dsp:txXfrm>
    </dsp:sp>
    <dsp:sp modelId="{040E05E3-EA70-4AEE-A8CD-B7C0AC57DF4C}">
      <dsp:nvSpPr>
        <dsp:cNvPr id="0" name=""/>
        <dsp:cNvSpPr/>
      </dsp:nvSpPr>
      <dsp:spPr>
        <a:xfrm>
          <a:off x="0" y="1459316"/>
          <a:ext cx="6812280" cy="116561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5AF983-F8C5-45C9-9CDF-FC5B497D41C8}">
      <dsp:nvSpPr>
        <dsp:cNvPr id="0" name=""/>
        <dsp:cNvSpPr/>
      </dsp:nvSpPr>
      <dsp:spPr>
        <a:xfrm>
          <a:off x="352598" y="1721579"/>
          <a:ext cx="641087" cy="6410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4B1CC7-E04E-4998-B104-326546B0C71E}">
      <dsp:nvSpPr>
        <dsp:cNvPr id="0" name=""/>
        <dsp:cNvSpPr/>
      </dsp:nvSpPr>
      <dsp:spPr>
        <a:xfrm>
          <a:off x="1346283" y="1459316"/>
          <a:ext cx="5465996" cy="1165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361" tIns="123361" rIns="123361" bIns="12336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Description: The process of creating the structure of an organization</a:t>
          </a:r>
        </a:p>
      </dsp:txBody>
      <dsp:txXfrm>
        <a:off x="1346283" y="1459316"/>
        <a:ext cx="5465996" cy="1165613"/>
      </dsp:txXfrm>
    </dsp:sp>
    <dsp:sp modelId="{9AD650C8-C9EF-4C6D-B09C-73CE2E7F6833}">
      <dsp:nvSpPr>
        <dsp:cNvPr id="0" name=""/>
        <dsp:cNvSpPr/>
      </dsp:nvSpPr>
      <dsp:spPr>
        <a:xfrm>
          <a:off x="0" y="2916333"/>
          <a:ext cx="6812280" cy="116561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96D84D-5F97-430D-89D7-024150A5BEE6}">
      <dsp:nvSpPr>
        <dsp:cNvPr id="0" name=""/>
        <dsp:cNvSpPr/>
      </dsp:nvSpPr>
      <dsp:spPr>
        <a:xfrm>
          <a:off x="352598" y="3178596"/>
          <a:ext cx="641087" cy="64108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9A4419-F7CC-4C92-8B91-2E17B337CC79}">
      <dsp:nvSpPr>
        <dsp:cNvPr id="0" name=""/>
        <dsp:cNvSpPr/>
      </dsp:nvSpPr>
      <dsp:spPr>
        <a:xfrm>
          <a:off x="1346283" y="2916333"/>
          <a:ext cx="5465996" cy="1165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361" tIns="123361" rIns="123361" bIns="12336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Factors influencing design</a:t>
          </a:r>
        </a:p>
      </dsp:txBody>
      <dsp:txXfrm>
        <a:off x="1346283" y="2916333"/>
        <a:ext cx="5465996" cy="1165613"/>
      </dsp:txXfrm>
    </dsp:sp>
    <dsp:sp modelId="{E97D2469-94D8-4D28-81D0-4E9B9AB5AB21}">
      <dsp:nvSpPr>
        <dsp:cNvPr id="0" name=""/>
        <dsp:cNvSpPr/>
      </dsp:nvSpPr>
      <dsp:spPr>
        <a:xfrm>
          <a:off x="0" y="4373350"/>
          <a:ext cx="6812280" cy="116561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91C03F-259E-4130-85B0-8F5FBB753747}">
      <dsp:nvSpPr>
        <dsp:cNvPr id="0" name=""/>
        <dsp:cNvSpPr/>
      </dsp:nvSpPr>
      <dsp:spPr>
        <a:xfrm>
          <a:off x="352598" y="4635613"/>
          <a:ext cx="641087" cy="64108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389288-1DFD-4CA7-8D4F-19EC4F437D9F}">
      <dsp:nvSpPr>
        <dsp:cNvPr id="0" name=""/>
        <dsp:cNvSpPr/>
      </dsp:nvSpPr>
      <dsp:spPr>
        <a:xfrm>
          <a:off x="1346283" y="4373350"/>
          <a:ext cx="5465996" cy="116561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361" tIns="123361" rIns="123361" bIns="12336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Importance of aligning design with objectives</a:t>
          </a:r>
        </a:p>
      </dsp:txBody>
      <dsp:txXfrm>
        <a:off x="1346283" y="4373350"/>
        <a:ext cx="5465996" cy="11656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11/2/23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0357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530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961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869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9823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9659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2458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8366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05507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9994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905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813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74982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3418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072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024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726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11/2/23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102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11/2/23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448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11/2/23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39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11/2/23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19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11/2/23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56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11/2/23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482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11/2/23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aide-sank.blogspot.com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73864"/>
            <a:ext cx="5818086" cy="238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1048215" y="2459503"/>
            <a:ext cx="82296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Why is an Organization ?</a:t>
            </a:r>
          </a:p>
        </p:txBody>
      </p:sp>
    </p:spTree>
    <p:extLst>
      <p:ext uri="{BB962C8B-B14F-4D97-AF65-F5344CB8AC3E}">
        <p14:creationId xmlns:p14="http://schemas.microsoft.com/office/powerpoint/2010/main" val="3441072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1E1224E-6618-482E-BE87-321A7FC1CD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659234" y="957447"/>
            <a:ext cx="3383280" cy="4943105"/>
          </a:xfrm>
        </p:spPr>
        <p:txBody>
          <a:bodyPr anchor="ctr">
            <a:normAutofit/>
          </a:bodyPr>
          <a:lstStyle/>
          <a:p>
            <a:r>
              <a:rPr lang="en-US" sz="3400"/>
              <a:t>Organizational Design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6346BE-FDB4-4772-A696-0719490ABD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938126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B92FFCE-0C90-454E-AA25-D4EE9A6C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9234" y="6163056"/>
            <a:ext cx="338328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288765E7-0FFB-BB3C-4CD2-2E1DA2FE3B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3822643"/>
              </p:ext>
            </p:extLst>
          </p:nvPr>
        </p:nvGraphicFramePr>
        <p:xfrm>
          <a:off x="4553712" y="621792"/>
          <a:ext cx="6812280" cy="5541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4932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73864"/>
            <a:ext cx="5818086" cy="238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1048215" y="2459503"/>
            <a:ext cx="822960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How do organizational culture and values impact the behavior and decision-making of employees and leaders within an organization?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365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80AD67-C5CA-4918-B4BB-C359BB03E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080216" y="1076324"/>
            <a:ext cx="6272784" cy="1535051"/>
          </a:xfrm>
        </p:spPr>
        <p:txBody>
          <a:bodyPr anchor="b">
            <a:normAutofit/>
          </a:bodyPr>
          <a:lstStyle/>
          <a:p>
            <a:r>
              <a:rPr lang="en-US" sz="5200"/>
              <a:t>What is an Organization?</a:t>
            </a:r>
          </a:p>
        </p:txBody>
      </p:sp>
      <p:pic>
        <p:nvPicPr>
          <p:cNvPr id="6" name="Picture 5" descr="Complex maths formulae on a blackboard">
            <a:extLst>
              <a:ext uri="{FF2B5EF4-FFF2-40B4-BE49-F238E27FC236}">
                <a16:creationId xmlns:a16="http://schemas.microsoft.com/office/drawing/2014/main" id="{4B9338D7-9046-1B38-1DBD-D94A3459A22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919" r="32185" b="-9"/>
          <a:stretch/>
        </p:blipFill>
        <p:spPr>
          <a:xfrm>
            <a:off x="20" y="10"/>
            <a:ext cx="4505305" cy="6857990"/>
          </a:xfrm>
          <a:prstGeom prst="rect">
            <a:avLst/>
          </a:prstGeom>
        </p:spPr>
      </p:pic>
      <p:sp>
        <p:nvSpPr>
          <p:cNvPr id="12" name="!!accent">
            <a:extLst>
              <a:ext uri="{FF2B5EF4-FFF2-40B4-BE49-F238E27FC236}">
                <a16:creationId xmlns:a16="http://schemas.microsoft.com/office/drawing/2014/main" id="{EABAD4DA-87BA-4F70-9EF0-45C6BCF17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17960" y="36338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5128D9-2797-47FA-B6FE-EC24E6B84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9266" y="2935541"/>
            <a:ext cx="62179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080216" y="3351276"/>
            <a:ext cx="6272784" cy="2825686"/>
          </a:xfrm>
        </p:spPr>
        <p:txBody>
          <a:bodyPr>
            <a:normAutofit/>
          </a:bodyPr>
          <a:lstStyle/>
          <a:p>
            <a:pPr lvl="0"/>
            <a:r>
              <a:rPr lang="en-US" sz="1800"/>
              <a:t>Definition of Organization</a:t>
            </a:r>
          </a:p>
          <a:p>
            <a:pPr lvl="0"/>
            <a:r>
              <a:rPr lang="en-US" sz="1800"/>
              <a:t>Elements of an Organization</a:t>
            </a:r>
          </a:p>
          <a:p>
            <a:pPr lvl="0"/>
            <a:r>
              <a:rPr lang="en-US" sz="1800"/>
              <a:t>Types of Organizations</a:t>
            </a:r>
          </a:p>
          <a:p>
            <a:pPr lvl="0"/>
            <a:r>
              <a:rPr lang="en-US" sz="1800"/>
              <a:t>Functional, Divisional, and Matrix Structures</a:t>
            </a:r>
          </a:p>
          <a:p>
            <a:pPr lvl="0"/>
            <a:r>
              <a:rPr lang="en-US" sz="1800"/>
              <a:t>Organizational Design</a:t>
            </a:r>
          </a:p>
          <a:p>
            <a:pPr lvl="0"/>
            <a:r>
              <a:rPr lang="en-US" sz="1800"/>
              <a:t>Case Study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E0F0373-9033-A3EF-DE17-FCD4B10ADCFA}"/>
              </a:ext>
            </a:extLst>
          </p:cNvPr>
          <p:cNvGrpSpPr/>
          <p:nvPr/>
        </p:nvGrpSpPr>
        <p:grpSpPr>
          <a:xfrm>
            <a:off x="7467599" y="5717878"/>
            <a:ext cx="4724401" cy="1071818"/>
            <a:chOff x="1419084" y="5705396"/>
            <a:chExt cx="4724401" cy="1071818"/>
          </a:xfrm>
        </p:grpSpPr>
        <p:sp>
          <p:nvSpPr>
            <p:cNvPr id="5" name="Subtitle 1">
              <a:extLst>
                <a:ext uri="{FF2B5EF4-FFF2-40B4-BE49-F238E27FC236}">
                  <a16:creationId xmlns:a16="http://schemas.microsoft.com/office/drawing/2014/main" id="{B5AE5E75-43E4-B6C4-3FEE-C68C13B3011E}"/>
                </a:ext>
              </a:extLst>
            </p:cNvPr>
            <p:cNvSpPr txBox="1">
              <a:spLocks/>
            </p:cNvSpPr>
            <p:nvPr/>
          </p:nvSpPr>
          <p:spPr>
            <a:xfrm>
              <a:off x="1419084" y="5705396"/>
              <a:ext cx="1447800" cy="546100"/>
            </a:xfrm>
            <a:prstGeom prst="rect">
              <a:avLst/>
            </a:prstGeom>
          </p:spPr>
          <p:txBody>
            <a:bodyPr rtlCol="0">
              <a:normAutofit lnSpcReduction="10000"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Clr>
                  <a:schemeClr val="tx1">
                    <a:lumMod val="50000"/>
                    <a:lumOff val="50000"/>
                  </a:schemeClr>
                </a:buClr>
                <a:buNone/>
                <a:defRPr/>
              </a:pPr>
              <a:r>
                <a:rPr lang="en-US" sz="3600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Saide</a:t>
              </a:r>
            </a:p>
          </p:txBody>
        </p:sp>
        <p:sp>
          <p:nvSpPr>
            <p:cNvPr id="7" name="Subtitle 1">
              <a:extLst>
                <a:ext uri="{FF2B5EF4-FFF2-40B4-BE49-F238E27FC236}">
                  <a16:creationId xmlns:a16="http://schemas.microsoft.com/office/drawing/2014/main" id="{08CDBF48-1666-8BC0-9E5B-12890C901A55}"/>
                </a:ext>
              </a:extLst>
            </p:cNvPr>
            <p:cNvSpPr txBox="1">
              <a:spLocks/>
            </p:cNvSpPr>
            <p:nvPr/>
          </p:nvSpPr>
          <p:spPr bwMode="auto">
            <a:xfrm>
              <a:off x="1419084" y="6096528"/>
              <a:ext cx="4724401" cy="6806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>
              <a:lvl1pPr marL="0" indent="0" algn="ctr" rtl="0" eaLnBrk="0" fontAlgn="base" hangingPunct="0">
                <a:lnSpc>
                  <a:spcPct val="90000"/>
                </a:lnSpc>
                <a:spcBef>
                  <a:spcPts val="10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Dept. Information Systems, UIN SUSKA Riau</a:t>
              </a:r>
            </a:p>
            <a:p>
              <a:pPr algn="l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000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  <a:hlinkClick r:id="rId3"/>
                </a:rPr>
                <a:t>https://saide-sank.blogspot.com</a:t>
              </a:r>
              <a:r>
                <a:rPr lang="en-US" sz="2000" dirty="0">
                  <a:solidFill>
                    <a:srgbClr val="00206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endParaRPr lang="en-US" sz="2000" i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75928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80AD67-C5CA-4918-B4BB-C359BB03E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080216" y="1076324"/>
            <a:ext cx="6272784" cy="1535051"/>
          </a:xfrm>
        </p:spPr>
        <p:txBody>
          <a:bodyPr anchor="b">
            <a:normAutofit/>
          </a:bodyPr>
          <a:lstStyle/>
          <a:p>
            <a:r>
              <a:rPr lang="en-US" sz="5200"/>
              <a:t>Definition of Organization</a:t>
            </a:r>
          </a:p>
        </p:txBody>
      </p:sp>
      <p:pic>
        <p:nvPicPr>
          <p:cNvPr id="6" name="Picture 5" descr="Different coloured organisers">
            <a:extLst>
              <a:ext uri="{FF2B5EF4-FFF2-40B4-BE49-F238E27FC236}">
                <a16:creationId xmlns:a16="http://schemas.microsoft.com/office/drawing/2014/main" id="{A1738E33-E641-0ABB-0038-C089211560F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337" r="29919" b="-2"/>
          <a:stretch/>
        </p:blipFill>
        <p:spPr>
          <a:xfrm>
            <a:off x="20" y="10"/>
            <a:ext cx="4505305" cy="6857990"/>
          </a:xfrm>
          <a:prstGeom prst="rect">
            <a:avLst/>
          </a:prstGeom>
        </p:spPr>
      </p:pic>
      <p:sp>
        <p:nvSpPr>
          <p:cNvPr id="12" name="!!accent">
            <a:extLst>
              <a:ext uri="{FF2B5EF4-FFF2-40B4-BE49-F238E27FC236}">
                <a16:creationId xmlns:a16="http://schemas.microsoft.com/office/drawing/2014/main" id="{EABAD4DA-87BA-4F70-9EF0-45C6BCF17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17960" y="36338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5128D9-2797-47FA-B6FE-EC24E6B84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9266" y="2935541"/>
            <a:ext cx="62179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080216" y="3351276"/>
            <a:ext cx="6272784" cy="2825686"/>
          </a:xfrm>
        </p:spPr>
        <p:txBody>
          <a:bodyPr>
            <a:normAutofit/>
          </a:bodyPr>
          <a:lstStyle/>
          <a:p>
            <a:pPr lvl="0"/>
            <a:r>
              <a:rPr lang="en-US" sz="1800"/>
              <a:t>An organization is a structured and purposeful entity comprising individuals, resources, and processes working together to achieve specific goals or objectives</a:t>
            </a:r>
          </a:p>
          <a:p>
            <a:pPr lvl="0"/>
            <a:r>
              <a:rPr lang="en-US" sz="1800"/>
              <a:t>It is characterized by formalized roles and responsibilities, defined hierarchies, and guidance by rules, policies, and procedures</a:t>
            </a:r>
          </a:p>
        </p:txBody>
      </p:sp>
    </p:spTree>
    <p:extLst>
      <p:ext uri="{BB962C8B-B14F-4D97-AF65-F5344CB8AC3E}">
        <p14:creationId xmlns:p14="http://schemas.microsoft.com/office/powerpoint/2010/main" val="764933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4AD29B6-BF3B-4407-9E75-52DF8E3B2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55F8BA08-3E38-4B70-B93A-74F08E092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260019"/>
            <a:ext cx="11167447" cy="5933012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045029" y="507160"/>
            <a:ext cx="3549892" cy="5438730"/>
          </a:xfrm>
        </p:spPr>
        <p:txBody>
          <a:bodyPr>
            <a:normAutofit/>
          </a:bodyPr>
          <a:lstStyle/>
          <a:p>
            <a:r>
              <a:rPr lang="en-US" sz="3200" dirty="0"/>
              <a:t>Elements of an Organization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57F1B33-79AB-4A71-8CEC-4546D709B8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2874481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F67B7609-722C-CC0B-0156-46D40573D1B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7001289"/>
              </p:ext>
            </p:extLst>
          </p:nvPr>
        </p:nvGraphicFramePr>
        <p:xfrm>
          <a:off x="4526280" y="512064"/>
          <a:ext cx="6830568" cy="544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268649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73864"/>
            <a:ext cx="5818086" cy="238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1048215" y="2459503"/>
            <a:ext cx="82296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solidFill>
                  <a:srgbClr val="000000"/>
                </a:solidFill>
                <a:latin typeface="The Hand"/>
              </a:rPr>
              <a:t>Your personal experiences ?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9814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80AD67-C5CA-4918-B4BB-C359BB03E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080216" y="1076324"/>
            <a:ext cx="6272784" cy="1535051"/>
          </a:xfrm>
        </p:spPr>
        <p:txBody>
          <a:bodyPr anchor="b">
            <a:normAutofit/>
          </a:bodyPr>
          <a:lstStyle/>
          <a:p>
            <a:r>
              <a:rPr lang="en-US" sz="5200"/>
              <a:t>Types of Organizations</a:t>
            </a:r>
          </a:p>
        </p:txBody>
      </p:sp>
      <p:pic>
        <p:nvPicPr>
          <p:cNvPr id="6" name="Picture 5" descr="Top view of cubes connected with black lines">
            <a:extLst>
              <a:ext uri="{FF2B5EF4-FFF2-40B4-BE49-F238E27FC236}">
                <a16:creationId xmlns:a16="http://schemas.microsoft.com/office/drawing/2014/main" id="{9904CE8D-F0A3-17AD-D940-90360ABD1A5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517" r="20214" b="4"/>
          <a:stretch/>
        </p:blipFill>
        <p:spPr>
          <a:xfrm>
            <a:off x="20" y="10"/>
            <a:ext cx="4505305" cy="6857990"/>
          </a:xfrm>
          <a:prstGeom prst="rect">
            <a:avLst/>
          </a:prstGeom>
        </p:spPr>
      </p:pic>
      <p:sp>
        <p:nvSpPr>
          <p:cNvPr id="12" name="!!accent">
            <a:extLst>
              <a:ext uri="{FF2B5EF4-FFF2-40B4-BE49-F238E27FC236}">
                <a16:creationId xmlns:a16="http://schemas.microsoft.com/office/drawing/2014/main" id="{EABAD4DA-87BA-4F70-9EF0-45C6BCF17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17960" y="36338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5128D9-2797-47FA-B6FE-EC24E6B84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9266" y="2935541"/>
            <a:ext cx="62179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080216" y="3351276"/>
            <a:ext cx="6272784" cy="2825686"/>
          </a:xfrm>
        </p:spPr>
        <p:txBody>
          <a:bodyPr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 sz="1500"/>
              <a:t>Use diagrams from MIS books to illustrate different organizational types</a:t>
            </a:r>
          </a:p>
          <a:p>
            <a:pPr lvl="0">
              <a:lnSpc>
                <a:spcPct val="100000"/>
              </a:lnSpc>
            </a:pPr>
            <a:r>
              <a:rPr lang="en-US" sz="1500"/>
              <a:t>Hierarchical structure</a:t>
            </a:r>
          </a:p>
          <a:p>
            <a:pPr lvl="0">
              <a:lnSpc>
                <a:spcPct val="100000"/>
              </a:lnSpc>
            </a:pPr>
            <a:r>
              <a:rPr lang="en-US" sz="1500"/>
              <a:t>Networked structure</a:t>
            </a:r>
          </a:p>
          <a:p>
            <a:pPr lvl="0">
              <a:lnSpc>
                <a:spcPct val="100000"/>
              </a:lnSpc>
            </a:pPr>
            <a:r>
              <a:rPr lang="en-US" sz="1500"/>
              <a:t>Team-based structure</a:t>
            </a:r>
          </a:p>
          <a:p>
            <a:pPr lvl="0">
              <a:lnSpc>
                <a:spcPct val="100000"/>
              </a:lnSpc>
            </a:pPr>
            <a:r>
              <a:rPr lang="en-US" sz="1500"/>
              <a:t>Divisional structure</a:t>
            </a:r>
          </a:p>
          <a:p>
            <a:pPr lvl="0">
              <a:lnSpc>
                <a:spcPct val="100000"/>
              </a:lnSpc>
            </a:pPr>
            <a:r>
              <a:rPr lang="en-US" sz="1500"/>
              <a:t>Hybrid structures</a:t>
            </a:r>
          </a:p>
          <a:p>
            <a:pPr lvl="0">
              <a:lnSpc>
                <a:spcPct val="100000"/>
              </a:lnSpc>
            </a:pPr>
            <a:r>
              <a:rPr lang="en-US" sz="1500"/>
              <a:t>Each diagram should represent a different organizational type</a:t>
            </a:r>
          </a:p>
        </p:txBody>
      </p:sp>
    </p:spTree>
    <p:extLst>
      <p:ext uri="{BB962C8B-B14F-4D97-AF65-F5344CB8AC3E}">
        <p14:creationId xmlns:p14="http://schemas.microsoft.com/office/powerpoint/2010/main" val="16947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73864"/>
            <a:ext cx="5818086" cy="238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1048215" y="2459503"/>
            <a:ext cx="8229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solidFill>
                  <a:srgbClr val="000000"/>
                </a:solidFill>
                <a:latin typeface="The Hand"/>
              </a:rPr>
              <a:t>Benefits of ‘Networking’ ?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0" b="1" dirty="0">
                <a:solidFill>
                  <a:srgbClr val="000000"/>
                </a:solidFill>
                <a:latin typeface="The Hand"/>
              </a:rPr>
              <a:t>Or Senior for your future ?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9948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380AD67-C5CA-4918-B4BB-C359BB03EE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5080216" y="1076324"/>
            <a:ext cx="6272784" cy="1535051"/>
          </a:xfrm>
        </p:spPr>
        <p:txBody>
          <a:bodyPr anchor="b">
            <a:normAutofit/>
          </a:bodyPr>
          <a:lstStyle/>
          <a:p>
            <a:r>
              <a:rPr lang="en-US" sz="4400"/>
              <a:t>Functional, Divisional, and Matrix Structures</a:t>
            </a:r>
          </a:p>
        </p:txBody>
      </p:sp>
      <p:pic>
        <p:nvPicPr>
          <p:cNvPr id="6" name="Picture 5" descr="Top view of cubes connected with black lines">
            <a:extLst>
              <a:ext uri="{FF2B5EF4-FFF2-40B4-BE49-F238E27FC236}">
                <a16:creationId xmlns:a16="http://schemas.microsoft.com/office/drawing/2014/main" id="{F207330D-777F-66DD-D89E-571F343AF1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517" r="20214" b="4"/>
          <a:stretch/>
        </p:blipFill>
        <p:spPr>
          <a:xfrm>
            <a:off x="20" y="10"/>
            <a:ext cx="4505305" cy="6857990"/>
          </a:xfrm>
          <a:prstGeom prst="rect">
            <a:avLst/>
          </a:prstGeom>
        </p:spPr>
      </p:pic>
      <p:sp>
        <p:nvSpPr>
          <p:cNvPr id="12" name="!!accent">
            <a:extLst>
              <a:ext uri="{FF2B5EF4-FFF2-40B4-BE49-F238E27FC236}">
                <a16:creationId xmlns:a16="http://schemas.microsoft.com/office/drawing/2014/main" id="{EABAD4DA-87BA-4F70-9EF0-45C6BCF178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17960" y="36338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5128D9-2797-47FA-B6FE-EC24E6B843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9266" y="2935541"/>
            <a:ext cx="62179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080216" y="2935541"/>
            <a:ext cx="6272784" cy="3673806"/>
          </a:xfrm>
        </p:spPr>
        <p:txBody>
          <a:bodyPr>
            <a:normAutofit fontScale="92500" lnSpcReduction="10000"/>
          </a:bodyPr>
          <a:lstStyle/>
          <a:p>
            <a:pPr marL="0" lvl="0" indent="0">
              <a:lnSpc>
                <a:spcPct val="100000"/>
              </a:lnSpc>
              <a:buNone/>
            </a:pPr>
            <a:r>
              <a:rPr lang="en-US" sz="2000" dirty="0"/>
              <a:t>Functional Structure</a:t>
            </a:r>
          </a:p>
          <a:p>
            <a:pPr lvl="0">
              <a:lnSpc>
                <a:spcPct val="100000"/>
              </a:lnSpc>
            </a:pPr>
            <a:r>
              <a:rPr lang="en-US" sz="2000" dirty="0"/>
              <a:t>Description: Organized by functions or departments</a:t>
            </a:r>
          </a:p>
          <a:p>
            <a:pPr marL="0" lvl="0" indent="0">
              <a:lnSpc>
                <a:spcPct val="100000"/>
              </a:lnSpc>
              <a:buNone/>
            </a:pPr>
            <a:endParaRPr lang="en-US" sz="2000" dirty="0"/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/>
              <a:t>Divisional Structure</a:t>
            </a:r>
          </a:p>
          <a:p>
            <a:pPr lvl="0">
              <a:lnSpc>
                <a:spcPct val="100000"/>
              </a:lnSpc>
            </a:pPr>
            <a:r>
              <a:rPr lang="en-US" sz="2000" dirty="0"/>
              <a:t>Description: Organized by products, geographic locations, or customer groups</a:t>
            </a:r>
          </a:p>
          <a:p>
            <a:pPr marL="0" lvl="0" indent="0">
              <a:lnSpc>
                <a:spcPct val="100000"/>
              </a:lnSpc>
              <a:buNone/>
            </a:pPr>
            <a:endParaRPr lang="en-US" sz="2000" dirty="0"/>
          </a:p>
          <a:p>
            <a:pPr marL="0" lvl="0" indent="0">
              <a:lnSpc>
                <a:spcPct val="100000"/>
              </a:lnSpc>
              <a:buNone/>
            </a:pPr>
            <a:r>
              <a:rPr lang="en-US" sz="2000" dirty="0"/>
              <a:t>Matrix Structure</a:t>
            </a:r>
          </a:p>
          <a:p>
            <a:pPr lvl="0">
              <a:lnSpc>
                <a:spcPct val="100000"/>
              </a:lnSpc>
            </a:pPr>
            <a:r>
              <a:rPr lang="en-US" sz="2000" dirty="0"/>
              <a:t>Description: A combination of functional and divisional structures</a:t>
            </a:r>
          </a:p>
        </p:txBody>
      </p:sp>
    </p:spTree>
    <p:extLst>
      <p:ext uri="{BB962C8B-B14F-4D97-AF65-F5344CB8AC3E}">
        <p14:creationId xmlns:p14="http://schemas.microsoft.com/office/powerpoint/2010/main" val="77520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Share Your Thoughts: Exchange Programs - Funderstanding: Education,  Curriculum and Learning Resources">
            <a:extLst>
              <a:ext uri="{FF2B5EF4-FFF2-40B4-BE49-F238E27FC236}">
                <a16:creationId xmlns:a16="http://schemas.microsoft.com/office/drawing/2014/main" id="{0C59247D-73B6-454D-0AD2-0258801C65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73864"/>
            <a:ext cx="5818086" cy="2380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98D9D68A-11BD-25EA-7615-4256138498CE}"/>
              </a:ext>
            </a:extLst>
          </p:cNvPr>
          <p:cNvSpPr txBox="1"/>
          <p:nvPr/>
        </p:nvSpPr>
        <p:spPr>
          <a:xfrm>
            <a:off x="1048215" y="2459503"/>
            <a:ext cx="82296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he Hand"/>
                <a:ea typeface="+mn-ea"/>
                <a:cs typeface="+mn-cs"/>
              </a:rPr>
              <a:t>Can you provide examples of real-world organizations ?</a:t>
            </a:r>
            <a:endParaRPr kumimoji="0" lang="en-US" sz="6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he Hand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9009470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LightSeedRightStep">
      <a:dk1>
        <a:srgbClr val="000000"/>
      </a:dk1>
      <a:lt1>
        <a:srgbClr val="FFFFFF"/>
      </a:lt1>
      <a:dk2>
        <a:srgbClr val="233A3D"/>
      </a:dk2>
      <a:lt2>
        <a:srgbClr val="E2E5E8"/>
      </a:lt2>
      <a:accent1>
        <a:srgbClr val="BC9C7A"/>
      </a:accent1>
      <a:accent2>
        <a:srgbClr val="A7A36D"/>
      </a:accent2>
      <a:accent3>
        <a:srgbClr val="97A77A"/>
      </a:accent3>
      <a:accent4>
        <a:srgbClr val="80AE72"/>
      </a:accent4>
      <a:accent5>
        <a:srgbClr val="7DAD86"/>
      </a:accent5>
      <a:accent6>
        <a:srgbClr val="72AF96"/>
      </a:accent6>
      <a:hlink>
        <a:srgbClr val="6084A9"/>
      </a:hlink>
      <a:folHlink>
        <a:srgbClr val="7F7F7F"/>
      </a:folHlink>
    </a:clrScheme>
    <a:fontScheme name="Avenir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301B29"/>
      </a:dk2>
      <a:lt2>
        <a:srgbClr val="F0F3F3"/>
      </a:lt2>
      <a:accent1>
        <a:srgbClr val="E74B29"/>
      </a:accent1>
      <a:accent2>
        <a:srgbClr val="D51745"/>
      </a:accent2>
      <a:accent3>
        <a:srgbClr val="E729A6"/>
      </a:accent3>
      <a:accent4>
        <a:srgbClr val="C717D5"/>
      </a:accent4>
      <a:accent5>
        <a:srgbClr val="8A29E7"/>
      </a:accent5>
      <a:accent6>
        <a:srgbClr val="3F30D9"/>
      </a:accent6>
      <a:hlink>
        <a:srgbClr val="963FBF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281</Words>
  <Application>Microsoft Macintosh PowerPoint</Application>
  <PresentationFormat>Widescreen</PresentationFormat>
  <Paragraphs>46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Modern Love</vt:lpstr>
      <vt:lpstr>Neue Haas Grotesk Text Pro</vt:lpstr>
      <vt:lpstr>The Hand</vt:lpstr>
      <vt:lpstr>AccentBoxVTI</vt:lpstr>
      <vt:lpstr>SketchyVTI</vt:lpstr>
      <vt:lpstr>PowerPoint Presentation</vt:lpstr>
      <vt:lpstr>What is an Organization?</vt:lpstr>
      <vt:lpstr>Definition of Organization</vt:lpstr>
      <vt:lpstr>Elements of an Organization</vt:lpstr>
      <vt:lpstr>PowerPoint Presentation</vt:lpstr>
      <vt:lpstr>Types of Organizations</vt:lpstr>
      <vt:lpstr>PowerPoint Presentation</vt:lpstr>
      <vt:lpstr>Functional, Divisional, and Matrix Structures</vt:lpstr>
      <vt:lpstr>PowerPoint Presentation</vt:lpstr>
      <vt:lpstr>Organizational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-</dc:creator>
  <cp:lastModifiedBy>saide sank</cp:lastModifiedBy>
  <cp:revision>11</cp:revision>
  <dcterms:created xsi:type="dcterms:W3CDTF">2023-09-03T14:11:47Z</dcterms:created>
  <dcterms:modified xsi:type="dcterms:W3CDTF">2023-11-02T01:18:38Z</dcterms:modified>
</cp:coreProperties>
</file>