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1100" r:id="rId3"/>
    <p:sldId id="293" r:id="rId4"/>
    <p:sldId id="257" r:id="rId5"/>
    <p:sldId id="263" r:id="rId6"/>
    <p:sldId id="292" r:id="rId7"/>
    <p:sldId id="264" r:id="rId8"/>
    <p:sldId id="294" r:id="rId9"/>
    <p:sldId id="265" r:id="rId10"/>
    <p:sldId id="295" r:id="rId11"/>
    <p:sldId id="266" r:id="rId12"/>
    <p:sldId id="29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76CFFD-98A2-42EC-818A-28D63570AF9F}" v="60" dt="2023-09-10T09:56:03.5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51" autoAdjust="0"/>
    <p:restoredTop sz="94660"/>
  </p:normalViewPr>
  <p:slideViewPr>
    <p:cSldViewPr snapToGrid="0">
      <p:cViewPr varScale="1">
        <p:scale>
          <a:sx n="62" d="100"/>
          <a:sy n="62" d="100"/>
        </p:scale>
        <p:origin x="208" y="1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5787D7-4167-4C9D-9414-8178B7662C66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/>
      <dgm:spPr/>
      <dgm:t>
        <a:bodyPr/>
        <a:lstStyle/>
        <a:p>
          <a:endParaRPr lang="en-US"/>
        </a:p>
      </dgm:t>
    </dgm:pt>
    <dgm:pt modelId="{8A2F8904-482E-4A9C-950E-AD3248A06517}">
      <dgm:prSet/>
      <dgm:spPr/>
      <dgm:t>
        <a:bodyPr/>
        <a:lstStyle/>
        <a:p>
          <a:r>
            <a:rPr lang="en-US" b="1"/>
            <a:t>Definition</a:t>
          </a:r>
          <a:r>
            <a:rPr lang="en-US"/>
            <a:t>: Management Information Systems (MIS) provide support for decision-making by collecting, processing, and presenting relevant data and information to aid in making informed decisions.</a:t>
          </a:r>
        </a:p>
      </dgm:t>
    </dgm:pt>
    <dgm:pt modelId="{23EC4B11-5351-4D55-95ED-095B84B3EBF9}" type="parTrans" cxnId="{832D59AD-A640-4D81-95D9-B6D94F6E5166}">
      <dgm:prSet/>
      <dgm:spPr/>
      <dgm:t>
        <a:bodyPr/>
        <a:lstStyle/>
        <a:p>
          <a:endParaRPr lang="en-US"/>
        </a:p>
      </dgm:t>
    </dgm:pt>
    <dgm:pt modelId="{7953D9EE-88F6-4325-898E-6CE4FE5092AC}" type="sibTrans" cxnId="{832D59AD-A640-4D81-95D9-B6D94F6E5166}">
      <dgm:prSet/>
      <dgm:spPr/>
      <dgm:t>
        <a:bodyPr/>
        <a:lstStyle/>
        <a:p>
          <a:endParaRPr lang="en-US"/>
        </a:p>
      </dgm:t>
    </dgm:pt>
    <dgm:pt modelId="{B5AAAA38-39D8-4C72-8610-6DED6E3A0C27}">
      <dgm:prSet/>
      <dgm:spPr/>
      <dgm:t>
        <a:bodyPr/>
        <a:lstStyle/>
        <a:p>
          <a:r>
            <a:rPr lang="en-US" b="1"/>
            <a:t>Example</a:t>
          </a:r>
          <a:r>
            <a:rPr lang="en-US"/>
            <a:t>: Imagine a hospital using an MIS to track patient data and resource allocation. When making decisions about staffing levels for different departments, hospital administrators can rely on the MIS to provide real-time data on patient admissions, current staff levels, and patient needs to make staffing decisions efficiently.</a:t>
          </a:r>
        </a:p>
      </dgm:t>
    </dgm:pt>
    <dgm:pt modelId="{6B6C9794-EB3B-44AE-932A-4AB8CF2B0848}" type="parTrans" cxnId="{1BAEC73E-C8AC-45DD-B10B-025A82847D12}">
      <dgm:prSet/>
      <dgm:spPr/>
      <dgm:t>
        <a:bodyPr/>
        <a:lstStyle/>
        <a:p>
          <a:endParaRPr lang="en-US"/>
        </a:p>
      </dgm:t>
    </dgm:pt>
    <dgm:pt modelId="{4B7CFE12-886D-48E5-B781-F2B9B8444DA8}" type="sibTrans" cxnId="{1BAEC73E-C8AC-45DD-B10B-025A82847D12}">
      <dgm:prSet/>
      <dgm:spPr/>
      <dgm:t>
        <a:bodyPr/>
        <a:lstStyle/>
        <a:p>
          <a:endParaRPr lang="en-US"/>
        </a:p>
      </dgm:t>
    </dgm:pt>
    <dgm:pt modelId="{092AF301-F179-4288-894D-FD6A810AC6BE}" type="pres">
      <dgm:prSet presAssocID="{F95787D7-4167-4C9D-9414-8178B7662C66}" presName="linear" presStyleCnt="0">
        <dgm:presLayoutVars>
          <dgm:animLvl val="lvl"/>
          <dgm:resizeHandles val="exact"/>
        </dgm:presLayoutVars>
      </dgm:prSet>
      <dgm:spPr/>
    </dgm:pt>
    <dgm:pt modelId="{88D36F0A-E412-4690-895E-1160848C818C}" type="pres">
      <dgm:prSet presAssocID="{8A2F8904-482E-4A9C-950E-AD3248A0651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0664E9B-3CD2-48EF-8001-5D6D92F34B97}" type="pres">
      <dgm:prSet presAssocID="{7953D9EE-88F6-4325-898E-6CE4FE5092AC}" presName="spacer" presStyleCnt="0"/>
      <dgm:spPr/>
    </dgm:pt>
    <dgm:pt modelId="{A1985DFB-AD8F-4EE8-B4D4-2BB3ACE18144}" type="pres">
      <dgm:prSet presAssocID="{B5AAAA38-39D8-4C72-8610-6DED6E3A0C2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1F8073C-0663-4F50-B852-F4129AAE42C1}" type="presOf" srcId="{F95787D7-4167-4C9D-9414-8178B7662C66}" destId="{092AF301-F179-4288-894D-FD6A810AC6BE}" srcOrd="0" destOrd="0" presId="urn:microsoft.com/office/officeart/2005/8/layout/vList2"/>
    <dgm:cxn modelId="{1BAEC73E-C8AC-45DD-B10B-025A82847D12}" srcId="{F95787D7-4167-4C9D-9414-8178B7662C66}" destId="{B5AAAA38-39D8-4C72-8610-6DED6E3A0C27}" srcOrd="1" destOrd="0" parTransId="{6B6C9794-EB3B-44AE-932A-4AB8CF2B0848}" sibTransId="{4B7CFE12-886D-48E5-B781-F2B9B8444DA8}"/>
    <dgm:cxn modelId="{0D09C99C-2234-4BC9-8EB3-3C7DB5D9E15B}" type="presOf" srcId="{B5AAAA38-39D8-4C72-8610-6DED6E3A0C27}" destId="{A1985DFB-AD8F-4EE8-B4D4-2BB3ACE18144}" srcOrd="0" destOrd="0" presId="urn:microsoft.com/office/officeart/2005/8/layout/vList2"/>
    <dgm:cxn modelId="{9057A7A6-DCAD-4142-9106-4E67BC298E5D}" type="presOf" srcId="{8A2F8904-482E-4A9C-950E-AD3248A06517}" destId="{88D36F0A-E412-4690-895E-1160848C818C}" srcOrd="0" destOrd="0" presId="urn:microsoft.com/office/officeart/2005/8/layout/vList2"/>
    <dgm:cxn modelId="{832D59AD-A640-4D81-95D9-B6D94F6E5166}" srcId="{F95787D7-4167-4C9D-9414-8178B7662C66}" destId="{8A2F8904-482E-4A9C-950E-AD3248A06517}" srcOrd="0" destOrd="0" parTransId="{23EC4B11-5351-4D55-95ED-095B84B3EBF9}" sibTransId="{7953D9EE-88F6-4325-898E-6CE4FE5092AC}"/>
    <dgm:cxn modelId="{D82E7D20-46CF-458E-988C-44E3D7FC0291}" type="presParOf" srcId="{092AF301-F179-4288-894D-FD6A810AC6BE}" destId="{88D36F0A-E412-4690-895E-1160848C818C}" srcOrd="0" destOrd="0" presId="urn:microsoft.com/office/officeart/2005/8/layout/vList2"/>
    <dgm:cxn modelId="{58E2764D-061C-47B8-A15E-CCEB4B15590B}" type="presParOf" srcId="{092AF301-F179-4288-894D-FD6A810AC6BE}" destId="{40664E9B-3CD2-48EF-8001-5D6D92F34B97}" srcOrd="1" destOrd="0" presId="urn:microsoft.com/office/officeart/2005/8/layout/vList2"/>
    <dgm:cxn modelId="{EC15D3B3-7593-4C51-9A1A-E15BE5CDA66B}" type="presParOf" srcId="{092AF301-F179-4288-894D-FD6A810AC6BE}" destId="{A1985DFB-AD8F-4EE8-B4D4-2BB3ACE1814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D36F0A-E412-4690-895E-1160848C818C}">
      <dsp:nvSpPr>
        <dsp:cNvPr id="0" name=""/>
        <dsp:cNvSpPr/>
      </dsp:nvSpPr>
      <dsp:spPr>
        <a:xfrm>
          <a:off x="0" y="307515"/>
          <a:ext cx="7012370" cy="201825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Definition</a:t>
          </a:r>
          <a:r>
            <a:rPr lang="en-US" sz="2000" kern="1200"/>
            <a:t>: Management Information Systems (MIS) provide support for decision-making by collecting, processing, and presenting relevant data and information to aid in making informed decisions.</a:t>
          </a:r>
        </a:p>
      </dsp:txBody>
      <dsp:txXfrm>
        <a:off x="98523" y="406038"/>
        <a:ext cx="6815324" cy="1821204"/>
      </dsp:txXfrm>
    </dsp:sp>
    <dsp:sp modelId="{A1985DFB-AD8F-4EE8-B4D4-2BB3ACE18144}">
      <dsp:nvSpPr>
        <dsp:cNvPr id="0" name=""/>
        <dsp:cNvSpPr/>
      </dsp:nvSpPr>
      <dsp:spPr>
        <a:xfrm>
          <a:off x="0" y="2383365"/>
          <a:ext cx="7012370" cy="201825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Example</a:t>
          </a:r>
          <a:r>
            <a:rPr lang="en-US" sz="2000" kern="1200"/>
            <a:t>: Imagine a hospital using an MIS to track patient data and resource allocation. When making decisions about staffing levels for different departments, hospital administrators can rely on the MIS to provide real-time data on patient admissions, current staff levels, and patient needs to make staffing decisions efficiently.</a:t>
          </a:r>
        </a:p>
      </dsp:txBody>
      <dsp:txXfrm>
        <a:off x="98523" y="2481888"/>
        <a:ext cx="6815324" cy="18212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9/18/23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33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9/18/23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551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9/18/23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10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27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013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1457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420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06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5219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247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82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9/18/23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9763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27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5035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38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9/18/23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328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9/18/23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924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9/18/23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646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9/18/23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457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9/18/23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056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9/18/23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846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9/18/23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128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9/18/23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22190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7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9/18/23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859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995"/>
            <a:ext cx="4363565" cy="178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2546988" y="2623464"/>
            <a:ext cx="10373711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US" sz="7200" dirty="0">
                <a:solidFill>
                  <a:srgbClr val="000000"/>
                </a:solidFill>
                <a:latin typeface="The Hand"/>
              </a:rPr>
              <a:t>What did we learn in the last meeting? </a:t>
            </a:r>
          </a:p>
          <a:p>
            <a:pPr defTabSz="685800">
              <a:defRPr/>
            </a:pPr>
            <a:r>
              <a:rPr lang="en-US" sz="8000" dirty="0"/>
              <a:t>Do you have a small task to do or something to read/study?</a:t>
            </a:r>
            <a:endParaRPr lang="en-US" sz="7200" dirty="0">
              <a:solidFill>
                <a:srgbClr val="000000"/>
              </a:solidFill>
              <a:latin typeface="The Hand"/>
            </a:endParaRPr>
          </a:p>
        </p:txBody>
      </p:sp>
    </p:spTree>
    <p:extLst>
      <p:ext uri="{BB962C8B-B14F-4D97-AF65-F5344CB8AC3E}">
        <p14:creationId xmlns:p14="http://schemas.microsoft.com/office/powerpoint/2010/main" val="3473723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F92989FB-1024-49B7-BDF1-B3CE27D486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746228" y="1037967"/>
            <a:ext cx="3054091" cy="470913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ea typeface="+mj-lt"/>
                <a:cs typeface="+mj-lt"/>
              </a:rPr>
              <a:t>MIS Support for Decision Making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987D6F4-EC95-4EF1-A8AD-4B70386CE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5F792DF-9D0A-4DB6-9A9E-7312F5A7E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749808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29" name="Content Placeholder">
            <a:extLst>
              <a:ext uri="{FF2B5EF4-FFF2-40B4-BE49-F238E27FC236}">
                <a16:creationId xmlns:a16="http://schemas.microsoft.com/office/drawing/2014/main" id="{A6B2F595-28B2-D295-F94B-1BA726CA62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779279"/>
              </p:ext>
            </p:extLst>
          </p:nvPr>
        </p:nvGraphicFramePr>
        <p:xfrm>
          <a:off x="4598438" y="1207783"/>
          <a:ext cx="7012370" cy="4709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4412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What is the significance of aligning IT planning with an organization's goals?</a:t>
            </a:r>
          </a:p>
        </p:txBody>
      </p:sp>
    </p:spTree>
    <p:extLst>
      <p:ext uri="{BB962C8B-B14F-4D97-AF65-F5344CB8AC3E}">
        <p14:creationId xmlns:p14="http://schemas.microsoft.com/office/powerpoint/2010/main" val="285369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dirty="0"/>
              <a:t>What is the primary purpose of planning in information systems?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2126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5C762F-590C-7FC8-2099-E60CA1922D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051" r="9085" b="350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4C13BAB-7C00-4D21-A857-E3D41C0A2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8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F1FF39A-AC3C-4066-9D4C-519AA2281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8" y="601201"/>
            <a:ext cx="3702134" cy="5791132"/>
          </a:xfrm>
          <a:prstGeom prst="rect">
            <a:avLst/>
          </a:prstGeom>
          <a:solidFill>
            <a:srgbClr val="465359">
              <a:alpha val="97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1" y="1524001"/>
            <a:ext cx="3208866" cy="347838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Planning and Decision Making</a:t>
            </a:r>
          </a:p>
        </p:txBody>
      </p:sp>
    </p:spTree>
    <p:extLst>
      <p:ext uri="{BB962C8B-B14F-4D97-AF65-F5344CB8AC3E}">
        <p14:creationId xmlns:p14="http://schemas.microsoft.com/office/powerpoint/2010/main" val="2412957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04BED40-EAF7-4E55-AFF7-2CD840EBD3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  <a:p>
            <a:pPr algn="ctr"/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81193" y="702156"/>
            <a:ext cx="6309003" cy="1013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  <a:ea typeface="+mj-lt"/>
                <a:cs typeface="+mj-lt"/>
              </a:rPr>
              <a:t>Definition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67CCF1-BB1E-41CF-8499-94A870C33E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66751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81194" y="1896533"/>
            <a:ext cx="6309003" cy="3962266"/>
          </a:xfrm>
        </p:spPr>
        <p:txBody>
          <a:bodyPr>
            <a:normAutofit/>
          </a:bodyPr>
          <a:lstStyle/>
          <a:p>
            <a:pPr marL="305435" lvl="0" indent="-305435"/>
            <a:r>
              <a:rPr lang="en-US" dirty="0">
                <a:solidFill>
                  <a:schemeClr val="tx2"/>
                </a:solidFill>
              </a:rPr>
              <a:t>Definition: Planning and decision-making are critical components of management in organizations</a:t>
            </a:r>
          </a:p>
          <a:p>
            <a:pPr marL="305435" indent="-305435"/>
            <a:endParaRPr lang="en-US" dirty="0">
              <a:solidFill>
                <a:schemeClr val="tx2"/>
              </a:solidFill>
            </a:endParaRPr>
          </a:p>
          <a:p>
            <a:pPr marL="305435" indent="-305435"/>
            <a:r>
              <a:rPr lang="en-US" dirty="0">
                <a:solidFill>
                  <a:schemeClr val="tx2"/>
                </a:solidFill>
                <a:ea typeface="+mn-lt"/>
                <a:cs typeface="+mn-lt"/>
              </a:rPr>
              <a:t>Example: In a retail company, planning might involve setting a goal to increase annual sales by 10%</a:t>
            </a:r>
          </a:p>
        </p:txBody>
      </p:sp>
      <p:pic>
        <p:nvPicPr>
          <p:cNvPr id="6" name="Picture 5" descr="Graph on document with pen">
            <a:extLst>
              <a:ext uri="{FF2B5EF4-FFF2-40B4-BE49-F238E27FC236}">
                <a16:creationId xmlns:a16="http://schemas.microsoft.com/office/drawing/2014/main" id="{7CA7D949-D610-94CF-DAF3-8E712E4D31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329" r="20277" b="-3"/>
          <a:stretch/>
        </p:blipFill>
        <p:spPr>
          <a:xfrm>
            <a:off x="7521283" y="10"/>
            <a:ext cx="467071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055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Why is decision-making important in IT management?</a:t>
            </a:r>
          </a:p>
        </p:txBody>
      </p:sp>
    </p:spTree>
    <p:extLst>
      <p:ext uri="{BB962C8B-B14F-4D97-AF65-F5344CB8AC3E}">
        <p14:creationId xmlns:p14="http://schemas.microsoft.com/office/powerpoint/2010/main" val="2922915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04BED40-EAF7-4E55-AFF7-2CD840EBD3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81193" y="702156"/>
            <a:ext cx="6309003" cy="1013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rgbClr val="3C3122"/>
                </a:solidFill>
                <a:ea typeface="+mj-lt"/>
                <a:cs typeface="+mj-lt"/>
              </a:rPr>
              <a:t>Planning Processes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67CCF1-BB1E-41CF-8499-94A870C33E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66751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81194" y="1896533"/>
            <a:ext cx="6309003" cy="3962266"/>
          </a:xfrm>
        </p:spPr>
        <p:txBody>
          <a:bodyPr>
            <a:noAutofit/>
          </a:bodyPr>
          <a:lstStyle/>
          <a:p>
            <a:pPr marL="305435" indent="-305435"/>
            <a:r>
              <a:rPr lang="en-US" sz="1800" b="1" dirty="0">
                <a:ea typeface="+mn-lt"/>
                <a:cs typeface="+mn-lt"/>
              </a:rPr>
              <a:t>Definition</a:t>
            </a:r>
            <a:r>
              <a:rPr lang="en-US" sz="1800" dirty="0">
                <a:ea typeface="+mn-lt"/>
                <a:cs typeface="+mn-lt"/>
              </a:rPr>
              <a:t>: Planning processes refer to the systematic methods and steps used to develop plans. It typically involves setting objectives, analyzing the current situation, identifying alternatives, and creating a roadmap for implementation.</a:t>
            </a:r>
          </a:p>
          <a:p>
            <a:pPr marL="305435" indent="-305435"/>
            <a:endParaRPr lang="en-US" sz="1800" dirty="0">
              <a:ea typeface="+mn-lt"/>
              <a:cs typeface="+mn-lt"/>
            </a:endParaRPr>
          </a:p>
          <a:p>
            <a:pPr marL="305435" indent="-305435"/>
            <a:r>
              <a:rPr lang="en-US" sz="1800" b="1" dirty="0">
                <a:ea typeface="+mn-lt"/>
                <a:cs typeface="+mn-lt"/>
              </a:rPr>
              <a:t>Example</a:t>
            </a:r>
            <a:r>
              <a:rPr lang="en-US" sz="1800" dirty="0">
                <a:ea typeface="+mn-lt"/>
                <a:cs typeface="+mn-lt"/>
              </a:rPr>
              <a:t>: An IT project manager might use planning processes to outline the steps required to migrate a company's data to a new cloud-based system. This includes defining project objectives, assessing the existing data infrastructure, considering different migration options, and creating a project plan with timelines and milestones.</a:t>
            </a:r>
          </a:p>
          <a:p>
            <a:pPr marL="0" indent="0">
              <a:buNone/>
            </a:pPr>
            <a:endParaRPr lang="en-US" sz="1800" dirty="0">
              <a:solidFill>
                <a:schemeClr val="tx2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ABD7B3D-1EF0-DC83-1906-2A80F17FE8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80" r="12121" b="11"/>
          <a:stretch/>
        </p:blipFill>
        <p:spPr>
          <a:xfrm>
            <a:off x="7521283" y="10"/>
            <a:ext cx="467071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644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How can planning help mitigate risks in IT projects?</a:t>
            </a:r>
          </a:p>
        </p:txBody>
      </p:sp>
    </p:spTree>
    <p:extLst>
      <p:ext uri="{BB962C8B-B14F-4D97-AF65-F5344CB8AC3E}">
        <p14:creationId xmlns:p14="http://schemas.microsoft.com/office/powerpoint/2010/main" val="2536894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04BED40-EAF7-4E55-AFF7-2CD840EBD3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81193" y="702156"/>
            <a:ext cx="6309003" cy="10138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3C3122"/>
                </a:solidFill>
                <a:ea typeface="+mj-lt"/>
                <a:cs typeface="+mj-lt"/>
              </a:rPr>
              <a:t>Decision-Making Frameworks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67CCF1-BB1E-41CF-8499-94A870C33E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66751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81194" y="2156728"/>
            <a:ext cx="6309003" cy="3962266"/>
          </a:xfrm>
        </p:spPr>
        <p:txBody>
          <a:bodyPr>
            <a:noAutofit/>
          </a:bodyPr>
          <a:lstStyle/>
          <a:p>
            <a:pPr marL="305435" indent="-305435"/>
            <a:r>
              <a:rPr lang="en-US" sz="2000" b="1" dirty="0">
                <a:ea typeface="+mn-lt"/>
                <a:cs typeface="+mn-lt"/>
              </a:rPr>
              <a:t>Definition</a:t>
            </a:r>
            <a:r>
              <a:rPr lang="en-US" sz="2000" dirty="0">
                <a:ea typeface="+mn-lt"/>
                <a:cs typeface="+mn-lt"/>
              </a:rPr>
              <a:t>: Decision-making frameworks are structured approaches to making decisions. They provide a logical and organized way to evaluate options, considering factors such as risks, benefits, and consequences.</a:t>
            </a:r>
          </a:p>
          <a:p>
            <a:pPr marL="305435" indent="-305435"/>
            <a:endParaRPr lang="en-US" sz="2000" dirty="0">
              <a:ea typeface="+mn-lt"/>
              <a:cs typeface="+mn-lt"/>
            </a:endParaRPr>
          </a:p>
          <a:p>
            <a:pPr marL="305435" indent="-305435"/>
            <a:r>
              <a:rPr lang="en-US" sz="2000" b="1" dirty="0">
                <a:ea typeface="+mn-lt"/>
                <a:cs typeface="+mn-lt"/>
              </a:rPr>
              <a:t>Example</a:t>
            </a:r>
            <a:r>
              <a:rPr lang="en-US" sz="2000" dirty="0">
                <a:ea typeface="+mn-lt"/>
                <a:cs typeface="+mn-lt"/>
              </a:rPr>
              <a:t>: A common decision-making framework is the "SWOT analysis." In this framework, an organization assesses its Strengths, Weaknesses, Opportunities, and Threats to make strategic decisions. For instance, a business might use SWOT analysis to decide whether to enter a new market.</a:t>
            </a:r>
          </a:p>
        </p:txBody>
      </p:sp>
      <p:pic>
        <p:nvPicPr>
          <p:cNvPr id="6" name="Picture 5" descr="Graph">
            <a:extLst>
              <a:ext uri="{FF2B5EF4-FFF2-40B4-BE49-F238E27FC236}">
                <a16:creationId xmlns:a16="http://schemas.microsoft.com/office/drawing/2014/main" id="{F20DE69E-B94F-7FA4-A737-7A25A00A55B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461" r="29974" b="4"/>
          <a:stretch/>
        </p:blipFill>
        <p:spPr>
          <a:xfrm>
            <a:off x="7521283" y="10"/>
            <a:ext cx="467071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666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How does stakeholder input influence project planning?</a:t>
            </a:r>
          </a:p>
        </p:txBody>
      </p:sp>
    </p:spTree>
    <p:extLst>
      <p:ext uri="{BB962C8B-B14F-4D97-AF65-F5344CB8AC3E}">
        <p14:creationId xmlns:p14="http://schemas.microsoft.com/office/powerpoint/2010/main" val="358235949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nalogousFromRegularSeedRightStep">
      <a:dk1>
        <a:srgbClr val="000000"/>
      </a:dk1>
      <a:lt1>
        <a:srgbClr val="FFFFFF"/>
      </a:lt1>
      <a:dk2>
        <a:srgbClr val="3C3122"/>
      </a:dk2>
      <a:lt2>
        <a:srgbClr val="E2E7E8"/>
      </a:lt2>
      <a:accent1>
        <a:srgbClr val="E74929"/>
      </a:accent1>
      <a:accent2>
        <a:srgbClr val="D58617"/>
      </a:accent2>
      <a:accent3>
        <a:srgbClr val="A7A81E"/>
      </a:accent3>
      <a:accent4>
        <a:srgbClr val="72B514"/>
      </a:accent4>
      <a:accent5>
        <a:srgbClr val="3AB921"/>
      </a:accent5>
      <a:accent6>
        <a:srgbClr val="14BB3E"/>
      </a:accent6>
      <a:hlink>
        <a:srgbClr val="358EA0"/>
      </a:hlink>
      <a:folHlink>
        <a:srgbClr val="7F7F7F"/>
      </a:folHlink>
    </a:clrScheme>
    <a:fontScheme name="Dividend">
      <a:majorFont>
        <a:latin typeface="Avenir Next LT Pro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301B29"/>
      </a:dk2>
      <a:lt2>
        <a:srgbClr val="F0F3F3"/>
      </a:lt2>
      <a:accent1>
        <a:srgbClr val="E74B29"/>
      </a:accent1>
      <a:accent2>
        <a:srgbClr val="D51745"/>
      </a:accent2>
      <a:accent3>
        <a:srgbClr val="E729A6"/>
      </a:accent3>
      <a:accent4>
        <a:srgbClr val="C717D5"/>
      </a:accent4>
      <a:accent5>
        <a:srgbClr val="8A29E7"/>
      </a:accent5>
      <a:accent6>
        <a:srgbClr val="3F30D9"/>
      </a:accent6>
      <a:hlink>
        <a:srgbClr val="963FBF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378</Words>
  <Application>Microsoft Macintosh PowerPoint</Application>
  <PresentationFormat>Widescreen</PresentationFormat>
  <Paragraphs>23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Avenir Next LT Pro</vt:lpstr>
      <vt:lpstr>Modern Love</vt:lpstr>
      <vt:lpstr>The Hand</vt:lpstr>
      <vt:lpstr>Wingdings 2</vt:lpstr>
      <vt:lpstr>DividendVTI</vt:lpstr>
      <vt:lpstr>SketchyVTI</vt:lpstr>
      <vt:lpstr>PowerPoint Presentation</vt:lpstr>
      <vt:lpstr>PowerPoint Presentation</vt:lpstr>
      <vt:lpstr>Planning and Decision Making</vt:lpstr>
      <vt:lpstr>Definition</vt:lpstr>
      <vt:lpstr>PowerPoint Presentation</vt:lpstr>
      <vt:lpstr>Planning Processes</vt:lpstr>
      <vt:lpstr>PowerPoint Presentation</vt:lpstr>
      <vt:lpstr>Decision-Making Frameworks</vt:lpstr>
      <vt:lpstr>PowerPoint Presentation</vt:lpstr>
      <vt:lpstr>MIS Support for Decision Making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</dc:creator>
  <cp:lastModifiedBy>saide sank</cp:lastModifiedBy>
  <cp:revision>39</cp:revision>
  <dcterms:created xsi:type="dcterms:W3CDTF">2023-09-10T09:34:02Z</dcterms:created>
  <dcterms:modified xsi:type="dcterms:W3CDTF">2023-09-18T04:21:21Z</dcterms:modified>
</cp:coreProperties>
</file>