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1100" r:id="rId3"/>
    <p:sldId id="292" r:id="rId4"/>
    <p:sldId id="257" r:id="rId5"/>
    <p:sldId id="275" r:id="rId6"/>
    <p:sldId id="291" r:id="rId7"/>
    <p:sldId id="276" r:id="rId8"/>
    <p:sldId id="279" r:id="rId9"/>
    <p:sldId id="293" r:id="rId10"/>
    <p:sldId id="277" r:id="rId11"/>
    <p:sldId id="281" r:id="rId12"/>
    <p:sldId id="295" r:id="rId13"/>
    <p:sldId id="278" r:id="rId14"/>
    <p:sldId id="280" r:id="rId15"/>
    <p:sldId id="29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625FCA-5D1D-4EF3-8B24-014C67CDD924}" v="33" dt="2023-09-10T05:04:34.4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81" autoAdjust="0"/>
    <p:restoredTop sz="94660"/>
  </p:normalViewPr>
  <p:slideViewPr>
    <p:cSldViewPr snapToGrid="0">
      <p:cViewPr varScale="1">
        <p:scale>
          <a:sx n="60" d="100"/>
          <a:sy n="60" d="100"/>
        </p:scale>
        <p:origin x="184" y="1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9FBEFE-B297-45B3-BC1C-FA0C24F5FD49}" type="doc">
      <dgm:prSet loTypeId="urn:microsoft.com/office/officeart/2005/8/layout/vList2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88F24C49-ED2E-4B1E-B51F-57DF8F8A8C4E}">
      <dgm:prSet/>
      <dgm:spPr/>
      <dgm:t>
        <a:bodyPr/>
        <a:lstStyle/>
        <a:p>
          <a:r>
            <a:rPr lang="en-US"/>
            <a:t>Leadership is the ability to guide, influence, and inspire individuals or a group towards achieving common goals and objectives</a:t>
          </a:r>
        </a:p>
      </dgm:t>
    </dgm:pt>
    <dgm:pt modelId="{2DA20CD1-1D06-4E3A-99BB-203EEB2BEC81}" type="parTrans" cxnId="{A55F9407-8247-43A1-8389-FD26201970C0}">
      <dgm:prSet/>
      <dgm:spPr/>
      <dgm:t>
        <a:bodyPr/>
        <a:lstStyle/>
        <a:p>
          <a:endParaRPr lang="en-US"/>
        </a:p>
      </dgm:t>
    </dgm:pt>
    <dgm:pt modelId="{218FBF8F-EC5B-432A-8F8F-03369BB82D14}" type="sibTrans" cxnId="{A55F9407-8247-43A1-8389-FD26201970C0}">
      <dgm:prSet/>
      <dgm:spPr/>
      <dgm:t>
        <a:bodyPr/>
        <a:lstStyle/>
        <a:p>
          <a:endParaRPr lang="en-US"/>
        </a:p>
      </dgm:t>
    </dgm:pt>
    <dgm:pt modelId="{9C0C099D-A61F-4D21-B50D-793B537DFB64}">
      <dgm:prSet/>
      <dgm:spPr/>
      <dgm:t>
        <a:bodyPr/>
        <a:lstStyle/>
        <a:p>
          <a:r>
            <a:rPr lang="en-US"/>
            <a:t>Communication is the process of exchanging information, ideas, thoughts, and feelings between individuals or groups</a:t>
          </a:r>
        </a:p>
      </dgm:t>
    </dgm:pt>
    <dgm:pt modelId="{1C895B01-C04D-42AE-B18E-490E2ECDA895}" type="parTrans" cxnId="{DA0BED96-5856-43D8-A3B8-C3364BE9BEDE}">
      <dgm:prSet/>
      <dgm:spPr/>
      <dgm:t>
        <a:bodyPr/>
        <a:lstStyle/>
        <a:p>
          <a:endParaRPr lang="en-US"/>
        </a:p>
      </dgm:t>
    </dgm:pt>
    <dgm:pt modelId="{3EF170F9-9809-4089-B8CD-EDD3CFCF0995}" type="sibTrans" cxnId="{DA0BED96-5856-43D8-A3B8-C3364BE9BEDE}">
      <dgm:prSet/>
      <dgm:spPr/>
      <dgm:t>
        <a:bodyPr/>
        <a:lstStyle/>
        <a:p>
          <a:endParaRPr lang="en-US"/>
        </a:p>
      </dgm:t>
    </dgm:pt>
    <dgm:pt modelId="{61AD6D87-D7F5-40C7-A64D-FC66B28D51AB}" type="pres">
      <dgm:prSet presAssocID="{C79FBEFE-B297-45B3-BC1C-FA0C24F5FD49}" presName="linear" presStyleCnt="0">
        <dgm:presLayoutVars>
          <dgm:animLvl val="lvl"/>
          <dgm:resizeHandles val="exact"/>
        </dgm:presLayoutVars>
      </dgm:prSet>
      <dgm:spPr/>
    </dgm:pt>
    <dgm:pt modelId="{E0639DDA-D419-4F49-85EB-E00C0A446BA8}" type="pres">
      <dgm:prSet presAssocID="{88F24C49-ED2E-4B1E-B51F-57DF8F8A8C4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A7B125F-D0B1-4F7C-B069-6F0A77531C6E}" type="pres">
      <dgm:prSet presAssocID="{218FBF8F-EC5B-432A-8F8F-03369BB82D14}" presName="spacer" presStyleCnt="0"/>
      <dgm:spPr/>
    </dgm:pt>
    <dgm:pt modelId="{7FE1D3E8-7774-48C2-AB8A-8F786EBC5659}" type="pres">
      <dgm:prSet presAssocID="{9C0C099D-A61F-4D21-B50D-793B537DFB6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55F9407-8247-43A1-8389-FD26201970C0}" srcId="{C79FBEFE-B297-45B3-BC1C-FA0C24F5FD49}" destId="{88F24C49-ED2E-4B1E-B51F-57DF8F8A8C4E}" srcOrd="0" destOrd="0" parTransId="{2DA20CD1-1D06-4E3A-99BB-203EEB2BEC81}" sibTransId="{218FBF8F-EC5B-432A-8F8F-03369BB82D14}"/>
    <dgm:cxn modelId="{8F4C5B3B-59C6-465B-B4AD-4646E575AF67}" type="presOf" srcId="{88F24C49-ED2E-4B1E-B51F-57DF8F8A8C4E}" destId="{E0639DDA-D419-4F49-85EB-E00C0A446BA8}" srcOrd="0" destOrd="0" presId="urn:microsoft.com/office/officeart/2005/8/layout/vList2"/>
    <dgm:cxn modelId="{8276157A-BC18-45ED-BB78-E5507F7BA28B}" type="presOf" srcId="{C79FBEFE-B297-45B3-BC1C-FA0C24F5FD49}" destId="{61AD6D87-D7F5-40C7-A64D-FC66B28D51AB}" srcOrd="0" destOrd="0" presId="urn:microsoft.com/office/officeart/2005/8/layout/vList2"/>
    <dgm:cxn modelId="{DA0BED96-5856-43D8-A3B8-C3364BE9BEDE}" srcId="{C79FBEFE-B297-45B3-BC1C-FA0C24F5FD49}" destId="{9C0C099D-A61F-4D21-B50D-793B537DFB64}" srcOrd="1" destOrd="0" parTransId="{1C895B01-C04D-42AE-B18E-490E2ECDA895}" sibTransId="{3EF170F9-9809-4089-B8CD-EDD3CFCF0995}"/>
    <dgm:cxn modelId="{D2CDE7EA-A9AB-48D0-B600-A493C6CB67BB}" type="presOf" srcId="{9C0C099D-A61F-4D21-B50D-793B537DFB64}" destId="{7FE1D3E8-7774-48C2-AB8A-8F786EBC5659}" srcOrd="0" destOrd="0" presId="urn:microsoft.com/office/officeart/2005/8/layout/vList2"/>
    <dgm:cxn modelId="{BB2EA327-E91E-4A69-8B20-7AA65631A5AC}" type="presParOf" srcId="{61AD6D87-D7F5-40C7-A64D-FC66B28D51AB}" destId="{E0639DDA-D419-4F49-85EB-E00C0A446BA8}" srcOrd="0" destOrd="0" presId="urn:microsoft.com/office/officeart/2005/8/layout/vList2"/>
    <dgm:cxn modelId="{B48461E8-E951-4E91-8D00-A41ABFC5B9D8}" type="presParOf" srcId="{61AD6D87-D7F5-40C7-A64D-FC66B28D51AB}" destId="{5A7B125F-D0B1-4F7C-B069-6F0A77531C6E}" srcOrd="1" destOrd="0" presId="urn:microsoft.com/office/officeart/2005/8/layout/vList2"/>
    <dgm:cxn modelId="{578FA332-466C-498D-B565-E6D43DF7CBA6}" type="presParOf" srcId="{61AD6D87-D7F5-40C7-A64D-FC66B28D51AB}" destId="{7FE1D3E8-7774-48C2-AB8A-8F786EBC565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49EF9D-EFA1-4067-AA4B-E5237CD3A980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95B2D29-CEDB-4B72-AD89-028C5FAD6671}">
      <dgm:prSet/>
      <dgm:spPr/>
      <dgm:t>
        <a:bodyPr/>
        <a:lstStyle/>
        <a:p>
          <a:pPr rtl="0"/>
          <a:r>
            <a:rPr lang="en-US" dirty="0"/>
            <a:t>Autocratic Leadership: This style involves a leader who makes decisions without input from others</a:t>
          </a:r>
          <a:r>
            <a:rPr lang="en-US" dirty="0">
              <a:latin typeface="Neue Haas Grotesk Text Pro"/>
            </a:rPr>
            <a:t>. </a:t>
          </a:r>
          <a:r>
            <a:rPr lang="en-US" b="1" dirty="0"/>
            <a:t>Example:</a:t>
          </a:r>
          <a:r>
            <a:rPr lang="en-US" dirty="0"/>
            <a:t> In a military operation, a commanding officer gives orders that must be followed without question.</a:t>
          </a:r>
        </a:p>
      </dgm:t>
    </dgm:pt>
    <dgm:pt modelId="{23CF3405-12BA-460A-91A8-F0AC9024CD66}" type="parTrans" cxnId="{73776E57-E913-4FEC-83D1-D554BDCC99D1}">
      <dgm:prSet/>
      <dgm:spPr/>
      <dgm:t>
        <a:bodyPr/>
        <a:lstStyle/>
        <a:p>
          <a:endParaRPr lang="en-US"/>
        </a:p>
      </dgm:t>
    </dgm:pt>
    <dgm:pt modelId="{19762E30-B80B-4DDD-A409-00AB92E97902}" type="sibTrans" cxnId="{73776E57-E913-4FEC-83D1-D554BDCC99D1}">
      <dgm:prSet/>
      <dgm:spPr/>
      <dgm:t>
        <a:bodyPr/>
        <a:lstStyle/>
        <a:p>
          <a:endParaRPr lang="en-US"/>
        </a:p>
      </dgm:t>
    </dgm:pt>
    <dgm:pt modelId="{1986EBF6-ADD9-4262-85CE-2B2A5FBDA56A}">
      <dgm:prSet/>
      <dgm:spPr/>
      <dgm:t>
        <a:bodyPr/>
        <a:lstStyle/>
        <a:p>
          <a:pPr rtl="0"/>
          <a:r>
            <a:rPr lang="en-US" dirty="0"/>
            <a:t>Democratic Leadership: This style involves leaders who encourage input from team members and make decisions collectively</a:t>
          </a:r>
          <a:r>
            <a:rPr lang="en-US" dirty="0">
              <a:latin typeface="Neue Haas Grotesk Text Pro"/>
            </a:rPr>
            <a:t>. </a:t>
          </a:r>
          <a:r>
            <a:rPr lang="en-US" b="1" dirty="0"/>
            <a:t>Example:</a:t>
          </a:r>
          <a:r>
            <a:rPr lang="en-US" dirty="0"/>
            <a:t> A group of scientists collaboratively decides on research methods and experimental designs.</a:t>
          </a:r>
        </a:p>
      </dgm:t>
    </dgm:pt>
    <dgm:pt modelId="{971FB4F7-285D-41FF-B083-FAED7DA80657}" type="parTrans" cxnId="{1B41BBD4-0FE7-4263-8EFA-923EB8BC2ADC}">
      <dgm:prSet/>
      <dgm:spPr/>
      <dgm:t>
        <a:bodyPr/>
        <a:lstStyle/>
        <a:p>
          <a:endParaRPr lang="en-US"/>
        </a:p>
      </dgm:t>
    </dgm:pt>
    <dgm:pt modelId="{3A2CF59E-507D-4736-8683-502A847FEEF0}" type="sibTrans" cxnId="{1B41BBD4-0FE7-4263-8EFA-923EB8BC2ADC}">
      <dgm:prSet/>
      <dgm:spPr/>
      <dgm:t>
        <a:bodyPr/>
        <a:lstStyle/>
        <a:p>
          <a:endParaRPr lang="en-US"/>
        </a:p>
      </dgm:t>
    </dgm:pt>
    <dgm:pt modelId="{13D0C95A-2546-4D39-98FC-6671A8FF3139}">
      <dgm:prSet/>
      <dgm:spPr/>
      <dgm:t>
        <a:bodyPr/>
        <a:lstStyle/>
        <a:p>
          <a:pPr rtl="0"/>
          <a:r>
            <a:rPr lang="en-US" dirty="0"/>
            <a:t>Transformational Leadership: Transformational leaders inspire and motivate their teams by setting a compelling vision and leading by example</a:t>
          </a:r>
          <a:r>
            <a:rPr lang="en-US" dirty="0">
              <a:latin typeface="Neue Haas Grotesk Text Pro"/>
            </a:rPr>
            <a:t>. </a:t>
          </a:r>
          <a:r>
            <a:rPr lang="en-US" b="1" dirty="0">
              <a:latin typeface="Arial"/>
              <a:cs typeface="Arial"/>
            </a:rPr>
            <a:t>Example</a:t>
          </a:r>
          <a:r>
            <a:rPr lang="en-US" dirty="0">
              <a:latin typeface="Arial"/>
              <a:cs typeface="Arial"/>
            </a:rPr>
            <a:t>: Steve Jobs transformed Apple Inc. by envisioning products like the iPhone and driving innovation.</a:t>
          </a:r>
        </a:p>
      </dgm:t>
    </dgm:pt>
    <dgm:pt modelId="{62844FF3-54FB-4AEB-A9CF-97CCB275C995}" type="parTrans" cxnId="{A917AA0F-B10D-4CC4-A481-C9F997C27A50}">
      <dgm:prSet/>
      <dgm:spPr/>
      <dgm:t>
        <a:bodyPr/>
        <a:lstStyle/>
        <a:p>
          <a:endParaRPr lang="en-US"/>
        </a:p>
      </dgm:t>
    </dgm:pt>
    <dgm:pt modelId="{C7D008FE-0834-4FA8-A927-A423B2DCEFFE}" type="sibTrans" cxnId="{A917AA0F-B10D-4CC4-A481-C9F997C27A50}">
      <dgm:prSet/>
      <dgm:spPr/>
      <dgm:t>
        <a:bodyPr/>
        <a:lstStyle/>
        <a:p>
          <a:endParaRPr lang="en-US"/>
        </a:p>
      </dgm:t>
    </dgm:pt>
    <dgm:pt modelId="{75AD60F7-91BB-4873-957B-14961EC10632}" type="pres">
      <dgm:prSet presAssocID="{9449EF9D-EFA1-4067-AA4B-E5237CD3A980}" presName="vert0" presStyleCnt="0">
        <dgm:presLayoutVars>
          <dgm:dir/>
          <dgm:animOne val="branch"/>
          <dgm:animLvl val="lvl"/>
        </dgm:presLayoutVars>
      </dgm:prSet>
      <dgm:spPr/>
    </dgm:pt>
    <dgm:pt modelId="{3F2AE193-DC14-4464-BDE3-72FA41E43047}" type="pres">
      <dgm:prSet presAssocID="{295B2D29-CEDB-4B72-AD89-028C5FAD6671}" presName="thickLine" presStyleLbl="alignNode1" presStyleIdx="0" presStyleCnt="3"/>
      <dgm:spPr/>
    </dgm:pt>
    <dgm:pt modelId="{7FC3C4D9-409E-4332-96A5-B349FA18BD89}" type="pres">
      <dgm:prSet presAssocID="{295B2D29-CEDB-4B72-AD89-028C5FAD6671}" presName="horz1" presStyleCnt="0"/>
      <dgm:spPr/>
    </dgm:pt>
    <dgm:pt modelId="{5E6F7A7A-0A59-4EB1-84B4-CAB228FB2482}" type="pres">
      <dgm:prSet presAssocID="{295B2D29-CEDB-4B72-AD89-028C5FAD6671}" presName="tx1" presStyleLbl="revTx" presStyleIdx="0" presStyleCnt="3"/>
      <dgm:spPr/>
    </dgm:pt>
    <dgm:pt modelId="{CDB6B946-0DC3-42E5-AB37-E024112CDC00}" type="pres">
      <dgm:prSet presAssocID="{295B2D29-CEDB-4B72-AD89-028C5FAD6671}" presName="vert1" presStyleCnt="0"/>
      <dgm:spPr/>
    </dgm:pt>
    <dgm:pt modelId="{14C3C4C8-202A-43F4-8158-EEA1CAB05E01}" type="pres">
      <dgm:prSet presAssocID="{1986EBF6-ADD9-4262-85CE-2B2A5FBDA56A}" presName="thickLine" presStyleLbl="alignNode1" presStyleIdx="1" presStyleCnt="3"/>
      <dgm:spPr/>
    </dgm:pt>
    <dgm:pt modelId="{0A8D85AF-1B15-4050-9C0F-7BD3CDD09C52}" type="pres">
      <dgm:prSet presAssocID="{1986EBF6-ADD9-4262-85CE-2B2A5FBDA56A}" presName="horz1" presStyleCnt="0"/>
      <dgm:spPr/>
    </dgm:pt>
    <dgm:pt modelId="{5D078ACD-A40E-4156-A1F2-66BBD5386275}" type="pres">
      <dgm:prSet presAssocID="{1986EBF6-ADD9-4262-85CE-2B2A5FBDA56A}" presName="tx1" presStyleLbl="revTx" presStyleIdx="1" presStyleCnt="3"/>
      <dgm:spPr/>
    </dgm:pt>
    <dgm:pt modelId="{3B9E1F61-6EB9-4B56-9552-8BE2DBFCD694}" type="pres">
      <dgm:prSet presAssocID="{1986EBF6-ADD9-4262-85CE-2B2A5FBDA56A}" presName="vert1" presStyleCnt="0"/>
      <dgm:spPr/>
    </dgm:pt>
    <dgm:pt modelId="{92931E62-09BD-4102-88E1-80A8525E7846}" type="pres">
      <dgm:prSet presAssocID="{13D0C95A-2546-4D39-98FC-6671A8FF3139}" presName="thickLine" presStyleLbl="alignNode1" presStyleIdx="2" presStyleCnt="3"/>
      <dgm:spPr/>
    </dgm:pt>
    <dgm:pt modelId="{B9B4D027-14CE-4451-976D-03F02C4E8023}" type="pres">
      <dgm:prSet presAssocID="{13D0C95A-2546-4D39-98FC-6671A8FF3139}" presName="horz1" presStyleCnt="0"/>
      <dgm:spPr/>
    </dgm:pt>
    <dgm:pt modelId="{8E66103C-3593-40D6-9042-01C0C4D1F801}" type="pres">
      <dgm:prSet presAssocID="{13D0C95A-2546-4D39-98FC-6671A8FF3139}" presName="tx1" presStyleLbl="revTx" presStyleIdx="2" presStyleCnt="3"/>
      <dgm:spPr/>
    </dgm:pt>
    <dgm:pt modelId="{AB634717-0C9D-4CE2-8AD6-27C1F1CA9623}" type="pres">
      <dgm:prSet presAssocID="{13D0C95A-2546-4D39-98FC-6671A8FF3139}" presName="vert1" presStyleCnt="0"/>
      <dgm:spPr/>
    </dgm:pt>
  </dgm:ptLst>
  <dgm:cxnLst>
    <dgm:cxn modelId="{7A3FD106-E25D-4606-A754-08E03068B137}" type="presOf" srcId="{295B2D29-CEDB-4B72-AD89-028C5FAD6671}" destId="{5E6F7A7A-0A59-4EB1-84B4-CAB228FB2482}" srcOrd="0" destOrd="0" presId="urn:microsoft.com/office/officeart/2008/layout/LinedList"/>
    <dgm:cxn modelId="{A917AA0F-B10D-4CC4-A481-C9F997C27A50}" srcId="{9449EF9D-EFA1-4067-AA4B-E5237CD3A980}" destId="{13D0C95A-2546-4D39-98FC-6671A8FF3139}" srcOrd="2" destOrd="0" parTransId="{62844FF3-54FB-4AEB-A9CF-97CCB275C995}" sibTransId="{C7D008FE-0834-4FA8-A927-A423B2DCEFFE}"/>
    <dgm:cxn modelId="{BD744129-A941-406C-933C-A8F456A44B47}" type="presOf" srcId="{1986EBF6-ADD9-4262-85CE-2B2A5FBDA56A}" destId="{5D078ACD-A40E-4156-A1F2-66BBD5386275}" srcOrd="0" destOrd="0" presId="urn:microsoft.com/office/officeart/2008/layout/LinedList"/>
    <dgm:cxn modelId="{73776E57-E913-4FEC-83D1-D554BDCC99D1}" srcId="{9449EF9D-EFA1-4067-AA4B-E5237CD3A980}" destId="{295B2D29-CEDB-4B72-AD89-028C5FAD6671}" srcOrd="0" destOrd="0" parTransId="{23CF3405-12BA-460A-91A8-F0AC9024CD66}" sibTransId="{19762E30-B80B-4DDD-A409-00AB92E97902}"/>
    <dgm:cxn modelId="{F0A11F6F-FFC8-44FC-BEBB-22E65D42B249}" type="presOf" srcId="{13D0C95A-2546-4D39-98FC-6671A8FF3139}" destId="{8E66103C-3593-40D6-9042-01C0C4D1F801}" srcOrd="0" destOrd="0" presId="urn:microsoft.com/office/officeart/2008/layout/LinedList"/>
    <dgm:cxn modelId="{1B41BBD4-0FE7-4263-8EFA-923EB8BC2ADC}" srcId="{9449EF9D-EFA1-4067-AA4B-E5237CD3A980}" destId="{1986EBF6-ADD9-4262-85CE-2B2A5FBDA56A}" srcOrd="1" destOrd="0" parTransId="{971FB4F7-285D-41FF-B083-FAED7DA80657}" sibTransId="{3A2CF59E-507D-4736-8683-502A847FEEF0}"/>
    <dgm:cxn modelId="{00CBC8EC-3223-4CE7-B622-E1D1B7E10B11}" type="presOf" srcId="{9449EF9D-EFA1-4067-AA4B-E5237CD3A980}" destId="{75AD60F7-91BB-4873-957B-14961EC10632}" srcOrd="0" destOrd="0" presId="urn:microsoft.com/office/officeart/2008/layout/LinedList"/>
    <dgm:cxn modelId="{AB96B555-1213-41D9-9E75-57BD344CAE5F}" type="presParOf" srcId="{75AD60F7-91BB-4873-957B-14961EC10632}" destId="{3F2AE193-DC14-4464-BDE3-72FA41E43047}" srcOrd="0" destOrd="0" presId="urn:microsoft.com/office/officeart/2008/layout/LinedList"/>
    <dgm:cxn modelId="{5AB8E2EC-0325-4C8E-9DB3-0D5C358FA850}" type="presParOf" srcId="{75AD60F7-91BB-4873-957B-14961EC10632}" destId="{7FC3C4D9-409E-4332-96A5-B349FA18BD89}" srcOrd="1" destOrd="0" presId="urn:microsoft.com/office/officeart/2008/layout/LinedList"/>
    <dgm:cxn modelId="{8B5E520B-47D4-4736-9728-527BE163BFAC}" type="presParOf" srcId="{7FC3C4D9-409E-4332-96A5-B349FA18BD89}" destId="{5E6F7A7A-0A59-4EB1-84B4-CAB228FB2482}" srcOrd="0" destOrd="0" presId="urn:microsoft.com/office/officeart/2008/layout/LinedList"/>
    <dgm:cxn modelId="{6F7AC9AA-5FB5-463E-A4CB-87567753D813}" type="presParOf" srcId="{7FC3C4D9-409E-4332-96A5-B349FA18BD89}" destId="{CDB6B946-0DC3-42E5-AB37-E024112CDC00}" srcOrd="1" destOrd="0" presId="urn:microsoft.com/office/officeart/2008/layout/LinedList"/>
    <dgm:cxn modelId="{449059A1-20E0-4C73-8F2A-4A20D97DA43B}" type="presParOf" srcId="{75AD60F7-91BB-4873-957B-14961EC10632}" destId="{14C3C4C8-202A-43F4-8158-EEA1CAB05E01}" srcOrd="2" destOrd="0" presId="urn:microsoft.com/office/officeart/2008/layout/LinedList"/>
    <dgm:cxn modelId="{28E92F90-67A9-4A3B-A39F-FA6D9E9177D3}" type="presParOf" srcId="{75AD60F7-91BB-4873-957B-14961EC10632}" destId="{0A8D85AF-1B15-4050-9C0F-7BD3CDD09C52}" srcOrd="3" destOrd="0" presId="urn:microsoft.com/office/officeart/2008/layout/LinedList"/>
    <dgm:cxn modelId="{07EE9022-93E1-400C-9FA6-007BFCD3470F}" type="presParOf" srcId="{0A8D85AF-1B15-4050-9C0F-7BD3CDD09C52}" destId="{5D078ACD-A40E-4156-A1F2-66BBD5386275}" srcOrd="0" destOrd="0" presId="urn:microsoft.com/office/officeart/2008/layout/LinedList"/>
    <dgm:cxn modelId="{15D20968-9BC1-4628-AC13-77DE4881DD5E}" type="presParOf" srcId="{0A8D85AF-1B15-4050-9C0F-7BD3CDD09C52}" destId="{3B9E1F61-6EB9-4B56-9552-8BE2DBFCD694}" srcOrd="1" destOrd="0" presId="urn:microsoft.com/office/officeart/2008/layout/LinedList"/>
    <dgm:cxn modelId="{119FDE4B-7D9B-4A7E-8902-704B25846F19}" type="presParOf" srcId="{75AD60F7-91BB-4873-957B-14961EC10632}" destId="{92931E62-09BD-4102-88E1-80A8525E7846}" srcOrd="4" destOrd="0" presId="urn:microsoft.com/office/officeart/2008/layout/LinedList"/>
    <dgm:cxn modelId="{A74A9A9B-C291-4AF6-8C2E-8A9F449EC688}" type="presParOf" srcId="{75AD60F7-91BB-4873-957B-14961EC10632}" destId="{B9B4D027-14CE-4451-976D-03F02C4E8023}" srcOrd="5" destOrd="0" presId="urn:microsoft.com/office/officeart/2008/layout/LinedList"/>
    <dgm:cxn modelId="{EFF641C9-9641-4BDE-A3D2-1FF5A5AD8530}" type="presParOf" srcId="{B9B4D027-14CE-4451-976D-03F02C4E8023}" destId="{8E66103C-3593-40D6-9042-01C0C4D1F801}" srcOrd="0" destOrd="0" presId="urn:microsoft.com/office/officeart/2008/layout/LinedList"/>
    <dgm:cxn modelId="{AF644387-7FCF-4227-80E8-7D41A4494ED9}" type="presParOf" srcId="{B9B4D027-14CE-4451-976D-03F02C4E8023}" destId="{AB634717-0C9D-4CE2-8AD6-27C1F1CA962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49EF9D-EFA1-4067-AA4B-E5237CD3A980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40C1079-3CFA-416F-A2DB-1531E8D73C53}">
      <dgm:prSet/>
      <dgm:spPr/>
      <dgm:t>
        <a:bodyPr/>
        <a:lstStyle/>
        <a:p>
          <a:pPr rtl="0"/>
          <a:r>
            <a:rPr lang="en-US" dirty="0"/>
            <a:t>Transactional Leadership: Transactional leaders focus on setting clear expectations, rewarding good performance, and punishing poor performance</a:t>
          </a:r>
          <a:r>
            <a:rPr lang="en-US" dirty="0">
              <a:latin typeface="Neue Haas Grotesk Text Pro"/>
            </a:rPr>
            <a:t>. </a:t>
          </a:r>
          <a:r>
            <a:rPr lang="en-US" b="1" dirty="0"/>
            <a:t>Example:</a:t>
          </a:r>
          <a:r>
            <a:rPr lang="en-US" dirty="0"/>
            <a:t> A sales manager rewards top-performing salespeople with bonuses for meeting or exceeding sales targets.</a:t>
          </a:r>
        </a:p>
      </dgm:t>
    </dgm:pt>
    <dgm:pt modelId="{05E97773-A631-432B-9E59-F0686081C51C}" type="parTrans" cxnId="{A123FCEF-5DD8-47B9-BC6C-197928157414}">
      <dgm:prSet/>
      <dgm:spPr/>
      <dgm:t>
        <a:bodyPr/>
        <a:lstStyle/>
        <a:p>
          <a:endParaRPr lang="en-US"/>
        </a:p>
      </dgm:t>
    </dgm:pt>
    <dgm:pt modelId="{A349AD45-5D66-4F9C-A4C2-9604152084C8}" type="sibTrans" cxnId="{A123FCEF-5DD8-47B9-BC6C-197928157414}">
      <dgm:prSet/>
      <dgm:spPr/>
      <dgm:t>
        <a:bodyPr/>
        <a:lstStyle/>
        <a:p>
          <a:endParaRPr lang="en-US"/>
        </a:p>
      </dgm:t>
    </dgm:pt>
    <dgm:pt modelId="{004CFB3D-1E1A-4CC6-8FCC-FA229591060C}">
      <dgm:prSet phldr="0"/>
      <dgm:spPr/>
      <dgm:t>
        <a:bodyPr/>
        <a:lstStyle/>
        <a:p>
          <a:pPr algn="l" rtl="0"/>
          <a:r>
            <a:rPr lang="en-US" dirty="0"/>
            <a:t>Servant Leadership: Servant leaders prioritize the well-being and development of their team members</a:t>
          </a:r>
          <a:r>
            <a:rPr lang="en-US" dirty="0">
              <a:latin typeface="Neue Haas Grotesk Text Pro"/>
            </a:rPr>
            <a:t>. </a:t>
          </a:r>
          <a:r>
            <a:rPr lang="en-US" b="1" dirty="0"/>
            <a:t>Example:</a:t>
          </a:r>
          <a:r>
            <a:rPr lang="en-US" dirty="0"/>
            <a:t> Martin Luther King Jr. championed civil rights by serving and empowering marginalized communities.</a:t>
          </a:r>
        </a:p>
      </dgm:t>
    </dgm:pt>
    <dgm:pt modelId="{6B4F4943-C69C-4708-BC90-95C889EFC324}" type="parTrans" cxnId="{BC1BEDEC-3DEC-48B6-BE4D-6142B3E8CDAE}">
      <dgm:prSet/>
      <dgm:spPr/>
    </dgm:pt>
    <dgm:pt modelId="{6D121476-4F8E-4816-A1FA-B34D37FCC27A}" type="sibTrans" cxnId="{BC1BEDEC-3DEC-48B6-BE4D-6142B3E8CDAE}">
      <dgm:prSet/>
      <dgm:spPr/>
    </dgm:pt>
    <dgm:pt modelId="{75AD60F7-91BB-4873-957B-14961EC10632}" type="pres">
      <dgm:prSet presAssocID="{9449EF9D-EFA1-4067-AA4B-E5237CD3A980}" presName="vert0" presStyleCnt="0">
        <dgm:presLayoutVars>
          <dgm:dir/>
          <dgm:animOne val="branch"/>
          <dgm:animLvl val="lvl"/>
        </dgm:presLayoutVars>
      </dgm:prSet>
      <dgm:spPr/>
    </dgm:pt>
    <dgm:pt modelId="{B820A63A-21C3-47CC-B87D-0FBE47FE28D8}" type="pres">
      <dgm:prSet presAssocID="{C40C1079-3CFA-416F-A2DB-1531E8D73C53}" presName="thickLine" presStyleLbl="alignNode1" presStyleIdx="0" presStyleCnt="2"/>
      <dgm:spPr/>
    </dgm:pt>
    <dgm:pt modelId="{ABB2E113-44C4-4982-B335-B590655E42E5}" type="pres">
      <dgm:prSet presAssocID="{C40C1079-3CFA-416F-A2DB-1531E8D73C53}" presName="horz1" presStyleCnt="0"/>
      <dgm:spPr/>
    </dgm:pt>
    <dgm:pt modelId="{2EFF6A72-B236-4649-B591-EB99B6B3FF1A}" type="pres">
      <dgm:prSet presAssocID="{C40C1079-3CFA-416F-A2DB-1531E8D73C53}" presName="tx1" presStyleLbl="revTx" presStyleIdx="0" presStyleCnt="2"/>
      <dgm:spPr/>
    </dgm:pt>
    <dgm:pt modelId="{1E7CE923-0125-49FE-A96B-AFA39E4531E8}" type="pres">
      <dgm:prSet presAssocID="{C40C1079-3CFA-416F-A2DB-1531E8D73C53}" presName="vert1" presStyleCnt="0"/>
      <dgm:spPr/>
    </dgm:pt>
    <dgm:pt modelId="{2A181DCC-C307-485A-A2AE-10E8B906F930}" type="pres">
      <dgm:prSet presAssocID="{004CFB3D-1E1A-4CC6-8FCC-FA229591060C}" presName="thickLine" presStyleLbl="alignNode1" presStyleIdx="1" presStyleCnt="2"/>
      <dgm:spPr/>
    </dgm:pt>
    <dgm:pt modelId="{4FBD21A1-A57C-4668-8A01-CAA657F257E6}" type="pres">
      <dgm:prSet presAssocID="{004CFB3D-1E1A-4CC6-8FCC-FA229591060C}" presName="horz1" presStyleCnt="0"/>
      <dgm:spPr/>
    </dgm:pt>
    <dgm:pt modelId="{10ABFDBC-9134-4061-8553-B59AB9C9B2E8}" type="pres">
      <dgm:prSet presAssocID="{004CFB3D-1E1A-4CC6-8FCC-FA229591060C}" presName="tx1" presStyleLbl="revTx" presStyleIdx="1" presStyleCnt="2"/>
      <dgm:spPr/>
    </dgm:pt>
    <dgm:pt modelId="{E66417A9-7757-406D-866D-C09F67420AFA}" type="pres">
      <dgm:prSet presAssocID="{004CFB3D-1E1A-4CC6-8FCC-FA229591060C}" presName="vert1" presStyleCnt="0"/>
      <dgm:spPr/>
    </dgm:pt>
  </dgm:ptLst>
  <dgm:cxnLst>
    <dgm:cxn modelId="{24B2665B-7409-4E85-BCE8-1792481BDD10}" type="presOf" srcId="{C40C1079-3CFA-416F-A2DB-1531E8D73C53}" destId="{2EFF6A72-B236-4649-B591-EB99B6B3FF1A}" srcOrd="0" destOrd="0" presId="urn:microsoft.com/office/officeart/2008/layout/LinedList"/>
    <dgm:cxn modelId="{B53699A0-D75F-4CEE-A60F-52FEFB5539BD}" type="presOf" srcId="{004CFB3D-1E1A-4CC6-8FCC-FA229591060C}" destId="{10ABFDBC-9134-4061-8553-B59AB9C9B2E8}" srcOrd="0" destOrd="0" presId="urn:microsoft.com/office/officeart/2008/layout/LinedList"/>
    <dgm:cxn modelId="{00CBC8EC-3223-4CE7-B622-E1D1B7E10B11}" type="presOf" srcId="{9449EF9D-EFA1-4067-AA4B-E5237CD3A980}" destId="{75AD60F7-91BB-4873-957B-14961EC10632}" srcOrd="0" destOrd="0" presId="urn:microsoft.com/office/officeart/2008/layout/LinedList"/>
    <dgm:cxn modelId="{BC1BEDEC-3DEC-48B6-BE4D-6142B3E8CDAE}" srcId="{9449EF9D-EFA1-4067-AA4B-E5237CD3A980}" destId="{004CFB3D-1E1A-4CC6-8FCC-FA229591060C}" srcOrd="1" destOrd="0" parTransId="{6B4F4943-C69C-4708-BC90-95C889EFC324}" sibTransId="{6D121476-4F8E-4816-A1FA-B34D37FCC27A}"/>
    <dgm:cxn modelId="{A123FCEF-5DD8-47B9-BC6C-197928157414}" srcId="{9449EF9D-EFA1-4067-AA4B-E5237CD3A980}" destId="{C40C1079-3CFA-416F-A2DB-1531E8D73C53}" srcOrd="0" destOrd="0" parTransId="{05E97773-A631-432B-9E59-F0686081C51C}" sibTransId="{A349AD45-5D66-4F9C-A4C2-9604152084C8}"/>
    <dgm:cxn modelId="{D7833133-58DE-45A1-80A9-BFBBFE3DCE80}" type="presParOf" srcId="{75AD60F7-91BB-4873-957B-14961EC10632}" destId="{B820A63A-21C3-47CC-B87D-0FBE47FE28D8}" srcOrd="0" destOrd="0" presId="urn:microsoft.com/office/officeart/2008/layout/LinedList"/>
    <dgm:cxn modelId="{0AA62D4D-00E0-44A7-9A25-707C92AB6734}" type="presParOf" srcId="{75AD60F7-91BB-4873-957B-14961EC10632}" destId="{ABB2E113-44C4-4982-B335-B590655E42E5}" srcOrd="1" destOrd="0" presId="urn:microsoft.com/office/officeart/2008/layout/LinedList"/>
    <dgm:cxn modelId="{69FE3741-32E3-4673-A460-80E24A083B5C}" type="presParOf" srcId="{ABB2E113-44C4-4982-B335-B590655E42E5}" destId="{2EFF6A72-B236-4649-B591-EB99B6B3FF1A}" srcOrd="0" destOrd="0" presId="urn:microsoft.com/office/officeart/2008/layout/LinedList"/>
    <dgm:cxn modelId="{F190E4DD-E179-4E90-9F6C-F3C5C739195F}" type="presParOf" srcId="{ABB2E113-44C4-4982-B335-B590655E42E5}" destId="{1E7CE923-0125-49FE-A96B-AFA39E4531E8}" srcOrd="1" destOrd="0" presId="urn:microsoft.com/office/officeart/2008/layout/LinedList"/>
    <dgm:cxn modelId="{7C08E0B0-2F98-4D99-BFA6-53F475724397}" type="presParOf" srcId="{75AD60F7-91BB-4873-957B-14961EC10632}" destId="{2A181DCC-C307-485A-A2AE-10E8B906F930}" srcOrd="2" destOrd="0" presId="urn:microsoft.com/office/officeart/2008/layout/LinedList"/>
    <dgm:cxn modelId="{1D649099-6449-4CE3-B934-621312727FCD}" type="presParOf" srcId="{75AD60F7-91BB-4873-957B-14961EC10632}" destId="{4FBD21A1-A57C-4668-8A01-CAA657F257E6}" srcOrd="3" destOrd="0" presId="urn:microsoft.com/office/officeart/2008/layout/LinedList"/>
    <dgm:cxn modelId="{47702EEA-11DB-4D61-9129-1ACBCA1FCB8A}" type="presParOf" srcId="{4FBD21A1-A57C-4668-8A01-CAA657F257E6}" destId="{10ABFDBC-9134-4061-8553-B59AB9C9B2E8}" srcOrd="0" destOrd="0" presId="urn:microsoft.com/office/officeart/2008/layout/LinedList"/>
    <dgm:cxn modelId="{24EA822C-3439-468B-970D-B1F4986EA221}" type="presParOf" srcId="{4FBD21A1-A57C-4668-8A01-CAA657F257E6}" destId="{E66417A9-7757-406D-866D-C09F67420AF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B566C49-D25E-4C2C-A927-4B9463D5C5DF}" type="doc">
      <dgm:prSet loTypeId="urn:microsoft.com/office/officeart/2008/layout/LinedLis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2429418-EBF0-4757-BE24-9C89208D9809}">
      <dgm:prSet/>
      <dgm:spPr/>
      <dgm:t>
        <a:bodyPr/>
        <a:lstStyle/>
        <a:p>
          <a:pPr rtl="0"/>
          <a:r>
            <a:rPr lang="en-US" dirty="0"/>
            <a:t>Active Listening: Paying full attention to what others are saying, asking clarifying questions, and showing empathy</a:t>
          </a:r>
          <a:r>
            <a:rPr lang="en-US" dirty="0">
              <a:latin typeface="Neue Haas Grotesk Text Pro"/>
            </a:rPr>
            <a:t>. </a:t>
          </a:r>
          <a:r>
            <a:rPr lang="en-US" b="0" dirty="0"/>
            <a:t>Example:</a:t>
          </a:r>
          <a:r>
            <a:rPr lang="en-US" dirty="0"/>
            <a:t> During a conflict resolution discussion, a manager listens carefully to both sides to find a fair resolution.</a:t>
          </a:r>
        </a:p>
      </dgm:t>
    </dgm:pt>
    <dgm:pt modelId="{A74717EF-2A39-47F2-AA33-772A05D0FB9B}" type="parTrans" cxnId="{BF000AF1-99AA-4740-87E5-252824BE0697}">
      <dgm:prSet/>
      <dgm:spPr/>
      <dgm:t>
        <a:bodyPr/>
        <a:lstStyle/>
        <a:p>
          <a:endParaRPr lang="en-US"/>
        </a:p>
      </dgm:t>
    </dgm:pt>
    <dgm:pt modelId="{038FDE5C-A658-4774-8CC0-2D66084C8E58}" type="sibTrans" cxnId="{BF000AF1-99AA-4740-87E5-252824BE0697}">
      <dgm:prSet/>
      <dgm:spPr/>
      <dgm:t>
        <a:bodyPr/>
        <a:lstStyle/>
        <a:p>
          <a:endParaRPr lang="en-US"/>
        </a:p>
      </dgm:t>
    </dgm:pt>
    <dgm:pt modelId="{F94B00D9-6269-4673-99E2-ECFFEFAFD157}">
      <dgm:prSet/>
      <dgm:spPr/>
      <dgm:t>
        <a:bodyPr/>
        <a:lstStyle/>
        <a:p>
          <a:pPr rtl="0"/>
          <a:r>
            <a:rPr lang="en-US" dirty="0"/>
            <a:t>Clear and Concise Messaging: Using simple and understandable language to convey messages and avoiding jargon</a:t>
          </a:r>
          <a:r>
            <a:rPr lang="en-US" dirty="0">
              <a:latin typeface="Neue Haas Grotesk Text Pro"/>
            </a:rPr>
            <a:t>. </a:t>
          </a:r>
          <a:r>
            <a:rPr lang="en-US" b="0" dirty="0"/>
            <a:t>Example:</a:t>
          </a:r>
          <a:r>
            <a:rPr lang="en-US" dirty="0"/>
            <a:t> A CEO sends a clear email outlining the company's new strategic goals and objectives.</a:t>
          </a:r>
          <a:r>
            <a:rPr lang="en-US" dirty="0">
              <a:latin typeface="Neue Haas Grotesk Text Pro"/>
            </a:rPr>
            <a:t> </a:t>
          </a:r>
          <a:endParaRPr lang="en-US" dirty="0"/>
        </a:p>
      </dgm:t>
    </dgm:pt>
    <dgm:pt modelId="{6AF41CF4-383D-446F-BB22-4ACE622BEFB1}" type="parTrans" cxnId="{52CDE9D8-F352-4DA9-BA1C-27233A5900CA}">
      <dgm:prSet/>
      <dgm:spPr/>
      <dgm:t>
        <a:bodyPr/>
        <a:lstStyle/>
        <a:p>
          <a:endParaRPr lang="en-US"/>
        </a:p>
      </dgm:t>
    </dgm:pt>
    <dgm:pt modelId="{0180C531-DD93-42F7-AFB2-D71BD91809B1}" type="sibTrans" cxnId="{52CDE9D8-F352-4DA9-BA1C-27233A5900CA}">
      <dgm:prSet/>
      <dgm:spPr/>
      <dgm:t>
        <a:bodyPr/>
        <a:lstStyle/>
        <a:p>
          <a:endParaRPr lang="en-US"/>
        </a:p>
      </dgm:t>
    </dgm:pt>
    <dgm:pt modelId="{A9FE0665-6845-4411-86F3-7462F648635E}">
      <dgm:prSet/>
      <dgm:spPr/>
      <dgm:t>
        <a:bodyPr/>
        <a:lstStyle/>
        <a:p>
          <a:pPr rtl="0"/>
          <a:r>
            <a:rPr lang="en-US" dirty="0"/>
            <a:t>Open and Honest Communication: Being transparent and truthful with team members, especially in difficult situations</a:t>
          </a:r>
          <a:r>
            <a:rPr lang="en-US" dirty="0">
              <a:latin typeface="Neue Haas Grotesk Text Pro"/>
            </a:rPr>
            <a:t>. </a:t>
          </a:r>
          <a:r>
            <a:rPr lang="en-US" b="1" dirty="0"/>
            <a:t>Example:</a:t>
          </a:r>
          <a:r>
            <a:rPr lang="en-US" dirty="0"/>
            <a:t> A team leader communicates openly about the challenges faced by the project and the steps being taken to overcome them.</a:t>
          </a:r>
        </a:p>
      </dgm:t>
    </dgm:pt>
    <dgm:pt modelId="{C9D94205-1589-4302-9F5C-52ECC23EE8A0}" type="parTrans" cxnId="{8DB394B9-688D-48FE-92E9-F4BE9ED3ED75}">
      <dgm:prSet/>
      <dgm:spPr/>
      <dgm:t>
        <a:bodyPr/>
        <a:lstStyle/>
        <a:p>
          <a:endParaRPr lang="en-US"/>
        </a:p>
      </dgm:t>
    </dgm:pt>
    <dgm:pt modelId="{E6BD1310-78F6-4CBC-86A5-65B0C0BC1E6A}" type="sibTrans" cxnId="{8DB394B9-688D-48FE-92E9-F4BE9ED3ED75}">
      <dgm:prSet/>
      <dgm:spPr/>
      <dgm:t>
        <a:bodyPr/>
        <a:lstStyle/>
        <a:p>
          <a:endParaRPr lang="en-US"/>
        </a:p>
      </dgm:t>
    </dgm:pt>
    <dgm:pt modelId="{5BED0495-6BC5-49ED-B28C-47254428D2FF}" type="pres">
      <dgm:prSet presAssocID="{8B566C49-D25E-4C2C-A927-4B9463D5C5DF}" presName="vert0" presStyleCnt="0">
        <dgm:presLayoutVars>
          <dgm:dir/>
          <dgm:animOne val="branch"/>
          <dgm:animLvl val="lvl"/>
        </dgm:presLayoutVars>
      </dgm:prSet>
      <dgm:spPr/>
    </dgm:pt>
    <dgm:pt modelId="{9FBB8433-0D6F-4747-A55B-8F14C71EC617}" type="pres">
      <dgm:prSet presAssocID="{42429418-EBF0-4757-BE24-9C89208D9809}" presName="thickLine" presStyleLbl="alignNode1" presStyleIdx="0" presStyleCnt="3"/>
      <dgm:spPr/>
    </dgm:pt>
    <dgm:pt modelId="{E9EBE124-F4F5-4B14-A9BE-6017F7796E85}" type="pres">
      <dgm:prSet presAssocID="{42429418-EBF0-4757-BE24-9C89208D9809}" presName="horz1" presStyleCnt="0"/>
      <dgm:spPr/>
    </dgm:pt>
    <dgm:pt modelId="{726A676C-168A-4FC6-920D-412917E6F9D7}" type="pres">
      <dgm:prSet presAssocID="{42429418-EBF0-4757-BE24-9C89208D9809}" presName="tx1" presStyleLbl="revTx" presStyleIdx="0" presStyleCnt="3"/>
      <dgm:spPr/>
    </dgm:pt>
    <dgm:pt modelId="{129A7B33-40D8-4EC6-89E9-9D941F150966}" type="pres">
      <dgm:prSet presAssocID="{42429418-EBF0-4757-BE24-9C89208D9809}" presName="vert1" presStyleCnt="0"/>
      <dgm:spPr/>
    </dgm:pt>
    <dgm:pt modelId="{CB0F18D8-F72A-4C60-969F-34702CB56C08}" type="pres">
      <dgm:prSet presAssocID="{F94B00D9-6269-4673-99E2-ECFFEFAFD157}" presName="thickLine" presStyleLbl="alignNode1" presStyleIdx="1" presStyleCnt="3"/>
      <dgm:spPr/>
    </dgm:pt>
    <dgm:pt modelId="{DBC00E1F-058B-42C9-8E8F-DAEBDA8B2647}" type="pres">
      <dgm:prSet presAssocID="{F94B00D9-6269-4673-99E2-ECFFEFAFD157}" presName="horz1" presStyleCnt="0"/>
      <dgm:spPr/>
    </dgm:pt>
    <dgm:pt modelId="{B83A1BEA-1416-46E2-81A2-4BAB446168CD}" type="pres">
      <dgm:prSet presAssocID="{F94B00D9-6269-4673-99E2-ECFFEFAFD157}" presName="tx1" presStyleLbl="revTx" presStyleIdx="1" presStyleCnt="3"/>
      <dgm:spPr/>
    </dgm:pt>
    <dgm:pt modelId="{EE67D500-4EE0-43CB-8577-C6F91B47D438}" type="pres">
      <dgm:prSet presAssocID="{F94B00D9-6269-4673-99E2-ECFFEFAFD157}" presName="vert1" presStyleCnt="0"/>
      <dgm:spPr/>
    </dgm:pt>
    <dgm:pt modelId="{2E7246EE-D425-4A2F-8330-57D23FAD8A09}" type="pres">
      <dgm:prSet presAssocID="{A9FE0665-6845-4411-86F3-7462F648635E}" presName="thickLine" presStyleLbl="alignNode1" presStyleIdx="2" presStyleCnt="3"/>
      <dgm:spPr/>
    </dgm:pt>
    <dgm:pt modelId="{DE123061-AE0C-4DC5-95B9-E11EFD4070AA}" type="pres">
      <dgm:prSet presAssocID="{A9FE0665-6845-4411-86F3-7462F648635E}" presName="horz1" presStyleCnt="0"/>
      <dgm:spPr/>
    </dgm:pt>
    <dgm:pt modelId="{5277A7EA-2BF7-404D-9067-49AB66375C8C}" type="pres">
      <dgm:prSet presAssocID="{A9FE0665-6845-4411-86F3-7462F648635E}" presName="tx1" presStyleLbl="revTx" presStyleIdx="2" presStyleCnt="3"/>
      <dgm:spPr/>
    </dgm:pt>
    <dgm:pt modelId="{E58F3130-97D8-40AF-A5BE-308A0978391A}" type="pres">
      <dgm:prSet presAssocID="{A9FE0665-6845-4411-86F3-7462F648635E}" presName="vert1" presStyleCnt="0"/>
      <dgm:spPr/>
    </dgm:pt>
  </dgm:ptLst>
  <dgm:cxnLst>
    <dgm:cxn modelId="{9824562A-4DCC-4E71-ABA1-9E6893BB47CE}" type="presOf" srcId="{F94B00D9-6269-4673-99E2-ECFFEFAFD157}" destId="{B83A1BEA-1416-46E2-81A2-4BAB446168CD}" srcOrd="0" destOrd="0" presId="urn:microsoft.com/office/officeart/2008/layout/LinedList"/>
    <dgm:cxn modelId="{8ABCD234-C3CF-4B6F-AE01-FB325CB5AFAB}" type="presOf" srcId="{42429418-EBF0-4757-BE24-9C89208D9809}" destId="{726A676C-168A-4FC6-920D-412917E6F9D7}" srcOrd="0" destOrd="0" presId="urn:microsoft.com/office/officeart/2008/layout/LinedList"/>
    <dgm:cxn modelId="{62549F6A-4D68-4903-8CD4-26466838F64C}" type="presOf" srcId="{8B566C49-D25E-4C2C-A927-4B9463D5C5DF}" destId="{5BED0495-6BC5-49ED-B28C-47254428D2FF}" srcOrd="0" destOrd="0" presId="urn:microsoft.com/office/officeart/2008/layout/LinedList"/>
    <dgm:cxn modelId="{B00810AD-84C9-4822-8C82-45FEDBDA2A1C}" type="presOf" srcId="{A9FE0665-6845-4411-86F3-7462F648635E}" destId="{5277A7EA-2BF7-404D-9067-49AB66375C8C}" srcOrd="0" destOrd="0" presId="urn:microsoft.com/office/officeart/2008/layout/LinedList"/>
    <dgm:cxn modelId="{8DB394B9-688D-48FE-92E9-F4BE9ED3ED75}" srcId="{8B566C49-D25E-4C2C-A927-4B9463D5C5DF}" destId="{A9FE0665-6845-4411-86F3-7462F648635E}" srcOrd="2" destOrd="0" parTransId="{C9D94205-1589-4302-9F5C-52ECC23EE8A0}" sibTransId="{E6BD1310-78F6-4CBC-86A5-65B0C0BC1E6A}"/>
    <dgm:cxn modelId="{52CDE9D8-F352-4DA9-BA1C-27233A5900CA}" srcId="{8B566C49-D25E-4C2C-A927-4B9463D5C5DF}" destId="{F94B00D9-6269-4673-99E2-ECFFEFAFD157}" srcOrd="1" destOrd="0" parTransId="{6AF41CF4-383D-446F-BB22-4ACE622BEFB1}" sibTransId="{0180C531-DD93-42F7-AFB2-D71BD91809B1}"/>
    <dgm:cxn modelId="{BF000AF1-99AA-4740-87E5-252824BE0697}" srcId="{8B566C49-D25E-4C2C-A927-4B9463D5C5DF}" destId="{42429418-EBF0-4757-BE24-9C89208D9809}" srcOrd="0" destOrd="0" parTransId="{A74717EF-2A39-47F2-AA33-772A05D0FB9B}" sibTransId="{038FDE5C-A658-4774-8CC0-2D66084C8E58}"/>
    <dgm:cxn modelId="{9FF3EDFB-426F-4476-B9CE-9F97F5AE02BF}" type="presParOf" srcId="{5BED0495-6BC5-49ED-B28C-47254428D2FF}" destId="{9FBB8433-0D6F-4747-A55B-8F14C71EC617}" srcOrd="0" destOrd="0" presId="urn:microsoft.com/office/officeart/2008/layout/LinedList"/>
    <dgm:cxn modelId="{386378F2-7FD9-4BA5-A7F1-05B1183A4201}" type="presParOf" srcId="{5BED0495-6BC5-49ED-B28C-47254428D2FF}" destId="{E9EBE124-F4F5-4B14-A9BE-6017F7796E85}" srcOrd="1" destOrd="0" presId="urn:microsoft.com/office/officeart/2008/layout/LinedList"/>
    <dgm:cxn modelId="{B58C0DD6-84B9-4388-990C-98AADAC6ABF7}" type="presParOf" srcId="{E9EBE124-F4F5-4B14-A9BE-6017F7796E85}" destId="{726A676C-168A-4FC6-920D-412917E6F9D7}" srcOrd="0" destOrd="0" presId="urn:microsoft.com/office/officeart/2008/layout/LinedList"/>
    <dgm:cxn modelId="{62491DB1-0143-41FB-A994-8AA47C5F0199}" type="presParOf" srcId="{E9EBE124-F4F5-4B14-A9BE-6017F7796E85}" destId="{129A7B33-40D8-4EC6-89E9-9D941F150966}" srcOrd="1" destOrd="0" presId="urn:microsoft.com/office/officeart/2008/layout/LinedList"/>
    <dgm:cxn modelId="{169A28F6-5A57-4904-A551-61D46B7DDCBD}" type="presParOf" srcId="{5BED0495-6BC5-49ED-B28C-47254428D2FF}" destId="{CB0F18D8-F72A-4C60-969F-34702CB56C08}" srcOrd="2" destOrd="0" presId="urn:microsoft.com/office/officeart/2008/layout/LinedList"/>
    <dgm:cxn modelId="{7E5D7690-0D38-4C10-8CEA-12359D4BEF1B}" type="presParOf" srcId="{5BED0495-6BC5-49ED-B28C-47254428D2FF}" destId="{DBC00E1F-058B-42C9-8E8F-DAEBDA8B2647}" srcOrd="3" destOrd="0" presId="urn:microsoft.com/office/officeart/2008/layout/LinedList"/>
    <dgm:cxn modelId="{847833F4-FE6F-4CE7-A64D-C07A7CA2F40D}" type="presParOf" srcId="{DBC00E1F-058B-42C9-8E8F-DAEBDA8B2647}" destId="{B83A1BEA-1416-46E2-81A2-4BAB446168CD}" srcOrd="0" destOrd="0" presId="urn:microsoft.com/office/officeart/2008/layout/LinedList"/>
    <dgm:cxn modelId="{7032D15D-4EFE-4035-868A-50F8961EEA28}" type="presParOf" srcId="{DBC00E1F-058B-42C9-8E8F-DAEBDA8B2647}" destId="{EE67D500-4EE0-43CB-8577-C6F91B47D438}" srcOrd="1" destOrd="0" presId="urn:microsoft.com/office/officeart/2008/layout/LinedList"/>
    <dgm:cxn modelId="{4141B09C-FA97-4C0E-B21B-CAEC04234446}" type="presParOf" srcId="{5BED0495-6BC5-49ED-B28C-47254428D2FF}" destId="{2E7246EE-D425-4A2F-8330-57D23FAD8A09}" srcOrd="4" destOrd="0" presId="urn:microsoft.com/office/officeart/2008/layout/LinedList"/>
    <dgm:cxn modelId="{F08BD227-14FC-4BD7-B4EA-FD0E75CAE392}" type="presParOf" srcId="{5BED0495-6BC5-49ED-B28C-47254428D2FF}" destId="{DE123061-AE0C-4DC5-95B9-E11EFD4070AA}" srcOrd="5" destOrd="0" presId="urn:microsoft.com/office/officeart/2008/layout/LinedList"/>
    <dgm:cxn modelId="{E898215B-38FD-4417-B82D-AF5B2739129B}" type="presParOf" srcId="{DE123061-AE0C-4DC5-95B9-E11EFD4070AA}" destId="{5277A7EA-2BF7-404D-9067-49AB66375C8C}" srcOrd="0" destOrd="0" presId="urn:microsoft.com/office/officeart/2008/layout/LinedList"/>
    <dgm:cxn modelId="{D16E892C-22D3-4DB5-8ABC-81C235F8FF48}" type="presParOf" srcId="{DE123061-AE0C-4DC5-95B9-E11EFD4070AA}" destId="{E58F3130-97D8-40AF-A5BE-308A0978391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B566C49-D25E-4C2C-A927-4B9463D5C5DF}" type="doc">
      <dgm:prSet loTypeId="urn:microsoft.com/office/officeart/2008/layout/LinedLis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EC2A2CC-3482-4BB7-8F9D-3AF9C203E94D}">
      <dgm:prSet/>
      <dgm:spPr/>
      <dgm:t>
        <a:bodyPr/>
        <a:lstStyle/>
        <a:p>
          <a:pPr rtl="0"/>
          <a:r>
            <a:rPr lang="en-US" dirty="0"/>
            <a:t>Adaptability: Tailoring communication styles to suit the preferences and needs of different team members</a:t>
          </a:r>
          <a:r>
            <a:rPr lang="en-US" dirty="0">
              <a:latin typeface="Neue Haas Grotesk Text Pro"/>
            </a:rPr>
            <a:t>. </a:t>
          </a:r>
          <a:r>
            <a:rPr lang="en-US" b="0" dirty="0"/>
            <a:t>Example:</a:t>
          </a:r>
          <a:r>
            <a:rPr lang="en-US" dirty="0"/>
            <a:t> A manager communicates differently with team members who prefer face-to-face meetings, while others prefer email or chat.</a:t>
          </a:r>
        </a:p>
      </dgm:t>
    </dgm:pt>
    <dgm:pt modelId="{D7FD317C-E001-4CBD-9FE9-1EC4C8433422}" type="parTrans" cxnId="{7A3A243D-10DB-427D-9BC9-F3B3352F08DC}">
      <dgm:prSet/>
      <dgm:spPr/>
      <dgm:t>
        <a:bodyPr/>
        <a:lstStyle/>
        <a:p>
          <a:endParaRPr lang="en-US"/>
        </a:p>
      </dgm:t>
    </dgm:pt>
    <dgm:pt modelId="{E72127EE-847F-4CED-95BA-3D0159EE1B27}" type="sibTrans" cxnId="{7A3A243D-10DB-427D-9BC9-F3B3352F08DC}">
      <dgm:prSet/>
      <dgm:spPr/>
      <dgm:t>
        <a:bodyPr/>
        <a:lstStyle/>
        <a:p>
          <a:endParaRPr lang="en-US"/>
        </a:p>
      </dgm:t>
    </dgm:pt>
    <dgm:pt modelId="{DE887335-4583-4046-BC5E-1BDEFBE71735}">
      <dgm:prSet/>
      <dgm:spPr/>
      <dgm:t>
        <a:bodyPr/>
        <a:lstStyle/>
        <a:p>
          <a:pPr rtl="0"/>
          <a:r>
            <a:rPr lang="en-US" dirty="0"/>
            <a:t>Feedback: Providing constructive feedback and encouraging open dialogue within the team</a:t>
          </a:r>
          <a:r>
            <a:rPr lang="en-US" dirty="0">
              <a:latin typeface="Neue Haas Grotesk Text Pro"/>
            </a:rPr>
            <a:t>. </a:t>
          </a:r>
          <a:r>
            <a:rPr lang="en-US" b="1" dirty="0"/>
            <a:t>Example:</a:t>
          </a:r>
          <a:r>
            <a:rPr lang="en-US" dirty="0"/>
            <a:t> After a team presentation, a manager offers specific feedback on the strengths and areas for improvement.</a:t>
          </a:r>
        </a:p>
      </dgm:t>
    </dgm:pt>
    <dgm:pt modelId="{71DFC32A-64F1-4EA1-BD21-D3D71E0AC10A}" type="parTrans" cxnId="{18A8482E-3DBB-439C-B0A9-3391A650EC42}">
      <dgm:prSet/>
      <dgm:spPr/>
      <dgm:t>
        <a:bodyPr/>
        <a:lstStyle/>
        <a:p>
          <a:endParaRPr lang="en-US"/>
        </a:p>
      </dgm:t>
    </dgm:pt>
    <dgm:pt modelId="{D3EF730B-FE18-4D23-BFCF-72321F7D363C}" type="sibTrans" cxnId="{18A8482E-3DBB-439C-B0A9-3391A650EC42}">
      <dgm:prSet/>
      <dgm:spPr/>
      <dgm:t>
        <a:bodyPr/>
        <a:lstStyle/>
        <a:p>
          <a:endParaRPr lang="en-US"/>
        </a:p>
      </dgm:t>
    </dgm:pt>
    <dgm:pt modelId="{5BED0495-6BC5-49ED-B28C-47254428D2FF}" type="pres">
      <dgm:prSet presAssocID="{8B566C49-D25E-4C2C-A927-4B9463D5C5DF}" presName="vert0" presStyleCnt="0">
        <dgm:presLayoutVars>
          <dgm:dir/>
          <dgm:animOne val="branch"/>
          <dgm:animLvl val="lvl"/>
        </dgm:presLayoutVars>
      </dgm:prSet>
      <dgm:spPr/>
    </dgm:pt>
    <dgm:pt modelId="{3BA8A343-A96E-404A-A140-DC9B5DC5A562}" type="pres">
      <dgm:prSet presAssocID="{1EC2A2CC-3482-4BB7-8F9D-3AF9C203E94D}" presName="thickLine" presStyleLbl="alignNode1" presStyleIdx="0" presStyleCnt="2"/>
      <dgm:spPr/>
    </dgm:pt>
    <dgm:pt modelId="{67ABD4B1-B3ED-4F30-89EE-0029A14B0B36}" type="pres">
      <dgm:prSet presAssocID="{1EC2A2CC-3482-4BB7-8F9D-3AF9C203E94D}" presName="horz1" presStyleCnt="0"/>
      <dgm:spPr/>
    </dgm:pt>
    <dgm:pt modelId="{91633DFE-1472-4400-9926-4DA064660C03}" type="pres">
      <dgm:prSet presAssocID="{1EC2A2CC-3482-4BB7-8F9D-3AF9C203E94D}" presName="tx1" presStyleLbl="revTx" presStyleIdx="0" presStyleCnt="2"/>
      <dgm:spPr/>
    </dgm:pt>
    <dgm:pt modelId="{C8BE92A5-93F5-4DFE-8BC1-D087AF2DB320}" type="pres">
      <dgm:prSet presAssocID="{1EC2A2CC-3482-4BB7-8F9D-3AF9C203E94D}" presName="vert1" presStyleCnt="0"/>
      <dgm:spPr/>
    </dgm:pt>
    <dgm:pt modelId="{867D72F8-764D-4A07-A3B1-A3492848614A}" type="pres">
      <dgm:prSet presAssocID="{DE887335-4583-4046-BC5E-1BDEFBE71735}" presName="thickLine" presStyleLbl="alignNode1" presStyleIdx="1" presStyleCnt="2"/>
      <dgm:spPr/>
    </dgm:pt>
    <dgm:pt modelId="{022B0616-E850-4683-B29D-ADF150ACE54D}" type="pres">
      <dgm:prSet presAssocID="{DE887335-4583-4046-BC5E-1BDEFBE71735}" presName="horz1" presStyleCnt="0"/>
      <dgm:spPr/>
    </dgm:pt>
    <dgm:pt modelId="{A8F1034E-F77D-49CF-84CB-22BBD6550316}" type="pres">
      <dgm:prSet presAssocID="{DE887335-4583-4046-BC5E-1BDEFBE71735}" presName="tx1" presStyleLbl="revTx" presStyleIdx="1" presStyleCnt="2"/>
      <dgm:spPr/>
    </dgm:pt>
    <dgm:pt modelId="{CF86C13C-8B1A-45C4-A7E3-7D6F858D670D}" type="pres">
      <dgm:prSet presAssocID="{DE887335-4583-4046-BC5E-1BDEFBE71735}" presName="vert1" presStyleCnt="0"/>
      <dgm:spPr/>
    </dgm:pt>
  </dgm:ptLst>
  <dgm:cxnLst>
    <dgm:cxn modelId="{18A8482E-3DBB-439C-B0A9-3391A650EC42}" srcId="{8B566C49-D25E-4C2C-A927-4B9463D5C5DF}" destId="{DE887335-4583-4046-BC5E-1BDEFBE71735}" srcOrd="1" destOrd="0" parTransId="{71DFC32A-64F1-4EA1-BD21-D3D71E0AC10A}" sibTransId="{D3EF730B-FE18-4D23-BFCF-72321F7D363C}"/>
    <dgm:cxn modelId="{7A3A243D-10DB-427D-9BC9-F3B3352F08DC}" srcId="{8B566C49-D25E-4C2C-A927-4B9463D5C5DF}" destId="{1EC2A2CC-3482-4BB7-8F9D-3AF9C203E94D}" srcOrd="0" destOrd="0" parTransId="{D7FD317C-E001-4CBD-9FE9-1EC4C8433422}" sibTransId="{E72127EE-847F-4CED-95BA-3D0159EE1B27}"/>
    <dgm:cxn modelId="{62549F6A-4D68-4903-8CD4-26466838F64C}" type="presOf" srcId="{8B566C49-D25E-4C2C-A927-4B9463D5C5DF}" destId="{5BED0495-6BC5-49ED-B28C-47254428D2FF}" srcOrd="0" destOrd="0" presId="urn:microsoft.com/office/officeart/2008/layout/LinedList"/>
    <dgm:cxn modelId="{4AF0E8C6-BF47-4728-8556-F635181C0451}" type="presOf" srcId="{1EC2A2CC-3482-4BB7-8F9D-3AF9C203E94D}" destId="{91633DFE-1472-4400-9926-4DA064660C03}" srcOrd="0" destOrd="0" presId="urn:microsoft.com/office/officeart/2008/layout/LinedList"/>
    <dgm:cxn modelId="{EF74DBE4-17CF-477C-BBAE-A0984D428D5D}" type="presOf" srcId="{DE887335-4583-4046-BC5E-1BDEFBE71735}" destId="{A8F1034E-F77D-49CF-84CB-22BBD6550316}" srcOrd="0" destOrd="0" presId="urn:microsoft.com/office/officeart/2008/layout/LinedList"/>
    <dgm:cxn modelId="{6F726EE9-ED6E-4CE8-9389-23275AB5FF64}" type="presParOf" srcId="{5BED0495-6BC5-49ED-B28C-47254428D2FF}" destId="{3BA8A343-A96E-404A-A140-DC9B5DC5A562}" srcOrd="0" destOrd="0" presId="urn:microsoft.com/office/officeart/2008/layout/LinedList"/>
    <dgm:cxn modelId="{FADF8FB4-1E02-44BB-9483-8A9C357D17B6}" type="presParOf" srcId="{5BED0495-6BC5-49ED-B28C-47254428D2FF}" destId="{67ABD4B1-B3ED-4F30-89EE-0029A14B0B36}" srcOrd="1" destOrd="0" presId="urn:microsoft.com/office/officeart/2008/layout/LinedList"/>
    <dgm:cxn modelId="{62AF76CD-C54C-43A0-8F07-7537180AFAC3}" type="presParOf" srcId="{67ABD4B1-B3ED-4F30-89EE-0029A14B0B36}" destId="{91633DFE-1472-4400-9926-4DA064660C03}" srcOrd="0" destOrd="0" presId="urn:microsoft.com/office/officeart/2008/layout/LinedList"/>
    <dgm:cxn modelId="{A70FD52F-1BF9-4FAF-94B0-D1D622A6D69B}" type="presParOf" srcId="{67ABD4B1-B3ED-4F30-89EE-0029A14B0B36}" destId="{C8BE92A5-93F5-4DFE-8BC1-D087AF2DB320}" srcOrd="1" destOrd="0" presId="urn:microsoft.com/office/officeart/2008/layout/LinedList"/>
    <dgm:cxn modelId="{685F2221-83D3-47DD-BC06-46B6393B6756}" type="presParOf" srcId="{5BED0495-6BC5-49ED-B28C-47254428D2FF}" destId="{867D72F8-764D-4A07-A3B1-A3492848614A}" srcOrd="2" destOrd="0" presId="urn:microsoft.com/office/officeart/2008/layout/LinedList"/>
    <dgm:cxn modelId="{EA82CE7B-53ED-42D2-8BAE-986FEA2F78D8}" type="presParOf" srcId="{5BED0495-6BC5-49ED-B28C-47254428D2FF}" destId="{022B0616-E850-4683-B29D-ADF150ACE54D}" srcOrd="3" destOrd="0" presId="urn:microsoft.com/office/officeart/2008/layout/LinedList"/>
    <dgm:cxn modelId="{5B5050D4-CC19-4D51-81F8-FDD32CF55328}" type="presParOf" srcId="{022B0616-E850-4683-B29D-ADF150ACE54D}" destId="{A8F1034E-F77D-49CF-84CB-22BBD6550316}" srcOrd="0" destOrd="0" presId="urn:microsoft.com/office/officeart/2008/layout/LinedList"/>
    <dgm:cxn modelId="{5B695BEA-52E9-43D1-9AED-C725F8AB7E6E}" type="presParOf" srcId="{022B0616-E850-4683-B29D-ADF150ACE54D}" destId="{CF86C13C-8B1A-45C4-A7E3-7D6F858D670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4C0AB22-51AE-45E7-A780-30540DC6D1F0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D8FFDC-EB84-4504-834C-BA7A5061159E}">
      <dgm:prSet/>
      <dgm:spPr/>
      <dgm:t>
        <a:bodyPr/>
        <a:lstStyle/>
        <a:p>
          <a:r>
            <a:rPr lang="en-US" dirty="0"/>
            <a:t>Facilitating</a:t>
          </a:r>
        </a:p>
      </dgm:t>
    </dgm:pt>
    <dgm:pt modelId="{9EA908E9-8C3B-4B26-9DB1-AB60B728B97B}" type="parTrans" cxnId="{ACD01895-4E73-4175-9DF9-55704D7C3F46}">
      <dgm:prSet/>
      <dgm:spPr/>
      <dgm:t>
        <a:bodyPr/>
        <a:lstStyle/>
        <a:p>
          <a:endParaRPr lang="en-US"/>
        </a:p>
      </dgm:t>
    </dgm:pt>
    <dgm:pt modelId="{F51D9843-8D27-4A94-BB0B-06CE0782F80D}" type="sibTrans" cxnId="{ACD01895-4E73-4175-9DF9-55704D7C3F46}">
      <dgm:prSet/>
      <dgm:spPr/>
      <dgm:t>
        <a:bodyPr/>
        <a:lstStyle/>
        <a:p>
          <a:endParaRPr lang="en-US"/>
        </a:p>
      </dgm:t>
    </dgm:pt>
    <dgm:pt modelId="{28743642-5D6F-43E7-A5FB-4FBA349D3232}">
      <dgm:prSet/>
      <dgm:spPr/>
      <dgm:t>
        <a:bodyPr/>
        <a:lstStyle/>
        <a:p>
          <a:pPr rtl="0"/>
          <a:r>
            <a:rPr lang="en-US" dirty="0"/>
            <a:t>Facilitating Data-Driven Decision Making: Leaders can use MIS to access relevant data and information to make informed decisions</a:t>
          </a:r>
          <a:r>
            <a:rPr lang="en-US" dirty="0">
              <a:latin typeface="Neue Haas Grotesk Text Pro"/>
            </a:rPr>
            <a:t>. </a:t>
          </a:r>
          <a:r>
            <a:rPr lang="en-US" b="1" dirty="0"/>
            <a:t>Example:</a:t>
          </a:r>
          <a:r>
            <a:rPr lang="en-US" dirty="0"/>
            <a:t> A marketing manager uses data analytics software to analyze customer behavior and optimize marketing strategies.</a:t>
          </a:r>
        </a:p>
      </dgm:t>
    </dgm:pt>
    <dgm:pt modelId="{09B26FDE-47F0-4B0C-87AA-79A08D096A95}" type="parTrans" cxnId="{0B29CE14-7CFA-474A-B6C4-A90318A6AB28}">
      <dgm:prSet/>
      <dgm:spPr/>
      <dgm:t>
        <a:bodyPr/>
        <a:lstStyle/>
        <a:p>
          <a:endParaRPr lang="en-US"/>
        </a:p>
      </dgm:t>
    </dgm:pt>
    <dgm:pt modelId="{768CF69A-DFE6-437D-98E2-DB53338005E8}" type="sibTrans" cxnId="{0B29CE14-7CFA-474A-B6C4-A90318A6AB28}">
      <dgm:prSet/>
      <dgm:spPr/>
      <dgm:t>
        <a:bodyPr/>
        <a:lstStyle/>
        <a:p>
          <a:endParaRPr lang="en-US"/>
        </a:p>
      </dgm:t>
    </dgm:pt>
    <dgm:pt modelId="{19CD9BC9-B8DB-40BE-A5C1-B331A3E56F9E}">
      <dgm:prSet/>
      <dgm:spPr/>
      <dgm:t>
        <a:bodyPr/>
        <a:lstStyle/>
        <a:p>
          <a:r>
            <a:rPr lang="en-US" dirty="0"/>
            <a:t>Improving</a:t>
          </a:r>
        </a:p>
      </dgm:t>
    </dgm:pt>
    <dgm:pt modelId="{140EA0F3-D259-49D2-B2A6-0F516AC1E742}" type="parTrans" cxnId="{02E44999-F84E-48A6-98A3-E391387971A3}">
      <dgm:prSet/>
      <dgm:spPr/>
      <dgm:t>
        <a:bodyPr/>
        <a:lstStyle/>
        <a:p>
          <a:endParaRPr lang="en-US"/>
        </a:p>
      </dgm:t>
    </dgm:pt>
    <dgm:pt modelId="{4C5CD55C-80E3-41FE-9405-B839B00C4015}" type="sibTrans" cxnId="{02E44999-F84E-48A6-98A3-E391387971A3}">
      <dgm:prSet/>
      <dgm:spPr/>
      <dgm:t>
        <a:bodyPr/>
        <a:lstStyle/>
        <a:p>
          <a:endParaRPr lang="en-US"/>
        </a:p>
      </dgm:t>
    </dgm:pt>
    <dgm:pt modelId="{08A55843-7F57-4F1A-A237-EC6C06600547}">
      <dgm:prSet/>
      <dgm:spPr/>
      <dgm:t>
        <a:bodyPr/>
        <a:lstStyle/>
        <a:p>
          <a:pPr rtl="0"/>
          <a:r>
            <a:rPr lang="en-US" dirty="0"/>
            <a:t>Improving Communication: MIS tools such as email, video conferencing, and collaboration platforms enhance communication within and between teams</a:t>
          </a:r>
          <a:r>
            <a:rPr lang="en-US" dirty="0">
              <a:latin typeface="Neue Haas Grotesk Text Pro"/>
            </a:rPr>
            <a:t>. </a:t>
          </a:r>
          <a:r>
            <a:rPr lang="en-US" b="0" dirty="0"/>
            <a:t>Example:</a:t>
          </a:r>
          <a:r>
            <a:rPr lang="en-US" dirty="0"/>
            <a:t> A project manager uses a collaboration platform like Slack to facilitate real-time communication among remote team members.</a:t>
          </a:r>
        </a:p>
      </dgm:t>
    </dgm:pt>
    <dgm:pt modelId="{0A3EB58E-B624-4353-9AC9-E00AE3B2DD3C}" type="parTrans" cxnId="{ABB03D60-2FC6-4AA4-AA69-D5041B549CAF}">
      <dgm:prSet/>
      <dgm:spPr/>
      <dgm:t>
        <a:bodyPr/>
        <a:lstStyle/>
        <a:p>
          <a:endParaRPr lang="en-US"/>
        </a:p>
      </dgm:t>
    </dgm:pt>
    <dgm:pt modelId="{776FD472-22F4-40CC-B454-22A4EF6DDD13}" type="sibTrans" cxnId="{ABB03D60-2FC6-4AA4-AA69-D5041B549CAF}">
      <dgm:prSet/>
      <dgm:spPr/>
      <dgm:t>
        <a:bodyPr/>
        <a:lstStyle/>
        <a:p>
          <a:endParaRPr lang="en-US"/>
        </a:p>
      </dgm:t>
    </dgm:pt>
    <dgm:pt modelId="{3B27F12D-21AF-49F5-B881-58DF8EC220AA}" type="pres">
      <dgm:prSet presAssocID="{34C0AB22-51AE-45E7-A780-30540DC6D1F0}" presName="Name0" presStyleCnt="0">
        <dgm:presLayoutVars>
          <dgm:dir/>
          <dgm:animLvl val="lvl"/>
          <dgm:resizeHandles val="exact"/>
        </dgm:presLayoutVars>
      </dgm:prSet>
      <dgm:spPr/>
    </dgm:pt>
    <dgm:pt modelId="{18EDFC70-F103-4AAF-9313-F06A8D6DDD6E}" type="pres">
      <dgm:prSet presAssocID="{EFD8FFDC-EB84-4504-834C-BA7A5061159E}" presName="linNode" presStyleCnt="0"/>
      <dgm:spPr/>
    </dgm:pt>
    <dgm:pt modelId="{C1EE74DC-C78A-4396-ADD5-BD6A43A3A67A}" type="pres">
      <dgm:prSet presAssocID="{EFD8FFDC-EB84-4504-834C-BA7A5061159E}" presName="parentText" presStyleLbl="solidFgAcc1" presStyleIdx="0" presStyleCnt="2">
        <dgm:presLayoutVars>
          <dgm:chMax val="1"/>
          <dgm:bulletEnabled/>
        </dgm:presLayoutVars>
      </dgm:prSet>
      <dgm:spPr/>
    </dgm:pt>
    <dgm:pt modelId="{C5A6B73E-129B-46A1-92E2-BEF258608539}" type="pres">
      <dgm:prSet presAssocID="{EFD8FFDC-EB84-4504-834C-BA7A5061159E}" presName="descendantText" presStyleLbl="alignNode1" presStyleIdx="0" presStyleCnt="2">
        <dgm:presLayoutVars>
          <dgm:bulletEnabled/>
        </dgm:presLayoutVars>
      </dgm:prSet>
      <dgm:spPr/>
    </dgm:pt>
    <dgm:pt modelId="{2C21C46B-7BE7-4602-AD48-B4C9B7122E50}" type="pres">
      <dgm:prSet presAssocID="{F51D9843-8D27-4A94-BB0B-06CE0782F80D}" presName="sp" presStyleCnt="0"/>
      <dgm:spPr/>
    </dgm:pt>
    <dgm:pt modelId="{B40C5484-32E0-4BF3-9BF0-3F75D4A89427}" type="pres">
      <dgm:prSet presAssocID="{19CD9BC9-B8DB-40BE-A5C1-B331A3E56F9E}" presName="linNode" presStyleCnt="0"/>
      <dgm:spPr/>
    </dgm:pt>
    <dgm:pt modelId="{332B11EA-D05B-4728-B777-B04B22ED4C32}" type="pres">
      <dgm:prSet presAssocID="{19CD9BC9-B8DB-40BE-A5C1-B331A3E56F9E}" presName="parentText" presStyleLbl="solidFgAcc1" presStyleIdx="1" presStyleCnt="2">
        <dgm:presLayoutVars>
          <dgm:chMax val="1"/>
          <dgm:bulletEnabled/>
        </dgm:presLayoutVars>
      </dgm:prSet>
      <dgm:spPr/>
    </dgm:pt>
    <dgm:pt modelId="{7F6AD019-F024-48C8-B246-F8B23528ADC3}" type="pres">
      <dgm:prSet presAssocID="{19CD9BC9-B8DB-40BE-A5C1-B331A3E56F9E}" presName="descendantText" presStyleLbl="alignNode1" presStyleIdx="1" presStyleCnt="2">
        <dgm:presLayoutVars>
          <dgm:bulletEnabled/>
        </dgm:presLayoutVars>
      </dgm:prSet>
      <dgm:spPr/>
    </dgm:pt>
  </dgm:ptLst>
  <dgm:cxnLst>
    <dgm:cxn modelId="{B74ACC0F-B926-4185-B6DF-46C2BA16F743}" type="presOf" srcId="{08A55843-7F57-4F1A-A237-EC6C06600547}" destId="{7F6AD019-F024-48C8-B246-F8B23528ADC3}" srcOrd="0" destOrd="0" presId="urn:microsoft.com/office/officeart/2016/7/layout/VerticalHollowActionList"/>
    <dgm:cxn modelId="{0B29CE14-7CFA-474A-B6C4-A90318A6AB28}" srcId="{EFD8FFDC-EB84-4504-834C-BA7A5061159E}" destId="{28743642-5D6F-43E7-A5FB-4FBA349D3232}" srcOrd="0" destOrd="0" parTransId="{09B26FDE-47F0-4B0C-87AA-79A08D096A95}" sibTransId="{768CF69A-DFE6-437D-98E2-DB53338005E8}"/>
    <dgm:cxn modelId="{283E3D17-02B4-446A-A99C-E8F5FBAD2B7A}" type="presOf" srcId="{EFD8FFDC-EB84-4504-834C-BA7A5061159E}" destId="{C1EE74DC-C78A-4396-ADD5-BD6A43A3A67A}" srcOrd="0" destOrd="0" presId="urn:microsoft.com/office/officeart/2016/7/layout/VerticalHollowActionList"/>
    <dgm:cxn modelId="{6803694F-6C58-49C7-824D-A41CD27127FE}" type="presOf" srcId="{28743642-5D6F-43E7-A5FB-4FBA349D3232}" destId="{C5A6B73E-129B-46A1-92E2-BEF258608539}" srcOrd="0" destOrd="0" presId="urn:microsoft.com/office/officeart/2016/7/layout/VerticalHollowActionList"/>
    <dgm:cxn modelId="{ABB03D60-2FC6-4AA4-AA69-D5041B549CAF}" srcId="{19CD9BC9-B8DB-40BE-A5C1-B331A3E56F9E}" destId="{08A55843-7F57-4F1A-A237-EC6C06600547}" srcOrd="0" destOrd="0" parTransId="{0A3EB58E-B624-4353-9AC9-E00AE3B2DD3C}" sibTransId="{776FD472-22F4-40CC-B454-22A4EF6DDD13}"/>
    <dgm:cxn modelId="{ACD01895-4E73-4175-9DF9-55704D7C3F46}" srcId="{34C0AB22-51AE-45E7-A780-30540DC6D1F0}" destId="{EFD8FFDC-EB84-4504-834C-BA7A5061159E}" srcOrd="0" destOrd="0" parTransId="{9EA908E9-8C3B-4B26-9DB1-AB60B728B97B}" sibTransId="{F51D9843-8D27-4A94-BB0B-06CE0782F80D}"/>
    <dgm:cxn modelId="{02E44999-F84E-48A6-98A3-E391387971A3}" srcId="{34C0AB22-51AE-45E7-A780-30540DC6D1F0}" destId="{19CD9BC9-B8DB-40BE-A5C1-B331A3E56F9E}" srcOrd="1" destOrd="0" parTransId="{140EA0F3-D259-49D2-B2A6-0F516AC1E742}" sibTransId="{4C5CD55C-80E3-41FE-9405-B839B00C4015}"/>
    <dgm:cxn modelId="{CCA707C1-52FB-40BD-9BC6-4FCCE93FFFDE}" type="presOf" srcId="{19CD9BC9-B8DB-40BE-A5C1-B331A3E56F9E}" destId="{332B11EA-D05B-4728-B777-B04B22ED4C32}" srcOrd="0" destOrd="0" presId="urn:microsoft.com/office/officeart/2016/7/layout/VerticalHollowActionList"/>
    <dgm:cxn modelId="{68D9CDDE-BD72-49D5-9DE9-D64FCF9D9CDF}" type="presOf" srcId="{34C0AB22-51AE-45E7-A780-30540DC6D1F0}" destId="{3B27F12D-21AF-49F5-B881-58DF8EC220AA}" srcOrd="0" destOrd="0" presId="urn:microsoft.com/office/officeart/2016/7/layout/VerticalHollowActionList"/>
    <dgm:cxn modelId="{8BB129BD-195B-42C7-85E5-F1E8579CD570}" type="presParOf" srcId="{3B27F12D-21AF-49F5-B881-58DF8EC220AA}" destId="{18EDFC70-F103-4AAF-9313-F06A8D6DDD6E}" srcOrd="0" destOrd="0" presId="urn:microsoft.com/office/officeart/2016/7/layout/VerticalHollowActionList"/>
    <dgm:cxn modelId="{9119E5D9-4753-49D1-9547-51CFB2B84C56}" type="presParOf" srcId="{18EDFC70-F103-4AAF-9313-F06A8D6DDD6E}" destId="{C1EE74DC-C78A-4396-ADD5-BD6A43A3A67A}" srcOrd="0" destOrd="0" presId="urn:microsoft.com/office/officeart/2016/7/layout/VerticalHollowActionList"/>
    <dgm:cxn modelId="{24D75261-5C0E-4114-8623-5BA4BD1F56C0}" type="presParOf" srcId="{18EDFC70-F103-4AAF-9313-F06A8D6DDD6E}" destId="{C5A6B73E-129B-46A1-92E2-BEF258608539}" srcOrd="1" destOrd="0" presId="urn:microsoft.com/office/officeart/2016/7/layout/VerticalHollowActionList"/>
    <dgm:cxn modelId="{9D927B62-7CC4-4E9B-982C-6661230513AC}" type="presParOf" srcId="{3B27F12D-21AF-49F5-B881-58DF8EC220AA}" destId="{2C21C46B-7BE7-4602-AD48-B4C9B7122E50}" srcOrd="1" destOrd="0" presId="urn:microsoft.com/office/officeart/2016/7/layout/VerticalHollowActionList"/>
    <dgm:cxn modelId="{5439838C-1EA7-40DB-853B-B11C672CD7E1}" type="presParOf" srcId="{3B27F12D-21AF-49F5-B881-58DF8EC220AA}" destId="{B40C5484-32E0-4BF3-9BF0-3F75D4A89427}" srcOrd="2" destOrd="0" presId="urn:microsoft.com/office/officeart/2016/7/layout/VerticalHollowActionList"/>
    <dgm:cxn modelId="{0A629341-AEB8-45D7-9992-3BDB74D46E59}" type="presParOf" srcId="{B40C5484-32E0-4BF3-9BF0-3F75D4A89427}" destId="{332B11EA-D05B-4728-B777-B04B22ED4C32}" srcOrd="0" destOrd="0" presId="urn:microsoft.com/office/officeart/2016/7/layout/VerticalHollowActionList"/>
    <dgm:cxn modelId="{9EB0D0B9-8440-4FA2-B8F6-FFF0A04D92EB}" type="presParOf" srcId="{B40C5484-32E0-4BF3-9BF0-3F75D4A89427}" destId="{7F6AD019-F024-48C8-B246-F8B23528ADC3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4C0AB22-51AE-45E7-A780-30540DC6D1F0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B76079-3EFA-4733-A55E-1D29E4D999E7}">
      <dgm:prSet/>
      <dgm:spPr/>
      <dgm:t>
        <a:bodyPr/>
        <a:lstStyle/>
        <a:p>
          <a:r>
            <a:rPr lang="en-US" dirty="0"/>
            <a:t>Monitoring</a:t>
          </a:r>
        </a:p>
      </dgm:t>
    </dgm:pt>
    <dgm:pt modelId="{7F98C2C4-240B-4F5F-B0CE-F680AB880223}" type="parTrans" cxnId="{BADAE273-3265-4A96-9BE2-97D7CF5C3F4D}">
      <dgm:prSet/>
      <dgm:spPr/>
      <dgm:t>
        <a:bodyPr/>
        <a:lstStyle/>
        <a:p>
          <a:endParaRPr lang="en-US"/>
        </a:p>
      </dgm:t>
    </dgm:pt>
    <dgm:pt modelId="{84E61ED9-F11B-45B7-BEC1-D0ED0FEE7FCE}" type="sibTrans" cxnId="{BADAE273-3265-4A96-9BE2-97D7CF5C3F4D}">
      <dgm:prSet/>
      <dgm:spPr/>
      <dgm:t>
        <a:bodyPr/>
        <a:lstStyle/>
        <a:p>
          <a:endParaRPr lang="en-US"/>
        </a:p>
      </dgm:t>
    </dgm:pt>
    <dgm:pt modelId="{CBA1DFFF-48EE-43F1-9F82-354C5B7F1427}">
      <dgm:prSet/>
      <dgm:spPr/>
      <dgm:t>
        <a:bodyPr/>
        <a:lstStyle/>
        <a:p>
          <a:pPr rtl="0"/>
          <a:r>
            <a:rPr lang="en-US" dirty="0"/>
            <a:t>Monitoring Performance: Leaders can use MIS to track team performance, identify trends, and make necessary adjustments</a:t>
          </a:r>
          <a:r>
            <a:rPr lang="en-US" dirty="0">
              <a:latin typeface="Neue Haas Grotesk Text Pro"/>
            </a:rPr>
            <a:t>. </a:t>
          </a:r>
          <a:r>
            <a:rPr lang="en-US" b="1" dirty="0"/>
            <a:t>Example:</a:t>
          </a:r>
          <a:r>
            <a:rPr lang="en-US" dirty="0"/>
            <a:t> A school principal uses MIS to monitor student attendance, test scores, and teacher performance to improve educational outcomes.</a:t>
          </a:r>
        </a:p>
      </dgm:t>
    </dgm:pt>
    <dgm:pt modelId="{9C4FAAF2-5F00-4F94-AB29-39AA57300121}" type="parTrans" cxnId="{7A8A2C92-A517-47CD-9621-3E41D6806C56}">
      <dgm:prSet/>
      <dgm:spPr/>
      <dgm:t>
        <a:bodyPr/>
        <a:lstStyle/>
        <a:p>
          <a:endParaRPr lang="en-US"/>
        </a:p>
      </dgm:t>
    </dgm:pt>
    <dgm:pt modelId="{BB18582D-7159-4838-9E57-E9D582489893}" type="sibTrans" cxnId="{7A8A2C92-A517-47CD-9621-3E41D6806C56}">
      <dgm:prSet/>
      <dgm:spPr/>
      <dgm:t>
        <a:bodyPr/>
        <a:lstStyle/>
        <a:p>
          <a:endParaRPr lang="en-US"/>
        </a:p>
      </dgm:t>
    </dgm:pt>
    <dgm:pt modelId="{8649E727-E0DD-4534-8BA7-79CE09DCF875}">
      <dgm:prSet/>
      <dgm:spPr/>
      <dgm:t>
        <a:bodyPr/>
        <a:lstStyle/>
        <a:p>
          <a:r>
            <a:rPr lang="en-US" dirty="0"/>
            <a:t>Enhancing</a:t>
          </a:r>
        </a:p>
      </dgm:t>
    </dgm:pt>
    <dgm:pt modelId="{3E81AB2E-548B-4D2A-ABDD-43E9785B5210}" type="parTrans" cxnId="{60EF9571-28B5-4106-9F49-E663FC267EDE}">
      <dgm:prSet/>
      <dgm:spPr/>
      <dgm:t>
        <a:bodyPr/>
        <a:lstStyle/>
        <a:p>
          <a:endParaRPr lang="en-US"/>
        </a:p>
      </dgm:t>
    </dgm:pt>
    <dgm:pt modelId="{39B0A9B7-C900-4CD2-AFFD-AD2ACBF568ED}" type="sibTrans" cxnId="{60EF9571-28B5-4106-9F49-E663FC267EDE}">
      <dgm:prSet/>
      <dgm:spPr/>
      <dgm:t>
        <a:bodyPr/>
        <a:lstStyle/>
        <a:p>
          <a:endParaRPr lang="en-US"/>
        </a:p>
      </dgm:t>
    </dgm:pt>
    <dgm:pt modelId="{E0CFC574-AB65-4F90-9E03-5AEE5FFFA662}">
      <dgm:prSet/>
      <dgm:spPr/>
      <dgm:t>
        <a:bodyPr/>
        <a:lstStyle/>
        <a:p>
          <a:pPr rtl="0"/>
          <a:r>
            <a:rPr lang="en-US" dirty="0"/>
            <a:t>Enhancing Information Security: MIS helps in securing sensitive information, which is vital for maintaining trust in leadership</a:t>
          </a:r>
          <a:r>
            <a:rPr lang="en-US" dirty="0">
              <a:latin typeface="Neue Haas Grotesk Text Pro"/>
            </a:rPr>
            <a:t>. </a:t>
          </a:r>
          <a:r>
            <a:rPr lang="en-US" b="1" dirty="0"/>
            <a:t>Example:</a:t>
          </a:r>
          <a:r>
            <a:rPr lang="en-US" dirty="0"/>
            <a:t> A hospital employs a robust MIS system to protect patient records and comply with healthcare privacy regulations.</a:t>
          </a:r>
        </a:p>
      </dgm:t>
    </dgm:pt>
    <dgm:pt modelId="{8ABD7565-AAFD-4EEF-A414-C0D49C34E9FE}" type="parTrans" cxnId="{3DE742E3-E98A-4042-A413-E49B95AEAB5A}">
      <dgm:prSet/>
      <dgm:spPr/>
      <dgm:t>
        <a:bodyPr/>
        <a:lstStyle/>
        <a:p>
          <a:endParaRPr lang="en-US"/>
        </a:p>
      </dgm:t>
    </dgm:pt>
    <dgm:pt modelId="{616523F7-2081-48C7-905F-F84792A202C0}" type="sibTrans" cxnId="{3DE742E3-E98A-4042-A413-E49B95AEAB5A}">
      <dgm:prSet/>
      <dgm:spPr/>
      <dgm:t>
        <a:bodyPr/>
        <a:lstStyle/>
        <a:p>
          <a:endParaRPr lang="en-US"/>
        </a:p>
      </dgm:t>
    </dgm:pt>
    <dgm:pt modelId="{3B27F12D-21AF-49F5-B881-58DF8EC220AA}" type="pres">
      <dgm:prSet presAssocID="{34C0AB22-51AE-45E7-A780-30540DC6D1F0}" presName="Name0" presStyleCnt="0">
        <dgm:presLayoutVars>
          <dgm:dir/>
          <dgm:animLvl val="lvl"/>
          <dgm:resizeHandles val="exact"/>
        </dgm:presLayoutVars>
      </dgm:prSet>
      <dgm:spPr/>
    </dgm:pt>
    <dgm:pt modelId="{34525C2B-BC18-4195-9BA3-663E69C9B1B9}" type="pres">
      <dgm:prSet presAssocID="{CFB76079-3EFA-4733-A55E-1D29E4D999E7}" presName="linNode" presStyleCnt="0"/>
      <dgm:spPr/>
    </dgm:pt>
    <dgm:pt modelId="{A4F5D4F6-C97C-4766-B0B3-5690DC6BAA8F}" type="pres">
      <dgm:prSet presAssocID="{CFB76079-3EFA-4733-A55E-1D29E4D999E7}" presName="parentText" presStyleLbl="solidFgAcc1" presStyleIdx="0" presStyleCnt="2">
        <dgm:presLayoutVars>
          <dgm:chMax val="1"/>
          <dgm:bulletEnabled/>
        </dgm:presLayoutVars>
      </dgm:prSet>
      <dgm:spPr/>
    </dgm:pt>
    <dgm:pt modelId="{54EFF228-284D-46EA-9418-E34E02B8E717}" type="pres">
      <dgm:prSet presAssocID="{CFB76079-3EFA-4733-A55E-1D29E4D999E7}" presName="descendantText" presStyleLbl="alignNode1" presStyleIdx="0" presStyleCnt="2">
        <dgm:presLayoutVars>
          <dgm:bulletEnabled/>
        </dgm:presLayoutVars>
      </dgm:prSet>
      <dgm:spPr/>
    </dgm:pt>
    <dgm:pt modelId="{F24410BB-A9FE-4FB2-B685-AAFD05367093}" type="pres">
      <dgm:prSet presAssocID="{84E61ED9-F11B-45B7-BEC1-D0ED0FEE7FCE}" presName="sp" presStyleCnt="0"/>
      <dgm:spPr/>
    </dgm:pt>
    <dgm:pt modelId="{123F77DB-DF42-42DB-B2DB-D59D64FE755D}" type="pres">
      <dgm:prSet presAssocID="{8649E727-E0DD-4534-8BA7-79CE09DCF875}" presName="linNode" presStyleCnt="0"/>
      <dgm:spPr/>
    </dgm:pt>
    <dgm:pt modelId="{1737C29E-7423-4DA6-A25D-D9534EE0698A}" type="pres">
      <dgm:prSet presAssocID="{8649E727-E0DD-4534-8BA7-79CE09DCF875}" presName="parentText" presStyleLbl="solidFgAcc1" presStyleIdx="1" presStyleCnt="2">
        <dgm:presLayoutVars>
          <dgm:chMax val="1"/>
          <dgm:bulletEnabled/>
        </dgm:presLayoutVars>
      </dgm:prSet>
      <dgm:spPr/>
    </dgm:pt>
    <dgm:pt modelId="{F3E51616-E84C-4788-9D9B-F7FB3F8B8614}" type="pres">
      <dgm:prSet presAssocID="{8649E727-E0DD-4534-8BA7-79CE09DCF875}" presName="descendantText" presStyleLbl="alignNode1" presStyleIdx="1" presStyleCnt="2">
        <dgm:presLayoutVars>
          <dgm:bulletEnabled/>
        </dgm:presLayoutVars>
      </dgm:prSet>
      <dgm:spPr/>
    </dgm:pt>
  </dgm:ptLst>
  <dgm:cxnLst>
    <dgm:cxn modelId="{E281372A-85D2-46D9-9E9F-F049DF630D61}" type="presOf" srcId="{CFB76079-3EFA-4733-A55E-1D29E4D999E7}" destId="{A4F5D4F6-C97C-4766-B0B3-5690DC6BAA8F}" srcOrd="0" destOrd="0" presId="urn:microsoft.com/office/officeart/2016/7/layout/VerticalHollowActionList"/>
    <dgm:cxn modelId="{288E2140-E569-4B27-AFD1-6504036519D4}" type="presOf" srcId="{E0CFC574-AB65-4F90-9E03-5AEE5FFFA662}" destId="{F3E51616-E84C-4788-9D9B-F7FB3F8B8614}" srcOrd="0" destOrd="0" presId="urn:microsoft.com/office/officeart/2016/7/layout/VerticalHollowActionList"/>
    <dgm:cxn modelId="{1039044C-D01A-47D3-8A0B-20015AC28383}" type="presOf" srcId="{CBA1DFFF-48EE-43F1-9F82-354C5B7F1427}" destId="{54EFF228-284D-46EA-9418-E34E02B8E717}" srcOrd="0" destOrd="0" presId="urn:microsoft.com/office/officeart/2016/7/layout/VerticalHollowActionList"/>
    <dgm:cxn modelId="{09D79060-D14B-4A05-AECA-07FDBB79C722}" type="presOf" srcId="{8649E727-E0DD-4534-8BA7-79CE09DCF875}" destId="{1737C29E-7423-4DA6-A25D-D9534EE0698A}" srcOrd="0" destOrd="0" presId="urn:microsoft.com/office/officeart/2016/7/layout/VerticalHollowActionList"/>
    <dgm:cxn modelId="{60EF9571-28B5-4106-9F49-E663FC267EDE}" srcId="{34C0AB22-51AE-45E7-A780-30540DC6D1F0}" destId="{8649E727-E0DD-4534-8BA7-79CE09DCF875}" srcOrd="1" destOrd="0" parTransId="{3E81AB2E-548B-4D2A-ABDD-43E9785B5210}" sibTransId="{39B0A9B7-C900-4CD2-AFFD-AD2ACBF568ED}"/>
    <dgm:cxn modelId="{BADAE273-3265-4A96-9BE2-97D7CF5C3F4D}" srcId="{34C0AB22-51AE-45E7-A780-30540DC6D1F0}" destId="{CFB76079-3EFA-4733-A55E-1D29E4D999E7}" srcOrd="0" destOrd="0" parTransId="{7F98C2C4-240B-4F5F-B0CE-F680AB880223}" sibTransId="{84E61ED9-F11B-45B7-BEC1-D0ED0FEE7FCE}"/>
    <dgm:cxn modelId="{7A8A2C92-A517-47CD-9621-3E41D6806C56}" srcId="{CFB76079-3EFA-4733-A55E-1D29E4D999E7}" destId="{CBA1DFFF-48EE-43F1-9F82-354C5B7F1427}" srcOrd="0" destOrd="0" parTransId="{9C4FAAF2-5F00-4F94-AB29-39AA57300121}" sibTransId="{BB18582D-7159-4838-9E57-E9D582489893}"/>
    <dgm:cxn modelId="{68D9CDDE-BD72-49D5-9DE9-D64FCF9D9CDF}" type="presOf" srcId="{34C0AB22-51AE-45E7-A780-30540DC6D1F0}" destId="{3B27F12D-21AF-49F5-B881-58DF8EC220AA}" srcOrd="0" destOrd="0" presId="urn:microsoft.com/office/officeart/2016/7/layout/VerticalHollowActionList"/>
    <dgm:cxn modelId="{3DE742E3-E98A-4042-A413-E49B95AEAB5A}" srcId="{8649E727-E0DD-4534-8BA7-79CE09DCF875}" destId="{E0CFC574-AB65-4F90-9E03-5AEE5FFFA662}" srcOrd="0" destOrd="0" parTransId="{8ABD7565-AAFD-4EEF-A414-C0D49C34E9FE}" sibTransId="{616523F7-2081-48C7-905F-F84792A202C0}"/>
    <dgm:cxn modelId="{F968EEB2-CB93-4B94-B4D1-65A4830CF015}" type="presParOf" srcId="{3B27F12D-21AF-49F5-B881-58DF8EC220AA}" destId="{34525C2B-BC18-4195-9BA3-663E69C9B1B9}" srcOrd="0" destOrd="0" presId="urn:microsoft.com/office/officeart/2016/7/layout/VerticalHollowActionList"/>
    <dgm:cxn modelId="{8BFA33E1-C4AB-4CF1-BC53-FBCBA80F9EF6}" type="presParOf" srcId="{34525C2B-BC18-4195-9BA3-663E69C9B1B9}" destId="{A4F5D4F6-C97C-4766-B0B3-5690DC6BAA8F}" srcOrd="0" destOrd="0" presId="urn:microsoft.com/office/officeart/2016/7/layout/VerticalHollowActionList"/>
    <dgm:cxn modelId="{C49C3B66-00C8-4D9E-A51C-51C2184A9595}" type="presParOf" srcId="{34525C2B-BC18-4195-9BA3-663E69C9B1B9}" destId="{54EFF228-284D-46EA-9418-E34E02B8E717}" srcOrd="1" destOrd="0" presId="urn:microsoft.com/office/officeart/2016/7/layout/VerticalHollowActionList"/>
    <dgm:cxn modelId="{0761F4D4-DE61-41A7-A589-51B35E036B8C}" type="presParOf" srcId="{3B27F12D-21AF-49F5-B881-58DF8EC220AA}" destId="{F24410BB-A9FE-4FB2-B685-AAFD05367093}" srcOrd="1" destOrd="0" presId="urn:microsoft.com/office/officeart/2016/7/layout/VerticalHollowActionList"/>
    <dgm:cxn modelId="{D0838088-44BC-485A-BB24-54B605B6D0D3}" type="presParOf" srcId="{3B27F12D-21AF-49F5-B881-58DF8EC220AA}" destId="{123F77DB-DF42-42DB-B2DB-D59D64FE755D}" srcOrd="2" destOrd="0" presId="urn:microsoft.com/office/officeart/2016/7/layout/VerticalHollowActionList"/>
    <dgm:cxn modelId="{08D74960-EC46-45C3-B8B3-16B390E1B6AE}" type="presParOf" srcId="{123F77DB-DF42-42DB-B2DB-D59D64FE755D}" destId="{1737C29E-7423-4DA6-A25D-D9534EE0698A}" srcOrd="0" destOrd="0" presId="urn:microsoft.com/office/officeart/2016/7/layout/VerticalHollowActionList"/>
    <dgm:cxn modelId="{4F8F97B5-347E-454E-B00A-8F8FE3BD3859}" type="presParOf" srcId="{123F77DB-DF42-42DB-B2DB-D59D64FE755D}" destId="{F3E51616-E84C-4788-9D9B-F7FB3F8B8614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639DDA-D419-4F49-85EB-E00C0A446BA8}">
      <dsp:nvSpPr>
        <dsp:cNvPr id="0" name=""/>
        <dsp:cNvSpPr/>
      </dsp:nvSpPr>
      <dsp:spPr>
        <a:xfrm>
          <a:off x="0" y="255099"/>
          <a:ext cx="6223996" cy="126477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Leadership is the ability to guide, influence, and inspire individuals or a group towards achieving common goals and objectives</a:t>
          </a:r>
        </a:p>
      </dsp:txBody>
      <dsp:txXfrm>
        <a:off x="61741" y="316840"/>
        <a:ext cx="6100514" cy="1141288"/>
      </dsp:txXfrm>
    </dsp:sp>
    <dsp:sp modelId="{7FE1D3E8-7774-48C2-AB8A-8F786EBC5659}">
      <dsp:nvSpPr>
        <dsp:cNvPr id="0" name=""/>
        <dsp:cNvSpPr/>
      </dsp:nvSpPr>
      <dsp:spPr>
        <a:xfrm>
          <a:off x="0" y="1586109"/>
          <a:ext cx="6223996" cy="126477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Communication is the process of exchanging information, ideas, thoughts, and feelings between individuals or groups</a:t>
          </a:r>
        </a:p>
      </dsp:txBody>
      <dsp:txXfrm>
        <a:off x="61741" y="1647850"/>
        <a:ext cx="6100514" cy="11412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2AE193-DC14-4464-BDE3-72FA41E43047}">
      <dsp:nvSpPr>
        <dsp:cNvPr id="0" name=""/>
        <dsp:cNvSpPr/>
      </dsp:nvSpPr>
      <dsp:spPr>
        <a:xfrm>
          <a:off x="0" y="1803"/>
          <a:ext cx="4868347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E6F7A7A-0A59-4EB1-84B4-CAB228FB2482}">
      <dsp:nvSpPr>
        <dsp:cNvPr id="0" name=""/>
        <dsp:cNvSpPr/>
      </dsp:nvSpPr>
      <dsp:spPr>
        <a:xfrm>
          <a:off x="0" y="1803"/>
          <a:ext cx="4868347" cy="1229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Autocratic Leadership: This style involves a leader who makes decisions without input from others</a:t>
          </a:r>
          <a:r>
            <a:rPr lang="en-US" sz="1500" kern="1200" dirty="0">
              <a:latin typeface="Neue Haas Grotesk Text Pro"/>
            </a:rPr>
            <a:t>. </a:t>
          </a:r>
          <a:r>
            <a:rPr lang="en-US" sz="1500" b="1" kern="1200" dirty="0"/>
            <a:t>Example:</a:t>
          </a:r>
          <a:r>
            <a:rPr lang="en-US" sz="1500" kern="1200" dirty="0"/>
            <a:t> In a military operation, a commanding officer gives orders that must be followed without question.</a:t>
          </a:r>
        </a:p>
      </dsp:txBody>
      <dsp:txXfrm>
        <a:off x="0" y="1803"/>
        <a:ext cx="4868347" cy="1229904"/>
      </dsp:txXfrm>
    </dsp:sp>
    <dsp:sp modelId="{14C3C4C8-202A-43F4-8158-EEA1CAB05E01}">
      <dsp:nvSpPr>
        <dsp:cNvPr id="0" name=""/>
        <dsp:cNvSpPr/>
      </dsp:nvSpPr>
      <dsp:spPr>
        <a:xfrm>
          <a:off x="0" y="1231707"/>
          <a:ext cx="4868347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D078ACD-A40E-4156-A1F2-66BBD5386275}">
      <dsp:nvSpPr>
        <dsp:cNvPr id="0" name=""/>
        <dsp:cNvSpPr/>
      </dsp:nvSpPr>
      <dsp:spPr>
        <a:xfrm>
          <a:off x="0" y="1231707"/>
          <a:ext cx="4868347" cy="1229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Democratic Leadership: This style involves leaders who encourage input from team members and make decisions collectively</a:t>
          </a:r>
          <a:r>
            <a:rPr lang="en-US" sz="1500" kern="1200" dirty="0">
              <a:latin typeface="Neue Haas Grotesk Text Pro"/>
            </a:rPr>
            <a:t>. </a:t>
          </a:r>
          <a:r>
            <a:rPr lang="en-US" sz="1500" b="1" kern="1200" dirty="0"/>
            <a:t>Example:</a:t>
          </a:r>
          <a:r>
            <a:rPr lang="en-US" sz="1500" kern="1200" dirty="0"/>
            <a:t> A group of scientists collaboratively decides on research methods and experimental designs.</a:t>
          </a:r>
        </a:p>
      </dsp:txBody>
      <dsp:txXfrm>
        <a:off x="0" y="1231707"/>
        <a:ext cx="4868347" cy="1229904"/>
      </dsp:txXfrm>
    </dsp:sp>
    <dsp:sp modelId="{92931E62-09BD-4102-88E1-80A8525E7846}">
      <dsp:nvSpPr>
        <dsp:cNvPr id="0" name=""/>
        <dsp:cNvSpPr/>
      </dsp:nvSpPr>
      <dsp:spPr>
        <a:xfrm>
          <a:off x="0" y="2461611"/>
          <a:ext cx="4868347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66103C-3593-40D6-9042-01C0C4D1F801}">
      <dsp:nvSpPr>
        <dsp:cNvPr id="0" name=""/>
        <dsp:cNvSpPr/>
      </dsp:nvSpPr>
      <dsp:spPr>
        <a:xfrm>
          <a:off x="0" y="2461611"/>
          <a:ext cx="4868347" cy="1229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Transformational Leadership: Transformational leaders inspire and motivate their teams by setting a compelling vision and leading by example</a:t>
          </a:r>
          <a:r>
            <a:rPr lang="en-US" sz="1500" kern="1200" dirty="0">
              <a:latin typeface="Neue Haas Grotesk Text Pro"/>
            </a:rPr>
            <a:t>. </a:t>
          </a:r>
          <a:r>
            <a:rPr lang="en-US" sz="1500" b="1" kern="1200" dirty="0">
              <a:latin typeface="Arial"/>
              <a:cs typeface="Arial"/>
            </a:rPr>
            <a:t>Example</a:t>
          </a:r>
          <a:r>
            <a:rPr lang="en-US" sz="1500" kern="1200" dirty="0">
              <a:latin typeface="Arial"/>
              <a:cs typeface="Arial"/>
            </a:rPr>
            <a:t>: Steve Jobs transformed Apple Inc. by envisioning products like the iPhone and driving innovation.</a:t>
          </a:r>
        </a:p>
      </dsp:txBody>
      <dsp:txXfrm>
        <a:off x="0" y="2461611"/>
        <a:ext cx="4868347" cy="12299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20A63A-21C3-47CC-B87D-0FBE47FE28D8}">
      <dsp:nvSpPr>
        <dsp:cNvPr id="0" name=""/>
        <dsp:cNvSpPr/>
      </dsp:nvSpPr>
      <dsp:spPr>
        <a:xfrm>
          <a:off x="0" y="0"/>
          <a:ext cx="4868347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EFF6A72-B236-4649-B591-EB99B6B3FF1A}">
      <dsp:nvSpPr>
        <dsp:cNvPr id="0" name=""/>
        <dsp:cNvSpPr/>
      </dsp:nvSpPr>
      <dsp:spPr>
        <a:xfrm>
          <a:off x="0" y="0"/>
          <a:ext cx="4868347" cy="1846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Transactional Leadership: Transactional leaders focus on setting clear expectations, rewarding good performance, and punishing poor performance</a:t>
          </a:r>
          <a:r>
            <a:rPr lang="en-US" sz="1700" kern="1200" dirty="0">
              <a:latin typeface="Neue Haas Grotesk Text Pro"/>
            </a:rPr>
            <a:t>. </a:t>
          </a:r>
          <a:r>
            <a:rPr lang="en-US" sz="1700" b="1" kern="1200" dirty="0"/>
            <a:t>Example:</a:t>
          </a:r>
          <a:r>
            <a:rPr lang="en-US" sz="1700" kern="1200" dirty="0"/>
            <a:t> A sales manager rewards top-performing salespeople with bonuses for meeting or exceeding sales targets.</a:t>
          </a:r>
        </a:p>
      </dsp:txBody>
      <dsp:txXfrm>
        <a:off x="0" y="0"/>
        <a:ext cx="4868347" cy="1846659"/>
      </dsp:txXfrm>
    </dsp:sp>
    <dsp:sp modelId="{2A181DCC-C307-485A-A2AE-10E8B906F930}">
      <dsp:nvSpPr>
        <dsp:cNvPr id="0" name=""/>
        <dsp:cNvSpPr/>
      </dsp:nvSpPr>
      <dsp:spPr>
        <a:xfrm>
          <a:off x="0" y="1846659"/>
          <a:ext cx="4868347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ABFDBC-9134-4061-8553-B59AB9C9B2E8}">
      <dsp:nvSpPr>
        <dsp:cNvPr id="0" name=""/>
        <dsp:cNvSpPr/>
      </dsp:nvSpPr>
      <dsp:spPr>
        <a:xfrm>
          <a:off x="0" y="1846659"/>
          <a:ext cx="4868347" cy="1846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Servant Leadership: Servant leaders prioritize the well-being and development of their team members</a:t>
          </a:r>
          <a:r>
            <a:rPr lang="en-US" sz="1700" kern="1200" dirty="0">
              <a:latin typeface="Neue Haas Grotesk Text Pro"/>
            </a:rPr>
            <a:t>. </a:t>
          </a:r>
          <a:r>
            <a:rPr lang="en-US" sz="1700" b="1" kern="1200" dirty="0"/>
            <a:t>Example:</a:t>
          </a:r>
          <a:r>
            <a:rPr lang="en-US" sz="1700" kern="1200" dirty="0"/>
            <a:t> Martin Luther King Jr. championed civil rights by serving and empowering marginalized communities.</a:t>
          </a:r>
        </a:p>
      </dsp:txBody>
      <dsp:txXfrm>
        <a:off x="0" y="1846659"/>
        <a:ext cx="4868347" cy="18466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BB8433-0D6F-4747-A55B-8F14C71EC617}">
      <dsp:nvSpPr>
        <dsp:cNvPr id="0" name=""/>
        <dsp:cNvSpPr/>
      </dsp:nvSpPr>
      <dsp:spPr>
        <a:xfrm>
          <a:off x="0" y="1516"/>
          <a:ext cx="5694225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26A676C-168A-4FC6-920D-412917E6F9D7}">
      <dsp:nvSpPr>
        <dsp:cNvPr id="0" name=""/>
        <dsp:cNvSpPr/>
      </dsp:nvSpPr>
      <dsp:spPr>
        <a:xfrm>
          <a:off x="0" y="1516"/>
          <a:ext cx="5694225" cy="1034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Active Listening: Paying full attention to what others are saying, asking clarifying questions, and showing empathy</a:t>
          </a:r>
          <a:r>
            <a:rPr lang="en-US" sz="1400" kern="1200" dirty="0">
              <a:latin typeface="Neue Haas Grotesk Text Pro"/>
            </a:rPr>
            <a:t>. </a:t>
          </a:r>
          <a:r>
            <a:rPr lang="en-US" sz="1400" b="0" kern="1200" dirty="0"/>
            <a:t>Example:</a:t>
          </a:r>
          <a:r>
            <a:rPr lang="en-US" sz="1400" kern="1200" dirty="0"/>
            <a:t> During a conflict resolution discussion, a manager listens carefully to both sides to find a fair resolution.</a:t>
          </a:r>
        </a:p>
      </dsp:txBody>
      <dsp:txXfrm>
        <a:off x="0" y="1516"/>
        <a:ext cx="5694225" cy="1034314"/>
      </dsp:txXfrm>
    </dsp:sp>
    <dsp:sp modelId="{CB0F18D8-F72A-4C60-969F-34702CB56C08}">
      <dsp:nvSpPr>
        <dsp:cNvPr id="0" name=""/>
        <dsp:cNvSpPr/>
      </dsp:nvSpPr>
      <dsp:spPr>
        <a:xfrm>
          <a:off x="0" y="1035831"/>
          <a:ext cx="5694225" cy="0"/>
        </a:xfrm>
        <a:prstGeom prst="line">
          <a:avLst/>
        </a:prstGeom>
        <a:gradFill rotWithShape="0">
          <a:gsLst>
            <a:gs pos="0">
              <a:schemeClr val="accent5">
                <a:hueOff val="754748"/>
                <a:satOff val="5473"/>
                <a:lumOff val="-39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754748"/>
                <a:satOff val="5473"/>
                <a:lumOff val="-39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754748"/>
                <a:satOff val="5473"/>
                <a:lumOff val="-39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754748"/>
              <a:satOff val="5473"/>
              <a:lumOff val="-391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83A1BEA-1416-46E2-81A2-4BAB446168CD}">
      <dsp:nvSpPr>
        <dsp:cNvPr id="0" name=""/>
        <dsp:cNvSpPr/>
      </dsp:nvSpPr>
      <dsp:spPr>
        <a:xfrm>
          <a:off x="0" y="1035831"/>
          <a:ext cx="5694225" cy="1034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Clear and Concise Messaging: Using simple and understandable language to convey messages and avoiding jargon</a:t>
          </a:r>
          <a:r>
            <a:rPr lang="en-US" sz="1400" kern="1200" dirty="0">
              <a:latin typeface="Neue Haas Grotesk Text Pro"/>
            </a:rPr>
            <a:t>. </a:t>
          </a:r>
          <a:r>
            <a:rPr lang="en-US" sz="1400" b="0" kern="1200" dirty="0"/>
            <a:t>Example:</a:t>
          </a:r>
          <a:r>
            <a:rPr lang="en-US" sz="1400" kern="1200" dirty="0"/>
            <a:t> A CEO sends a clear email outlining the company's new strategic goals and objectives.</a:t>
          </a:r>
          <a:r>
            <a:rPr lang="en-US" sz="1400" kern="1200" dirty="0">
              <a:latin typeface="Neue Haas Grotesk Text Pro"/>
            </a:rPr>
            <a:t> </a:t>
          </a:r>
          <a:endParaRPr lang="en-US" sz="1400" kern="1200" dirty="0"/>
        </a:p>
      </dsp:txBody>
      <dsp:txXfrm>
        <a:off x="0" y="1035831"/>
        <a:ext cx="5694225" cy="1034314"/>
      </dsp:txXfrm>
    </dsp:sp>
    <dsp:sp modelId="{2E7246EE-D425-4A2F-8330-57D23FAD8A09}">
      <dsp:nvSpPr>
        <dsp:cNvPr id="0" name=""/>
        <dsp:cNvSpPr/>
      </dsp:nvSpPr>
      <dsp:spPr>
        <a:xfrm>
          <a:off x="0" y="2070146"/>
          <a:ext cx="5694225" cy="0"/>
        </a:xfrm>
        <a:prstGeom prst="line">
          <a:avLst/>
        </a:prstGeom>
        <a:gradFill rotWithShape="0">
          <a:gsLst>
            <a:gs pos="0">
              <a:schemeClr val="accent5">
                <a:hueOff val="1509496"/>
                <a:satOff val="10946"/>
                <a:lumOff val="-78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1509496"/>
                <a:satOff val="10946"/>
                <a:lumOff val="-78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1509496"/>
                <a:satOff val="10946"/>
                <a:lumOff val="-78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1509496"/>
              <a:satOff val="10946"/>
              <a:lumOff val="-782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277A7EA-2BF7-404D-9067-49AB66375C8C}">
      <dsp:nvSpPr>
        <dsp:cNvPr id="0" name=""/>
        <dsp:cNvSpPr/>
      </dsp:nvSpPr>
      <dsp:spPr>
        <a:xfrm>
          <a:off x="0" y="2070146"/>
          <a:ext cx="5694225" cy="1034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Open and Honest Communication: Being transparent and truthful with team members, especially in difficult situations</a:t>
          </a:r>
          <a:r>
            <a:rPr lang="en-US" sz="1400" kern="1200" dirty="0">
              <a:latin typeface="Neue Haas Grotesk Text Pro"/>
            </a:rPr>
            <a:t>. </a:t>
          </a:r>
          <a:r>
            <a:rPr lang="en-US" sz="1400" b="1" kern="1200" dirty="0"/>
            <a:t>Example:</a:t>
          </a:r>
          <a:r>
            <a:rPr lang="en-US" sz="1400" kern="1200" dirty="0"/>
            <a:t> A team leader communicates openly about the challenges faced by the project and the steps being taken to overcome them.</a:t>
          </a:r>
        </a:p>
      </dsp:txBody>
      <dsp:txXfrm>
        <a:off x="0" y="2070146"/>
        <a:ext cx="5694225" cy="10343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A8A343-A96E-404A-A140-DC9B5DC5A562}">
      <dsp:nvSpPr>
        <dsp:cNvPr id="0" name=""/>
        <dsp:cNvSpPr/>
      </dsp:nvSpPr>
      <dsp:spPr>
        <a:xfrm>
          <a:off x="0" y="0"/>
          <a:ext cx="5694225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1633DFE-1472-4400-9926-4DA064660C03}">
      <dsp:nvSpPr>
        <dsp:cNvPr id="0" name=""/>
        <dsp:cNvSpPr/>
      </dsp:nvSpPr>
      <dsp:spPr>
        <a:xfrm>
          <a:off x="0" y="0"/>
          <a:ext cx="5694225" cy="1552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Adaptability: Tailoring communication styles to suit the preferences and needs of different team members</a:t>
          </a:r>
          <a:r>
            <a:rPr lang="en-US" sz="1800" kern="1200" dirty="0">
              <a:latin typeface="Neue Haas Grotesk Text Pro"/>
            </a:rPr>
            <a:t>. </a:t>
          </a:r>
          <a:r>
            <a:rPr lang="en-US" sz="1800" b="0" kern="1200" dirty="0"/>
            <a:t>Example:</a:t>
          </a:r>
          <a:r>
            <a:rPr lang="en-US" sz="1800" kern="1200" dirty="0"/>
            <a:t> A manager communicates differently with team members who prefer face-to-face meetings, while others prefer email or chat.</a:t>
          </a:r>
        </a:p>
      </dsp:txBody>
      <dsp:txXfrm>
        <a:off x="0" y="0"/>
        <a:ext cx="5694225" cy="1552988"/>
      </dsp:txXfrm>
    </dsp:sp>
    <dsp:sp modelId="{867D72F8-764D-4A07-A3B1-A3492848614A}">
      <dsp:nvSpPr>
        <dsp:cNvPr id="0" name=""/>
        <dsp:cNvSpPr/>
      </dsp:nvSpPr>
      <dsp:spPr>
        <a:xfrm>
          <a:off x="0" y="1552988"/>
          <a:ext cx="5694225" cy="0"/>
        </a:xfrm>
        <a:prstGeom prst="line">
          <a:avLst/>
        </a:prstGeom>
        <a:gradFill rotWithShape="0">
          <a:gsLst>
            <a:gs pos="0">
              <a:schemeClr val="accent5">
                <a:hueOff val="1509496"/>
                <a:satOff val="10946"/>
                <a:lumOff val="-78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1509496"/>
                <a:satOff val="10946"/>
                <a:lumOff val="-78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1509496"/>
                <a:satOff val="10946"/>
                <a:lumOff val="-78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1509496"/>
              <a:satOff val="10946"/>
              <a:lumOff val="-782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8F1034E-F77D-49CF-84CB-22BBD6550316}">
      <dsp:nvSpPr>
        <dsp:cNvPr id="0" name=""/>
        <dsp:cNvSpPr/>
      </dsp:nvSpPr>
      <dsp:spPr>
        <a:xfrm>
          <a:off x="0" y="1552988"/>
          <a:ext cx="5694225" cy="1552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Feedback: Providing constructive feedback and encouraging open dialogue within the team</a:t>
          </a:r>
          <a:r>
            <a:rPr lang="en-US" sz="1800" kern="1200" dirty="0">
              <a:latin typeface="Neue Haas Grotesk Text Pro"/>
            </a:rPr>
            <a:t>. </a:t>
          </a:r>
          <a:r>
            <a:rPr lang="en-US" sz="1800" b="1" kern="1200" dirty="0"/>
            <a:t>Example:</a:t>
          </a:r>
          <a:r>
            <a:rPr lang="en-US" sz="1800" kern="1200" dirty="0"/>
            <a:t> After a team presentation, a manager offers specific feedback on the strengths and areas for improvement.</a:t>
          </a:r>
        </a:p>
      </dsp:txBody>
      <dsp:txXfrm>
        <a:off x="0" y="1552988"/>
        <a:ext cx="5694225" cy="155298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A6B73E-129B-46A1-92E2-BEF258608539}">
      <dsp:nvSpPr>
        <dsp:cNvPr id="0" name=""/>
        <dsp:cNvSpPr/>
      </dsp:nvSpPr>
      <dsp:spPr>
        <a:xfrm>
          <a:off x="1244799" y="272"/>
          <a:ext cx="4979196" cy="1507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610" tIns="382903" rIns="96610" bIns="382903" numCol="1" spcCol="1270" anchor="ctr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Facilitating Data-Driven Decision Making: Leaders can use MIS to access relevant data and information to make informed decisions</a:t>
          </a:r>
          <a:r>
            <a:rPr lang="en-US" sz="1100" kern="1200" dirty="0">
              <a:latin typeface="Neue Haas Grotesk Text Pro"/>
            </a:rPr>
            <a:t>. </a:t>
          </a:r>
          <a:r>
            <a:rPr lang="en-US" sz="1100" b="1" kern="1200" dirty="0"/>
            <a:t>Example:</a:t>
          </a:r>
          <a:r>
            <a:rPr lang="en-US" sz="1100" kern="1200" dirty="0"/>
            <a:t> A marketing manager uses data analytics software to analyze customer behavior and optimize marketing strategies.</a:t>
          </a:r>
        </a:p>
      </dsp:txBody>
      <dsp:txXfrm>
        <a:off x="1244799" y="272"/>
        <a:ext cx="4979196" cy="1507491"/>
      </dsp:txXfrm>
    </dsp:sp>
    <dsp:sp modelId="{C1EE74DC-C78A-4396-ADD5-BD6A43A3A67A}">
      <dsp:nvSpPr>
        <dsp:cNvPr id="0" name=""/>
        <dsp:cNvSpPr/>
      </dsp:nvSpPr>
      <dsp:spPr>
        <a:xfrm>
          <a:off x="0" y="272"/>
          <a:ext cx="1244799" cy="150749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871" tIns="148907" rIns="65871" bIns="148907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Facilitating</a:t>
          </a:r>
        </a:p>
      </dsp:txBody>
      <dsp:txXfrm>
        <a:off x="0" y="272"/>
        <a:ext cx="1244799" cy="1507491"/>
      </dsp:txXfrm>
    </dsp:sp>
    <dsp:sp modelId="{7F6AD019-F024-48C8-B246-F8B23528ADC3}">
      <dsp:nvSpPr>
        <dsp:cNvPr id="0" name=""/>
        <dsp:cNvSpPr/>
      </dsp:nvSpPr>
      <dsp:spPr>
        <a:xfrm>
          <a:off x="1244799" y="1598213"/>
          <a:ext cx="4979196" cy="1507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610" tIns="382903" rIns="96610" bIns="382903" numCol="1" spcCol="1270" anchor="ctr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Improving Communication: MIS tools such as email, video conferencing, and collaboration platforms enhance communication within and between teams</a:t>
          </a:r>
          <a:r>
            <a:rPr lang="en-US" sz="1100" kern="1200" dirty="0">
              <a:latin typeface="Neue Haas Grotesk Text Pro"/>
            </a:rPr>
            <a:t>. </a:t>
          </a:r>
          <a:r>
            <a:rPr lang="en-US" sz="1100" b="0" kern="1200" dirty="0"/>
            <a:t>Example:</a:t>
          </a:r>
          <a:r>
            <a:rPr lang="en-US" sz="1100" kern="1200" dirty="0"/>
            <a:t> A project manager uses a collaboration platform like Slack to facilitate real-time communication among remote team members.</a:t>
          </a:r>
        </a:p>
      </dsp:txBody>
      <dsp:txXfrm>
        <a:off x="1244799" y="1598213"/>
        <a:ext cx="4979196" cy="1507491"/>
      </dsp:txXfrm>
    </dsp:sp>
    <dsp:sp modelId="{332B11EA-D05B-4728-B777-B04B22ED4C32}">
      <dsp:nvSpPr>
        <dsp:cNvPr id="0" name=""/>
        <dsp:cNvSpPr/>
      </dsp:nvSpPr>
      <dsp:spPr>
        <a:xfrm>
          <a:off x="0" y="1598213"/>
          <a:ext cx="1244799" cy="150749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871" tIns="148907" rIns="65871" bIns="148907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Improving</a:t>
          </a:r>
        </a:p>
      </dsp:txBody>
      <dsp:txXfrm>
        <a:off x="0" y="1598213"/>
        <a:ext cx="1244799" cy="150749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EFF228-284D-46EA-9418-E34E02B8E717}">
      <dsp:nvSpPr>
        <dsp:cNvPr id="0" name=""/>
        <dsp:cNvSpPr/>
      </dsp:nvSpPr>
      <dsp:spPr>
        <a:xfrm>
          <a:off x="1244799" y="272"/>
          <a:ext cx="4979196" cy="1507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610" tIns="382903" rIns="96610" bIns="382903" numCol="1" spcCol="1270" anchor="ctr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Monitoring Performance: Leaders can use MIS to track team performance, identify trends, and make necessary adjustments</a:t>
          </a:r>
          <a:r>
            <a:rPr lang="en-US" sz="1100" kern="1200" dirty="0">
              <a:latin typeface="Neue Haas Grotesk Text Pro"/>
            </a:rPr>
            <a:t>. </a:t>
          </a:r>
          <a:r>
            <a:rPr lang="en-US" sz="1100" b="1" kern="1200" dirty="0"/>
            <a:t>Example:</a:t>
          </a:r>
          <a:r>
            <a:rPr lang="en-US" sz="1100" kern="1200" dirty="0"/>
            <a:t> A school principal uses MIS to monitor student attendance, test scores, and teacher performance to improve educational outcomes.</a:t>
          </a:r>
        </a:p>
      </dsp:txBody>
      <dsp:txXfrm>
        <a:off x="1244799" y="272"/>
        <a:ext cx="4979196" cy="1507491"/>
      </dsp:txXfrm>
    </dsp:sp>
    <dsp:sp modelId="{A4F5D4F6-C97C-4766-B0B3-5690DC6BAA8F}">
      <dsp:nvSpPr>
        <dsp:cNvPr id="0" name=""/>
        <dsp:cNvSpPr/>
      </dsp:nvSpPr>
      <dsp:spPr>
        <a:xfrm>
          <a:off x="0" y="272"/>
          <a:ext cx="1244799" cy="150749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871" tIns="148907" rIns="65871" bIns="148907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Monitoring</a:t>
          </a:r>
        </a:p>
      </dsp:txBody>
      <dsp:txXfrm>
        <a:off x="0" y="272"/>
        <a:ext cx="1244799" cy="1507491"/>
      </dsp:txXfrm>
    </dsp:sp>
    <dsp:sp modelId="{F3E51616-E84C-4788-9D9B-F7FB3F8B8614}">
      <dsp:nvSpPr>
        <dsp:cNvPr id="0" name=""/>
        <dsp:cNvSpPr/>
      </dsp:nvSpPr>
      <dsp:spPr>
        <a:xfrm>
          <a:off x="1244799" y="1598213"/>
          <a:ext cx="4979196" cy="1507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610" tIns="382903" rIns="96610" bIns="382903" numCol="1" spcCol="1270" anchor="ctr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Enhancing Information Security: MIS helps in securing sensitive information, which is vital for maintaining trust in leadership</a:t>
          </a:r>
          <a:r>
            <a:rPr lang="en-US" sz="1100" kern="1200" dirty="0">
              <a:latin typeface="Neue Haas Grotesk Text Pro"/>
            </a:rPr>
            <a:t>. </a:t>
          </a:r>
          <a:r>
            <a:rPr lang="en-US" sz="1100" b="1" kern="1200" dirty="0"/>
            <a:t>Example:</a:t>
          </a:r>
          <a:r>
            <a:rPr lang="en-US" sz="1100" kern="1200" dirty="0"/>
            <a:t> A hospital employs a robust MIS system to protect patient records and comply with healthcare privacy regulations.</a:t>
          </a:r>
        </a:p>
      </dsp:txBody>
      <dsp:txXfrm>
        <a:off x="1244799" y="1598213"/>
        <a:ext cx="4979196" cy="1507491"/>
      </dsp:txXfrm>
    </dsp:sp>
    <dsp:sp modelId="{1737C29E-7423-4DA6-A25D-D9534EE0698A}">
      <dsp:nvSpPr>
        <dsp:cNvPr id="0" name=""/>
        <dsp:cNvSpPr/>
      </dsp:nvSpPr>
      <dsp:spPr>
        <a:xfrm>
          <a:off x="0" y="1598213"/>
          <a:ext cx="1244799" cy="150749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871" tIns="148907" rIns="65871" bIns="148907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Enhancing</a:t>
          </a:r>
        </a:p>
      </dsp:txBody>
      <dsp:txXfrm>
        <a:off x="0" y="1598213"/>
        <a:ext cx="1244799" cy="15074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83D70-91AA-429A-BD57-1CB6792B3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8136" y="1078030"/>
            <a:ext cx="9288096" cy="2956718"/>
          </a:xfrm>
        </p:spPr>
        <p:txBody>
          <a:bodyPr anchor="t">
            <a:noAutofit/>
          </a:bodyPr>
          <a:lstStyle>
            <a:lvl1pPr algn="l">
              <a:defRPr sz="66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65D245-B564-481D-A323-F73C5BCA8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8136" y="4455621"/>
            <a:ext cx="9288096" cy="1435331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072EE-51B3-4C0C-A460-4684AB079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422A5-3076-413B-84CB-ED3BA4171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67C68-40D5-477E-9DBC-C28FD4B11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67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6C900-05BC-4021-B69F-2DAF974B7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6E227-253A-44A0-9404-1CFD8CE41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FF5A02-0FC4-41C8-A13C-4C929B288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59378-C430-49DB-B2D6-E32FBBCD4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9D57D-CB8E-4E67-AE2D-2790E2AA6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9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2CF945-D70F-49C1-8CE5-5758C11660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82100" y="1091381"/>
            <a:ext cx="2171700" cy="495336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FDB721-04AA-4330-8045-3F2D9BB4BC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091381"/>
            <a:ext cx="8265340" cy="495336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18C15-991C-4C71-8DCD-DB3B38888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28CC3-5830-4EFA-B28E-1648904DE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A91B6-E419-4483-9B66-3C758788B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E447C6A-78C3-4687-9A71-A05DBF6700DE}"/>
              </a:ext>
            </a:extLst>
          </p:cNvPr>
          <p:cNvCxnSpPr>
            <a:cxnSpLocks/>
          </p:cNvCxnSpPr>
          <p:nvPr/>
        </p:nvCxnSpPr>
        <p:spPr>
          <a:xfrm>
            <a:off x="11387805" y="1185205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3003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12/14/23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4172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607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8516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887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52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4429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762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5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EE2F5-9D3C-4BE7-9AD5-335B31CF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98C4F-4BF6-47CF-ABEE-2B12748C4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39070-70D2-4DD1-A439-155343FE2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1AB30-CD74-471D-9FA6-ADC0C901E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137C4-F19E-4521-8DCB-4E0CF9CA3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6981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643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613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154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8007D-9B1D-4E2C-B38F-29C682099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940" y="1099127"/>
            <a:ext cx="9272260" cy="3472874"/>
          </a:xfrm>
        </p:spPr>
        <p:txBody>
          <a:bodyPr anchor="t">
            <a:normAutofit/>
          </a:bodyPr>
          <a:lstStyle>
            <a:lvl1pPr>
              <a:defRPr sz="40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60C51B-B525-4032-9D08-2978D7367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0939" y="4572000"/>
            <a:ext cx="9272262" cy="1320801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08851-4DCC-447C-828A-5F7E66F76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94542-CAEF-4D6C-BE6A-BC100F059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BDE40-8468-4051-9703-B751608A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BF7AE-3892-4896-8C15-7A35A41EF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136" y="1088136"/>
            <a:ext cx="9890066" cy="129422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D9A26-86F1-4817-B243-4DE63B4F18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2185" y="2440568"/>
            <a:ext cx="4841505" cy="38012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54BF9B-EA16-48C8-96B9-7A66051BE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40568"/>
            <a:ext cx="4806002" cy="3801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E2D9F-1FCE-4A1C-996E-DB05777A8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29E05-3F6C-40BF-9324-118588B6C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BE013-C5C0-4CBD-982E-36F037F73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05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ED885-5FE5-4407-BE4D-FAD01C40A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940" y="1084333"/>
            <a:ext cx="9949455" cy="83885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322A77-C134-4857-83E5-51217D3C2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2088" y="1923190"/>
            <a:ext cx="4816475" cy="83885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000" b="1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4ECBFE-C62C-471B-BFE4-1272EAC347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2088" y="2825791"/>
            <a:ext cx="4816475" cy="33638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10AFC6-F407-4F35-BD37-B32F9B4036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5482" y="1923190"/>
            <a:ext cx="4824913" cy="83885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000" b="1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8D60D5-0F83-46CB-92F3-849FC08E6E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5482" y="2825791"/>
            <a:ext cx="4824913" cy="33638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5AE694-5CA0-48DA-90D3-EC42BD1D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40A80D-4CCB-4899-9E1D-A5967F4E6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753A9D-469A-4ED9-99A1-7E4B115F8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15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7C91E-0A11-4E5D-9B8D-5316E73A2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B8A8D1-71AD-4F9F-B393-9EED83FE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E36922-9A4C-453D-9B70-0C3A70281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5AAEF2-65DC-4E28-9AA4-5115ACB07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981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48B02B-A32A-4383-BBC7-0C383390A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FF7E77-47E0-4F9E-9148-8D0C59C0C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005A2-ECF0-4759-A17B-FDECE8068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2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1DD4B-5676-477E-8C52-4C1CF160F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940" y="1094448"/>
            <a:ext cx="3785860" cy="1554362"/>
          </a:xfrm>
        </p:spPr>
        <p:txBody>
          <a:bodyPr anchor="t">
            <a:normAutofit/>
          </a:bodyPr>
          <a:lstStyle>
            <a:lvl1pPr>
              <a:defRPr sz="2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A3E63-EB15-4D82-BF2B-36BB030C4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00" y="922689"/>
            <a:ext cx="548600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BE994E-BAB7-43DC-A0E4-C779CF2A3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90940" y="2701254"/>
            <a:ext cx="3785860" cy="316773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DEFAAA-1B70-42AA-ADCC-F49B58132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C7B6CC-1C13-4F34-AC86-CCD442C8C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F1B638-9061-41AD-AF47-73A4AF8B7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55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F3C43-1676-4A29-83F9-D788ED2E7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940" y="1097280"/>
            <a:ext cx="3785860" cy="1559740"/>
          </a:xfrm>
        </p:spPr>
        <p:txBody>
          <a:bodyPr anchor="t">
            <a:normAutofit/>
          </a:bodyPr>
          <a:lstStyle>
            <a:lvl1pPr>
              <a:defRPr sz="28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14A903-97C7-4349-B8CE-1BBED1942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24500" y="1143000"/>
            <a:ext cx="54864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0A9F58-4AEB-4286-98F7-3C77AA913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90940" y="2697480"/>
            <a:ext cx="3785860" cy="309342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F55A58-F085-4500-AF61-045B12C8F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936470-561D-49AE-AC84-B79D483FD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EF2BE2-DF21-4683-9D5F-849A525FD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4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4438DC-3CEE-4170-9B1C-BAC05CD8C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136" y="1090245"/>
            <a:ext cx="9922764" cy="12942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C19D24-DCBE-47F9-8B85-8A118B02B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8136" y="2447778"/>
            <a:ext cx="9922764" cy="3838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4F5788-BDCE-49E2-80AE-31C739C6A0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15200" y="6389688"/>
            <a:ext cx="36953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A1E45834-53BD-4C8F-B791-CD5378F4150E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D5844-8163-4D82-BEFC-BC2D8D511B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90940" y="6389688"/>
            <a:ext cx="4433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98A50-C435-4220-82C6-C8D62A7C9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83190" y="6389688"/>
            <a:ext cx="940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719D7796-F675-488F-AC46-C88938C80352}" type="slidenum">
              <a:rPr lang="en-US" smtClean="0"/>
              <a:t>‹#›</a:t>
            </a:fld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8689CE0-64D2-447C-9C1F-872D111D8AC3}"/>
              </a:ext>
            </a:extLst>
          </p:cNvPr>
          <p:cNvCxnSpPr>
            <a:cxnSpLocks/>
          </p:cNvCxnSpPr>
          <p:nvPr/>
        </p:nvCxnSpPr>
        <p:spPr>
          <a:xfrm>
            <a:off x="0" y="1185205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769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b="1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Neue Haas Grotesk Text Pro" panose="020B05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30000"/>
        </a:lnSpc>
        <a:spcBef>
          <a:spcPts val="500"/>
        </a:spcBef>
        <a:buFont typeface="Neue Haas Grotesk Text Pro" panose="020B05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30000"/>
        </a:lnSpc>
        <a:spcBef>
          <a:spcPts val="500"/>
        </a:spcBef>
        <a:buFont typeface="Neue Haas Grotesk Text Pro" panose="020B0504020202020204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30000"/>
        </a:lnSpc>
        <a:spcBef>
          <a:spcPts val="500"/>
        </a:spcBef>
        <a:buFont typeface="Neue Haas Grotesk Text Pro" panose="020B05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30000"/>
        </a:lnSpc>
        <a:spcBef>
          <a:spcPts val="500"/>
        </a:spcBef>
        <a:buFont typeface="Neue Haas Grotesk Text Pro" panose="020B05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pos="744">
          <p15:clr>
            <a:srgbClr val="F26B43"/>
          </p15:clr>
        </p15:guide>
        <p15:guide id="6" pos="360">
          <p15:clr>
            <a:srgbClr val="F26B43"/>
          </p15:clr>
        </p15:guide>
        <p15:guide id="8" pos="6936">
          <p15:clr>
            <a:srgbClr val="F26B43"/>
          </p15:clr>
        </p15:guide>
        <p15:guide id="10" orient="horz" pos="720">
          <p15:clr>
            <a:srgbClr val="F26B43"/>
          </p15:clr>
        </p15:guide>
        <p15:guide id="14" pos="6528">
          <p15:clr>
            <a:srgbClr val="F26B43"/>
          </p15:clr>
        </p15:guide>
        <p15:guide id="22" orient="horz" pos="36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12/14/23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81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4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4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995"/>
            <a:ext cx="4363565" cy="178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2546988" y="2623464"/>
            <a:ext cx="10373711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US" sz="7200" dirty="0">
                <a:solidFill>
                  <a:srgbClr val="000000"/>
                </a:solidFill>
                <a:latin typeface="The Hand"/>
              </a:rPr>
              <a:t>What did we learn in the last meeting? </a:t>
            </a:r>
          </a:p>
          <a:p>
            <a:pPr defTabSz="685800">
              <a:defRPr/>
            </a:pPr>
            <a:r>
              <a:rPr lang="en-US" sz="8000" dirty="0"/>
              <a:t>Do you have a small task to do or something to read/study?</a:t>
            </a:r>
            <a:endParaRPr lang="en-US" sz="7200" dirty="0">
              <a:solidFill>
                <a:srgbClr val="000000"/>
              </a:solidFill>
              <a:latin typeface="The Hand"/>
            </a:endParaRPr>
          </a:p>
        </p:txBody>
      </p:sp>
    </p:spTree>
    <p:extLst>
      <p:ext uri="{BB962C8B-B14F-4D97-AF65-F5344CB8AC3E}">
        <p14:creationId xmlns:p14="http://schemas.microsoft.com/office/powerpoint/2010/main" val="3473723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561B1731-39D9-4145-8343-C209E1F09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91204" y="1095715"/>
            <a:ext cx="5723253" cy="2049620"/>
          </a:xfrm>
        </p:spPr>
        <p:txBody>
          <a:bodyPr>
            <a:normAutofit/>
          </a:bodyPr>
          <a:lstStyle/>
          <a:p>
            <a:r>
              <a:rPr lang="en-US" sz="5600"/>
              <a:t>Communication Strategies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0748755-DDBC-46D0-91EC-1212A8EE2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-6824" y="1186683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Large skydiving group mid-air">
            <a:extLst>
              <a:ext uri="{FF2B5EF4-FFF2-40B4-BE49-F238E27FC236}">
                <a16:creationId xmlns:a16="http://schemas.microsoft.com/office/drawing/2014/main" id="{F4EBC8EF-EF18-2EAF-164F-E52F6694EB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692" r="31841"/>
          <a:stretch/>
        </p:blipFill>
        <p:spPr>
          <a:xfrm>
            <a:off x="8105361" y="571500"/>
            <a:ext cx="3048027" cy="5715000"/>
          </a:xfrm>
          <a:prstGeom prst="rect">
            <a:avLst/>
          </a:prstGeom>
        </p:spPr>
      </p:pic>
      <p:graphicFrame>
        <p:nvGraphicFramePr>
          <p:cNvPr id="30" name="Content Placeholder">
            <a:extLst>
              <a:ext uri="{FF2B5EF4-FFF2-40B4-BE49-F238E27FC236}">
                <a16:creationId xmlns:a16="http://schemas.microsoft.com/office/drawing/2014/main" id="{80D85AFC-8662-6BED-064A-8601AA4EA46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20232" y="3180522"/>
          <a:ext cx="5694225" cy="3105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1178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What are some potential challenges leaders might face when leading IT teams, and how can they address them?</a:t>
            </a:r>
          </a:p>
        </p:txBody>
      </p:sp>
    </p:spTree>
    <p:extLst>
      <p:ext uri="{BB962C8B-B14F-4D97-AF65-F5344CB8AC3E}">
        <p14:creationId xmlns:p14="http://schemas.microsoft.com/office/powerpoint/2010/main" val="4233169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61B1731-39D9-4145-8343-C209E1F09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91203" y="1069848"/>
            <a:ext cx="6308775" cy="2049620"/>
          </a:xfrm>
        </p:spPr>
        <p:txBody>
          <a:bodyPr>
            <a:normAutofit/>
          </a:bodyPr>
          <a:lstStyle/>
          <a:p>
            <a:r>
              <a:rPr lang="en-US" sz="3300" dirty="0"/>
              <a:t>MIS in Leadership and Communication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0748755-DDBC-46D0-91EC-1212A8EE2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186683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Content Placeholder">
            <a:extLst>
              <a:ext uri="{FF2B5EF4-FFF2-40B4-BE49-F238E27FC236}">
                <a16:creationId xmlns:a16="http://schemas.microsoft.com/office/drawing/2014/main" id="{B85B2574-3B44-4465-2A57-B60CCAB088C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7280" y="3180522"/>
          <a:ext cx="6223996" cy="3105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Colourful carved figures of humans">
            <a:extLst>
              <a:ext uri="{FF2B5EF4-FFF2-40B4-BE49-F238E27FC236}">
                <a16:creationId xmlns:a16="http://schemas.microsoft.com/office/drawing/2014/main" id="{1CACAFCA-C56F-A5A6-8D4C-C6CEC1272939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1407" r="30594" b="-10"/>
          <a:stretch/>
        </p:blipFill>
        <p:spPr>
          <a:xfrm>
            <a:off x="8534400" y="10"/>
            <a:ext cx="3657601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27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61B1731-39D9-4145-8343-C209E1F09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91203" y="1069848"/>
            <a:ext cx="6308775" cy="2049620"/>
          </a:xfrm>
        </p:spPr>
        <p:txBody>
          <a:bodyPr>
            <a:normAutofit/>
          </a:bodyPr>
          <a:lstStyle/>
          <a:p>
            <a:r>
              <a:rPr lang="en-US" sz="3300" dirty="0"/>
              <a:t>MIS in Leadership and Communication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0748755-DDBC-46D0-91EC-1212A8EE2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186683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Content Placeholder">
            <a:extLst>
              <a:ext uri="{FF2B5EF4-FFF2-40B4-BE49-F238E27FC236}">
                <a16:creationId xmlns:a16="http://schemas.microsoft.com/office/drawing/2014/main" id="{B85B2574-3B44-4465-2A57-B60CCAB088C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7280" y="3180522"/>
          <a:ext cx="6223996" cy="3105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Colourful carved figures of humans">
            <a:extLst>
              <a:ext uri="{FF2B5EF4-FFF2-40B4-BE49-F238E27FC236}">
                <a16:creationId xmlns:a16="http://schemas.microsoft.com/office/drawing/2014/main" id="{1CACAFCA-C56F-A5A6-8D4C-C6CEC1272939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1407" r="30594" b="-10"/>
          <a:stretch/>
        </p:blipFill>
        <p:spPr>
          <a:xfrm>
            <a:off x="8534400" y="10"/>
            <a:ext cx="3657601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561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Can you think of a simple way leaders can motivate their teams in the technology field?</a:t>
            </a:r>
          </a:p>
        </p:txBody>
      </p:sp>
    </p:spTree>
    <p:extLst>
      <p:ext uri="{BB962C8B-B14F-4D97-AF65-F5344CB8AC3E}">
        <p14:creationId xmlns:p14="http://schemas.microsoft.com/office/powerpoint/2010/main" val="18415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dirty="0"/>
              <a:t>What does "leadership" mean to you in the context of information systems?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3783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B243D86-12F0-453D-A6EB-74BDD2269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52146" y="3437792"/>
            <a:ext cx="9958754" cy="1601389"/>
          </a:xfrm>
        </p:spPr>
        <p:txBody>
          <a:bodyPr anchor="t">
            <a:normAutofit/>
          </a:bodyPr>
          <a:lstStyle/>
          <a:p>
            <a:r>
              <a:rPr lang="en-US" sz="4700" dirty="0"/>
              <a:t>Leadership and Communication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5D90A4-DE60-0E0F-4368-CF80887A8A2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52929" r="-2" b="16938"/>
          <a:stretch/>
        </p:blipFill>
        <p:spPr>
          <a:xfrm>
            <a:off x="20" y="-32761"/>
            <a:ext cx="12191979" cy="2938188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0AA360F-DECB-4836-8FB6-22C4BC3FB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3537612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9885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561B1731-39D9-4145-8343-C209E1F09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91203" y="1069848"/>
            <a:ext cx="6308775" cy="2049620"/>
          </a:xfrm>
        </p:spPr>
        <p:txBody>
          <a:bodyPr>
            <a:normAutofit/>
          </a:bodyPr>
          <a:lstStyle/>
          <a:p>
            <a:r>
              <a:rPr lang="en-US" sz="6000" cap="all">
                <a:ea typeface="+mj-lt"/>
                <a:cs typeface="+mj-lt"/>
              </a:rPr>
              <a:t>Definition </a:t>
            </a:r>
            <a:endParaRPr lang="en-US" sz="600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0748755-DDBC-46D0-91EC-1212A8EE2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186683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One big red drawing pin in front of many smaller black drawing pins">
            <a:extLst>
              <a:ext uri="{FF2B5EF4-FFF2-40B4-BE49-F238E27FC236}">
                <a16:creationId xmlns:a16="http://schemas.microsoft.com/office/drawing/2014/main" id="{F06D57A2-46E4-7727-1D3F-261E477496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534" r="19532" b="-1"/>
          <a:stretch/>
        </p:blipFill>
        <p:spPr>
          <a:xfrm>
            <a:off x="8534400" y="10"/>
            <a:ext cx="3657601" cy="6857990"/>
          </a:xfrm>
          <a:prstGeom prst="rect">
            <a:avLst/>
          </a:prstGeom>
        </p:spPr>
      </p:pic>
      <p:graphicFrame>
        <p:nvGraphicFramePr>
          <p:cNvPr id="26" name="Content Placeholder">
            <a:extLst>
              <a:ext uri="{FF2B5EF4-FFF2-40B4-BE49-F238E27FC236}">
                <a16:creationId xmlns:a16="http://schemas.microsoft.com/office/drawing/2014/main" id="{009727F3-FB6A-59D3-9326-A82814EFD0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6802438"/>
              </p:ext>
            </p:extLst>
          </p:nvPr>
        </p:nvGraphicFramePr>
        <p:xfrm>
          <a:off x="1097280" y="3180522"/>
          <a:ext cx="6223996" cy="3105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14454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What qualities do you think make a leader effective in the field of information systems?</a:t>
            </a:r>
          </a:p>
        </p:txBody>
      </p:sp>
    </p:spTree>
    <p:extLst>
      <p:ext uri="{BB962C8B-B14F-4D97-AF65-F5344CB8AC3E}">
        <p14:creationId xmlns:p14="http://schemas.microsoft.com/office/powerpoint/2010/main" val="4192582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40DC026F-444B-46C9-BCBE-329183BF5F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88136" y="1088136"/>
            <a:ext cx="10270671" cy="1188720"/>
          </a:xfrm>
        </p:spPr>
        <p:txBody>
          <a:bodyPr>
            <a:normAutofit/>
          </a:bodyPr>
          <a:lstStyle/>
          <a:p>
            <a:r>
              <a:rPr lang="en-US" sz="4000" dirty="0"/>
              <a:t>Leadership Styles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0748755-DDBC-46D0-91EC-1212A8EE2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185255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Colourful carved figures of humans">
            <a:extLst>
              <a:ext uri="{FF2B5EF4-FFF2-40B4-BE49-F238E27FC236}">
                <a16:creationId xmlns:a16="http://schemas.microsoft.com/office/drawing/2014/main" id="{BD4E75F4-6FEE-5A38-35EE-CFB4E8921D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14" r="3226" b="2"/>
          <a:stretch/>
        </p:blipFill>
        <p:spPr>
          <a:xfrm>
            <a:off x="6705600" y="2657475"/>
            <a:ext cx="5486401" cy="4200526"/>
          </a:xfrm>
          <a:prstGeom prst="rect">
            <a:avLst/>
          </a:prstGeom>
        </p:spPr>
      </p:pic>
      <p:graphicFrame>
        <p:nvGraphicFramePr>
          <p:cNvPr id="18" name="Content Placeholder">
            <a:extLst>
              <a:ext uri="{FF2B5EF4-FFF2-40B4-BE49-F238E27FC236}">
                <a16:creationId xmlns:a16="http://schemas.microsoft.com/office/drawing/2014/main" id="{CCFDC728-3A6E-98FF-BB68-217AD740BA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3235463"/>
              </p:ext>
            </p:extLst>
          </p:nvPr>
        </p:nvGraphicFramePr>
        <p:xfrm>
          <a:off x="1096684" y="2593181"/>
          <a:ext cx="4868347" cy="3693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96761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40DC026F-444B-46C9-BCBE-329183BF5F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88136" y="1088136"/>
            <a:ext cx="10270671" cy="1188720"/>
          </a:xfrm>
        </p:spPr>
        <p:txBody>
          <a:bodyPr>
            <a:normAutofit/>
          </a:bodyPr>
          <a:lstStyle/>
          <a:p>
            <a:r>
              <a:rPr lang="en-US" sz="4000" dirty="0"/>
              <a:t>Leadership Styles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0748755-DDBC-46D0-91EC-1212A8EE2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185255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Colourful carved figures of humans">
            <a:extLst>
              <a:ext uri="{FF2B5EF4-FFF2-40B4-BE49-F238E27FC236}">
                <a16:creationId xmlns:a16="http://schemas.microsoft.com/office/drawing/2014/main" id="{BD4E75F4-6FEE-5A38-35EE-CFB4E8921D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14" r="3226" b="2"/>
          <a:stretch/>
        </p:blipFill>
        <p:spPr>
          <a:xfrm>
            <a:off x="6705600" y="2657475"/>
            <a:ext cx="5486401" cy="4200526"/>
          </a:xfrm>
          <a:prstGeom prst="rect">
            <a:avLst/>
          </a:prstGeom>
        </p:spPr>
      </p:pic>
      <p:graphicFrame>
        <p:nvGraphicFramePr>
          <p:cNvPr id="18" name="Content Placeholder">
            <a:extLst>
              <a:ext uri="{FF2B5EF4-FFF2-40B4-BE49-F238E27FC236}">
                <a16:creationId xmlns:a16="http://schemas.microsoft.com/office/drawing/2014/main" id="{CCFDC728-3A6E-98FF-BB68-217AD740BA2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6684" y="2593181"/>
          <a:ext cx="4868347" cy="3693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65315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Why is clear communication important in the field of information systems?</a:t>
            </a:r>
          </a:p>
        </p:txBody>
      </p:sp>
    </p:spTree>
    <p:extLst>
      <p:ext uri="{BB962C8B-B14F-4D97-AF65-F5344CB8AC3E}">
        <p14:creationId xmlns:p14="http://schemas.microsoft.com/office/powerpoint/2010/main" val="2715104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561B1731-39D9-4145-8343-C209E1F09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91204" y="1095715"/>
            <a:ext cx="5723253" cy="2049620"/>
          </a:xfrm>
        </p:spPr>
        <p:txBody>
          <a:bodyPr>
            <a:normAutofit/>
          </a:bodyPr>
          <a:lstStyle/>
          <a:p>
            <a:r>
              <a:rPr lang="en-US" sz="5600"/>
              <a:t>Communication Strategies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0748755-DDBC-46D0-91EC-1212A8EE2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-6824" y="1186683"/>
            <a:ext cx="804195" cy="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Large skydiving group mid-air">
            <a:extLst>
              <a:ext uri="{FF2B5EF4-FFF2-40B4-BE49-F238E27FC236}">
                <a16:creationId xmlns:a16="http://schemas.microsoft.com/office/drawing/2014/main" id="{F4EBC8EF-EF18-2EAF-164F-E52F6694EB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692" r="31841"/>
          <a:stretch/>
        </p:blipFill>
        <p:spPr>
          <a:xfrm>
            <a:off x="8105361" y="571500"/>
            <a:ext cx="3048027" cy="5715000"/>
          </a:xfrm>
          <a:prstGeom prst="rect">
            <a:avLst/>
          </a:prstGeom>
        </p:spPr>
      </p:pic>
      <p:graphicFrame>
        <p:nvGraphicFramePr>
          <p:cNvPr id="30" name="Content Placeholder">
            <a:extLst>
              <a:ext uri="{FF2B5EF4-FFF2-40B4-BE49-F238E27FC236}">
                <a16:creationId xmlns:a16="http://schemas.microsoft.com/office/drawing/2014/main" id="{80D85AFC-8662-6BED-064A-8601AA4EA4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104362"/>
              </p:ext>
            </p:extLst>
          </p:nvPr>
        </p:nvGraphicFramePr>
        <p:xfrm>
          <a:off x="1120232" y="3180522"/>
          <a:ext cx="5694225" cy="3105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82377298"/>
      </p:ext>
    </p:extLst>
  </p:cSld>
  <p:clrMapOvr>
    <a:masterClrMapping/>
  </p:clrMapOvr>
</p:sld>
</file>

<file path=ppt/theme/theme1.xml><?xml version="1.0" encoding="utf-8"?>
<a:theme xmlns:a="http://schemas.openxmlformats.org/drawingml/2006/main" name="BjornVTI">
  <a:themeElements>
    <a:clrScheme name="AnalogousFromRegularSeedRightStep">
      <a:dk1>
        <a:srgbClr val="000000"/>
      </a:dk1>
      <a:lt1>
        <a:srgbClr val="FFFFFF"/>
      </a:lt1>
      <a:dk2>
        <a:srgbClr val="37371F"/>
      </a:dk2>
      <a:lt2>
        <a:srgbClr val="E2E8E6"/>
      </a:lt2>
      <a:accent1>
        <a:srgbClr val="E7295F"/>
      </a:accent1>
      <a:accent2>
        <a:srgbClr val="D53017"/>
      </a:accent2>
      <a:accent3>
        <a:srgbClr val="E58E24"/>
      </a:accent3>
      <a:accent4>
        <a:srgbClr val="ADA713"/>
      </a:accent4>
      <a:accent5>
        <a:srgbClr val="7CB420"/>
      </a:accent5>
      <a:accent6>
        <a:srgbClr val="36BC14"/>
      </a:accent6>
      <a:hlink>
        <a:srgbClr val="319377"/>
      </a:hlink>
      <a:folHlink>
        <a:srgbClr val="7F7F7F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jornVTI" id="{D01443FD-65CF-4AEF-9B9D-4466C96F9785}" vid="{36EF4262-385E-40E6-B073-FB18FD98BF4C}"/>
    </a:ext>
  </a:extLst>
</a:theme>
</file>

<file path=ppt/theme/theme2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301B29"/>
      </a:dk2>
      <a:lt2>
        <a:srgbClr val="F0F3F3"/>
      </a:lt2>
      <a:accent1>
        <a:srgbClr val="E74B29"/>
      </a:accent1>
      <a:accent2>
        <a:srgbClr val="D51745"/>
      </a:accent2>
      <a:accent3>
        <a:srgbClr val="E729A6"/>
      </a:accent3>
      <a:accent4>
        <a:srgbClr val="C717D5"/>
      </a:accent4>
      <a:accent5>
        <a:srgbClr val="8A29E7"/>
      </a:accent5>
      <a:accent6>
        <a:srgbClr val="3F30D9"/>
      </a:accent6>
      <a:hlink>
        <a:srgbClr val="963FBF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</TotalTime>
  <Words>693</Words>
  <Application>Microsoft Macintosh PowerPoint</Application>
  <PresentationFormat>Widescreen</PresentationFormat>
  <Paragraphs>35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Modern Love</vt:lpstr>
      <vt:lpstr>Neue Haas Grotesk Text Pro</vt:lpstr>
      <vt:lpstr>The Hand</vt:lpstr>
      <vt:lpstr>BjornVTI</vt:lpstr>
      <vt:lpstr>SketchyVTI</vt:lpstr>
      <vt:lpstr>PowerPoint Presentation</vt:lpstr>
      <vt:lpstr>PowerPoint Presentation</vt:lpstr>
      <vt:lpstr>Leadership and Communication</vt:lpstr>
      <vt:lpstr>Definition </vt:lpstr>
      <vt:lpstr>PowerPoint Presentation</vt:lpstr>
      <vt:lpstr>Leadership Styles</vt:lpstr>
      <vt:lpstr>Leadership Styles</vt:lpstr>
      <vt:lpstr>PowerPoint Presentation</vt:lpstr>
      <vt:lpstr>Communication Strategies</vt:lpstr>
      <vt:lpstr>Communication Strategies</vt:lpstr>
      <vt:lpstr>PowerPoint Presentation</vt:lpstr>
      <vt:lpstr>MIS in Leadership and Communication</vt:lpstr>
      <vt:lpstr>MIS in Leadership and Communication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</dc:creator>
  <cp:lastModifiedBy>saide sank</cp:lastModifiedBy>
  <cp:revision>76</cp:revision>
  <dcterms:created xsi:type="dcterms:W3CDTF">2023-09-10T04:05:23Z</dcterms:created>
  <dcterms:modified xsi:type="dcterms:W3CDTF">2023-12-14T03:26:58Z</dcterms:modified>
</cp:coreProperties>
</file>