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1100" r:id="rId3"/>
    <p:sldId id="292" r:id="rId4"/>
    <p:sldId id="293" r:id="rId5"/>
    <p:sldId id="257" r:id="rId6"/>
    <p:sldId id="263" r:id="rId7"/>
    <p:sldId id="264" r:id="rId8"/>
    <p:sldId id="294" r:id="rId9"/>
    <p:sldId id="265" r:id="rId10"/>
    <p:sldId id="295" r:id="rId11"/>
    <p:sldId id="266" r:id="rId12"/>
    <p:sldId id="297" r:id="rId13"/>
    <p:sldId id="267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6A2BF-2D3A-4F5A-B95C-87CCD3BFC86A}" v="69" dt="2023-09-10T08:29:55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1" autoAdjust="0"/>
    <p:restoredTop sz="94660"/>
  </p:normalViewPr>
  <p:slideViewPr>
    <p:cSldViewPr snapToGrid="0">
      <p:cViewPr varScale="1">
        <p:scale>
          <a:sx n="54" d="100"/>
          <a:sy n="54" d="100"/>
        </p:scale>
        <p:origin x="208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0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1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95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0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79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17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83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61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8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5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35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3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4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9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1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7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8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2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995"/>
            <a:ext cx="4363565" cy="17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2546988" y="2623464"/>
            <a:ext cx="1037371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7200" dirty="0">
                <a:solidFill>
                  <a:srgbClr val="000000"/>
                </a:solidFill>
                <a:latin typeface="The Hand"/>
              </a:rPr>
              <a:t>What did we learn in the last meeting? </a:t>
            </a:r>
          </a:p>
          <a:p>
            <a:pPr defTabSz="685800">
              <a:defRPr/>
            </a:pPr>
            <a:r>
              <a:rPr lang="en-US" sz="8000" dirty="0"/>
              <a:t>Do you have a small task to do or something to read/study?</a:t>
            </a:r>
            <a:endParaRPr lang="en-US" sz="7200" dirty="0">
              <a:solidFill>
                <a:srgbClr val="000000"/>
              </a:solidFill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347372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MIS for Team Management</a:t>
            </a:r>
            <a:endParaRPr lang="en-US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z="1600" b="1">
                <a:ea typeface="+mn-lt"/>
                <a:cs typeface="+mn-lt"/>
              </a:rPr>
              <a:t>Definition</a:t>
            </a:r>
            <a:r>
              <a:rPr lang="en-US" sz="1600">
                <a:ea typeface="+mn-lt"/>
                <a:cs typeface="+mn-lt"/>
              </a:rPr>
              <a:t>: Management Information Systems (MIS) for team management refer to the use of information technology to collect, process, and present data that helps managers make informed decisions regarding their teams.</a:t>
            </a:r>
            <a:endParaRPr lang="en-US" sz="1600" dirty="0">
              <a:ea typeface="+mn-lt"/>
              <a:cs typeface="+mn-lt"/>
            </a:endParaRPr>
          </a:p>
          <a:p>
            <a:pPr lvl="0"/>
            <a:r>
              <a:rPr lang="en-US" sz="1600" b="1" dirty="0">
                <a:ea typeface="+mn-lt"/>
                <a:cs typeface="+mn-lt"/>
              </a:rPr>
              <a:t>Examples</a:t>
            </a:r>
            <a:r>
              <a:rPr lang="en-US" sz="1600" dirty="0">
                <a:ea typeface="+mn-lt"/>
                <a:cs typeface="+mn-lt"/>
              </a:rPr>
              <a:t>:</a:t>
            </a:r>
          </a:p>
          <a:p>
            <a:r>
              <a:rPr lang="en-US" sz="1600" b="1" dirty="0">
                <a:ea typeface="+mn-lt"/>
                <a:cs typeface="+mn-lt"/>
              </a:rPr>
              <a:t>Dashboards</a:t>
            </a:r>
            <a:r>
              <a:rPr lang="en-US" sz="1600" dirty="0">
                <a:ea typeface="+mn-lt"/>
                <a:cs typeface="+mn-lt"/>
              </a:rPr>
              <a:t>: Customized software dashboards that provide real-time data on team performance.</a:t>
            </a:r>
          </a:p>
          <a:p>
            <a:r>
              <a:rPr lang="en-US" sz="1600" b="1">
                <a:ea typeface="+mn-lt"/>
                <a:cs typeface="+mn-lt"/>
              </a:rPr>
              <a:t>Time Tracking Software</a:t>
            </a:r>
            <a:r>
              <a:rPr lang="en-US" sz="1600">
                <a:ea typeface="+mn-lt"/>
                <a:cs typeface="+mn-lt"/>
              </a:rPr>
              <a:t>: Tools to monitor and manage team members' work hours.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b="1">
                <a:ea typeface="+mn-lt"/>
                <a:cs typeface="+mn-lt"/>
              </a:rPr>
              <a:t>Project Management Software</a:t>
            </a:r>
            <a:r>
              <a:rPr lang="en-US" sz="1600">
                <a:ea typeface="+mn-lt"/>
                <a:cs typeface="+mn-lt"/>
              </a:rPr>
              <a:t>: Systems like Jira or Asana for tracking project progress.</a:t>
            </a:r>
            <a:endParaRPr lang="en-US" sz="1600" dirty="0">
              <a:ea typeface="+mn-lt"/>
              <a:cs typeface="+mn-lt"/>
            </a:endParaRPr>
          </a:p>
          <a:p>
            <a:pPr lvl="0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6" name="Picture 5" descr="Top view of cubes connected with black lines">
            <a:extLst>
              <a:ext uri="{FF2B5EF4-FFF2-40B4-BE49-F238E27FC236}">
                <a16:creationId xmlns:a16="http://schemas.microsoft.com/office/drawing/2014/main" id="{B42F960E-CF2B-437D-F821-36B66748E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8" r="12245" b="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019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048215" y="2459503"/>
            <a:ext cx="822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Why is it essential to define team roles and responsibilities?</a:t>
            </a:r>
          </a:p>
        </p:txBody>
      </p:sp>
    </p:spTree>
    <p:extLst>
      <p:ext uri="{BB962C8B-B14F-4D97-AF65-F5344CB8AC3E}">
        <p14:creationId xmlns:p14="http://schemas.microsoft.com/office/powerpoint/2010/main" val="162486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Introduction to ICT/IS Project Teams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dirty="0">
                <a:ea typeface="+mn-lt"/>
                <a:cs typeface="+mn-lt"/>
              </a:rPr>
              <a:t>Definition</a:t>
            </a:r>
            <a:r>
              <a:rPr lang="en-US" sz="1600" dirty="0">
                <a:ea typeface="+mn-lt"/>
                <a:cs typeface="+mn-lt"/>
              </a:rPr>
              <a:t>: ICT (Information and Communication Technology) or IS (Information Systems) project teams are groups of individuals assembled to plan, execute, and complete specific technology-related projects.</a:t>
            </a:r>
          </a:p>
          <a:p>
            <a:r>
              <a:rPr lang="en-US" sz="1600" b="1" dirty="0">
                <a:ea typeface="+mn-lt"/>
                <a:cs typeface="+mn-lt"/>
              </a:rPr>
              <a:t>Examples</a:t>
            </a:r>
            <a:r>
              <a:rPr lang="en-US" sz="1600" dirty="0">
                <a:ea typeface="+mn-lt"/>
                <a:cs typeface="+mn-lt"/>
              </a:rPr>
              <a:t>:</a:t>
            </a:r>
          </a:p>
          <a:p>
            <a:r>
              <a:rPr lang="en-US" sz="1600" b="1" dirty="0">
                <a:ea typeface="+mn-lt"/>
                <a:cs typeface="+mn-lt"/>
              </a:rPr>
              <a:t>Software Development Teams</a:t>
            </a:r>
            <a:r>
              <a:rPr lang="en-US" sz="1600" dirty="0">
                <a:ea typeface="+mn-lt"/>
                <a:cs typeface="+mn-lt"/>
              </a:rPr>
              <a:t>: For building applications or systems.</a:t>
            </a:r>
          </a:p>
          <a:p>
            <a:r>
              <a:rPr lang="en-US" sz="1600" b="1" dirty="0">
                <a:ea typeface="+mn-lt"/>
                <a:cs typeface="+mn-lt"/>
              </a:rPr>
              <a:t>Network Implementation Teams</a:t>
            </a:r>
            <a:r>
              <a:rPr lang="en-US" sz="1600" dirty="0">
                <a:ea typeface="+mn-lt"/>
                <a:cs typeface="+mn-lt"/>
              </a:rPr>
              <a:t>: For setting up and maintaining network infrastructure.</a:t>
            </a:r>
          </a:p>
          <a:p>
            <a:r>
              <a:rPr lang="en-US" sz="1600" b="1" dirty="0">
                <a:ea typeface="+mn-lt"/>
                <a:cs typeface="+mn-lt"/>
              </a:rPr>
              <a:t>Data Analytics Teams</a:t>
            </a:r>
            <a:r>
              <a:rPr lang="en-US" sz="1600" dirty="0">
                <a:ea typeface="+mn-lt"/>
                <a:cs typeface="+mn-lt"/>
              </a:rPr>
              <a:t>: Focused on analyzing data to extract insights.</a:t>
            </a:r>
          </a:p>
        </p:txBody>
      </p:sp>
      <p:pic>
        <p:nvPicPr>
          <p:cNvPr id="6" name="Picture 5" descr="Large skydiving group mid-air">
            <a:extLst>
              <a:ext uri="{FF2B5EF4-FFF2-40B4-BE49-F238E27FC236}">
                <a16:creationId xmlns:a16="http://schemas.microsoft.com/office/drawing/2014/main" id="{3E5168B3-6682-9D3A-AA8E-1D4AF718E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6" r="20208" b="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698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048215" y="2459503"/>
            <a:ext cx="822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/>
              <a:t>Why is it important to identify and manage risks in IT projects?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95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048215" y="2459503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/>
              <a:t>What does "IT" stand for in IT teams?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8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048215" y="2459503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/>
              <a:t>Why is teamwork important in IT projects?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86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3CEB4D1-AA3F-4A8F-8207-6E71EC12C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8B9D3-7B35-5AD1-BA95-BE2D4A02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35" r="-2" b="203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887695" y="2886438"/>
            <a:ext cx="4298599" cy="16061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>
                <a:latin typeface="Century Gothic"/>
                <a:cs typeface="Arial"/>
              </a:rPr>
              <a:t>Organizing and Managing IT Teams</a:t>
            </a:r>
          </a:p>
        </p:txBody>
      </p:sp>
    </p:spTree>
    <p:extLst>
      <p:ext uri="{BB962C8B-B14F-4D97-AF65-F5344CB8AC3E}">
        <p14:creationId xmlns:p14="http://schemas.microsoft.com/office/powerpoint/2010/main" val="337900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93956" y="1218175"/>
            <a:ext cx="4619621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Organizing and managing IT (Information Technology) teams involves the process of structuring, leading, and coordinating groups of professionals within an organization to achieve specific technology-related goals and objectives. It encompasses a range of activities and responsibilities aimed at ensuring that IT projects are completed successfully and that the IT team functions efficiently.</a:t>
            </a:r>
          </a:p>
          <a:p>
            <a:pPr marL="0" lvl="0" indent="0">
              <a:buNone/>
            </a:pPr>
            <a:endParaRPr lang="en-US" sz="2000" dirty="0"/>
          </a:p>
        </p:txBody>
      </p:sp>
      <p:pic>
        <p:nvPicPr>
          <p:cNvPr id="6" name="Picture 5" descr="A group of yellow figures and a red figure on the other side">
            <a:extLst>
              <a:ext uri="{FF2B5EF4-FFF2-40B4-BE49-F238E27FC236}">
                <a16:creationId xmlns:a16="http://schemas.microsoft.com/office/drawing/2014/main" id="{E9D0E898-9958-BF57-2AAA-CEB596AC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08" r="2740" b="-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0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Team Dynamics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600" b="1" dirty="0">
                <a:ea typeface="+mn-lt"/>
                <a:cs typeface="+mn-lt"/>
              </a:rPr>
              <a:t>Definition</a:t>
            </a:r>
            <a:r>
              <a:rPr lang="en-US" sz="1600" dirty="0">
                <a:ea typeface="+mn-lt"/>
                <a:cs typeface="+mn-lt"/>
              </a:rPr>
              <a:t>: Team dynamics refer to the psychological forces that influence the behavior and performance of a group. It includes how team members interact, communicate, and work together to achieve common goals.</a:t>
            </a:r>
          </a:p>
          <a:p>
            <a:pPr lvl="0"/>
            <a:r>
              <a:rPr lang="en-US" sz="1600" b="1" dirty="0">
                <a:ea typeface="+mn-lt"/>
                <a:cs typeface="+mn-lt"/>
              </a:rPr>
              <a:t>Examples</a:t>
            </a:r>
            <a:r>
              <a:rPr lang="en-US" sz="1600" dirty="0">
                <a:ea typeface="+mn-lt"/>
                <a:cs typeface="+mn-lt"/>
              </a:rPr>
              <a:t>:</a:t>
            </a:r>
          </a:p>
          <a:p>
            <a:pPr lvl="0"/>
            <a:r>
              <a:rPr lang="en-US" sz="1600" b="1" dirty="0">
                <a:ea typeface="+mn-lt"/>
                <a:cs typeface="+mn-lt"/>
              </a:rPr>
              <a:t>Conflict Resolution</a:t>
            </a:r>
            <a:r>
              <a:rPr lang="en-US" sz="1600" dirty="0">
                <a:ea typeface="+mn-lt"/>
                <a:cs typeface="+mn-lt"/>
              </a:rPr>
              <a:t>: How team members handle conflicts within the group.</a:t>
            </a:r>
          </a:p>
          <a:p>
            <a:pPr lvl="0"/>
            <a:r>
              <a:rPr lang="en-US" sz="1600" b="1" dirty="0">
                <a:ea typeface="+mn-lt"/>
                <a:cs typeface="+mn-lt"/>
              </a:rPr>
              <a:t>Leadership Roles</a:t>
            </a:r>
            <a:r>
              <a:rPr lang="en-US" sz="1600" dirty="0">
                <a:ea typeface="+mn-lt"/>
                <a:cs typeface="+mn-lt"/>
              </a:rPr>
              <a:t>: Who takes on leadership roles, and how they impact the team.</a:t>
            </a:r>
          </a:p>
          <a:p>
            <a:pPr lvl="0"/>
            <a:r>
              <a:rPr lang="en-US" sz="1600" b="1" dirty="0">
                <a:ea typeface="+mn-lt"/>
                <a:cs typeface="+mn-lt"/>
              </a:rPr>
              <a:t>Communication Styles</a:t>
            </a:r>
            <a:r>
              <a:rPr lang="en-US" sz="1600" dirty="0">
                <a:ea typeface="+mn-lt"/>
                <a:cs typeface="+mn-lt"/>
              </a:rPr>
              <a:t>: The ways team members communicate, such as openly or passively.</a:t>
            </a:r>
          </a:p>
        </p:txBody>
      </p:sp>
      <p:pic>
        <p:nvPicPr>
          <p:cNvPr id="6" name="Picture 5" descr="Colourful carved figures of humans">
            <a:extLst>
              <a:ext uri="{FF2B5EF4-FFF2-40B4-BE49-F238E27FC236}">
                <a16:creationId xmlns:a16="http://schemas.microsoft.com/office/drawing/2014/main" id="{BB4487B3-05DD-2AE8-4537-250BEDAAB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33" r="18620" b="-1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324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048215" y="2459503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What's the main job of a team leader in IT?</a:t>
            </a:r>
          </a:p>
        </p:txBody>
      </p:sp>
    </p:spTree>
    <p:extLst>
      <p:ext uri="{BB962C8B-B14F-4D97-AF65-F5344CB8AC3E}">
        <p14:creationId xmlns:p14="http://schemas.microsoft.com/office/powerpoint/2010/main" val="38938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Collaboration Tools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dirty="0">
                <a:ea typeface="+mn-lt"/>
                <a:cs typeface="+mn-lt"/>
              </a:rPr>
              <a:t>Definition</a:t>
            </a:r>
            <a:r>
              <a:rPr lang="en-US" sz="1600" dirty="0">
                <a:ea typeface="+mn-lt"/>
                <a:cs typeface="+mn-lt"/>
              </a:rPr>
              <a:t>: Collaboration tools are software or platforms that enable team members to work together, share information, and collaborate on projects regardless of their physical location.</a:t>
            </a:r>
          </a:p>
          <a:p>
            <a:pPr lvl="0"/>
            <a:r>
              <a:rPr lang="en-US" sz="1600" b="1" dirty="0">
                <a:ea typeface="+mn-lt"/>
                <a:cs typeface="+mn-lt"/>
              </a:rPr>
              <a:t>Examples</a:t>
            </a:r>
            <a:r>
              <a:rPr lang="en-US" sz="1600" dirty="0">
                <a:ea typeface="+mn-lt"/>
                <a:cs typeface="+mn-lt"/>
              </a:rPr>
              <a:t>:</a:t>
            </a:r>
          </a:p>
          <a:p>
            <a:r>
              <a:rPr lang="en-US" sz="1600" b="1" dirty="0">
                <a:ea typeface="+mn-lt"/>
                <a:cs typeface="+mn-lt"/>
              </a:rPr>
              <a:t>Slack</a:t>
            </a:r>
            <a:r>
              <a:rPr lang="en-US" sz="1600" dirty="0">
                <a:ea typeface="+mn-lt"/>
                <a:cs typeface="+mn-lt"/>
              </a:rPr>
              <a:t>: A messaging platform for team communication.</a:t>
            </a:r>
          </a:p>
          <a:p>
            <a:r>
              <a:rPr lang="en-US" sz="1600" b="1" dirty="0">
                <a:ea typeface="+mn-lt"/>
                <a:cs typeface="+mn-lt"/>
              </a:rPr>
              <a:t>Microsoft Teams</a:t>
            </a:r>
            <a:r>
              <a:rPr lang="en-US" sz="1600" dirty="0">
                <a:ea typeface="+mn-lt"/>
                <a:cs typeface="+mn-lt"/>
              </a:rPr>
              <a:t>: A collaboration and communication tool within the Microsoft 365 suite.</a:t>
            </a:r>
          </a:p>
          <a:p>
            <a:r>
              <a:rPr lang="en-US" sz="1600" b="1" dirty="0">
                <a:ea typeface="+mn-lt"/>
                <a:cs typeface="+mn-lt"/>
              </a:rPr>
              <a:t>Trello</a:t>
            </a:r>
            <a:r>
              <a:rPr lang="en-US" sz="1600" dirty="0">
                <a:ea typeface="+mn-lt"/>
                <a:cs typeface="+mn-lt"/>
              </a:rPr>
              <a:t>: A project management tool that helps teams organize tasks.</a:t>
            </a:r>
          </a:p>
        </p:txBody>
      </p:sp>
      <p:pic>
        <p:nvPicPr>
          <p:cNvPr id="6" name="Picture 5" descr="Graph on document with pen">
            <a:extLst>
              <a:ext uri="{FF2B5EF4-FFF2-40B4-BE49-F238E27FC236}">
                <a16:creationId xmlns:a16="http://schemas.microsoft.com/office/drawing/2014/main" id="{98A97E20-6AE1-5CC1-1883-F0B624CFE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50" r="13998" b="-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715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re Your Thoughts: Exchange Programs - Funderstanding: Education,  Curriculum and Learning Resources">
            <a:extLst>
              <a:ext uri="{FF2B5EF4-FFF2-40B4-BE49-F238E27FC236}">
                <a16:creationId xmlns:a16="http://schemas.microsoft.com/office/drawing/2014/main" id="{0C59247D-73B6-454D-0AD2-0258801C6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864"/>
            <a:ext cx="5818086" cy="2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9D68A-11BD-25EA-7615-4256138498CE}"/>
              </a:ext>
            </a:extLst>
          </p:cNvPr>
          <p:cNvSpPr txBox="1"/>
          <p:nvPr/>
        </p:nvSpPr>
        <p:spPr>
          <a:xfrm>
            <a:off x="1048215" y="2459503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Hand"/>
                <a:ea typeface="+mn-ea"/>
                <a:cs typeface="+mn-cs"/>
              </a:rPr>
              <a:t>What's the purpose of a project plan in IT?</a:t>
            </a:r>
          </a:p>
        </p:txBody>
      </p:sp>
    </p:spTree>
    <p:extLst>
      <p:ext uri="{BB962C8B-B14F-4D97-AF65-F5344CB8AC3E}">
        <p14:creationId xmlns:p14="http://schemas.microsoft.com/office/powerpoint/2010/main" val="266508552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1E3534"/>
      </a:dk2>
      <a:lt2>
        <a:srgbClr val="E2E5E8"/>
      </a:lt2>
      <a:accent1>
        <a:srgbClr val="C38A4D"/>
      </a:accent1>
      <a:accent2>
        <a:srgbClr val="ABA439"/>
      </a:accent2>
      <a:accent3>
        <a:srgbClr val="88AD44"/>
      </a:accent3>
      <a:accent4>
        <a:srgbClr val="56B13B"/>
      </a:accent4>
      <a:accent5>
        <a:srgbClr val="48B75C"/>
      </a:accent5>
      <a:accent6>
        <a:srgbClr val="3BB182"/>
      </a:accent6>
      <a:hlink>
        <a:srgbClr val="3F7DB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01B29"/>
      </a:dk2>
      <a:lt2>
        <a:srgbClr val="F0F3F3"/>
      </a:lt2>
      <a:accent1>
        <a:srgbClr val="E74B29"/>
      </a:accent1>
      <a:accent2>
        <a:srgbClr val="D51745"/>
      </a:accent2>
      <a:accent3>
        <a:srgbClr val="E729A6"/>
      </a:accent3>
      <a:accent4>
        <a:srgbClr val="C717D5"/>
      </a:accent4>
      <a:accent5>
        <a:srgbClr val="8A29E7"/>
      </a:accent5>
      <a:accent6>
        <a:srgbClr val="3F30D9"/>
      </a:accent6>
      <a:hlink>
        <a:srgbClr val="963F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462</Words>
  <Application>Microsoft Macintosh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Modern Love</vt:lpstr>
      <vt:lpstr>The Hand</vt:lpstr>
      <vt:lpstr>BrushVTI</vt:lpstr>
      <vt:lpstr>SketchyVTI</vt:lpstr>
      <vt:lpstr>PowerPoint Presentation</vt:lpstr>
      <vt:lpstr>PowerPoint Presentation</vt:lpstr>
      <vt:lpstr>PowerPoint Presentation</vt:lpstr>
      <vt:lpstr>Organizing and Managing IT Teams</vt:lpstr>
      <vt:lpstr>PowerPoint Presentation</vt:lpstr>
      <vt:lpstr>Team Dynamics</vt:lpstr>
      <vt:lpstr>PowerPoint Presentation</vt:lpstr>
      <vt:lpstr>Collaboration Tools</vt:lpstr>
      <vt:lpstr>PowerPoint Presentation</vt:lpstr>
      <vt:lpstr>MIS for Team Management</vt:lpstr>
      <vt:lpstr>PowerPoint Presentation</vt:lpstr>
      <vt:lpstr>Introduction to ICT/IS Project Teams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saide sank</cp:lastModifiedBy>
  <cp:revision>37</cp:revision>
  <dcterms:created xsi:type="dcterms:W3CDTF">2023-09-10T08:06:23Z</dcterms:created>
  <dcterms:modified xsi:type="dcterms:W3CDTF">2023-09-18T04:21:16Z</dcterms:modified>
</cp:coreProperties>
</file>