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no"?><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56"/>
    <p:sldId id="257" r:id="rId57"/>
    <p:sldId id="258" r:id="rId58"/>
    <p:sldId id="259" r:id="rId59"/>
    <p:sldId id="260" r:id="rId60"/>
    <p:sldId id="261" r:id="rId61"/>
    <p:sldId id="262" r:id="rId62"/>
    <p:sldId id="263" r:id="rId63"/>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grandir" charset="1" panose="00000500000000000000"/>
      <p:regular r:id="rId10"/>
    </p:embeddedFont>
    <p:embeddedFont>
      <p:font typeface="Agrandir Bold" charset="1" panose="00000800000000000000"/>
      <p:regular r:id="rId11"/>
    </p:embeddedFont>
    <p:embeddedFont>
      <p:font typeface="Agrandir Italics" charset="1" panose="00000500000000000000"/>
      <p:regular r:id="rId12"/>
    </p:embeddedFont>
    <p:embeddedFont>
      <p:font typeface="Agrandir Bold Italics" charset="1" panose="00000800000000000000"/>
      <p:regular r:id="rId13"/>
    </p:embeddedFont>
    <p:embeddedFont>
      <p:font typeface="Agrandir Thin" charset="1" panose="00000200000000000000"/>
      <p:regular r:id="rId14"/>
    </p:embeddedFont>
    <p:embeddedFont>
      <p:font typeface="Agrandir Thin Italics" charset="1" panose="00000200000000000000"/>
      <p:regular r:id="rId15"/>
    </p:embeddedFont>
    <p:embeddedFont>
      <p:font typeface="Agrandir Medium" charset="1" panose="00000600000000000000"/>
      <p:regular r:id="rId16"/>
    </p:embeddedFont>
    <p:embeddedFont>
      <p:font typeface="Agrandir Medium Italics" charset="1" panose="00000600000000000000"/>
      <p:regular r:id="rId17"/>
    </p:embeddedFont>
    <p:embeddedFont>
      <p:font typeface="Agrandir Ultra-Bold" charset="1" panose="00000A00000000000000"/>
      <p:regular r:id="rId18"/>
    </p:embeddedFont>
    <p:embeddedFont>
      <p:font typeface="Agrandir Ultra-Bold Italics" charset="1" panose="00000A00000000000000"/>
      <p:regular r:id="rId19"/>
    </p:embeddedFont>
    <p:embeddedFont>
      <p:font typeface="Agrandir Heavy" charset="1" panose="00000900000000000000"/>
      <p:regular r:id="rId20"/>
    </p:embeddedFont>
    <p:embeddedFont>
      <p:font typeface="Agrandir Heavy Italics" charset="1" panose="00000900000000000000"/>
      <p:regular r:id="rId21"/>
    </p:embeddedFont>
    <p:embeddedFont>
      <p:font typeface="Open Sauce" charset="1" panose="00000500000000000000"/>
      <p:regular r:id="rId22"/>
    </p:embeddedFont>
    <p:embeddedFont>
      <p:font typeface="Open Sauce Bold" charset="1" panose="00000800000000000000"/>
      <p:regular r:id="rId23"/>
    </p:embeddedFont>
    <p:embeddedFont>
      <p:font typeface="Open Sauce Italics" charset="1" panose="00000500000000000000"/>
      <p:regular r:id="rId24"/>
    </p:embeddedFont>
    <p:embeddedFont>
      <p:font typeface="Open Sauce Bold Italics" charset="1" panose="00000800000000000000"/>
      <p:regular r:id="rId25"/>
    </p:embeddedFont>
    <p:embeddedFont>
      <p:font typeface="Open Sauce Light" charset="1" panose="00000400000000000000"/>
      <p:regular r:id="rId26"/>
    </p:embeddedFont>
    <p:embeddedFont>
      <p:font typeface="Open Sauce Light Italics" charset="1" panose="00000400000000000000"/>
      <p:regular r:id="rId27"/>
    </p:embeddedFont>
    <p:embeddedFont>
      <p:font typeface="Open Sauce Medium" charset="1" panose="00000600000000000000"/>
      <p:regular r:id="rId28"/>
    </p:embeddedFont>
    <p:embeddedFont>
      <p:font typeface="Open Sauce Medium Italics" charset="1" panose="00000600000000000000"/>
      <p:regular r:id="rId29"/>
    </p:embeddedFont>
    <p:embeddedFont>
      <p:font typeface="Open Sauce Semi-Bold" charset="1" panose="00000700000000000000"/>
      <p:regular r:id="rId30"/>
    </p:embeddedFont>
    <p:embeddedFont>
      <p:font typeface="Open Sauce Semi-Bold Italics" charset="1" panose="00000700000000000000"/>
      <p:regular r:id="rId31"/>
    </p:embeddedFont>
    <p:embeddedFont>
      <p:font typeface="Open Sauce Heavy" charset="1" panose="00000A00000000000000"/>
      <p:regular r:id="rId32"/>
    </p:embeddedFont>
    <p:embeddedFont>
      <p:font typeface="Open Sauce Heavy Italics" charset="1" panose="00000A00000000000000"/>
      <p:regular r:id="rId33"/>
    </p:embeddedFont>
    <p:embeddedFont>
      <p:font typeface="Open Sans" charset="1" panose="020B0606030504020204"/>
      <p:regular r:id="rId34"/>
    </p:embeddedFont>
    <p:embeddedFont>
      <p:font typeface="Open Sans Bold" charset="1" panose="020B0806030504020204"/>
      <p:regular r:id="rId35"/>
    </p:embeddedFont>
    <p:embeddedFont>
      <p:font typeface="Open Sans Italics" charset="1" panose="020B0606030504020204"/>
      <p:regular r:id="rId36"/>
    </p:embeddedFont>
    <p:embeddedFont>
      <p:font typeface="Open Sans Bold Italics" charset="1" panose="020B0806030504020204"/>
      <p:regular r:id="rId37"/>
    </p:embeddedFont>
    <p:embeddedFont>
      <p:font typeface="Open Sans Light" charset="1" panose="020B0306030504020204"/>
      <p:regular r:id="rId38"/>
    </p:embeddedFont>
    <p:embeddedFont>
      <p:font typeface="Open Sans Light Italics" charset="1" panose="020B0306030504020204"/>
      <p:regular r:id="rId39"/>
    </p:embeddedFont>
    <p:embeddedFont>
      <p:font typeface="Open Sans Ultra-Bold" charset="1" panose="00000000000000000000"/>
      <p:regular r:id="rId40"/>
    </p:embeddedFont>
    <p:embeddedFont>
      <p:font typeface="Open Sans Ultra-Bold Italics" charset="1" panose="00000000000000000000"/>
      <p:regular r:id="rId41"/>
    </p:embeddedFont>
    <p:embeddedFont>
      <p:font typeface="Muli" charset="1" panose="00000500000000000000"/>
      <p:regular r:id="rId42"/>
    </p:embeddedFont>
    <p:embeddedFont>
      <p:font typeface="Muli Bold" charset="1" panose="00000800000000000000"/>
      <p:regular r:id="rId43"/>
    </p:embeddedFont>
    <p:embeddedFont>
      <p:font typeface="Muli Italics" charset="1" panose="00000500000000000000"/>
      <p:regular r:id="rId44"/>
    </p:embeddedFont>
    <p:embeddedFont>
      <p:font typeface="Muli Bold Italics" charset="1" panose="00000800000000000000"/>
      <p:regular r:id="rId45"/>
    </p:embeddedFont>
    <p:embeddedFont>
      <p:font typeface="Muli Extra-Light" charset="1" panose="00000300000000000000"/>
      <p:regular r:id="rId46"/>
    </p:embeddedFont>
    <p:embeddedFont>
      <p:font typeface="Muli Extra-Light Italics" charset="1" panose="00000300000000000000"/>
      <p:regular r:id="rId47"/>
    </p:embeddedFont>
    <p:embeddedFont>
      <p:font typeface="Muli Light" charset="1" panose="00000400000000000000"/>
      <p:regular r:id="rId48"/>
    </p:embeddedFont>
    <p:embeddedFont>
      <p:font typeface="Muli Light Italics" charset="1" panose="00000400000000000000"/>
      <p:regular r:id="rId49"/>
    </p:embeddedFont>
    <p:embeddedFont>
      <p:font typeface="Muli Semi-Bold" charset="1" panose="00000700000000000000"/>
      <p:regular r:id="rId50"/>
    </p:embeddedFont>
    <p:embeddedFont>
      <p:font typeface="Muli Semi-Bold Italics" charset="1" panose="00000700000000000000"/>
      <p:regular r:id="rId51"/>
    </p:embeddedFont>
    <p:embeddedFont>
      <p:font typeface="Muli Ultra-Bold" charset="1" panose="00000900000000000000"/>
      <p:regular r:id="rId52"/>
    </p:embeddedFont>
    <p:embeddedFont>
      <p:font typeface="Muli Ultra-Bold Italics" charset="1" panose="00000900000000000000"/>
      <p:regular r:id="rId53"/>
    </p:embeddedFont>
    <p:embeddedFont>
      <p:font typeface="Muli Heavy" charset="1" panose="00000A00000000000000"/>
      <p:regular r:id="rId54"/>
    </p:embeddedFont>
    <p:embeddedFont>
      <p:font typeface="Muli Heavy Italics" charset="1" panose="00000A00000000000000"/>
      <p:regular r:id="rId5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no"?><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30" Target="fonts/font30.fntdata" Type="http://schemas.openxmlformats.org/officeDocument/2006/relationships/font"/><Relationship Id="rId31" Target="fonts/font31.fntdata" Type="http://schemas.openxmlformats.org/officeDocument/2006/relationships/font"/><Relationship Id="rId32" Target="fonts/font32.fntdata" Type="http://schemas.openxmlformats.org/officeDocument/2006/relationships/font"/><Relationship Id="rId33" Target="fonts/font33.fntdata" Type="http://schemas.openxmlformats.org/officeDocument/2006/relationships/font"/><Relationship Id="rId34" Target="fonts/font34.fntdata" Type="http://schemas.openxmlformats.org/officeDocument/2006/relationships/font"/><Relationship Id="rId35" Target="fonts/font35.fntdata" Type="http://schemas.openxmlformats.org/officeDocument/2006/relationships/font"/><Relationship Id="rId36" Target="fonts/font36.fntdata" Type="http://schemas.openxmlformats.org/officeDocument/2006/relationships/font"/><Relationship Id="rId37" Target="fonts/font37.fntdata" Type="http://schemas.openxmlformats.org/officeDocument/2006/relationships/font"/><Relationship Id="rId38" Target="fonts/font38.fntdata" Type="http://schemas.openxmlformats.org/officeDocument/2006/relationships/font"/><Relationship Id="rId39" Target="fonts/font39.fntdata" Type="http://schemas.openxmlformats.org/officeDocument/2006/relationships/font"/><Relationship Id="rId4" Target="theme/theme1.xml" Type="http://schemas.openxmlformats.org/officeDocument/2006/relationships/theme"/><Relationship Id="rId40" Target="fonts/font40.fntdata" Type="http://schemas.openxmlformats.org/officeDocument/2006/relationships/font"/><Relationship Id="rId41" Target="fonts/font41.fntdata" Type="http://schemas.openxmlformats.org/officeDocument/2006/relationships/font"/><Relationship Id="rId42" Target="fonts/font42.fntdata" Type="http://schemas.openxmlformats.org/officeDocument/2006/relationships/font"/><Relationship Id="rId43" Target="fonts/font43.fntdata" Type="http://schemas.openxmlformats.org/officeDocument/2006/relationships/font"/><Relationship Id="rId44" Target="fonts/font44.fntdata" Type="http://schemas.openxmlformats.org/officeDocument/2006/relationships/font"/><Relationship Id="rId45" Target="fonts/font45.fntdata" Type="http://schemas.openxmlformats.org/officeDocument/2006/relationships/font"/><Relationship Id="rId46" Target="fonts/font46.fntdata" Type="http://schemas.openxmlformats.org/officeDocument/2006/relationships/font"/><Relationship Id="rId47" Target="fonts/font47.fntdata" Type="http://schemas.openxmlformats.org/officeDocument/2006/relationships/font"/><Relationship Id="rId48" Target="fonts/font48.fntdata" Type="http://schemas.openxmlformats.org/officeDocument/2006/relationships/font"/><Relationship Id="rId49" Target="fonts/font49.fntdata" Type="http://schemas.openxmlformats.org/officeDocument/2006/relationships/font"/><Relationship Id="rId5" Target="tableStyles.xml" Type="http://schemas.openxmlformats.org/officeDocument/2006/relationships/tableStyles"/><Relationship Id="rId50" Target="fonts/font50.fntdata" Type="http://schemas.openxmlformats.org/officeDocument/2006/relationships/font"/><Relationship Id="rId51" Target="fonts/font51.fntdata" Type="http://schemas.openxmlformats.org/officeDocument/2006/relationships/font"/><Relationship Id="rId52" Target="fonts/font52.fntdata" Type="http://schemas.openxmlformats.org/officeDocument/2006/relationships/font"/><Relationship Id="rId53" Target="fonts/font53.fntdata" Type="http://schemas.openxmlformats.org/officeDocument/2006/relationships/font"/><Relationship Id="rId54" Target="fonts/font54.fntdata" Type="http://schemas.openxmlformats.org/officeDocument/2006/relationships/font"/><Relationship Id="rId55" Target="fonts/font55.fntdata" Type="http://schemas.openxmlformats.org/officeDocument/2006/relationships/font"/><Relationship Id="rId56" Target="slides/slide1.xml" Type="http://schemas.openxmlformats.org/officeDocument/2006/relationships/slide"/><Relationship Id="rId57" Target="slides/slide2.xml" Type="http://schemas.openxmlformats.org/officeDocument/2006/relationships/slide"/><Relationship Id="rId58" Target="slides/slide3.xml" Type="http://schemas.openxmlformats.org/officeDocument/2006/relationships/slide"/><Relationship Id="rId59" Target="slides/slide4.xml" Type="http://schemas.openxmlformats.org/officeDocument/2006/relationships/slide"/><Relationship Id="rId6" Target="fonts/font6.fntdata" Type="http://schemas.openxmlformats.org/officeDocument/2006/relationships/font"/><Relationship Id="rId60" Target="slides/slide5.xml" Type="http://schemas.openxmlformats.org/officeDocument/2006/relationships/slide"/><Relationship Id="rId61" Target="slides/slide6.xml" Type="http://schemas.openxmlformats.org/officeDocument/2006/relationships/slide"/><Relationship Id="rId62" Target="slides/slide7.xml" Type="http://schemas.openxmlformats.org/officeDocument/2006/relationships/slide"/><Relationship Id="rId63" Target="slides/slide8.xml" Type="http://schemas.openxmlformats.org/officeDocument/2006/relationships/slide"/><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no"?><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no"?><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3.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4.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5.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6.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7.xml.rels><?xml version="1.0" encoding="UTF-8" standalone="no"?><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8.xml.rels><?xml version="1.0" encoding="UTF-8" standalone="no"?><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grpSp>
        <p:nvGrpSpPr>
          <p:cNvPr name="Group 3" id="3"/>
          <p:cNvGrpSpPr/>
          <p:nvPr/>
        </p:nvGrpSpPr>
        <p:grpSpPr>
          <a:xfrm rot="0">
            <a:off x="1028700" y="982469"/>
            <a:ext cx="8115300" cy="8275831"/>
            <a:chOff x="0" y="0"/>
            <a:chExt cx="10820400" cy="11034441"/>
          </a:xfrm>
        </p:grpSpPr>
        <p:sp>
          <p:nvSpPr>
            <p:cNvPr name="Freeform 4" id="4"/>
            <p:cNvSpPr/>
            <p:nvPr/>
          </p:nvSpPr>
          <p:spPr>
            <a:xfrm flipH="false" flipV="false" rot="0">
              <a:off x="0" y="0"/>
              <a:ext cx="2019074" cy="2252435"/>
            </a:xfrm>
            <a:custGeom>
              <a:avLst/>
              <a:gdLst/>
              <a:ahLst/>
              <a:cxnLst/>
              <a:rect r="r" b="b" t="t" l="l"/>
              <a:pathLst>
                <a:path h="2252435" w="2019074">
                  <a:moveTo>
                    <a:pt x="0" y="0"/>
                  </a:moveTo>
                  <a:lnTo>
                    <a:pt x="2019074" y="0"/>
                  </a:lnTo>
                  <a:lnTo>
                    <a:pt x="2019074" y="2252435"/>
                  </a:lnTo>
                  <a:lnTo>
                    <a:pt x="0" y="2252435"/>
                  </a:lnTo>
                  <a:lnTo>
                    <a:pt x="0" y="0"/>
                  </a:lnTo>
                  <a:close/>
                </a:path>
              </a:pathLst>
            </a:custGeom>
            <a:blipFill>
              <a:blip r:embed="rId3"/>
              <a:stretch>
                <a:fillRect l="0" t="0" r="0" b="0"/>
              </a:stretch>
            </a:blipFill>
          </p:spPr>
        </p:sp>
        <p:sp>
          <p:nvSpPr>
            <p:cNvPr name="TextBox 5" id="5"/>
            <p:cNvSpPr txBox="true"/>
            <p:nvPr/>
          </p:nvSpPr>
          <p:spPr>
            <a:xfrm rot="0">
              <a:off x="5987317" y="8361193"/>
              <a:ext cx="2349932" cy="2673248"/>
            </a:xfrm>
            <a:prstGeom prst="rect">
              <a:avLst/>
            </a:prstGeom>
          </p:spPr>
          <p:txBody>
            <a:bodyPr anchor="t" rtlCol="false" tIns="0" lIns="0" bIns="0" rIns="0">
              <a:spAutoFit/>
            </a:bodyPr>
            <a:lstStyle/>
            <a:p>
              <a:pPr algn="ctr">
                <a:lnSpc>
                  <a:spcPts val="16988"/>
                </a:lnSpc>
                <a:spcBef>
                  <a:spcPct val="0"/>
                </a:spcBef>
              </a:pPr>
              <a:r>
                <a:rPr lang="en-US" sz="12134">
                  <a:solidFill>
                    <a:srgbClr val="FF914D"/>
                  </a:solidFill>
                  <a:latin typeface="Open Sans"/>
                </a:rPr>
                <a:t>12</a:t>
              </a:r>
            </a:p>
          </p:txBody>
        </p:sp>
        <p:sp>
          <p:nvSpPr>
            <p:cNvPr name="TextBox 6" id="6"/>
            <p:cNvSpPr txBox="true"/>
            <p:nvPr/>
          </p:nvSpPr>
          <p:spPr>
            <a:xfrm rot="0">
              <a:off x="0" y="3616793"/>
              <a:ext cx="10820400" cy="3438276"/>
            </a:xfrm>
            <a:prstGeom prst="rect">
              <a:avLst/>
            </a:prstGeom>
          </p:spPr>
          <p:txBody>
            <a:bodyPr anchor="t" rtlCol="false" tIns="0" lIns="0" bIns="0" rIns="0">
              <a:spAutoFit/>
            </a:bodyPr>
            <a:lstStyle/>
            <a:p>
              <a:pPr>
                <a:lnSpc>
                  <a:spcPts val="9846"/>
                </a:lnSpc>
              </a:pPr>
              <a:r>
                <a:rPr lang="en-US" sz="7033">
                  <a:solidFill>
                    <a:srgbClr val="513A71"/>
                  </a:solidFill>
                  <a:latin typeface="Agrandir Bold"/>
                </a:rPr>
                <a:t>AL-QURAN /</a:t>
              </a:r>
            </a:p>
            <a:p>
              <a:pPr>
                <a:lnSpc>
                  <a:spcPts val="9846"/>
                </a:lnSpc>
              </a:pPr>
              <a:r>
                <a:rPr lang="en-US" sz="7033">
                  <a:solidFill>
                    <a:srgbClr val="513A71"/>
                  </a:solidFill>
                  <a:latin typeface="Agrandir Bold"/>
                </a:rPr>
                <a:t>STUDI AL-QURAN</a:t>
              </a:r>
            </a:p>
          </p:txBody>
        </p:sp>
        <p:sp>
          <p:nvSpPr>
            <p:cNvPr name="TextBox 7" id="7"/>
            <p:cNvSpPr txBox="true"/>
            <p:nvPr/>
          </p:nvSpPr>
          <p:spPr>
            <a:xfrm rot="0">
              <a:off x="89968" y="10550147"/>
              <a:ext cx="6556782" cy="484293"/>
            </a:xfrm>
            <a:prstGeom prst="rect">
              <a:avLst/>
            </a:prstGeom>
          </p:spPr>
          <p:txBody>
            <a:bodyPr anchor="t" rtlCol="false" tIns="0" lIns="0" bIns="0" rIns="0">
              <a:spAutoFit/>
            </a:bodyPr>
            <a:lstStyle/>
            <a:p>
              <a:pPr>
                <a:lnSpc>
                  <a:spcPts val="3079"/>
                </a:lnSpc>
              </a:pPr>
              <a:r>
                <a:rPr lang="en-US" sz="2199">
                  <a:solidFill>
                    <a:srgbClr val="513A71"/>
                  </a:solidFill>
                  <a:latin typeface="Open Sauce Bold"/>
                </a:rPr>
                <a:t>Arif Marsal, Lc., MA</a:t>
              </a:r>
            </a:p>
          </p:txBody>
        </p:sp>
        <p:sp>
          <p:nvSpPr>
            <p:cNvPr name="TextBox 8" id="8"/>
            <p:cNvSpPr txBox="true"/>
            <p:nvPr/>
          </p:nvSpPr>
          <p:spPr>
            <a:xfrm rot="0">
              <a:off x="89968" y="6855950"/>
              <a:ext cx="4506754" cy="450214"/>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Sistem Informasi</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2718733" y="781050"/>
            <a:ext cx="6096437"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NASIKH</a:t>
            </a:r>
          </a:p>
        </p:txBody>
      </p:sp>
      <p:sp>
        <p:nvSpPr>
          <p:cNvPr name="TextBox 3" id="3"/>
          <p:cNvSpPr txBox="true"/>
          <p:nvPr/>
        </p:nvSpPr>
        <p:spPr>
          <a:xfrm rot="0">
            <a:off x="1028700" y="2353482"/>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a:rPr>
              <a:t>Naskh secara bahasa artinya: menghilangkan; menghapuskan; memindahkan; menulis. Adapun secara istilah, maka ada dua macam:</a:t>
            </a:r>
          </a:p>
        </p:txBody>
      </p:sp>
      <p:sp>
        <p:nvSpPr>
          <p:cNvPr name="TextBox 4" id="4"/>
          <p:cNvSpPr txBox="true"/>
          <p:nvPr/>
        </p:nvSpPr>
        <p:spPr>
          <a:xfrm rot="0">
            <a:off x="2253696" y="4292967"/>
            <a:ext cx="8971362" cy="3452137"/>
          </a:xfrm>
          <a:prstGeom prst="rect">
            <a:avLst/>
          </a:prstGeom>
        </p:spPr>
        <p:txBody>
          <a:bodyPr anchor="t" rtlCol="false" tIns="0" lIns="0" bIns="0" rIns="0">
            <a:spAutoFit/>
          </a:bodyPr>
          <a:lstStyle/>
          <a:p>
            <a:pPr>
              <a:lnSpc>
                <a:spcPts val="2506"/>
              </a:lnSpc>
            </a:pPr>
            <a:r>
              <a:rPr lang="en-US" sz="1928">
                <a:solidFill>
                  <a:srgbClr val="513A71"/>
                </a:solidFill>
                <a:latin typeface="Open Sauce"/>
              </a:rPr>
              <a:t>Al-Baidhowi rahimahullah (wafat th 685 H) mendefinisikan dengan : “Naskh adalah penjelasan berhentinya hukum syari’at dengan jalan syar’i yang datang setelahnya”.</a:t>
            </a:r>
          </a:p>
          <a:p>
            <a:pPr>
              <a:lnSpc>
                <a:spcPts val="2506"/>
              </a:lnSpc>
            </a:pPr>
          </a:p>
          <a:p>
            <a:pPr>
              <a:lnSpc>
                <a:spcPts val="2506"/>
              </a:lnSpc>
            </a:pPr>
            <a:r>
              <a:rPr lang="en-US" sz="1928">
                <a:solidFill>
                  <a:srgbClr val="513A71"/>
                </a:solidFill>
                <a:latin typeface="Open Sauce"/>
              </a:rPr>
              <a:t>Ibnu Qudamah rahimahullah (wafat 620 H) menyebutkan definisi naskh dengan menyatakan: “Menghilangkan hukum yang ada dengan perkataan (dalil) yang dahulu, dengan perkataan yang datang setelahnya”.</a:t>
            </a:r>
          </a:p>
          <a:p>
            <a:pPr>
              <a:lnSpc>
                <a:spcPts val="2506"/>
              </a:lnSpc>
            </a:pPr>
          </a:p>
          <a:p>
            <a:pPr>
              <a:lnSpc>
                <a:spcPts val="2506"/>
              </a:lnSpc>
            </a:pPr>
            <a:r>
              <a:rPr lang="en-US" sz="1928">
                <a:solidFill>
                  <a:srgbClr val="513A71"/>
                </a:solidFill>
                <a:latin typeface="Open Sauce"/>
              </a:rPr>
              <a:t>Di antara ta’rif yang ringkas dan mencakup adalah yang dikatakan oleh Syaikh Muhammad bin Shalih Al-‘Utsaimin, yaitu: “menghapuskan hukum dalil syar’i atau lafazhnya dengan dalil dari Al-Kitab dan As-Sunnah”.</a:t>
            </a:r>
          </a:p>
        </p:txBody>
      </p:sp>
      <p:sp>
        <p:nvSpPr>
          <p:cNvPr name="Freeform 5" id="5"/>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6" id="6"/>
          <p:cNvSpPr txBox="true"/>
          <p:nvPr/>
        </p:nvSpPr>
        <p:spPr>
          <a:xfrm rot="0">
            <a:off x="1028700" y="3258590"/>
            <a:ext cx="10417742"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Pertama : </a:t>
            </a:r>
            <a:r>
              <a:rPr lang="en-US" sz="2100">
                <a:solidFill>
                  <a:srgbClr val="513A71"/>
                </a:solidFill>
                <a:latin typeface="Open Sauce"/>
              </a:rPr>
              <a:t>Naskh menurut istilah para ulama ushul fiqih Muta-akhirin. Mereka memiliki ta’rif yang berbeda-beda.</a:t>
            </a:r>
          </a:p>
        </p:txBody>
      </p:sp>
      <p:sp>
        <p:nvSpPr>
          <p:cNvPr name="TextBox 7" id="7"/>
          <p:cNvSpPr txBox="true"/>
          <p:nvPr/>
        </p:nvSpPr>
        <p:spPr>
          <a:xfrm rot="0">
            <a:off x="2270341" y="8278503"/>
            <a:ext cx="6993220" cy="495374"/>
          </a:xfrm>
          <a:prstGeom prst="rect">
            <a:avLst/>
          </a:prstGeom>
        </p:spPr>
        <p:txBody>
          <a:bodyPr anchor="t" rtlCol="false" tIns="0" lIns="0" bIns="0" rIns="0">
            <a:spAutoFit/>
          </a:bodyPr>
          <a:lstStyle/>
          <a:p>
            <a:pPr>
              <a:lnSpc>
                <a:spcPts val="2095"/>
              </a:lnSpc>
              <a:spcBef>
                <a:spcPct val="0"/>
              </a:spcBef>
            </a:pPr>
            <a:r>
              <a:rPr lang="en-US" sz="1497">
                <a:solidFill>
                  <a:srgbClr val="0E2C4B"/>
                </a:solidFill>
                <a:latin typeface="Muli Bold Italics"/>
              </a:rPr>
              <a:t>Lihat: Al-Minhaj Bi Syarhil Ibhaaj 2/247; dinukil dari Araul Mu’tazilah Al-Ushuliyyah, hal: 412-413, Syeikh Dr. Ali bin Sa’id bin Shalih Adh-Dhuweihi.</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2285744"/>
            <a:ext cx="8971362" cy="1251862"/>
          </a:xfrm>
          <a:prstGeom prst="rect">
            <a:avLst/>
          </a:prstGeom>
        </p:spPr>
        <p:txBody>
          <a:bodyPr anchor="t" rtlCol="false" tIns="0" lIns="0" bIns="0" rIns="0">
            <a:spAutoFit/>
          </a:bodyPr>
          <a:lstStyle/>
          <a:p>
            <a:pPr>
              <a:lnSpc>
                <a:spcPts val="2506"/>
              </a:lnSpc>
            </a:pPr>
            <a:r>
              <a:rPr lang="en-US" sz="1928">
                <a:solidFill>
                  <a:srgbClr val="513A71"/>
                </a:solidFill>
                <a:latin typeface="Open Sauce"/>
              </a:rPr>
              <a:t>Hudzaifah Radhiyallahu ‘anhu berkata: “Yang memberi fatwa kepada manusia hanyalah tiga orang: Orang yang mengetahui yang mansukh dari Al-Qur’an; atau amir (pemimpin) yang harus (berfatwa); atau orang dungu yang memaksakan diri”.</a:t>
            </a:r>
          </a:p>
        </p:txBody>
      </p:sp>
      <p:sp>
        <p:nvSpPr>
          <p:cNvPr name="Freeform 3" id="3"/>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1028700" y="1413717"/>
            <a:ext cx="10609609" cy="6877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Kedua : </a:t>
            </a:r>
            <a:r>
              <a:rPr lang="en-US" sz="2100">
                <a:solidFill>
                  <a:srgbClr val="513A71"/>
                </a:solidFill>
                <a:latin typeface="Open Sauce"/>
              </a:rPr>
              <a:t>Naskh menurut istilah Salafush Sholih Mutaqoddimin. Istilah naskh yang ada pada mereka lebih luas daripada definisi para ulama ushul Mutaakhirin.</a:t>
            </a:r>
          </a:p>
        </p:txBody>
      </p:sp>
      <p:sp>
        <p:nvSpPr>
          <p:cNvPr name="TextBox 5" id="5"/>
          <p:cNvSpPr txBox="true"/>
          <p:nvPr/>
        </p:nvSpPr>
        <p:spPr>
          <a:xfrm rot="0">
            <a:off x="1884721" y="3718581"/>
            <a:ext cx="9281300" cy="5023762"/>
          </a:xfrm>
          <a:prstGeom prst="rect">
            <a:avLst/>
          </a:prstGeom>
        </p:spPr>
        <p:txBody>
          <a:bodyPr anchor="t" rtlCol="false" tIns="0" lIns="0" bIns="0" rIns="0">
            <a:spAutoFit/>
          </a:bodyPr>
          <a:lstStyle/>
          <a:p>
            <a:pPr>
              <a:lnSpc>
                <a:spcPts val="2506"/>
              </a:lnSpc>
            </a:pPr>
            <a:r>
              <a:rPr lang="en-US" sz="1928">
                <a:solidFill>
                  <a:srgbClr val="513A71"/>
                </a:solidFill>
                <a:latin typeface="Open Sauce"/>
              </a:rPr>
              <a:t>Imam Ibnul Qayyim rahimahullah berkata mengomentari perkataan di atas: “Yang dimaksudkan oleh beliau (Hudzaifah) dan yang dimaksudkan oleh kebanyakan Salaf dengan (istilah) naasikh dan mansukh terkadang adalah: menghapuskan hukum sekaligus, dan ini merupakan istilah muta-akhirin, dan terkadang adalah: menghapus penunjukkan dalil ‘am,  mutlaq,  zhahir,  dan lainnya, kemungkinan dengan takhshish (pengkhususan), taqyiid (penentuan), atau membawa yang muthlaq kepada muqayyad (yang ditentukan), dan tafsir (penjelasan) serta tanbiih (mengingatkan). Sehingga mereka (Salaf) menamakan istitsna’ (pengecualian), syarath, dan sifat dengan naskh, karena hal itu menghapus penunjukkan zhahir dan menjelaskan yang dimaksudkan. Maka naskh, menurut mereka (Salaf) dan bahasa mereka adalah: menjelaskan yang dimaksudkan dengan bukan lafazh itu, tetapi dengan perkara yang di luarnya. Barangsiapa memperhatikan perkataan mereka, akan melihat padanya dari hal itu apa-apa yang tidak dapat dihitung, dan dengan sebab itu akan hilang darinya kesulitan-kesulitan yang diakibatkan karena membawa perkataan mereka pada istilah baru yang akhir”.</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3" id="3"/>
          <p:cNvSpPr txBox="true"/>
          <p:nvPr/>
        </p:nvSpPr>
        <p:spPr>
          <a:xfrm rot="0">
            <a:off x="1028700" y="3896575"/>
            <a:ext cx="10609609" cy="2059305"/>
          </a:xfrm>
          <a:prstGeom prst="rect">
            <a:avLst/>
          </a:prstGeom>
        </p:spPr>
        <p:txBody>
          <a:bodyPr anchor="t" rtlCol="false" tIns="0" lIns="0" bIns="0" rIns="0">
            <a:spAutoFit/>
          </a:bodyPr>
          <a:lstStyle/>
          <a:p>
            <a:pPr>
              <a:lnSpc>
                <a:spcPts val="2730"/>
              </a:lnSpc>
            </a:pPr>
            <a:r>
              <a:rPr lang="en-US" sz="2100">
                <a:solidFill>
                  <a:srgbClr val="513A71"/>
                </a:solidFill>
                <a:latin typeface="Open Sauce Bold"/>
              </a:rPr>
              <a:t>Nasikh artinya : </a:t>
            </a:r>
            <a:r>
              <a:rPr lang="en-US" sz="2100">
                <a:solidFill>
                  <a:srgbClr val="513A71"/>
                </a:solidFill>
                <a:latin typeface="Open Sauce"/>
              </a:rPr>
              <a:t>yang menghapuskan, yaitu dalil Al-Kitab atau As-Sunnah yang menghapuskan hukum dalil syar’i atau lafazhnya. Pada hakekatnya naasikh (yang menghapuskan) adalah Allah Azza wa Jalla.</a:t>
            </a:r>
          </a:p>
          <a:p>
            <a:pPr>
              <a:lnSpc>
                <a:spcPts val="2730"/>
              </a:lnSpc>
            </a:pPr>
          </a:p>
          <a:p>
            <a:pPr>
              <a:lnSpc>
                <a:spcPts val="2730"/>
              </a:lnSpc>
            </a:pPr>
            <a:r>
              <a:rPr lang="en-US" sz="2100">
                <a:solidFill>
                  <a:srgbClr val="513A71"/>
                </a:solidFill>
                <a:latin typeface="Open Sauce Bold"/>
              </a:rPr>
              <a:t>Mansukh artinya : </a:t>
            </a:r>
            <a:r>
              <a:rPr lang="en-US" sz="2100">
                <a:solidFill>
                  <a:srgbClr val="513A71"/>
                </a:solidFill>
                <a:latin typeface="Open Sauce"/>
              </a:rPr>
              <a:t>yang dihapuskan, yaitu hukum dalil syar’i atau lafazhnya yang dihapuskan.</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873716" y="781050"/>
            <a:ext cx="8727710" cy="1050813"/>
          </a:xfrm>
          <a:prstGeom prst="rect">
            <a:avLst/>
          </a:prstGeom>
        </p:spPr>
        <p:txBody>
          <a:bodyPr anchor="t" rtlCol="false" tIns="0" lIns="0" bIns="0" rIns="0">
            <a:spAutoFit/>
          </a:bodyPr>
          <a:lstStyle/>
          <a:p>
            <a:pPr algn="ctr">
              <a:lnSpc>
                <a:spcPts val="7396"/>
              </a:lnSpc>
            </a:pPr>
            <a:r>
              <a:rPr lang="en-US" sz="5283">
                <a:solidFill>
                  <a:srgbClr val="513A71"/>
                </a:solidFill>
                <a:latin typeface="Agrandir Bold"/>
              </a:rPr>
              <a:t>MACAM-MACAM NASKH</a:t>
            </a:r>
          </a:p>
        </p:txBody>
      </p:sp>
      <p:sp>
        <p:nvSpPr>
          <p:cNvPr name="TextBox 3" id="3"/>
          <p:cNvSpPr txBox="true"/>
          <p:nvPr/>
        </p:nvSpPr>
        <p:spPr>
          <a:xfrm rot="0">
            <a:off x="1028700" y="4153418"/>
            <a:ext cx="9323878" cy="3624588"/>
          </a:xfrm>
          <a:prstGeom prst="rect">
            <a:avLst/>
          </a:prstGeom>
        </p:spPr>
        <p:txBody>
          <a:bodyPr anchor="t" rtlCol="false" tIns="0" lIns="0" bIns="0" rIns="0">
            <a:spAutoFit/>
          </a:bodyPr>
          <a:lstStyle/>
          <a:p>
            <a:pPr marL="685069" indent="-342535" lvl="1">
              <a:lnSpc>
                <a:spcPts val="4125"/>
              </a:lnSpc>
              <a:buFont typeface="Arial"/>
              <a:buChar char="•"/>
            </a:pPr>
            <a:r>
              <a:rPr lang="en-US" sz="3173">
                <a:solidFill>
                  <a:srgbClr val="513A71"/>
                </a:solidFill>
                <a:latin typeface="Open Sauce"/>
              </a:rPr>
              <a:t>Nash Yang Mansukh Hukumnya, Namun Lafazhnya Tetap.</a:t>
            </a:r>
          </a:p>
          <a:p>
            <a:pPr marL="685069" indent="-342535" lvl="1">
              <a:lnSpc>
                <a:spcPts val="4125"/>
              </a:lnSpc>
              <a:buFont typeface="Arial"/>
              <a:buChar char="•"/>
            </a:pPr>
            <a:r>
              <a:rPr lang="en-US" sz="3173">
                <a:solidFill>
                  <a:srgbClr val="513A71"/>
                </a:solidFill>
                <a:latin typeface="Open Sauce"/>
              </a:rPr>
              <a:t>Nash Yang Mansukh Lafazhnya, Namun Hukumnya Tetap.</a:t>
            </a:r>
          </a:p>
          <a:p>
            <a:pPr marL="685069" indent="-342535" lvl="1">
              <a:lnSpc>
                <a:spcPts val="4125"/>
              </a:lnSpc>
              <a:buFont typeface="Arial"/>
              <a:buChar char="•"/>
            </a:pPr>
            <a:r>
              <a:rPr lang="en-US" sz="3173">
                <a:solidFill>
                  <a:srgbClr val="513A71"/>
                </a:solidFill>
                <a:latin typeface="Open Sauce"/>
              </a:rPr>
              <a:t>Nash Yang Mansukh Hukumnya Dan Lafazhnya.</a:t>
            </a:r>
          </a:p>
          <a:p>
            <a:pPr>
              <a:lnSpc>
                <a:spcPts val="4125"/>
              </a:lnSpc>
            </a:pPr>
          </a:p>
        </p:txBody>
      </p:sp>
      <p:sp>
        <p:nvSpPr>
          <p:cNvPr name="Freeform 4" id="4"/>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5" id="5"/>
          <p:cNvSpPr txBox="true"/>
          <p:nvPr/>
        </p:nvSpPr>
        <p:spPr>
          <a:xfrm rot="0">
            <a:off x="1028700" y="2803286"/>
            <a:ext cx="10417742" cy="806450"/>
          </a:xfrm>
          <a:prstGeom prst="rect">
            <a:avLst/>
          </a:prstGeom>
        </p:spPr>
        <p:txBody>
          <a:bodyPr anchor="t" rtlCol="false" tIns="0" lIns="0" bIns="0" rIns="0">
            <a:spAutoFit/>
          </a:bodyPr>
          <a:lstStyle/>
          <a:p>
            <a:pPr>
              <a:lnSpc>
                <a:spcPts val="3250"/>
              </a:lnSpc>
            </a:pPr>
            <a:r>
              <a:rPr lang="en-US" sz="2500">
                <a:solidFill>
                  <a:srgbClr val="513A71"/>
                </a:solidFill>
                <a:latin typeface="Open Sauce Bold"/>
              </a:rPr>
              <a:t>Pertama : </a:t>
            </a:r>
            <a:r>
              <a:rPr lang="en-US" sz="2500">
                <a:solidFill>
                  <a:srgbClr val="513A71"/>
                </a:solidFill>
                <a:latin typeface="Open Sauce"/>
              </a:rPr>
              <a:t>Macam-macam naskh, dilihat dari nash yang mansukh (dihapus) ada tiga bagian:</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3932033"/>
            <a:ext cx="9323878" cy="2070251"/>
          </a:xfrm>
          <a:prstGeom prst="rect">
            <a:avLst/>
          </a:prstGeom>
        </p:spPr>
        <p:txBody>
          <a:bodyPr anchor="t" rtlCol="false" tIns="0" lIns="0" bIns="0" rIns="0">
            <a:spAutoFit/>
          </a:bodyPr>
          <a:lstStyle/>
          <a:p>
            <a:pPr marL="685069" indent="-342535" lvl="1">
              <a:lnSpc>
                <a:spcPts val="4125"/>
              </a:lnSpc>
              <a:buFont typeface="Arial"/>
              <a:buChar char="•"/>
            </a:pPr>
            <a:r>
              <a:rPr lang="en-US" sz="3173">
                <a:solidFill>
                  <a:srgbClr val="513A71"/>
                </a:solidFill>
                <a:latin typeface="Open Sauce"/>
              </a:rPr>
              <a:t>Al-Qur’an Dimansukh Dengan Al-Qur’an.</a:t>
            </a:r>
          </a:p>
          <a:p>
            <a:pPr marL="685069" indent="-342535" lvl="1">
              <a:lnSpc>
                <a:spcPts val="4125"/>
              </a:lnSpc>
              <a:buFont typeface="Arial"/>
              <a:buChar char="•"/>
            </a:pPr>
            <a:r>
              <a:rPr lang="en-US" sz="3173">
                <a:solidFill>
                  <a:srgbClr val="513A71"/>
                </a:solidFill>
                <a:latin typeface="Open Sauce"/>
              </a:rPr>
              <a:t>Al-Qur’an Dimansukh Dengan As-Sunnah.</a:t>
            </a:r>
          </a:p>
          <a:p>
            <a:pPr marL="685069" indent="-342535" lvl="1">
              <a:lnSpc>
                <a:spcPts val="4125"/>
              </a:lnSpc>
              <a:buFont typeface="Arial"/>
              <a:buChar char="•"/>
            </a:pPr>
            <a:r>
              <a:rPr lang="en-US" sz="3173">
                <a:solidFill>
                  <a:srgbClr val="513A71"/>
                </a:solidFill>
                <a:latin typeface="Open Sauce"/>
              </a:rPr>
              <a:t>As-Sunnah Dimansukh Dengan Al-Qur’an.</a:t>
            </a:r>
          </a:p>
          <a:p>
            <a:pPr marL="685069" indent="-342535" lvl="1">
              <a:lnSpc>
                <a:spcPts val="4125"/>
              </a:lnSpc>
              <a:buFont typeface="Arial"/>
              <a:buChar char="•"/>
            </a:pPr>
            <a:r>
              <a:rPr lang="en-US" sz="3173">
                <a:solidFill>
                  <a:srgbClr val="513A71"/>
                </a:solidFill>
                <a:latin typeface="Open Sauce"/>
              </a:rPr>
              <a:t>As-Sunnah Dimansukh Dengan As-Sunnah.</a:t>
            </a:r>
          </a:p>
        </p:txBody>
      </p:sp>
      <p:sp>
        <p:nvSpPr>
          <p:cNvPr name="Freeform 3" id="3"/>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1028700" y="2611420"/>
            <a:ext cx="10417742" cy="806450"/>
          </a:xfrm>
          <a:prstGeom prst="rect">
            <a:avLst/>
          </a:prstGeom>
        </p:spPr>
        <p:txBody>
          <a:bodyPr anchor="t" rtlCol="false" tIns="0" lIns="0" bIns="0" rIns="0">
            <a:spAutoFit/>
          </a:bodyPr>
          <a:lstStyle/>
          <a:p>
            <a:pPr>
              <a:lnSpc>
                <a:spcPts val="3250"/>
              </a:lnSpc>
            </a:pPr>
            <a:r>
              <a:rPr lang="en-US" sz="2500">
                <a:solidFill>
                  <a:srgbClr val="513A71"/>
                </a:solidFill>
                <a:latin typeface="Open Sauce Bold"/>
              </a:rPr>
              <a:t>Kedua : </a:t>
            </a:r>
            <a:r>
              <a:rPr lang="en-US" sz="2500">
                <a:solidFill>
                  <a:srgbClr val="513A71"/>
                </a:solidFill>
                <a:latin typeface="Open Sauce"/>
              </a:rPr>
              <a:t>Macam-macam naskh dilihat dari nash yang naasikh (menghapus) –secara ringkas- ada empat bagian:</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TextBox 2" id="2"/>
          <p:cNvSpPr txBox="true"/>
          <p:nvPr/>
        </p:nvSpPr>
        <p:spPr>
          <a:xfrm rot="0">
            <a:off x="1028700" y="3932033"/>
            <a:ext cx="9323878" cy="2070251"/>
          </a:xfrm>
          <a:prstGeom prst="rect">
            <a:avLst/>
          </a:prstGeom>
        </p:spPr>
        <p:txBody>
          <a:bodyPr anchor="t" rtlCol="false" tIns="0" lIns="0" bIns="0" rIns="0">
            <a:spAutoFit/>
          </a:bodyPr>
          <a:lstStyle/>
          <a:p>
            <a:pPr marL="685069" indent="-342535" lvl="1">
              <a:lnSpc>
                <a:spcPts val="4125"/>
              </a:lnSpc>
              <a:buFont typeface="Arial"/>
              <a:buChar char="•"/>
            </a:pPr>
            <a:r>
              <a:rPr lang="en-US" sz="3173">
                <a:solidFill>
                  <a:srgbClr val="513A71"/>
                </a:solidFill>
                <a:latin typeface="Open Sauce"/>
              </a:rPr>
              <a:t>Al-Qur’an Dimansukh Dengan Al-Qur’an.</a:t>
            </a:r>
          </a:p>
          <a:p>
            <a:pPr marL="685069" indent="-342535" lvl="1">
              <a:lnSpc>
                <a:spcPts val="4125"/>
              </a:lnSpc>
              <a:buFont typeface="Arial"/>
              <a:buChar char="•"/>
            </a:pPr>
            <a:r>
              <a:rPr lang="en-US" sz="3173">
                <a:solidFill>
                  <a:srgbClr val="513A71"/>
                </a:solidFill>
                <a:latin typeface="Open Sauce"/>
              </a:rPr>
              <a:t>Al-Qur’an Dimansukh Dengan As-Sunnah.</a:t>
            </a:r>
          </a:p>
          <a:p>
            <a:pPr marL="685069" indent="-342535" lvl="1">
              <a:lnSpc>
                <a:spcPts val="4125"/>
              </a:lnSpc>
              <a:buFont typeface="Arial"/>
              <a:buChar char="•"/>
            </a:pPr>
            <a:r>
              <a:rPr lang="en-US" sz="3173">
                <a:solidFill>
                  <a:srgbClr val="513A71"/>
                </a:solidFill>
                <a:latin typeface="Open Sauce"/>
              </a:rPr>
              <a:t>As-Sunnah Dimansukh Dengan Al-Qur’an.</a:t>
            </a:r>
          </a:p>
          <a:p>
            <a:pPr marL="685069" indent="-342535" lvl="1">
              <a:lnSpc>
                <a:spcPts val="4125"/>
              </a:lnSpc>
              <a:buFont typeface="Arial"/>
              <a:buChar char="•"/>
            </a:pPr>
            <a:r>
              <a:rPr lang="en-US" sz="3173">
                <a:solidFill>
                  <a:srgbClr val="513A71"/>
                </a:solidFill>
                <a:latin typeface="Open Sauce"/>
              </a:rPr>
              <a:t>As-Sunnah Dimansukh Dengan As-Sunnah.</a:t>
            </a:r>
          </a:p>
        </p:txBody>
      </p:sp>
      <p:sp>
        <p:nvSpPr>
          <p:cNvPr name="Freeform 3" id="3"/>
          <p:cNvSpPr/>
          <p:nvPr/>
        </p:nvSpPr>
        <p:spPr>
          <a:xfrm flipH="false" flipV="false" rot="0">
            <a:off x="11776329" y="1028700"/>
            <a:ext cx="5482971" cy="8229600"/>
          </a:xfrm>
          <a:custGeom>
            <a:avLst/>
            <a:gdLst/>
            <a:ahLst/>
            <a:cxnLst/>
            <a:rect r="r" b="b" t="t" l="l"/>
            <a:pathLst>
              <a:path h="8229600" w="5482971">
                <a:moveTo>
                  <a:pt x="0" y="0"/>
                </a:moveTo>
                <a:lnTo>
                  <a:pt x="5482971" y="0"/>
                </a:lnTo>
                <a:lnTo>
                  <a:pt x="5482971" y="8229600"/>
                </a:lnTo>
                <a:lnTo>
                  <a:pt x="0" y="8229600"/>
                </a:lnTo>
                <a:lnTo>
                  <a:pt x="0" y="0"/>
                </a:lnTo>
                <a:close/>
              </a:path>
            </a:pathLst>
          </a:custGeom>
          <a:blipFill>
            <a:blip r:embed="rId2"/>
            <a:stretch>
              <a:fillRect l="0" t="0" r="0" b="0"/>
            </a:stretch>
          </a:blipFill>
        </p:spPr>
      </p:sp>
      <p:sp>
        <p:nvSpPr>
          <p:cNvPr name="TextBox 4" id="4"/>
          <p:cNvSpPr txBox="true"/>
          <p:nvPr/>
        </p:nvSpPr>
        <p:spPr>
          <a:xfrm rot="0">
            <a:off x="1028700" y="2611420"/>
            <a:ext cx="10417742" cy="806450"/>
          </a:xfrm>
          <a:prstGeom prst="rect">
            <a:avLst/>
          </a:prstGeom>
        </p:spPr>
        <p:txBody>
          <a:bodyPr anchor="t" rtlCol="false" tIns="0" lIns="0" bIns="0" rIns="0">
            <a:spAutoFit/>
          </a:bodyPr>
          <a:lstStyle/>
          <a:p>
            <a:pPr>
              <a:lnSpc>
                <a:spcPts val="3250"/>
              </a:lnSpc>
            </a:pPr>
            <a:r>
              <a:rPr lang="en-US" sz="2500">
                <a:solidFill>
                  <a:srgbClr val="513A71"/>
                </a:solidFill>
                <a:latin typeface="Open Sauce Bold"/>
              </a:rPr>
              <a:t>Kedua : </a:t>
            </a:r>
            <a:r>
              <a:rPr lang="en-US" sz="2500">
                <a:solidFill>
                  <a:srgbClr val="513A71"/>
                </a:solidFill>
                <a:latin typeface="Open Sauce"/>
              </a:rPr>
              <a:t>Macam-macam naskh dilihat dari nash yang naasikh (menghapus) –secara ringkas- ada empat bagian:</a:t>
            </a:r>
          </a:p>
        </p:txBody>
      </p:sp>
    </p:spTree>
  </p:cSld>
  <p:clrMapOvr>
    <a:masterClrMapping/>
  </p:clrMapOvr>
</p:sld>
</file>

<file path=ppt/slides/slide8.xml><?xml version="1.0" encoding="utf-8"?>
<p:sld xmlns:p="http://schemas.openxmlformats.org/presentationml/2006/main" xmlns:a="http://schemas.openxmlformats.org/drawingml/2006/main">
  <p:cSld>
    <p:spTree>
      <p:nvGrpSpPr>
        <p:cNvPr id="1" name=""/>
        <p:cNvGrpSpPr/>
        <p:nvPr/>
      </p:nvGrpSpPr>
      <p:grpSpPr>
        <a:xfrm>
          <a:off x="0" y="0"/>
          <a:ext cx="0" cy="0"/>
          <a:chOff x="0" y="0"/>
          <a:chExt cx="0" cy="0"/>
        </a:xfrm>
      </p:grpSpPr>
      <p:sp>
        <p:nvSpPr>
          <p:cNvPr name="TextBox 2" id="2"/>
          <p:cNvSpPr txBox="true"/>
          <p:nvPr/>
        </p:nvSpPr>
        <p:spPr>
          <a:xfrm rot="0">
            <a:off x="1709291" y="4266033"/>
            <a:ext cx="14869418" cy="1412035"/>
          </a:xfrm>
          <a:prstGeom prst="rect">
            <a:avLst/>
          </a:prstGeom>
        </p:spPr>
        <p:txBody>
          <a:bodyPr anchor="t" rtlCol="false" tIns="0" lIns="0" bIns="0" rIns="0">
            <a:spAutoFit/>
          </a:bodyPr>
          <a:lstStyle/>
          <a:p>
            <a:pPr algn="ctr">
              <a:lnSpc>
                <a:spcPts val="9846"/>
              </a:lnSpc>
              <a:spcBef>
                <a:spcPct val="0"/>
              </a:spcBef>
            </a:pPr>
            <a:r>
              <a:rPr lang="en-US" sz="7033">
                <a:solidFill>
                  <a:srgbClr val="000000"/>
                </a:solidFill>
                <a:latin typeface="Agrandir Bold"/>
              </a:rPr>
              <a:t>USTADZ ABU MUSLIM AL-ATSARI</a:t>
            </a:r>
          </a:p>
        </p:txBody>
      </p:sp>
      <p:sp>
        <p:nvSpPr>
          <p:cNvPr name="TextBox 3" id="3"/>
          <p:cNvSpPr txBox="true"/>
          <p:nvPr/>
        </p:nvSpPr>
        <p:spPr>
          <a:xfrm rot="0">
            <a:off x="6681043" y="1476584"/>
            <a:ext cx="4925913" cy="1412035"/>
          </a:xfrm>
          <a:prstGeom prst="rect">
            <a:avLst/>
          </a:prstGeom>
        </p:spPr>
        <p:txBody>
          <a:bodyPr anchor="t" rtlCol="false" tIns="0" lIns="0" bIns="0" rIns="0">
            <a:spAutoFit/>
          </a:bodyPr>
          <a:lstStyle/>
          <a:p>
            <a:pPr algn="ctr">
              <a:lnSpc>
                <a:spcPts val="9846"/>
              </a:lnSpc>
              <a:spcBef>
                <a:spcPct val="0"/>
              </a:spcBef>
            </a:pPr>
            <a:r>
              <a:rPr lang="en-US" sz="7033">
                <a:solidFill>
                  <a:srgbClr val="000000"/>
                </a:solidFill>
                <a:latin typeface="Agrandir Bold"/>
              </a:rPr>
              <a:t>REFERENSI</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DAF6oaDN1h8</dc:identifier>
  <dcterms:modified xsi:type="dcterms:W3CDTF">2011-08-01T06:04:30Z</dcterms:modified>
  <cp:revision>1</cp:revision>
  <dc:title>Studi Alquran part 12</dc:title>
</cp:coreProperties>
</file>