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685800"/>
            <a:ext cx="7315200" cy="2743200"/>
          </a:xfrm>
        </p:spPr>
        <p:txBody>
          <a:bodyPr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010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DFB848B-200B-40D7-80FD-2C986FE6238C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A54414-A710-436E-98E4-DE87CA6CA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Mutual Exclusion </a:t>
            </a:r>
            <a:r>
              <a:rPr lang="en-US" dirty="0" err="1" smtClean="0"/>
              <a:t>dan</a:t>
            </a:r>
            <a:r>
              <a:rPr lang="en-US" dirty="0" smtClean="0"/>
              <a:t> Deadlock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70104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(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smtClean="0"/>
              <a:t>7)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Mona </a:t>
            </a:r>
            <a:r>
              <a:rPr lang="en-US" dirty="0" err="1" smtClean="0"/>
              <a:t>Fronita</a:t>
            </a:r>
            <a:r>
              <a:rPr lang="en-US" dirty="0" smtClean="0"/>
              <a:t>, </a:t>
            </a:r>
            <a:r>
              <a:rPr lang="en-US" dirty="0" err="1" smtClean="0"/>
              <a:t>S.Kom</a:t>
            </a:r>
            <a:r>
              <a:rPr lang="en-US" dirty="0" smtClean="0"/>
              <a:t>., </a:t>
            </a:r>
            <a:r>
              <a:rPr lang="en-US" dirty="0" err="1" smtClean="0"/>
              <a:t>M.Kom</a:t>
            </a:r>
            <a:endParaRPr lang="en-US" dirty="0"/>
          </a:p>
        </p:txBody>
      </p:sp>
      <p:pic>
        <p:nvPicPr>
          <p:cNvPr id="4" name="Picture 4" descr="BD21313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811712"/>
            <a:ext cx="562292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critical section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section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diijinkan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tunda.Tidak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relative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Penyelesaian</a:t>
            </a:r>
            <a:r>
              <a:rPr lang="en-US" b="1" dirty="0" smtClean="0"/>
              <a:t> 1. </a:t>
            </a:r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Naif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mutual exclusion,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scenario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kacau</a:t>
            </a:r>
            <a:r>
              <a:rPr lang="en-US" dirty="0" smtClean="0"/>
              <a:t>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variable lock </a:t>
            </a:r>
            <a:r>
              <a:rPr lang="en-US" dirty="0" err="1" smtClean="0"/>
              <a:t>sederhana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section,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variable lock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:</a:t>
            </a:r>
            <a:r>
              <a:rPr lang="en-US" dirty="0" err="1" smtClean="0"/>
              <a:t>Jika</a:t>
            </a:r>
            <a:r>
              <a:rPr lang="en-US" dirty="0" smtClean="0"/>
              <a:t> variable lock </a:t>
            </a:r>
            <a:r>
              <a:rPr lang="en-US" dirty="0" err="1" smtClean="0"/>
              <a:t>bernilai</a:t>
            </a:r>
            <a:r>
              <a:rPr lang="en-US" dirty="0" smtClean="0"/>
              <a:t> 0,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mengeset</a:t>
            </a:r>
            <a:r>
              <a:rPr lang="en-US" dirty="0" smtClean="0"/>
              <a:t> variable lock </a:t>
            </a:r>
            <a:r>
              <a:rPr lang="en-US" dirty="0" err="1" smtClean="0"/>
              <a:t>menjadi</a:t>
            </a:r>
            <a:r>
              <a:rPr lang="en-US" dirty="0" smtClean="0"/>
              <a:t> 1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</a:t>
            </a:r>
            <a:r>
              <a:rPr lang="en-US" dirty="0" err="1" smtClean="0"/>
              <a:t>section.Jika</a:t>
            </a:r>
            <a:r>
              <a:rPr lang="en-US" dirty="0" smtClean="0"/>
              <a:t> variable lock </a:t>
            </a:r>
            <a:r>
              <a:rPr lang="en-US" dirty="0" err="1" smtClean="0"/>
              <a:t>bernilai</a:t>
            </a:r>
            <a:r>
              <a:rPr lang="en-US" dirty="0" smtClean="0"/>
              <a:t> 1,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lock </a:t>
            </a:r>
            <a:r>
              <a:rPr lang="en-US" dirty="0" err="1" smtClean="0"/>
              <a:t>menjadi</a:t>
            </a:r>
            <a:r>
              <a:rPr lang="en-US" dirty="0" smtClean="0"/>
              <a:t> 0.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Penyelesaian</a:t>
            </a:r>
            <a:r>
              <a:rPr lang="en-US" b="1" dirty="0" smtClean="0"/>
              <a:t> 2. </a:t>
            </a:r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situasi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bergantian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ketat</a:t>
            </a:r>
            <a:r>
              <a:rPr lang="en-US" dirty="0" smtClean="0"/>
              <a:t> yang </a:t>
            </a:r>
            <a:r>
              <a:rPr lang="en-US" dirty="0" err="1" smtClean="0"/>
              <a:t>mengasumsikan</a:t>
            </a:r>
            <a:r>
              <a:rPr lang="en-US" dirty="0" smtClean="0"/>
              <a:t> </a:t>
            </a:r>
            <a:r>
              <a:rPr lang="en-US" dirty="0" err="1" smtClean="0"/>
              <a:t>proses-proses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section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bergantian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diproses.Kondisi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menyia-nyiakan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pemroses.Suatu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crash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Metode</a:t>
            </a:r>
            <a:r>
              <a:rPr lang="en-US" b="1" dirty="0" smtClean="0"/>
              <a:t> Busy Waiting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Algoritma</a:t>
            </a:r>
            <a:r>
              <a:rPr lang="en-US" dirty="0" smtClean="0"/>
              <a:t> Dekker </a:t>
            </a:r>
            <a:r>
              <a:rPr lang="en-US" dirty="0" err="1" smtClean="0"/>
              <a:t>mempunyai</a:t>
            </a:r>
            <a:r>
              <a:rPr lang="en-US" dirty="0" smtClean="0"/>
              <a:t> property- property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instruksi-instruksi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</a:t>
            </a:r>
            <a:r>
              <a:rPr lang="en-US" dirty="0" err="1" smtClean="0"/>
              <a:t>khusus.Proses</a:t>
            </a:r>
            <a:r>
              <a:rPr lang="en-US" dirty="0" smtClean="0"/>
              <a:t> yang </a:t>
            </a:r>
            <a:r>
              <a:rPr lang="en-US" dirty="0" err="1" smtClean="0"/>
              <a:t>beroperasi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critical section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 </a:t>
            </a:r>
            <a:r>
              <a:rPr lang="en-US" dirty="0" err="1" smtClean="0"/>
              <a:t>memasuki</a:t>
            </a:r>
            <a:r>
              <a:rPr lang="en-US" dirty="0" smtClean="0"/>
              <a:t> critical </a:t>
            </a:r>
            <a:r>
              <a:rPr lang="en-US" dirty="0" err="1" smtClean="0"/>
              <a:t>section.Proses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section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dirty="0" smtClean="0"/>
              <a:t>2.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Pembahasan Deadlock</a:t>
            </a:r>
            <a:endParaRPr lang="en-US" dirty="0" smtClean="0"/>
          </a:p>
          <a:p>
            <a:pPr lvl="0"/>
            <a:r>
              <a:rPr lang="id-ID" sz="3000" dirty="0" smtClean="0"/>
              <a:t>Model sistem</a:t>
            </a:r>
            <a:endParaRPr lang="en-US" sz="3000" dirty="0" smtClean="0"/>
          </a:p>
          <a:p>
            <a:pPr lvl="0"/>
            <a:r>
              <a:rPr lang="id-ID" sz="3000" dirty="0" smtClean="0"/>
              <a:t>Karakteristik deadlock</a:t>
            </a:r>
            <a:endParaRPr lang="en-US" sz="3000" dirty="0" smtClean="0"/>
          </a:p>
          <a:p>
            <a:pPr lvl="0"/>
            <a:r>
              <a:rPr lang="id-ID" sz="3000" dirty="0" smtClean="0"/>
              <a:t>Metode penanganan deadlock</a:t>
            </a:r>
            <a:endParaRPr lang="en-US" sz="3000" dirty="0" smtClean="0"/>
          </a:p>
          <a:p>
            <a:pPr lvl="0"/>
            <a:r>
              <a:rPr lang="id-ID" sz="3000" dirty="0" smtClean="0"/>
              <a:t>Deadlock prevention (mencegah)</a:t>
            </a:r>
            <a:endParaRPr lang="en-US" sz="3000" dirty="0" smtClean="0"/>
          </a:p>
          <a:p>
            <a:pPr lvl="0"/>
            <a:r>
              <a:rPr lang="id-ID" sz="3000" dirty="0" smtClean="0"/>
              <a:t>Deadlock avoidance (menghindari)</a:t>
            </a:r>
            <a:endParaRPr lang="en-US" sz="3000" dirty="0" smtClean="0"/>
          </a:p>
          <a:p>
            <a:pPr lvl="0"/>
            <a:r>
              <a:rPr lang="id-ID" sz="3000" dirty="0" smtClean="0"/>
              <a:t>Deadlock detection (deteksi)</a:t>
            </a:r>
            <a:endParaRPr lang="en-US" sz="3000" dirty="0" smtClean="0"/>
          </a:p>
          <a:p>
            <a:pPr lvl="0"/>
            <a:r>
              <a:rPr lang="id-ID" sz="3000" dirty="0" smtClean="0"/>
              <a:t>Penyembuhan dari deadlock (deadlock recovery)</a:t>
            </a:r>
            <a:endParaRPr lang="en-US" sz="3000" dirty="0" smtClean="0"/>
          </a:p>
          <a:p>
            <a:pPr lvl="0"/>
            <a:r>
              <a:rPr lang="id-ID" sz="3000" dirty="0" smtClean="0"/>
              <a:t>Solusi kombinasi dalam penanganan deadlock</a:t>
            </a:r>
            <a:endParaRPr lang="en-US" sz="3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Nyata Sehari-hari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04800" y="1142645"/>
            <a:ext cx="8610598" cy="5400686"/>
            <a:chOff x="0" y="-84"/>
            <a:chExt cx="7198" cy="547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2" y="534"/>
              <a:ext cx="3700" cy="3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8" name="AutoShape 4"/>
            <p:cNvSpPr>
              <a:spLocks/>
            </p:cNvSpPr>
            <p:nvPr/>
          </p:nvSpPr>
          <p:spPr bwMode="auto">
            <a:xfrm>
              <a:off x="316" y="676"/>
              <a:ext cx="3569" cy="3090"/>
            </a:xfrm>
            <a:custGeom>
              <a:avLst/>
              <a:gdLst/>
              <a:ahLst/>
              <a:cxnLst>
                <a:cxn ang="0">
                  <a:pos x="3533" y="36"/>
                </a:cxn>
                <a:cxn ang="0">
                  <a:pos x="36" y="36"/>
                </a:cxn>
                <a:cxn ang="0">
                  <a:pos x="36" y="44"/>
                </a:cxn>
                <a:cxn ang="0">
                  <a:pos x="36" y="3044"/>
                </a:cxn>
                <a:cxn ang="0">
                  <a:pos x="36" y="3054"/>
                </a:cxn>
                <a:cxn ang="0">
                  <a:pos x="3533" y="3054"/>
                </a:cxn>
                <a:cxn ang="0">
                  <a:pos x="3533" y="3044"/>
                </a:cxn>
                <a:cxn ang="0">
                  <a:pos x="43" y="3044"/>
                </a:cxn>
                <a:cxn ang="0">
                  <a:pos x="43" y="44"/>
                </a:cxn>
                <a:cxn ang="0">
                  <a:pos x="3523" y="44"/>
                </a:cxn>
                <a:cxn ang="0">
                  <a:pos x="3523" y="3044"/>
                </a:cxn>
                <a:cxn ang="0">
                  <a:pos x="3533" y="3044"/>
                </a:cxn>
                <a:cxn ang="0">
                  <a:pos x="3533" y="44"/>
                </a:cxn>
                <a:cxn ang="0">
                  <a:pos x="3533" y="44"/>
                </a:cxn>
                <a:cxn ang="0">
                  <a:pos x="3533" y="36"/>
                </a:cxn>
                <a:cxn ang="0">
                  <a:pos x="3569" y="0"/>
                </a:cxn>
                <a:cxn ang="0">
                  <a:pos x="0" y="0"/>
                </a:cxn>
                <a:cxn ang="0">
                  <a:pos x="0" y="26"/>
                </a:cxn>
                <a:cxn ang="0">
                  <a:pos x="0" y="3062"/>
                </a:cxn>
                <a:cxn ang="0">
                  <a:pos x="0" y="3090"/>
                </a:cxn>
                <a:cxn ang="0">
                  <a:pos x="3569" y="3090"/>
                </a:cxn>
                <a:cxn ang="0">
                  <a:pos x="3569" y="3063"/>
                </a:cxn>
                <a:cxn ang="0">
                  <a:pos x="3569" y="3062"/>
                </a:cxn>
                <a:cxn ang="0">
                  <a:pos x="3569" y="27"/>
                </a:cxn>
                <a:cxn ang="0">
                  <a:pos x="3542" y="27"/>
                </a:cxn>
                <a:cxn ang="0">
                  <a:pos x="3542" y="3062"/>
                </a:cxn>
                <a:cxn ang="0">
                  <a:pos x="26" y="3062"/>
                </a:cxn>
                <a:cxn ang="0">
                  <a:pos x="26" y="26"/>
                </a:cxn>
                <a:cxn ang="0">
                  <a:pos x="3569" y="26"/>
                </a:cxn>
                <a:cxn ang="0">
                  <a:pos x="3569" y="0"/>
                </a:cxn>
              </a:cxnLst>
              <a:rect l="0" t="0" r="r" b="b"/>
              <a:pathLst>
                <a:path w="3569" h="3090">
                  <a:moveTo>
                    <a:pt x="3533" y="36"/>
                  </a:moveTo>
                  <a:lnTo>
                    <a:pt x="36" y="36"/>
                  </a:lnTo>
                  <a:lnTo>
                    <a:pt x="36" y="44"/>
                  </a:lnTo>
                  <a:lnTo>
                    <a:pt x="36" y="3044"/>
                  </a:lnTo>
                  <a:lnTo>
                    <a:pt x="36" y="3054"/>
                  </a:lnTo>
                  <a:lnTo>
                    <a:pt x="3533" y="3054"/>
                  </a:lnTo>
                  <a:lnTo>
                    <a:pt x="3533" y="3044"/>
                  </a:lnTo>
                  <a:lnTo>
                    <a:pt x="43" y="3044"/>
                  </a:lnTo>
                  <a:lnTo>
                    <a:pt x="43" y="44"/>
                  </a:lnTo>
                  <a:lnTo>
                    <a:pt x="3523" y="44"/>
                  </a:lnTo>
                  <a:lnTo>
                    <a:pt x="3523" y="3044"/>
                  </a:lnTo>
                  <a:lnTo>
                    <a:pt x="3533" y="3044"/>
                  </a:lnTo>
                  <a:lnTo>
                    <a:pt x="3533" y="44"/>
                  </a:lnTo>
                  <a:lnTo>
                    <a:pt x="3533" y="36"/>
                  </a:lnTo>
                  <a:close/>
                  <a:moveTo>
                    <a:pt x="3569" y="0"/>
                  </a:moveTo>
                  <a:lnTo>
                    <a:pt x="0" y="0"/>
                  </a:lnTo>
                  <a:lnTo>
                    <a:pt x="0" y="26"/>
                  </a:lnTo>
                  <a:lnTo>
                    <a:pt x="0" y="3062"/>
                  </a:lnTo>
                  <a:lnTo>
                    <a:pt x="0" y="3090"/>
                  </a:lnTo>
                  <a:lnTo>
                    <a:pt x="3569" y="3090"/>
                  </a:lnTo>
                  <a:lnTo>
                    <a:pt x="3569" y="3063"/>
                  </a:lnTo>
                  <a:lnTo>
                    <a:pt x="3569" y="3062"/>
                  </a:lnTo>
                  <a:lnTo>
                    <a:pt x="3569" y="27"/>
                  </a:lnTo>
                  <a:lnTo>
                    <a:pt x="3542" y="27"/>
                  </a:lnTo>
                  <a:lnTo>
                    <a:pt x="3542" y="3062"/>
                  </a:lnTo>
                  <a:lnTo>
                    <a:pt x="26" y="3062"/>
                  </a:lnTo>
                  <a:lnTo>
                    <a:pt x="26" y="26"/>
                  </a:lnTo>
                  <a:lnTo>
                    <a:pt x="3569" y="26"/>
                  </a:lnTo>
                  <a:lnTo>
                    <a:pt x="356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9" y="9"/>
              <a:ext cx="7179" cy="5379"/>
            </a:xfrm>
            <a:prstGeom prst="rect">
              <a:avLst/>
            </a:prstGeom>
            <a:noFill/>
            <a:ln w="12192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1465" y="-84"/>
              <a:ext cx="3721" cy="2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4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Contoh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Nyata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Sehari-hari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endParaRP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ts val="11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25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13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252" y="3814"/>
              <a:ext cx="596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76000"/>
                </a:lnSpc>
                <a:spcBef>
                  <a:spcPts val="25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Solusi</a:t>
              </a: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: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0" y="4240"/>
              <a:ext cx="4268" cy="1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800100" marR="0" lvl="1" indent="-342900" algn="l" defTabSz="914400" rtl="0" eaLnBrk="1" fontAlgn="base" latinLnBrk="0" hangingPunct="1">
                <a:lnSpc>
                  <a:spcPct val="78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AutoNum type="arabicPeriod"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Traffic light, yang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mengijinkan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arus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satu</a:t>
              </a:r>
              <a:r>
                <a:rPr lang="en-US" sz="2000" dirty="0" smtClean="0"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arah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atau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arah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lainnya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dalam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suatu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waktu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tertentu</a:t>
              </a:r>
              <a:endParaRPr lang="en-US" sz="2000" dirty="0" smtClean="0">
                <a:latin typeface="Calibri" pitchFamily="34" charset="0"/>
                <a:cs typeface="Arial" pitchFamily="34" charset="0"/>
              </a:endParaRPr>
            </a:p>
            <a:p>
              <a:pPr marL="800100" marR="0" lvl="1" indent="-342900" algn="l" defTabSz="914400" rtl="0" eaLnBrk="1" fontAlgn="base" latinLnBrk="0" hangingPunct="1">
                <a:lnSpc>
                  <a:spcPct val="78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AutoNum type="arabicPeriod"/>
                <a:tabLst/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Semua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mobil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hanya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boleh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belok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kiri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/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kanan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3058" y="3931"/>
              <a:ext cx="446" cy="6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7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4452" y="796"/>
              <a:ext cx="2746" cy="4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342900" marR="0" lvl="0" indent="-342900" algn="l" defTabSz="914400" rtl="0" eaLnBrk="1" fontAlgn="base" latinLnBrk="0" hangingPunct="1">
                <a:lnSpc>
                  <a:spcPct val="7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AutoNum type="arabicPeriod"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Hanya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satu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mobil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boleh</a:t>
              </a:r>
              <a:r>
                <a:rPr lang="en-US" dirty="0" smtClean="0"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menempati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setiap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persimpangan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pada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suatu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waktu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(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3232CC"/>
                  </a:solidFill>
                  <a:effectLst/>
                  <a:latin typeface="Calibri" pitchFamily="34" charset="0"/>
                  <a:cs typeface="Arial" pitchFamily="34" charset="0"/>
                </a:rPr>
                <a:t>mutual exclusion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) 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7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AutoNum type="arabicPeriod"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Mobil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boleh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diam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di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persimpangan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ketika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menunggu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untuk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sampai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persimpangan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berikutnya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(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3232CC"/>
                  </a:solidFill>
                  <a:effectLst/>
                  <a:latin typeface="Calibri" pitchFamily="34" charset="0"/>
                  <a:cs typeface="Arial" pitchFamily="34" charset="0"/>
                </a:rPr>
                <a:t>hold and wait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)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7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AutoNum type="arabicPeriod"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Mobil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tidak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dapat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dipindahkan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dari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tempatnya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pada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arus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lalulintas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,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hanya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dapat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jalan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depan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(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3232CC"/>
                  </a:solidFill>
                  <a:effectLst/>
                  <a:latin typeface="Calibri" pitchFamily="34" charset="0"/>
                  <a:cs typeface="Arial" pitchFamily="34" charset="0"/>
                </a:rPr>
                <a:t>no preemption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)</a:t>
              </a:r>
            </a:p>
            <a:p>
              <a:pPr marL="342900" marR="0" lvl="0" indent="-342900" algn="l" defTabSz="914400" rtl="0" eaLnBrk="1" fontAlgn="base" latinLnBrk="0" hangingPunct="1">
                <a:lnSpc>
                  <a:spcPct val="78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AutoNum type="arabicPeriod"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Kumpulan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mobil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dalam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situasi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deadlock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termasuk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juga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mobil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yang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ada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di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tengah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persimpangan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(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3232CC"/>
                  </a:solidFill>
                  <a:effectLst/>
                  <a:latin typeface="Calibri" pitchFamily="34" charset="0"/>
                  <a:cs typeface="Arial" pitchFamily="34" charset="0"/>
                </a:rPr>
                <a:t>circular waiting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)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id-ID" dirty="0" smtClean="0"/>
              <a:t>Masalah deadlock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id-ID" dirty="0" smtClean="0"/>
              <a:t>Sekumpulan proses yang diblok, dimana setiap proses memegang satu resource dan menunggu resource lain dari proses dalam kumpulan proses yang sedang diblok tersebut, biasanya dari proses- proses atau resource yang </a:t>
            </a:r>
            <a:r>
              <a:rPr lang="id-ID" i="1" dirty="0" smtClean="0"/>
              <a:t>non-preemptive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7772400" cy="4114800"/>
          </a:xfrm>
        </p:spPr>
        <p:txBody>
          <a:bodyPr/>
          <a:lstStyle/>
          <a:p>
            <a:pPr algn="ctr">
              <a:buNone/>
            </a:pPr>
            <a:r>
              <a:rPr lang="id-ID" sz="4000" dirty="0" smtClean="0"/>
              <a:t>Model Sistem</a:t>
            </a:r>
            <a:endParaRPr lang="en-US" sz="4000" dirty="0" smtClean="0"/>
          </a:p>
          <a:p>
            <a:pPr lvl="0"/>
            <a:r>
              <a:rPr lang="id-ID" dirty="0" smtClean="0"/>
              <a:t>Resource R1, R2, …, Rn</a:t>
            </a:r>
            <a:endParaRPr lang="en-US" dirty="0" smtClean="0"/>
          </a:p>
          <a:p>
            <a:r>
              <a:rPr lang="id-ID" dirty="0" smtClean="0"/>
              <a:t>Fisik: CPU cycles, memory space, perangkat I/O Logikal: files, semaphores, monitor</a:t>
            </a:r>
            <a:endParaRPr lang="en-US" sz="2400" dirty="0" smtClean="0"/>
          </a:p>
          <a:p>
            <a:pPr lvl="0"/>
            <a:r>
              <a:rPr lang="id-ID" dirty="0" smtClean="0"/>
              <a:t>Setiap resource Ri, terdiri atas sejumlah Wi perangkat</a:t>
            </a:r>
            <a:endParaRPr lang="en-US" dirty="0" smtClean="0"/>
          </a:p>
          <a:p>
            <a:pPr lvl="0"/>
            <a:r>
              <a:rPr lang="id-ID" dirty="0" smtClean="0"/>
              <a:t>Setiap proses memakai suatu resource, dengan urutan penggunaan</a:t>
            </a:r>
            <a:endParaRPr lang="en-US" dirty="0" smtClean="0"/>
          </a:p>
          <a:p>
            <a:pPr lvl="1"/>
            <a:r>
              <a:rPr lang="id-ID" dirty="0" smtClean="0"/>
              <a:t>Request (system call)</a:t>
            </a:r>
            <a:endParaRPr lang="en-US" sz="2000" dirty="0" smtClean="0"/>
          </a:p>
          <a:p>
            <a:pPr lvl="1"/>
            <a:r>
              <a:rPr lang="id-ID" dirty="0" smtClean="0"/>
              <a:t>Use</a:t>
            </a:r>
            <a:endParaRPr lang="en-US" sz="2000" dirty="0" smtClean="0"/>
          </a:p>
          <a:p>
            <a:pPr lvl="1"/>
            <a:r>
              <a:rPr lang="id-ID" dirty="0" smtClean="0"/>
              <a:t>Release (system call)</a:t>
            </a: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. </a:t>
            </a:r>
            <a:r>
              <a:rPr lang="en-US" dirty="0" err="1" smtClean="0"/>
              <a:t>Bagian</a:t>
            </a:r>
            <a:r>
              <a:rPr lang="en-US" dirty="0" smtClean="0"/>
              <a:t> program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critical region/section.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772400" cy="4114800"/>
          </a:xfrm>
        </p:spPr>
        <p:txBody>
          <a:bodyPr/>
          <a:lstStyle/>
          <a:p>
            <a:pPr algn="ctr">
              <a:buNone/>
            </a:pPr>
            <a:r>
              <a:rPr lang="id-ID" sz="4000" dirty="0" smtClean="0"/>
              <a:t>Karakteristik deadlock</a:t>
            </a:r>
            <a:endParaRPr lang="en-US" sz="4000" dirty="0" smtClean="0"/>
          </a:p>
          <a:p>
            <a:r>
              <a:rPr lang="id-ID" dirty="0" smtClean="0"/>
              <a:t>Kondisi-kondisi penimbul deadlock (harus terjadi simultan keempatnya):</a:t>
            </a:r>
            <a:endParaRPr lang="en-US" dirty="0" smtClean="0"/>
          </a:p>
          <a:p>
            <a:pPr lvl="0"/>
            <a:r>
              <a:rPr lang="id-ID" u="sng" dirty="0" smtClean="0"/>
              <a:t>Mutual exclusion</a:t>
            </a:r>
            <a:r>
              <a:rPr lang="id-ID" dirty="0" smtClean="0"/>
              <a:t>: jika suatu proses menggunakan suatu resource, tidak ada proses lain yang boleh menggunakan resourse tersebut</a:t>
            </a:r>
            <a:endParaRPr lang="en-US" dirty="0" smtClean="0"/>
          </a:p>
          <a:p>
            <a:pPr lvl="0"/>
            <a:r>
              <a:rPr lang="id-ID" u="sng" dirty="0" smtClean="0"/>
              <a:t>Hold and wait</a:t>
            </a:r>
            <a:r>
              <a:rPr lang="id-ID" dirty="0" smtClean="0"/>
              <a:t>: pada saat suatu proses mengakses suatu resource, proses tersebut dapat meminta ijin untuk mengakses resource lain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Karakteristik deadlock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u="sng" dirty="0" smtClean="0"/>
              <a:t>No preemption</a:t>
            </a:r>
            <a:r>
              <a:rPr lang="id-ID" dirty="0" smtClean="0"/>
              <a:t>: jika suatu proses meminta ijin untuk mengakses resource, sementara resource tidak tersedia, maka permintaan tidak dapat dibatalkan</a:t>
            </a:r>
            <a:endParaRPr lang="en-US" dirty="0" smtClean="0"/>
          </a:p>
          <a:p>
            <a:pPr lvl="0"/>
            <a:r>
              <a:rPr lang="id-ID" u="sng" dirty="0" smtClean="0"/>
              <a:t>Circular wait</a:t>
            </a:r>
            <a:r>
              <a:rPr lang="id-ID" dirty="0" smtClean="0"/>
              <a:t>: jika proses Pi sedang mengakses resouce Ri, dan meminta ijin untuk mengakses resource Rj, dan pada saat bersamaan proses Pj sedang mengakses Rj dan minta ijin untuk mengakses resource Ri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7772400" cy="4114800"/>
          </a:xfrm>
        </p:spPr>
        <p:txBody>
          <a:bodyPr/>
          <a:lstStyle/>
          <a:p>
            <a:pPr algn="ctr">
              <a:buNone/>
            </a:pPr>
            <a:r>
              <a:rPr lang="id-ID" dirty="0" smtClean="0"/>
              <a:t>Resource Allocation Graph (1)</a:t>
            </a:r>
            <a:endParaRPr lang="en-US" sz="1800" dirty="0" smtClean="0"/>
          </a:p>
          <a:p>
            <a:pPr lvl="0"/>
            <a:r>
              <a:rPr lang="id-ID" dirty="0" smtClean="0"/>
              <a:t>Sekumpulan simpul V (vertex) dan arah E (edge)</a:t>
            </a:r>
            <a:endParaRPr lang="en-US" dirty="0" smtClean="0"/>
          </a:p>
          <a:p>
            <a:pPr lvl="1"/>
            <a:r>
              <a:rPr lang="id-ID" dirty="0" smtClean="0"/>
              <a:t>V dikelompokkan menjadi</a:t>
            </a:r>
            <a:endParaRPr lang="en-US" sz="2000" dirty="0" smtClean="0"/>
          </a:p>
          <a:p>
            <a:r>
              <a:rPr lang="id-ID" dirty="0" smtClean="0"/>
              <a:t>P = {P1, … , Pn}</a:t>
            </a:r>
            <a:endParaRPr lang="en-US" sz="2800" dirty="0" smtClean="0"/>
          </a:p>
          <a:p>
            <a:r>
              <a:rPr lang="id-ID" dirty="0" smtClean="0"/>
              <a:t>R = {R1, …, Rm}</a:t>
            </a:r>
            <a:endParaRPr lang="en-US" sz="2800" dirty="0" smtClean="0"/>
          </a:p>
          <a:p>
            <a:pPr lvl="1"/>
            <a:r>
              <a:rPr lang="id-ID" dirty="0" smtClean="0"/>
              <a:t>Request edge – arah dari Pi € Rj</a:t>
            </a:r>
            <a:endParaRPr lang="en-US" sz="2000" dirty="0" smtClean="0"/>
          </a:p>
          <a:p>
            <a:pPr lvl="1"/>
            <a:r>
              <a:rPr lang="id-ID" dirty="0" smtClean="0"/>
              <a:t>Assignment edge – arah dari Rj € Pi</a:t>
            </a:r>
            <a:endParaRPr lang="en-US" dirty="0" smtClean="0"/>
          </a:p>
          <a:p>
            <a:r>
              <a:rPr lang="id-ID" dirty="0" smtClean="0"/>
              <a:t>Process</a:t>
            </a:r>
            <a:r>
              <a:rPr lang="en-US" dirty="0" smtClean="0"/>
              <a:t> </a:t>
            </a:r>
            <a:endParaRPr lang="en-US" sz="1600" dirty="0" smtClean="0"/>
          </a:p>
          <a:p>
            <a:pPr lvl="0"/>
            <a:r>
              <a:rPr lang="id-ID" dirty="0" smtClean="0"/>
              <a:t>Resource Type dengan 4 instances</a:t>
            </a:r>
            <a:endParaRPr lang="en-US" sz="2400" dirty="0" smtClean="0"/>
          </a:p>
          <a:p>
            <a:pPr lvl="0"/>
            <a:r>
              <a:rPr lang="id-ID" i="1" dirty="0" smtClean="0"/>
              <a:t>P</a:t>
            </a:r>
            <a:r>
              <a:rPr lang="id-ID" sz="1600" i="1" dirty="0" smtClean="0"/>
              <a:t>i </a:t>
            </a:r>
            <a:r>
              <a:rPr lang="id-ID" dirty="0" smtClean="0"/>
              <a:t>meminta </a:t>
            </a:r>
            <a:r>
              <a:rPr lang="id-ID" i="1" dirty="0" smtClean="0"/>
              <a:t>R</a:t>
            </a:r>
            <a:r>
              <a:rPr lang="id-ID" sz="1600" i="1" dirty="0" smtClean="0"/>
              <a:t>j</a:t>
            </a:r>
            <a:endParaRPr lang="en-US" sz="4800" dirty="0" smtClean="0"/>
          </a:p>
          <a:p>
            <a:pPr lvl="0"/>
            <a:r>
              <a:rPr lang="id-ID" i="1" dirty="0" smtClean="0"/>
              <a:t>P</a:t>
            </a:r>
            <a:r>
              <a:rPr lang="id-ID" sz="1600" i="1" dirty="0" smtClean="0"/>
              <a:t>i </a:t>
            </a:r>
            <a:r>
              <a:rPr lang="id-ID" dirty="0" smtClean="0"/>
              <a:t>memegang satu instance dari </a:t>
            </a:r>
            <a:r>
              <a:rPr lang="id-ID" i="1" dirty="0" smtClean="0"/>
              <a:t>R</a:t>
            </a:r>
            <a:r>
              <a:rPr lang="id-ID" sz="1600" i="1" dirty="0" smtClean="0"/>
              <a:t>j</a:t>
            </a:r>
            <a:endParaRPr lang="en-US" sz="2400" dirty="0" smtClean="0"/>
          </a:p>
          <a:p>
            <a:pPr>
              <a:buNone/>
            </a:pPr>
            <a:r>
              <a:rPr lang="id-ID" i="1" dirty="0" smtClean="0"/>
              <a:t> </a:t>
            </a:r>
            <a:endParaRPr lang="en-US" sz="1600" dirty="0" smtClean="0"/>
          </a:p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Resource Alocation Graph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11053" y="1234433"/>
            <a:ext cx="8815868" cy="5308898"/>
            <a:chOff x="9" y="9"/>
            <a:chExt cx="7179" cy="5379"/>
          </a:xfrm>
        </p:grpSpPr>
        <p:pic>
          <p:nvPicPr>
            <p:cNvPr id="35843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40" y="831"/>
              <a:ext cx="3167" cy="4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844" name="AutoShape 4"/>
            <p:cNvSpPr>
              <a:spLocks/>
            </p:cNvSpPr>
            <p:nvPr/>
          </p:nvSpPr>
          <p:spPr bwMode="auto">
            <a:xfrm>
              <a:off x="2596" y="736"/>
              <a:ext cx="3269" cy="4350"/>
            </a:xfrm>
            <a:custGeom>
              <a:avLst/>
              <a:gdLst/>
              <a:ahLst/>
              <a:cxnLst>
                <a:cxn ang="0">
                  <a:pos x="3233" y="36"/>
                </a:cxn>
                <a:cxn ang="0">
                  <a:pos x="36" y="36"/>
                </a:cxn>
                <a:cxn ang="0">
                  <a:pos x="36" y="44"/>
                </a:cxn>
                <a:cxn ang="0">
                  <a:pos x="36" y="4304"/>
                </a:cxn>
                <a:cxn ang="0">
                  <a:pos x="36" y="4314"/>
                </a:cxn>
                <a:cxn ang="0">
                  <a:pos x="3233" y="4314"/>
                </a:cxn>
                <a:cxn ang="0">
                  <a:pos x="3233" y="4304"/>
                </a:cxn>
                <a:cxn ang="0">
                  <a:pos x="43" y="4304"/>
                </a:cxn>
                <a:cxn ang="0">
                  <a:pos x="43" y="44"/>
                </a:cxn>
                <a:cxn ang="0">
                  <a:pos x="3223" y="44"/>
                </a:cxn>
                <a:cxn ang="0">
                  <a:pos x="3223" y="4304"/>
                </a:cxn>
                <a:cxn ang="0">
                  <a:pos x="3233" y="4304"/>
                </a:cxn>
                <a:cxn ang="0">
                  <a:pos x="3233" y="44"/>
                </a:cxn>
                <a:cxn ang="0">
                  <a:pos x="3233" y="44"/>
                </a:cxn>
                <a:cxn ang="0">
                  <a:pos x="3233" y="36"/>
                </a:cxn>
                <a:cxn ang="0">
                  <a:pos x="3269" y="0"/>
                </a:cxn>
                <a:cxn ang="0">
                  <a:pos x="0" y="0"/>
                </a:cxn>
                <a:cxn ang="0">
                  <a:pos x="0" y="26"/>
                </a:cxn>
                <a:cxn ang="0">
                  <a:pos x="0" y="4322"/>
                </a:cxn>
                <a:cxn ang="0">
                  <a:pos x="0" y="4350"/>
                </a:cxn>
                <a:cxn ang="0">
                  <a:pos x="3269" y="4350"/>
                </a:cxn>
                <a:cxn ang="0">
                  <a:pos x="3269" y="4323"/>
                </a:cxn>
                <a:cxn ang="0">
                  <a:pos x="3269" y="4322"/>
                </a:cxn>
                <a:cxn ang="0">
                  <a:pos x="3269" y="27"/>
                </a:cxn>
                <a:cxn ang="0">
                  <a:pos x="3242" y="27"/>
                </a:cxn>
                <a:cxn ang="0">
                  <a:pos x="3242" y="4322"/>
                </a:cxn>
                <a:cxn ang="0">
                  <a:pos x="26" y="4322"/>
                </a:cxn>
                <a:cxn ang="0">
                  <a:pos x="26" y="26"/>
                </a:cxn>
                <a:cxn ang="0">
                  <a:pos x="3269" y="26"/>
                </a:cxn>
                <a:cxn ang="0">
                  <a:pos x="3269" y="0"/>
                </a:cxn>
              </a:cxnLst>
              <a:rect l="0" t="0" r="r" b="b"/>
              <a:pathLst>
                <a:path w="3269" h="4350">
                  <a:moveTo>
                    <a:pt x="3233" y="36"/>
                  </a:moveTo>
                  <a:lnTo>
                    <a:pt x="36" y="36"/>
                  </a:lnTo>
                  <a:lnTo>
                    <a:pt x="36" y="44"/>
                  </a:lnTo>
                  <a:lnTo>
                    <a:pt x="36" y="4304"/>
                  </a:lnTo>
                  <a:lnTo>
                    <a:pt x="36" y="4314"/>
                  </a:lnTo>
                  <a:lnTo>
                    <a:pt x="3233" y="4314"/>
                  </a:lnTo>
                  <a:lnTo>
                    <a:pt x="3233" y="4304"/>
                  </a:lnTo>
                  <a:lnTo>
                    <a:pt x="43" y="4304"/>
                  </a:lnTo>
                  <a:lnTo>
                    <a:pt x="43" y="44"/>
                  </a:lnTo>
                  <a:lnTo>
                    <a:pt x="3223" y="44"/>
                  </a:lnTo>
                  <a:lnTo>
                    <a:pt x="3223" y="4304"/>
                  </a:lnTo>
                  <a:lnTo>
                    <a:pt x="3233" y="4304"/>
                  </a:lnTo>
                  <a:lnTo>
                    <a:pt x="3233" y="44"/>
                  </a:lnTo>
                  <a:lnTo>
                    <a:pt x="3233" y="36"/>
                  </a:lnTo>
                  <a:close/>
                  <a:moveTo>
                    <a:pt x="3269" y="0"/>
                  </a:moveTo>
                  <a:lnTo>
                    <a:pt x="0" y="0"/>
                  </a:lnTo>
                  <a:lnTo>
                    <a:pt x="0" y="26"/>
                  </a:lnTo>
                  <a:lnTo>
                    <a:pt x="0" y="4322"/>
                  </a:lnTo>
                  <a:lnTo>
                    <a:pt x="0" y="4350"/>
                  </a:lnTo>
                  <a:lnTo>
                    <a:pt x="3269" y="4350"/>
                  </a:lnTo>
                  <a:lnTo>
                    <a:pt x="3269" y="4323"/>
                  </a:lnTo>
                  <a:lnTo>
                    <a:pt x="3269" y="4322"/>
                  </a:lnTo>
                  <a:lnTo>
                    <a:pt x="3269" y="27"/>
                  </a:lnTo>
                  <a:lnTo>
                    <a:pt x="3242" y="27"/>
                  </a:lnTo>
                  <a:lnTo>
                    <a:pt x="3242" y="4322"/>
                  </a:lnTo>
                  <a:lnTo>
                    <a:pt x="26" y="4322"/>
                  </a:lnTo>
                  <a:lnTo>
                    <a:pt x="26" y="26"/>
                  </a:lnTo>
                  <a:lnTo>
                    <a:pt x="3269" y="26"/>
                  </a:lnTo>
                  <a:lnTo>
                    <a:pt x="326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45" name="Rectangle 5"/>
            <p:cNvSpPr>
              <a:spLocks noChangeArrowheads="1"/>
            </p:cNvSpPr>
            <p:nvPr/>
          </p:nvSpPr>
          <p:spPr bwMode="auto">
            <a:xfrm>
              <a:off x="9" y="9"/>
              <a:ext cx="7179" cy="5379"/>
            </a:xfrm>
            <a:prstGeom prst="rect">
              <a:avLst/>
            </a:prstGeom>
            <a:noFill/>
            <a:ln w="12192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47" name="Text Box 7"/>
            <p:cNvSpPr txBox="1">
              <a:spLocks noChangeArrowheads="1"/>
            </p:cNvSpPr>
            <p:nvPr/>
          </p:nvSpPr>
          <p:spPr bwMode="auto">
            <a:xfrm>
              <a:off x="192" y="953"/>
              <a:ext cx="2358" cy="4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925513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•"/>
                <a:tabLst/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Siklus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Microsoft Sans Serif" pitchFamily="34" charset="0"/>
                  <a:cs typeface="Arial" pitchFamily="34" charset="0"/>
                </a:rPr>
                <a:t>€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deadlock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mungkin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terjadi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.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439738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•"/>
                <a:tabLst/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Jika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hanya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satu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instance per resource,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maka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pasti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terjadi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deadlock</a:t>
              </a:r>
            </a:p>
            <a:p>
              <a:pPr marL="0" marR="28575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•"/>
                <a:tabLst/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Jika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ada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lebih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dari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satu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instance,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terjadi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deadlock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jika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tidak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ada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proses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yang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dapat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melepaskan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resource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untuk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dialokasikan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proses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lainnya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848" name="Text Box 8"/>
            <p:cNvSpPr txBox="1">
              <a:spLocks noChangeArrowheads="1"/>
            </p:cNvSpPr>
            <p:nvPr/>
          </p:nvSpPr>
          <p:spPr bwMode="auto">
            <a:xfrm>
              <a:off x="5952" y="1886"/>
              <a:ext cx="1175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  <a:cs typeface="Arial" pitchFamily="34" charset="0"/>
                </a:rPr>
                <a:t>Terjadi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  <a:cs typeface="Arial" pitchFamily="34" charset="0"/>
                </a:rPr>
                <a:t>deadlock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775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  <a:cs typeface="Arial" pitchFamily="34" charset="0"/>
                </a:rPr>
                <a:t>P2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Microsoft Sans Serif" pitchFamily="34" charset="0"/>
                  <a:cs typeface="Arial" pitchFamily="34" charset="0"/>
                </a:rPr>
                <a:t>€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  <a:cs typeface="Arial" pitchFamily="34" charset="0"/>
                </a:rPr>
                <a:t>P3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Microsoft Sans Serif" pitchFamily="34" charset="0"/>
                  <a:cs typeface="Arial" pitchFamily="34" charset="0"/>
                </a:rPr>
                <a:t>€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  <a:cs typeface="Arial" pitchFamily="34" charset="0"/>
                </a:rPr>
                <a:t>P1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Microsoft Sans Serif" pitchFamily="34" charset="0"/>
                  <a:cs typeface="Arial" pitchFamily="34" charset="0"/>
                </a:rPr>
                <a:t>€ 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  <a:cs typeface="Arial" pitchFamily="34" charset="0"/>
                </a:rPr>
                <a:t>P2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7772400" cy="4114800"/>
          </a:xfrm>
        </p:spPr>
        <p:txBody>
          <a:bodyPr/>
          <a:lstStyle/>
          <a:p>
            <a:pPr algn="ctr">
              <a:buNone/>
            </a:pPr>
            <a:r>
              <a:rPr lang="id-ID" sz="4000" dirty="0" smtClean="0"/>
              <a:t>Metode penanganan deadlock</a:t>
            </a:r>
            <a:endParaRPr lang="en-US" sz="4000" dirty="0" smtClean="0"/>
          </a:p>
          <a:p>
            <a:pPr lvl="0"/>
            <a:r>
              <a:rPr lang="id-ID" sz="3000" dirty="0" smtClean="0"/>
              <a:t>Menggunakan satu protokol yang meyakinkan bahwa sistem tidak akan pernah mengalami deadlock € deadlock prevention atau avoidance</a:t>
            </a:r>
            <a:endParaRPr lang="en-US" sz="3000" dirty="0" smtClean="0"/>
          </a:p>
          <a:p>
            <a:pPr lvl="0"/>
            <a:r>
              <a:rPr lang="id-ID" sz="3000" dirty="0" smtClean="0"/>
              <a:t>Mengijinkan sistem mengalami deadlock, namun kemudian harus segera dapat memperbaikinya</a:t>
            </a:r>
            <a:endParaRPr lang="en-US" sz="3000" dirty="0" smtClean="0"/>
          </a:p>
          <a:p>
            <a:r>
              <a:rPr lang="id-ID" sz="3000" dirty="0" smtClean="0"/>
              <a:t>€ deadlock detection and recovery</a:t>
            </a:r>
            <a:endParaRPr lang="en-US" sz="3000" dirty="0" smtClean="0"/>
          </a:p>
          <a:p>
            <a:pPr lvl="0"/>
            <a:r>
              <a:rPr lang="id-ID" sz="3000" dirty="0" smtClean="0"/>
              <a:t>Mengabaikan semua permasalahan bersama- sama, dan menganggap bahwa deadlock tidak akan pernah terjadi, digunakan dalam berbagai SOK, termasuk Unix dan Windows € deadlock ingoring and recovery</a:t>
            </a:r>
            <a:endParaRPr lang="en-US" sz="3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id-ID" dirty="0" smtClean="0"/>
              <a:t>Deadlock prevention (1)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Kondisi untuk mengatasi deadlock dengan cara meyakinkan bahwa </a:t>
            </a:r>
            <a:r>
              <a:rPr lang="id-ID" sz="2400" u="sng" dirty="0" smtClean="0">
                <a:solidFill>
                  <a:srgbClr val="FFFF00"/>
                </a:solidFill>
              </a:rPr>
              <a:t>paling sedikit satu dari kondisi</a:t>
            </a:r>
            <a:r>
              <a:rPr lang="id-ID" sz="2400" dirty="0" smtClean="0">
                <a:solidFill>
                  <a:srgbClr val="FFFF00"/>
                </a:solidFill>
              </a:rPr>
              <a:t> </a:t>
            </a:r>
            <a:r>
              <a:rPr lang="id-ID" sz="2400" u="sng" dirty="0" smtClean="0">
                <a:solidFill>
                  <a:srgbClr val="FFFF00"/>
                </a:solidFill>
              </a:rPr>
              <a:t>deadlock tidak terjadi</a:t>
            </a:r>
            <a:endParaRPr lang="en-US" sz="2400" dirty="0" smtClean="0">
              <a:solidFill>
                <a:srgbClr val="FFFF00"/>
              </a:solidFill>
            </a:endParaRPr>
          </a:p>
          <a:p>
            <a:pPr lvl="0">
              <a:buNone/>
            </a:pPr>
            <a:r>
              <a:rPr lang="en-US" sz="2400" dirty="0" smtClean="0"/>
              <a:t>1. </a:t>
            </a:r>
            <a:r>
              <a:rPr lang="id-ID" sz="2400" dirty="0" smtClean="0"/>
              <a:t>Mutual exclusion (buat </a:t>
            </a:r>
            <a:r>
              <a:rPr lang="id-ID" sz="2400" i="1" dirty="0" smtClean="0"/>
              <a:t>resource shareable</a:t>
            </a:r>
            <a:r>
              <a:rPr lang="id-ID" sz="2400" dirty="0" smtClean="0"/>
              <a:t>)</a:t>
            </a:r>
            <a:endParaRPr lang="en-US" sz="2400" dirty="0" smtClean="0"/>
          </a:p>
          <a:p>
            <a:pPr lvl="1"/>
            <a:r>
              <a:rPr lang="id-ID" sz="2400" dirty="0" smtClean="0"/>
              <a:t>Non-shareable € mutex diperlukan, co: printer</a:t>
            </a:r>
            <a:endParaRPr lang="en-US" sz="2400" dirty="0" smtClean="0"/>
          </a:p>
          <a:p>
            <a:pPr lvl="1"/>
            <a:r>
              <a:rPr lang="id-ID" sz="2400" dirty="0" smtClean="0"/>
              <a:t>Shareable € tidak perlu mutex, co: read-only file</a:t>
            </a:r>
            <a:endParaRPr lang="en-US" sz="2400" dirty="0" smtClean="0"/>
          </a:p>
          <a:p>
            <a:pPr lvl="1">
              <a:buNone/>
            </a:pPr>
            <a:r>
              <a:rPr lang="en-US" sz="2400" dirty="0" smtClean="0"/>
              <a:t>2.  </a:t>
            </a:r>
            <a:r>
              <a:rPr lang="id-ID" sz="2400" dirty="0" smtClean="0"/>
              <a:t>Hold and Wait (melepas </a:t>
            </a:r>
            <a:r>
              <a:rPr lang="id-ID" sz="2400" i="1" dirty="0" smtClean="0"/>
              <a:t>resource </a:t>
            </a:r>
            <a:r>
              <a:rPr lang="id-ID" sz="2400" dirty="0" smtClean="0"/>
              <a:t>pada saat </a:t>
            </a:r>
            <a:r>
              <a:rPr lang="id-ID" sz="2400" i="1" dirty="0" smtClean="0"/>
              <a:t>request</a:t>
            </a:r>
            <a:r>
              <a:rPr lang="id-ID" sz="2400" dirty="0" smtClean="0"/>
              <a:t>)</a:t>
            </a:r>
            <a:endParaRPr lang="en-US" sz="2400" dirty="0" smtClean="0"/>
          </a:p>
          <a:p>
            <a:pPr lvl="1"/>
            <a:r>
              <a:rPr lang="id-ID" sz="2400" dirty="0" smtClean="0"/>
              <a:t>Proses harus melepas resource yang dibawanya sebelum meminta resource lainnya</a:t>
            </a:r>
            <a:endParaRPr lang="en-US" sz="2400" dirty="0" smtClean="0"/>
          </a:p>
          <a:p>
            <a:pPr lvl="1"/>
            <a:r>
              <a:rPr lang="id-ID" sz="2400" dirty="0" smtClean="0"/>
              <a:t>	Low resource utilization: banyak resource dialokasikan namun tidak digunakan dalam waktu yang lama</a:t>
            </a:r>
            <a:endParaRPr lang="en-US" sz="2400" dirty="0" smtClean="0"/>
          </a:p>
          <a:p>
            <a:pPr lvl="1"/>
            <a:r>
              <a:rPr lang="id-ID" sz="2400" dirty="0" smtClean="0"/>
              <a:t>Mungkin terjadi starvation: permintaan tidak dilayani untuk resource yang popular karena selalu dialokasikan untuk proses lain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id-ID" dirty="0" smtClean="0"/>
              <a:t>Deadlock prevention (2)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4114800"/>
          </a:xfrm>
        </p:spPr>
        <p:txBody>
          <a:bodyPr/>
          <a:lstStyle/>
          <a:p>
            <a:pPr lvl="0"/>
            <a:r>
              <a:rPr lang="id-ID" dirty="0" smtClean="0"/>
              <a:t>No </a:t>
            </a:r>
            <a:r>
              <a:rPr lang="id-ID" dirty="0" smtClean="0"/>
              <a:t>preemption (melepas </a:t>
            </a:r>
            <a:r>
              <a:rPr lang="id-ID" i="1" dirty="0" smtClean="0"/>
              <a:t>resource </a:t>
            </a:r>
            <a:r>
              <a:rPr lang="id-ID" dirty="0" smtClean="0"/>
              <a:t>pada saat </a:t>
            </a:r>
            <a:r>
              <a:rPr lang="id-ID" i="1" dirty="0" smtClean="0"/>
              <a:t>waiting</a:t>
            </a:r>
            <a:r>
              <a:rPr lang="id-ID" dirty="0" smtClean="0"/>
              <a:t>)</a:t>
            </a:r>
            <a:endParaRPr lang="en-US" sz="2400" dirty="0" smtClean="0"/>
          </a:p>
          <a:p>
            <a:pPr lvl="1"/>
            <a:r>
              <a:rPr lang="id-ID" dirty="0" smtClean="0"/>
              <a:t>Pembebasan semua resource yang dipegang suatu proses apabila proses ingin mengakses suatu resource lain, dan tidak dapat langsung dipenuhi</a:t>
            </a:r>
            <a:endParaRPr lang="en-US" sz="2400" dirty="0" smtClean="0"/>
          </a:p>
          <a:p>
            <a:pPr lvl="1"/>
            <a:r>
              <a:rPr lang="id-ID" dirty="0" smtClean="0"/>
              <a:t>Resource dengan preemption ditambahkan pada proses yang ingin mengakses resource lain tersebut</a:t>
            </a:r>
            <a:endParaRPr lang="en-US" sz="2400" dirty="0" smtClean="0"/>
          </a:p>
          <a:p>
            <a:pPr lvl="1"/>
            <a:r>
              <a:rPr lang="id-ID" dirty="0" smtClean="0"/>
              <a:t>Proses dimulai kembali apabila sudah mendapatkan kembali semua resource yang dilepaskan termasuk resource yang ingin diakses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 smtClean="0"/>
              <a:t>Circular wait (</a:t>
            </a:r>
            <a:r>
              <a:rPr lang="id-ID" i="1" dirty="0" smtClean="0"/>
              <a:t>request </a:t>
            </a:r>
            <a:r>
              <a:rPr lang="id-ID" dirty="0" smtClean="0"/>
              <a:t>berurutan)</a:t>
            </a:r>
            <a:endParaRPr lang="en-US" sz="2400" dirty="0" smtClean="0"/>
          </a:p>
          <a:p>
            <a:pPr lvl="1"/>
            <a:r>
              <a:rPr lang="id-ID" dirty="0" smtClean="0"/>
              <a:t>Memberi nomor pada setiap resource yang ada</a:t>
            </a:r>
            <a:endParaRPr lang="en-US" sz="2400" dirty="0" smtClean="0"/>
          </a:p>
          <a:p>
            <a:pPr lvl="1"/>
            <a:r>
              <a:rPr lang="id-ID" dirty="0" smtClean="0"/>
              <a:t>Setiap proses boleh mengakses resource secara berurutan dari nomor rendah ke tinggi</a:t>
            </a:r>
            <a:endParaRPr lang="en-US" sz="2400" dirty="0" smtClean="0"/>
          </a:p>
          <a:p>
            <a:pPr lvl="1"/>
            <a:r>
              <a:rPr lang="id-ID" dirty="0" smtClean="0"/>
              <a:t>Contoh: resource R1, … , R5. Jika P0 sedang mengakses R2, maka P0 hanya boleh request R3, … , R5. Jika P1 sedang mengakses R3, maka P1 hanya boleh request R4 atau R5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n-US" dirty="0" smtClean="0"/>
              <a:t>Deadlock Avoidance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4114800"/>
          </a:xfrm>
        </p:spPr>
        <p:txBody>
          <a:bodyPr/>
          <a:lstStyle/>
          <a:p>
            <a:pPr lvl="0"/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resource-resource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endParaRPr lang="en-US" dirty="0" smtClean="0"/>
          </a:p>
          <a:p>
            <a:pPr lvl="0"/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u="sng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circular wait</a:t>
            </a:r>
          </a:p>
          <a:p>
            <a:pPr lvl="0"/>
            <a:r>
              <a:rPr lang="en-US" dirty="0" smtClean="0"/>
              <a:t>Status resource </a:t>
            </a:r>
            <a:r>
              <a:rPr lang="en-US" dirty="0" err="1" smtClean="0"/>
              <a:t>informasi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# resource yang </a:t>
            </a:r>
            <a:r>
              <a:rPr lang="en-US" dirty="0" err="1" smtClean="0"/>
              <a:t>tersedia</a:t>
            </a:r>
            <a:endParaRPr lang="en-US" sz="2000" dirty="0" smtClean="0"/>
          </a:p>
          <a:p>
            <a:pPr lvl="1"/>
            <a:r>
              <a:rPr lang="en-US" dirty="0" smtClean="0"/>
              <a:t># </a:t>
            </a:r>
            <a:r>
              <a:rPr lang="en-US" dirty="0" err="1" smtClean="0"/>
              <a:t>alokasi</a:t>
            </a:r>
            <a:r>
              <a:rPr lang="en-US" dirty="0" smtClean="0"/>
              <a:t> resource</a:t>
            </a:r>
            <a:endParaRPr lang="en-US" sz="2000" dirty="0" smtClean="0"/>
          </a:p>
          <a:p>
            <a:pPr lvl="1"/>
            <a:r>
              <a:rPr lang="en-US" dirty="0" smtClean="0"/>
              <a:t># </a:t>
            </a:r>
            <a:r>
              <a:rPr lang="en-US" dirty="0" err="1" smtClean="0"/>
              <a:t>maksimum</a:t>
            </a:r>
            <a:r>
              <a:rPr lang="en-US" dirty="0" smtClean="0"/>
              <a:t> resource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 smtClean="0"/>
              <a:t>Deadlock avoidance – Safe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7772400" cy="4114800"/>
          </a:xfrm>
        </p:spPr>
        <p:txBody>
          <a:bodyPr/>
          <a:lstStyle/>
          <a:p>
            <a:pPr lvl="0"/>
            <a:r>
              <a:rPr lang="en-US" dirty="0" smtClean="0"/>
              <a:t>Status safe €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mengalokasikan</a:t>
            </a:r>
            <a:r>
              <a:rPr lang="en-US" dirty="0" smtClean="0"/>
              <a:t> resource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(</a:t>
            </a:r>
            <a:r>
              <a:rPr lang="en-US" dirty="0" err="1" smtClean="0"/>
              <a:t>sampai</a:t>
            </a:r>
            <a:r>
              <a:rPr lang="en-US" dirty="0" smtClean="0"/>
              <a:t> # </a:t>
            </a:r>
            <a:r>
              <a:rPr lang="en-US" dirty="0" err="1" smtClean="0"/>
              <a:t>maks</a:t>
            </a:r>
            <a:r>
              <a:rPr lang="en-US" dirty="0" smtClean="0"/>
              <a:t>.)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deadlock</a:t>
            </a:r>
          </a:p>
          <a:p>
            <a:pPr lvl="0"/>
            <a:r>
              <a:rPr lang="en-US" dirty="0" smtClean="0"/>
              <a:t>Safe €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deadlock</a:t>
            </a:r>
          </a:p>
          <a:p>
            <a:pPr lvl="0"/>
            <a:r>
              <a:rPr lang="en-US" dirty="0" smtClean="0"/>
              <a:t>Unsafe €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deadlock</a:t>
            </a:r>
          </a:p>
          <a:p>
            <a:pPr lvl="0"/>
            <a:r>
              <a:rPr lang="en-US" dirty="0" smtClean="0"/>
              <a:t>Avoidance €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status </a:t>
            </a:r>
            <a:r>
              <a:rPr lang="en-US" dirty="0" smtClean="0"/>
              <a:t>unsafe</a:t>
            </a:r>
          </a:p>
          <a:p>
            <a:pPr lvl="0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program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yang </a:t>
            </a:r>
            <a:r>
              <a:rPr lang="en-US" dirty="0" err="1" smtClean="0"/>
              <a:t>diijinkan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region.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diprediksi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,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proses-proses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Pacu</a:t>
            </a:r>
            <a:r>
              <a:rPr lang="en-US" dirty="0" smtClean="0"/>
              <a:t> (Race Condition).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RAG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4114800"/>
          </a:xfrm>
        </p:spPr>
        <p:txBody>
          <a:bodyPr/>
          <a:lstStyle/>
          <a:p>
            <a:pPr lvl="0"/>
            <a:r>
              <a:rPr lang="en-US" sz="3000" dirty="0" smtClean="0"/>
              <a:t>Request edge: </a:t>
            </a:r>
            <a:r>
              <a:rPr lang="en-US" sz="3000" i="1" dirty="0" smtClean="0"/>
              <a:t>Pi	</a:t>
            </a:r>
            <a:r>
              <a:rPr lang="en-US" sz="3000" i="1" dirty="0" err="1" smtClean="0"/>
              <a:t>Rj</a:t>
            </a:r>
            <a:endParaRPr lang="en-US" sz="3000" dirty="0" smtClean="0"/>
          </a:p>
          <a:p>
            <a:pPr lvl="0"/>
            <a:r>
              <a:rPr lang="en-US" sz="3000" dirty="0" smtClean="0"/>
              <a:t>Assignment edge: </a:t>
            </a:r>
            <a:r>
              <a:rPr lang="en-US" sz="3000" i="1" dirty="0" err="1" smtClean="0"/>
              <a:t>Rj</a:t>
            </a:r>
            <a:r>
              <a:rPr lang="en-US" sz="3000" i="1" dirty="0" smtClean="0"/>
              <a:t>	Pi</a:t>
            </a:r>
            <a:endParaRPr lang="en-US" sz="3000" dirty="0" smtClean="0"/>
          </a:p>
          <a:p>
            <a:pPr lvl="0"/>
            <a:r>
              <a:rPr lang="en-US" sz="3000" dirty="0" smtClean="0"/>
              <a:t>Claim edge: </a:t>
            </a:r>
            <a:r>
              <a:rPr lang="en-US" sz="3000" i="1" dirty="0" smtClean="0"/>
              <a:t>Pi	</a:t>
            </a:r>
            <a:r>
              <a:rPr lang="en-US" sz="3000" i="1" dirty="0" err="1" smtClean="0"/>
              <a:t>Rj</a:t>
            </a:r>
            <a:r>
              <a:rPr lang="en-US" sz="3000" i="1" dirty="0" smtClean="0"/>
              <a:t>, </a:t>
            </a:r>
            <a:r>
              <a:rPr lang="en-US" sz="3000" dirty="0" err="1" smtClean="0"/>
              <a:t>proses</a:t>
            </a:r>
            <a:r>
              <a:rPr lang="en-US" sz="3000" dirty="0" smtClean="0"/>
              <a:t> Pi </a:t>
            </a:r>
            <a:r>
              <a:rPr lang="en-US" sz="3000" dirty="0" err="1" smtClean="0"/>
              <a:t>boleh</a:t>
            </a:r>
            <a:r>
              <a:rPr lang="en-US" sz="3000" dirty="0" smtClean="0"/>
              <a:t> </a:t>
            </a:r>
            <a:r>
              <a:rPr lang="en-US" sz="3000" dirty="0" err="1" smtClean="0"/>
              <a:t>meminta</a:t>
            </a:r>
            <a:r>
              <a:rPr lang="en-US" sz="3000" dirty="0" smtClean="0"/>
              <a:t> resource </a:t>
            </a:r>
            <a:r>
              <a:rPr lang="en-US" sz="3000" dirty="0" err="1" smtClean="0"/>
              <a:t>Rj</a:t>
            </a:r>
            <a:r>
              <a:rPr lang="en-US" sz="3000" dirty="0" smtClean="0"/>
              <a:t> </a:t>
            </a:r>
            <a:r>
              <a:rPr lang="en-US" sz="3000" dirty="0" err="1" smtClean="0"/>
              <a:t>suatu</a:t>
            </a:r>
            <a:r>
              <a:rPr lang="en-US" sz="3000" dirty="0" smtClean="0"/>
              <a:t> </a:t>
            </a:r>
            <a:r>
              <a:rPr lang="en-US" sz="3000" dirty="0" err="1" smtClean="0"/>
              <a:t>saat</a:t>
            </a:r>
            <a:r>
              <a:rPr lang="en-US" sz="3000" dirty="0" smtClean="0"/>
              <a:t> </a:t>
            </a:r>
            <a:r>
              <a:rPr lang="en-US" sz="3000" dirty="0" err="1" smtClean="0"/>
              <a:t>di</a:t>
            </a:r>
            <a:r>
              <a:rPr lang="en-US" sz="3000" dirty="0" smtClean="0"/>
              <a:t> </a:t>
            </a:r>
            <a:r>
              <a:rPr lang="en-US" sz="3000" dirty="0" err="1" smtClean="0"/>
              <a:t>masa</a:t>
            </a:r>
            <a:r>
              <a:rPr lang="en-US" sz="3000" dirty="0" smtClean="0"/>
              <a:t> </a:t>
            </a:r>
            <a:r>
              <a:rPr lang="en-US" sz="3000" dirty="0" err="1" smtClean="0"/>
              <a:t>depan</a:t>
            </a:r>
            <a:endParaRPr lang="en-US" sz="3000" dirty="0" smtClean="0"/>
          </a:p>
          <a:p>
            <a:pPr lvl="0"/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saat</a:t>
            </a:r>
            <a:r>
              <a:rPr lang="en-US" sz="3000" dirty="0" smtClean="0"/>
              <a:t> </a:t>
            </a:r>
            <a:r>
              <a:rPr lang="en-US" sz="3000" dirty="0" err="1" smtClean="0"/>
              <a:t>dibutuhkan</a:t>
            </a:r>
            <a:r>
              <a:rPr lang="en-US" sz="3000" dirty="0" smtClean="0"/>
              <a:t> claim edge, </a:t>
            </a:r>
            <a:r>
              <a:rPr lang="en-US" sz="3000" dirty="0" err="1" smtClean="0"/>
              <a:t>dikonversikan</a:t>
            </a:r>
            <a:r>
              <a:rPr lang="en-US" sz="3000" dirty="0" smtClean="0"/>
              <a:t> </a:t>
            </a:r>
            <a:r>
              <a:rPr lang="en-US" sz="3000" dirty="0" err="1" smtClean="0"/>
              <a:t>menjadi</a:t>
            </a:r>
            <a:r>
              <a:rPr lang="en-US" sz="3000" dirty="0" smtClean="0"/>
              <a:t> request edge</a:t>
            </a:r>
          </a:p>
          <a:p>
            <a:pPr lvl="0"/>
            <a:r>
              <a:rPr lang="en-US" sz="3000" dirty="0" err="1" smtClean="0"/>
              <a:t>Jika</a:t>
            </a:r>
            <a:r>
              <a:rPr lang="en-US" sz="3000" dirty="0" smtClean="0"/>
              <a:t> </a:t>
            </a:r>
            <a:r>
              <a:rPr lang="en-US" sz="3000" dirty="0" err="1" smtClean="0"/>
              <a:t>suatu</a:t>
            </a:r>
            <a:r>
              <a:rPr lang="en-US" sz="3000" dirty="0" smtClean="0"/>
              <a:t> resource </a:t>
            </a:r>
            <a:r>
              <a:rPr lang="en-US" sz="3000" dirty="0" err="1" smtClean="0"/>
              <a:t>dilepas</a:t>
            </a:r>
            <a:r>
              <a:rPr lang="en-US" sz="3000" dirty="0" smtClean="0"/>
              <a:t>, </a:t>
            </a:r>
            <a:r>
              <a:rPr lang="en-US" sz="3000" dirty="0" err="1" smtClean="0"/>
              <a:t>maka</a:t>
            </a:r>
            <a:r>
              <a:rPr lang="en-US" sz="3000" dirty="0" smtClean="0"/>
              <a:t> </a:t>
            </a:r>
            <a:r>
              <a:rPr lang="en-US" sz="3000" dirty="0" err="1" smtClean="0"/>
              <a:t>assigment</a:t>
            </a:r>
            <a:r>
              <a:rPr lang="en-US" sz="3000" dirty="0" smtClean="0"/>
              <a:t> edge </a:t>
            </a:r>
            <a:r>
              <a:rPr lang="en-US" sz="3000" dirty="0" err="1" smtClean="0"/>
              <a:t>dikonversikan</a:t>
            </a:r>
            <a:r>
              <a:rPr lang="en-US" sz="3000" dirty="0" smtClean="0"/>
              <a:t> </a:t>
            </a:r>
            <a:r>
              <a:rPr lang="en-US" sz="3000" dirty="0" err="1" smtClean="0"/>
              <a:t>menjadi</a:t>
            </a:r>
            <a:r>
              <a:rPr lang="en-US" sz="3000" dirty="0" smtClean="0"/>
              <a:t> claim edge</a:t>
            </a:r>
          </a:p>
          <a:p>
            <a:pPr lvl="0"/>
            <a:r>
              <a:rPr lang="en-US" sz="3000" dirty="0" smtClean="0"/>
              <a:t>Claim </a:t>
            </a:r>
            <a:r>
              <a:rPr lang="en-US" sz="3000" i="1" dirty="0" smtClean="0"/>
              <a:t>Pi	</a:t>
            </a:r>
            <a:r>
              <a:rPr lang="en-US" sz="3000" i="1" dirty="0" err="1" smtClean="0"/>
              <a:t>Rj</a:t>
            </a:r>
            <a:r>
              <a:rPr lang="en-US" sz="3000" i="1" dirty="0" smtClean="0"/>
              <a:t> </a:t>
            </a:r>
            <a:r>
              <a:rPr lang="en-US" sz="3000" dirty="0" err="1" smtClean="0"/>
              <a:t>boleh</a:t>
            </a:r>
            <a:r>
              <a:rPr lang="en-US" sz="3000" dirty="0" smtClean="0"/>
              <a:t> </a:t>
            </a:r>
            <a:r>
              <a:rPr lang="en-US" sz="3000" dirty="0" err="1" smtClean="0"/>
              <a:t>ditambahkan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graph </a:t>
            </a:r>
            <a:r>
              <a:rPr lang="en-US" sz="3000" dirty="0" err="1" smtClean="0"/>
              <a:t>jika</a:t>
            </a:r>
            <a:r>
              <a:rPr lang="en-US" sz="3000" dirty="0" smtClean="0"/>
              <a:t> </a:t>
            </a:r>
            <a:r>
              <a:rPr lang="en-US" sz="3000" dirty="0" err="1" smtClean="0"/>
              <a:t>semua</a:t>
            </a:r>
            <a:r>
              <a:rPr lang="en-US" sz="3000" dirty="0" smtClean="0"/>
              <a:t> edge yang </a:t>
            </a:r>
            <a:r>
              <a:rPr lang="en-US" sz="3000" dirty="0" err="1" smtClean="0"/>
              <a:t>berhubungan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i="1" dirty="0" smtClean="0"/>
              <a:t>Pi </a:t>
            </a:r>
            <a:r>
              <a:rPr lang="en-US" sz="3000" dirty="0" err="1" smtClean="0"/>
              <a:t>berupa</a:t>
            </a:r>
            <a:r>
              <a:rPr lang="en-US" sz="3000" dirty="0" smtClean="0"/>
              <a:t> claim edge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RAG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524000"/>
            <a:ext cx="8072057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Banker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15400" cy="4114800"/>
          </a:xfrm>
        </p:spPr>
        <p:txBody>
          <a:bodyPr/>
          <a:lstStyle/>
          <a:p>
            <a:r>
              <a:rPr lang="en-US" sz="3000" dirty="0" err="1" smtClean="0"/>
              <a:t>Misalkan</a:t>
            </a:r>
            <a:r>
              <a:rPr lang="en-US" sz="3000" dirty="0" smtClean="0"/>
              <a:t> </a:t>
            </a:r>
            <a:r>
              <a:rPr lang="en-US" sz="3000" dirty="0" err="1" smtClean="0"/>
              <a:t>ada</a:t>
            </a:r>
            <a:r>
              <a:rPr lang="en-US" sz="3000" dirty="0" smtClean="0"/>
              <a:t> </a:t>
            </a:r>
            <a:r>
              <a:rPr lang="en-US" sz="3000" b="1" i="1" dirty="0" smtClean="0"/>
              <a:t>n </a:t>
            </a:r>
            <a:r>
              <a:rPr lang="en-US" sz="3000" dirty="0" err="1" smtClean="0"/>
              <a:t>proses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sistem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b="1" i="1" dirty="0" smtClean="0"/>
              <a:t>m </a:t>
            </a:r>
            <a:r>
              <a:rPr lang="en-US" sz="3000" dirty="0" err="1" smtClean="0"/>
              <a:t>tipe</a:t>
            </a:r>
            <a:r>
              <a:rPr lang="en-US" sz="3000" dirty="0" smtClean="0"/>
              <a:t> resources, </a:t>
            </a:r>
            <a:r>
              <a:rPr lang="en-US" sz="3000" dirty="0" err="1" smtClean="0"/>
              <a:t>terdapat</a:t>
            </a:r>
            <a:r>
              <a:rPr lang="en-US" sz="3000" dirty="0" smtClean="0"/>
              <a:t> data </a:t>
            </a:r>
            <a:r>
              <a:rPr lang="en-US" sz="3000" dirty="0" err="1" smtClean="0"/>
              <a:t>struktur</a:t>
            </a:r>
            <a:r>
              <a:rPr lang="en-US" sz="3000" dirty="0" smtClean="0"/>
              <a:t> </a:t>
            </a:r>
            <a:r>
              <a:rPr lang="en-US" sz="3000" dirty="0" err="1" smtClean="0"/>
              <a:t>sebagai</a:t>
            </a:r>
            <a:r>
              <a:rPr lang="en-US" sz="3000" dirty="0" smtClean="0"/>
              <a:t> </a:t>
            </a:r>
            <a:r>
              <a:rPr lang="en-US" sz="3000" dirty="0" err="1" smtClean="0"/>
              <a:t>berikut</a:t>
            </a:r>
            <a:r>
              <a:rPr lang="en-US" sz="3000" dirty="0" smtClean="0"/>
              <a:t>:</a:t>
            </a:r>
          </a:p>
          <a:p>
            <a:pPr lvl="0"/>
            <a:r>
              <a:rPr lang="en-US" sz="3000" dirty="0" smtClean="0"/>
              <a:t>Available (# resource yang </a:t>
            </a:r>
            <a:r>
              <a:rPr lang="en-US" sz="3000" dirty="0" err="1" smtClean="0"/>
              <a:t>tersedia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suatu</a:t>
            </a:r>
            <a:r>
              <a:rPr lang="en-US" sz="3000" dirty="0" smtClean="0"/>
              <a:t> </a:t>
            </a:r>
            <a:r>
              <a:rPr lang="en-US" sz="3000" dirty="0" err="1" smtClean="0"/>
              <a:t>saat</a:t>
            </a:r>
            <a:r>
              <a:rPr lang="en-US" sz="3000" dirty="0" smtClean="0"/>
              <a:t>) €</a:t>
            </a:r>
          </a:p>
          <a:p>
            <a:r>
              <a:rPr lang="en-US" sz="3000" dirty="0" err="1" smtClean="0"/>
              <a:t>suatu</a:t>
            </a:r>
            <a:r>
              <a:rPr lang="en-US" sz="3000" dirty="0" smtClean="0"/>
              <a:t> vector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panjang</a:t>
            </a:r>
            <a:r>
              <a:rPr lang="en-US" sz="3000" dirty="0" smtClean="0"/>
              <a:t> </a:t>
            </a:r>
            <a:r>
              <a:rPr lang="en-US" sz="3000" i="1" dirty="0" smtClean="0"/>
              <a:t>m</a:t>
            </a:r>
            <a:endParaRPr lang="en-US" sz="3000" dirty="0" smtClean="0"/>
          </a:p>
          <a:p>
            <a:pPr lvl="0"/>
            <a:r>
              <a:rPr lang="en-US" sz="3000" dirty="0" smtClean="0"/>
              <a:t>Max € </a:t>
            </a:r>
            <a:r>
              <a:rPr lang="en-US" sz="3000" dirty="0" err="1" smtClean="0"/>
              <a:t>matriks</a:t>
            </a:r>
            <a:r>
              <a:rPr lang="en-US" sz="3000" dirty="0" smtClean="0"/>
              <a:t> </a:t>
            </a:r>
            <a:r>
              <a:rPr lang="en-US" sz="3000" i="1" dirty="0" smtClean="0"/>
              <a:t>n x m </a:t>
            </a:r>
            <a:r>
              <a:rPr lang="en-US" sz="3000" dirty="0" smtClean="0"/>
              <a:t>yang </a:t>
            </a:r>
            <a:r>
              <a:rPr lang="en-US" sz="3000" dirty="0" err="1" smtClean="0"/>
              <a:t>mendefinisikan</a:t>
            </a:r>
            <a:r>
              <a:rPr lang="en-US" sz="3000" dirty="0" smtClean="0"/>
              <a:t> </a:t>
            </a:r>
            <a:r>
              <a:rPr lang="en-US" sz="3000" dirty="0" err="1" smtClean="0"/>
              <a:t>maksimum</a:t>
            </a:r>
            <a:r>
              <a:rPr lang="en-US" sz="3000" dirty="0" smtClean="0"/>
              <a:t> </a:t>
            </a:r>
            <a:r>
              <a:rPr lang="en-US" sz="3000" dirty="0" err="1" smtClean="0"/>
              <a:t>permintaan</a:t>
            </a:r>
            <a:r>
              <a:rPr lang="en-US" sz="3000" dirty="0" smtClean="0"/>
              <a:t> (</a:t>
            </a:r>
            <a:r>
              <a:rPr lang="en-US" sz="3000" i="1" dirty="0" smtClean="0"/>
              <a:t>request</a:t>
            </a:r>
            <a:r>
              <a:rPr lang="en-US" sz="3000" dirty="0" smtClean="0"/>
              <a:t>)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tiap-tiap</a:t>
            </a:r>
            <a:r>
              <a:rPr lang="en-US" sz="3000" dirty="0" smtClean="0"/>
              <a:t> </a:t>
            </a:r>
            <a:r>
              <a:rPr lang="en-US" sz="3000" dirty="0" err="1" smtClean="0"/>
              <a:t>proses</a:t>
            </a:r>
            <a:endParaRPr lang="en-US" sz="3000" dirty="0" smtClean="0"/>
          </a:p>
          <a:p>
            <a:pPr lvl="0"/>
            <a:r>
              <a:rPr lang="en-US" sz="3000" dirty="0" smtClean="0"/>
              <a:t>Allocation € </a:t>
            </a:r>
            <a:r>
              <a:rPr lang="en-US" sz="3000" dirty="0" err="1" smtClean="0"/>
              <a:t>matriks</a:t>
            </a:r>
            <a:r>
              <a:rPr lang="en-US" sz="3000" dirty="0" smtClean="0"/>
              <a:t> </a:t>
            </a:r>
            <a:r>
              <a:rPr lang="en-US" sz="3000" i="1" dirty="0" smtClean="0"/>
              <a:t>n x m </a:t>
            </a:r>
            <a:r>
              <a:rPr lang="en-US" sz="3000" dirty="0" smtClean="0"/>
              <a:t>yang </a:t>
            </a:r>
            <a:r>
              <a:rPr lang="en-US" sz="3000" dirty="0" err="1" smtClean="0"/>
              <a:t>mendefinisikan</a:t>
            </a:r>
            <a:r>
              <a:rPr lang="en-US" sz="3000" dirty="0" smtClean="0"/>
              <a:t> </a:t>
            </a:r>
            <a:r>
              <a:rPr lang="en-US" sz="3000" dirty="0" err="1" smtClean="0"/>
              <a:t>jumlah</a:t>
            </a:r>
            <a:r>
              <a:rPr lang="en-US" sz="3000" dirty="0" smtClean="0"/>
              <a:t> resource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tiap-tiap</a:t>
            </a:r>
            <a:r>
              <a:rPr lang="en-US" sz="3000" dirty="0" smtClean="0"/>
              <a:t> </a:t>
            </a:r>
            <a:r>
              <a:rPr lang="en-US" sz="3000" dirty="0" err="1" smtClean="0"/>
              <a:t>tipe</a:t>
            </a:r>
            <a:r>
              <a:rPr lang="en-US" sz="3000" dirty="0" smtClean="0"/>
              <a:t> yang </a:t>
            </a:r>
            <a:r>
              <a:rPr lang="en-US" sz="3000" dirty="0" err="1" smtClean="0"/>
              <a:t>sedang</a:t>
            </a:r>
            <a:r>
              <a:rPr lang="en-US" sz="3000" dirty="0" smtClean="0"/>
              <a:t> </a:t>
            </a:r>
            <a:r>
              <a:rPr lang="en-US" sz="3000" dirty="0" err="1" smtClean="0"/>
              <a:t>dialokasikan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tiap</a:t>
            </a:r>
            <a:r>
              <a:rPr lang="en-US" sz="3000" dirty="0" smtClean="0"/>
              <a:t> </a:t>
            </a:r>
            <a:r>
              <a:rPr lang="en-US" sz="3000" dirty="0" err="1" smtClean="0"/>
              <a:t>proses</a:t>
            </a:r>
            <a:endParaRPr lang="en-US" sz="3000" dirty="0" smtClean="0"/>
          </a:p>
          <a:p>
            <a:r>
              <a:rPr lang="en-US" sz="3000" dirty="0" smtClean="0"/>
              <a:t>Need € </a:t>
            </a:r>
            <a:r>
              <a:rPr lang="en-US" sz="3000" dirty="0" err="1" smtClean="0"/>
              <a:t>matriks</a:t>
            </a:r>
            <a:r>
              <a:rPr lang="en-US" sz="3000" dirty="0" smtClean="0"/>
              <a:t> </a:t>
            </a:r>
            <a:r>
              <a:rPr lang="en-US" sz="3000" i="1" dirty="0" smtClean="0"/>
              <a:t>n x m </a:t>
            </a:r>
            <a:r>
              <a:rPr lang="en-US" sz="3000" dirty="0" smtClean="0"/>
              <a:t>yang </a:t>
            </a:r>
            <a:r>
              <a:rPr lang="en-US" sz="3000" dirty="0" err="1" smtClean="0"/>
              <a:t>menunjukkan</a:t>
            </a:r>
            <a:r>
              <a:rPr lang="en-US" sz="3000" dirty="0" smtClean="0"/>
              <a:t> </a:t>
            </a:r>
            <a:r>
              <a:rPr lang="en-US" sz="3000" dirty="0" err="1" smtClean="0"/>
              <a:t>sisa</a:t>
            </a:r>
            <a:r>
              <a:rPr lang="en-US" sz="3000" dirty="0" smtClean="0"/>
              <a:t> resource yang </a:t>
            </a:r>
            <a:r>
              <a:rPr lang="en-US" sz="3000" dirty="0" err="1" smtClean="0"/>
              <a:t>dibutuhkan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tiap</a:t>
            </a:r>
            <a:r>
              <a:rPr lang="en-US" sz="3000" dirty="0" smtClean="0"/>
              <a:t> </a:t>
            </a:r>
            <a:r>
              <a:rPr lang="en-US" sz="3000" dirty="0" err="1" smtClean="0"/>
              <a:t>proses</a:t>
            </a:r>
            <a:endParaRPr lang="en-US" sz="3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Banker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4114800"/>
          </a:xfrm>
        </p:spPr>
        <p:txBody>
          <a:bodyPr/>
          <a:lstStyle/>
          <a:p>
            <a:pPr lvl="0"/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semua</a:t>
            </a:r>
            <a:r>
              <a:rPr lang="en-US" sz="3000" dirty="0" smtClean="0"/>
              <a:t> </a:t>
            </a:r>
            <a:r>
              <a:rPr lang="en-US" sz="3000" dirty="0" err="1" smtClean="0"/>
              <a:t>proses</a:t>
            </a:r>
            <a:r>
              <a:rPr lang="en-US" sz="3000" dirty="0" smtClean="0"/>
              <a:t> </a:t>
            </a:r>
            <a:r>
              <a:rPr lang="en-US" sz="3000" dirty="0" err="1" smtClean="0"/>
              <a:t>mengetahui</a:t>
            </a:r>
            <a:r>
              <a:rPr lang="en-US" sz="3000" dirty="0" smtClean="0"/>
              <a:t> max resource</a:t>
            </a:r>
          </a:p>
          <a:p>
            <a:pPr lvl="0"/>
            <a:r>
              <a:rPr lang="en-US" sz="3000" dirty="0" err="1" smtClean="0"/>
              <a:t>Jumlah</a:t>
            </a:r>
            <a:r>
              <a:rPr lang="en-US" sz="3000" dirty="0" smtClean="0"/>
              <a:t> </a:t>
            </a:r>
            <a:r>
              <a:rPr lang="en-US" sz="3000" dirty="0" err="1" smtClean="0"/>
              <a:t>proses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tetap</a:t>
            </a:r>
            <a:endParaRPr lang="en-US" sz="3000" dirty="0" smtClean="0"/>
          </a:p>
          <a:p>
            <a:pPr lvl="0"/>
            <a:r>
              <a:rPr lang="en-US" sz="3000" dirty="0" err="1" smtClean="0"/>
              <a:t>Beberapa</a:t>
            </a:r>
            <a:r>
              <a:rPr lang="en-US" sz="3000" dirty="0" smtClean="0"/>
              <a:t> resource </a:t>
            </a:r>
            <a:r>
              <a:rPr lang="en-US" sz="3000" dirty="0" err="1" smtClean="0"/>
              <a:t>terkadang</a:t>
            </a:r>
            <a:r>
              <a:rPr lang="en-US" sz="3000" dirty="0" smtClean="0"/>
              <a:t>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diambil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sistem</a:t>
            </a:r>
            <a:r>
              <a:rPr lang="en-US" sz="3000" dirty="0" smtClean="0"/>
              <a:t> </a:t>
            </a:r>
            <a:r>
              <a:rPr lang="en-US" sz="3000" dirty="0" err="1" smtClean="0"/>
              <a:t>sewaktu-waktu</a:t>
            </a:r>
            <a:r>
              <a:rPr lang="en-US" sz="3000" dirty="0" smtClean="0"/>
              <a:t>,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meskipun</a:t>
            </a:r>
            <a:r>
              <a:rPr lang="en-US" sz="3000" dirty="0" smtClean="0"/>
              <a:t> </a:t>
            </a:r>
            <a:r>
              <a:rPr lang="en-US" sz="3000" dirty="0" err="1" smtClean="0"/>
              <a:t>kelihatannya</a:t>
            </a:r>
            <a:r>
              <a:rPr lang="en-US" sz="3000" dirty="0" smtClean="0"/>
              <a:t> </a:t>
            </a:r>
            <a:r>
              <a:rPr lang="en-US" sz="3000" dirty="0" err="1" smtClean="0"/>
              <a:t>ada</a:t>
            </a:r>
            <a:r>
              <a:rPr lang="en-US" sz="3000" dirty="0" smtClean="0"/>
              <a:t>, </a:t>
            </a:r>
            <a:r>
              <a:rPr lang="en-US" sz="3000" dirty="0" err="1" smtClean="0"/>
              <a:t>namun</a:t>
            </a:r>
            <a:r>
              <a:rPr lang="en-US" sz="3000" dirty="0" smtClean="0"/>
              <a:t> </a:t>
            </a:r>
            <a:r>
              <a:rPr lang="en-US" sz="3000" dirty="0" err="1" smtClean="0"/>
              <a:t>kenyataannya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tersedia</a:t>
            </a:r>
            <a:endParaRPr lang="en-US" sz="3000" dirty="0" smtClean="0"/>
          </a:p>
          <a:p>
            <a:pPr lvl="0"/>
            <a:r>
              <a:rPr lang="en-US" sz="3000" dirty="0" err="1" smtClean="0"/>
              <a:t>Menghendaki</a:t>
            </a:r>
            <a:r>
              <a:rPr lang="en-US" sz="3000" dirty="0" smtClean="0"/>
              <a:t> </a:t>
            </a:r>
            <a:r>
              <a:rPr lang="en-US" sz="3000" dirty="0" err="1" smtClean="0"/>
              <a:t>memberikan</a:t>
            </a:r>
            <a:r>
              <a:rPr lang="en-US" sz="3000" dirty="0" smtClean="0"/>
              <a:t> </a:t>
            </a:r>
            <a:r>
              <a:rPr lang="en-US" sz="3000" dirty="0" err="1" smtClean="0"/>
              <a:t>semua</a:t>
            </a:r>
            <a:r>
              <a:rPr lang="en-US" sz="3000" dirty="0" smtClean="0"/>
              <a:t> </a:t>
            </a:r>
            <a:r>
              <a:rPr lang="en-US" sz="3000" dirty="0" err="1" smtClean="0"/>
              <a:t>permintaan</a:t>
            </a:r>
            <a:r>
              <a:rPr lang="en-US" sz="3000" dirty="0" smtClean="0"/>
              <a:t> </a:t>
            </a:r>
            <a:r>
              <a:rPr lang="en-US" sz="3000" dirty="0" err="1" smtClean="0"/>
              <a:t>hingga</a:t>
            </a:r>
            <a:r>
              <a:rPr lang="en-US" sz="3000" dirty="0" smtClean="0"/>
              <a:t> </a:t>
            </a:r>
            <a:r>
              <a:rPr lang="en-US" sz="3000" dirty="0" err="1" smtClean="0"/>
              <a:t>waktu</a:t>
            </a:r>
            <a:r>
              <a:rPr lang="en-US" sz="3000" dirty="0" smtClean="0"/>
              <a:t> yang </a:t>
            </a:r>
            <a:r>
              <a:rPr lang="en-US" sz="3000" dirty="0" err="1" smtClean="0"/>
              <a:t>terbatas</a:t>
            </a:r>
            <a:endParaRPr lang="en-US" sz="3000" dirty="0" smtClean="0"/>
          </a:p>
          <a:p>
            <a:pPr lvl="0"/>
            <a:r>
              <a:rPr lang="en-US" sz="3000" dirty="0" err="1" smtClean="0"/>
              <a:t>Proses</a:t>
            </a:r>
            <a:r>
              <a:rPr lang="en-US" sz="3000" dirty="0" smtClean="0"/>
              <a:t> </a:t>
            </a:r>
            <a:r>
              <a:rPr lang="en-US" sz="3000" dirty="0" err="1" smtClean="0"/>
              <a:t>seharusnya</a:t>
            </a:r>
            <a:r>
              <a:rPr lang="en-US" sz="3000" dirty="0" smtClean="0"/>
              <a:t> </a:t>
            </a:r>
            <a:r>
              <a:rPr lang="en-US" sz="3000" dirty="0" err="1" smtClean="0"/>
              <a:t>berjalan</a:t>
            </a:r>
            <a:r>
              <a:rPr lang="en-US" sz="3000" dirty="0" smtClean="0"/>
              <a:t> </a:t>
            </a:r>
            <a:r>
              <a:rPr lang="en-US" sz="3000" dirty="0" err="1" smtClean="0"/>
              <a:t>terpisah</a:t>
            </a:r>
            <a:r>
              <a:rPr lang="en-US" sz="3000" dirty="0" smtClean="0"/>
              <a:t>,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urutan</a:t>
            </a:r>
            <a:r>
              <a:rPr lang="en-US" sz="3000" dirty="0" smtClean="0"/>
              <a:t> </a:t>
            </a:r>
            <a:r>
              <a:rPr lang="en-US" sz="3000" dirty="0" err="1" smtClean="0"/>
              <a:t>eksekusi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dibatasi</a:t>
            </a:r>
            <a:r>
              <a:rPr lang="en-US" sz="3000" dirty="0" smtClean="0"/>
              <a:t> </a:t>
            </a:r>
            <a:r>
              <a:rPr lang="en-US" sz="3000" dirty="0" err="1" smtClean="0"/>
              <a:t>oleh</a:t>
            </a:r>
            <a:r>
              <a:rPr lang="en-US" sz="3000" dirty="0" smtClean="0"/>
              <a:t> </a:t>
            </a:r>
            <a:r>
              <a:rPr lang="en-US" sz="3000" dirty="0" err="1" smtClean="0"/>
              <a:t>kebutuhan</a:t>
            </a:r>
            <a:r>
              <a:rPr lang="en-US" sz="3000" dirty="0" smtClean="0"/>
              <a:t> </a:t>
            </a:r>
            <a:r>
              <a:rPr lang="en-US" sz="3000" dirty="0" err="1" smtClean="0"/>
              <a:t>sinkronisasi</a:t>
            </a:r>
            <a:r>
              <a:rPr lang="en-US" sz="3000" dirty="0" smtClean="0"/>
              <a:t> </a:t>
            </a:r>
            <a:r>
              <a:rPr lang="en-US" sz="3000" dirty="0" err="1" smtClean="0"/>
              <a:t>proses</a:t>
            </a:r>
            <a:endParaRPr lang="en-US" sz="3000" dirty="0" smtClean="0"/>
          </a:p>
          <a:p>
            <a:pPr lvl="0"/>
            <a:r>
              <a:rPr lang="en-US" sz="3000" dirty="0" err="1" smtClean="0"/>
              <a:t>Menghendaki</a:t>
            </a:r>
            <a:r>
              <a:rPr lang="en-US" sz="3000" dirty="0" smtClean="0"/>
              <a:t> client-server </a:t>
            </a:r>
            <a:r>
              <a:rPr lang="en-US" sz="3000" dirty="0" err="1" smtClean="0"/>
              <a:t>mengembalikan</a:t>
            </a:r>
            <a:r>
              <a:rPr lang="en-US" sz="3000" dirty="0" smtClean="0"/>
              <a:t> resource </a:t>
            </a:r>
            <a:r>
              <a:rPr lang="en-US" sz="3000" dirty="0" err="1" smtClean="0"/>
              <a:t>setelah</a:t>
            </a:r>
            <a:r>
              <a:rPr lang="en-US" sz="3000" dirty="0" smtClean="0"/>
              <a:t> </a:t>
            </a:r>
            <a:r>
              <a:rPr lang="en-US" sz="3000" dirty="0" err="1" smtClean="0"/>
              <a:t>batas</a:t>
            </a:r>
            <a:r>
              <a:rPr lang="en-US" sz="3000" dirty="0" smtClean="0"/>
              <a:t> </a:t>
            </a:r>
            <a:r>
              <a:rPr lang="en-US" sz="3000" dirty="0" err="1" smtClean="0"/>
              <a:t>tertentu</a:t>
            </a:r>
            <a:endParaRPr lang="en-US" sz="3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Deadlock Detection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114800"/>
          </a:xfrm>
        </p:spPr>
        <p:txBody>
          <a:bodyPr/>
          <a:lstStyle/>
          <a:p>
            <a:pPr lvl="0"/>
            <a:r>
              <a:rPr lang="en-US" sz="2800" u="sng" dirty="0" err="1" smtClean="0"/>
              <a:t>Algoritma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deteksi</a:t>
            </a:r>
            <a:r>
              <a:rPr lang="en-US" sz="2800" u="sng" dirty="0" smtClean="0"/>
              <a:t>:</a:t>
            </a:r>
            <a:r>
              <a:rPr lang="en-US" sz="2800" dirty="0" smtClean="0"/>
              <a:t> deadlock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permintaan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ditangani</a:t>
            </a:r>
            <a:r>
              <a:rPr lang="en-US" sz="2800" dirty="0" smtClean="0"/>
              <a:t> </a:t>
            </a:r>
            <a:r>
              <a:rPr lang="en-US" sz="2800" dirty="0" err="1" smtClean="0"/>
              <a:t>segera</a:t>
            </a:r>
            <a:endParaRPr lang="en-US" sz="2800" dirty="0" smtClean="0"/>
          </a:p>
          <a:p>
            <a:r>
              <a:rPr lang="en-US" sz="2800" dirty="0" smtClean="0"/>
              <a:t>Single instance: </a:t>
            </a:r>
            <a:r>
              <a:rPr lang="en-US" sz="2800" dirty="0" err="1" smtClean="0"/>
              <a:t>jika</a:t>
            </a:r>
            <a:r>
              <a:rPr lang="en-US" sz="2800" dirty="0" smtClean="0"/>
              <a:t> resource allocation graph </a:t>
            </a:r>
            <a:r>
              <a:rPr lang="en-US" sz="2800" dirty="0" err="1" smtClean="0"/>
              <a:t>bersiklus</a:t>
            </a:r>
            <a:r>
              <a:rPr lang="en-US" sz="2800" dirty="0" smtClean="0"/>
              <a:t> Multiple instance: </a:t>
            </a:r>
            <a:r>
              <a:rPr lang="en-US" sz="2800" dirty="0" err="1" smtClean="0"/>
              <a:t>Request_i</a:t>
            </a:r>
            <a:r>
              <a:rPr lang="en-US" sz="2800" dirty="0" smtClean="0"/>
              <a:t> </a:t>
            </a:r>
            <a:r>
              <a:rPr lang="en-US" sz="2800" dirty="0" smtClean="0"/>
              <a:t>&gt; </a:t>
            </a:r>
            <a:r>
              <a:rPr lang="en-US" sz="2800" dirty="0" smtClean="0"/>
              <a:t>Available</a:t>
            </a:r>
          </a:p>
          <a:p>
            <a:pPr lvl="0"/>
            <a:r>
              <a:rPr lang="en-US" sz="2800" u="sng" dirty="0" smtClean="0"/>
              <a:t>Recovery:</a:t>
            </a:r>
            <a:endParaRPr lang="en-US" sz="2800" dirty="0" smtClean="0"/>
          </a:p>
          <a:p>
            <a:pPr lvl="1"/>
            <a:r>
              <a:rPr lang="en-US" dirty="0" err="1" smtClean="0"/>
              <a:t>Menggagalkan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deadlock</a:t>
            </a:r>
          </a:p>
          <a:p>
            <a:pPr lvl="1"/>
            <a:r>
              <a:rPr lang="en-US" dirty="0" err="1" smtClean="0"/>
              <a:t>Mem</a:t>
            </a:r>
            <a:r>
              <a:rPr lang="en-US" dirty="0" smtClean="0"/>
              <a:t>-</a:t>
            </a:r>
            <a:r>
              <a:rPr lang="en-US" i="1" dirty="0" smtClean="0"/>
              <a:t>backup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deadlock </a:t>
            </a:r>
            <a:r>
              <a:rPr lang="en-US" dirty="0" err="1" smtClean="0"/>
              <a:t>dan</a:t>
            </a:r>
            <a:r>
              <a:rPr lang="en-US" dirty="0" smtClean="0"/>
              <a:t> me-restart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lvl="1"/>
            <a:r>
              <a:rPr lang="en-US" dirty="0" err="1" smtClean="0"/>
              <a:t>Menggagalkan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deadlock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berturut</a:t>
            </a:r>
            <a:r>
              <a:rPr lang="en-US" dirty="0" smtClean="0"/>
              <a:t>- </a:t>
            </a:r>
            <a:r>
              <a:rPr lang="en-US" dirty="0" err="1" smtClean="0"/>
              <a:t>turut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deadlock</a:t>
            </a:r>
          </a:p>
          <a:p>
            <a:pPr lvl="1"/>
            <a:r>
              <a:rPr lang="en-US" dirty="0" err="1" smtClean="0"/>
              <a:t>Menggagalkan</a:t>
            </a:r>
            <a:r>
              <a:rPr lang="en-US" dirty="0" smtClean="0"/>
              <a:t> </a:t>
            </a:r>
            <a:r>
              <a:rPr lang="en-US" dirty="0" err="1" smtClean="0"/>
              <a:t>pengalokasian</a:t>
            </a:r>
            <a:r>
              <a:rPr lang="en-US" dirty="0" smtClean="0"/>
              <a:t> resource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berturut-turut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deadlock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penyingkiran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915400" cy="4114800"/>
          </a:xfrm>
        </p:spPr>
        <p:txBody>
          <a:bodyPr/>
          <a:lstStyle/>
          <a:p>
            <a:pPr lvl="0"/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(yang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) </a:t>
            </a:r>
            <a:r>
              <a:rPr lang="en-US" dirty="0" err="1" smtClean="0"/>
              <a:t>kecil</a:t>
            </a:r>
            <a:endParaRPr lang="en-US" dirty="0" smtClean="0"/>
          </a:p>
          <a:p>
            <a:pPr lvl="0"/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keluaran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endParaRPr lang="en-US" dirty="0" smtClean="0"/>
          </a:p>
          <a:p>
            <a:pPr lvl="0"/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estimasi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en-US" dirty="0" smtClean="0"/>
          </a:p>
          <a:p>
            <a:pPr lvl="0"/>
            <a:r>
              <a:rPr lang="en-US" dirty="0" err="1" smtClean="0"/>
              <a:t>Jumlah</a:t>
            </a:r>
            <a:r>
              <a:rPr lang="en-US" dirty="0" smtClean="0"/>
              <a:t> total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terkecil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dialokasikan</a:t>
            </a:r>
            <a:endParaRPr lang="en-US" dirty="0" smtClean="0"/>
          </a:p>
          <a:p>
            <a:pPr lvl="0"/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terkecil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deadlock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4114800"/>
          </a:xfrm>
        </p:spPr>
        <p:txBody>
          <a:bodyPr/>
          <a:lstStyle/>
          <a:p>
            <a:pPr lvl="0"/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 smtClean="0"/>
          </a:p>
          <a:p>
            <a:pPr lvl="1"/>
            <a:r>
              <a:rPr lang="en-US" dirty="0" smtClean="0"/>
              <a:t>Prevention (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deadlock)</a:t>
            </a:r>
            <a:endParaRPr lang="en-US" sz="2000" dirty="0" smtClean="0"/>
          </a:p>
          <a:p>
            <a:pPr lvl="1"/>
            <a:r>
              <a:rPr lang="en-US" dirty="0" smtClean="0"/>
              <a:t>Avoidance (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safety </a:t>
            </a:r>
            <a:r>
              <a:rPr lang="en-US" dirty="0" err="1" smtClean="0"/>
              <a:t>algortihm</a:t>
            </a:r>
            <a:r>
              <a:rPr lang="en-US" dirty="0" smtClean="0"/>
              <a:t>)</a:t>
            </a:r>
            <a:endParaRPr lang="en-US" sz="2000" dirty="0" smtClean="0"/>
          </a:p>
          <a:p>
            <a:pPr lvl="1"/>
            <a:r>
              <a:rPr lang="en-US" dirty="0" smtClean="0"/>
              <a:t>Detection (graph </a:t>
            </a:r>
            <a:r>
              <a:rPr lang="en-US" dirty="0" err="1" smtClean="0"/>
              <a:t>alokasi</a:t>
            </a:r>
            <a:r>
              <a:rPr lang="en-US" dirty="0" smtClean="0"/>
              <a:t>)</a:t>
            </a:r>
            <a:endParaRPr lang="en-US" sz="2000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resource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optimal (???)</a:t>
            </a:r>
            <a:endParaRPr lang="en-US" sz="2400" dirty="0" smtClean="0"/>
          </a:p>
          <a:p>
            <a:pPr lvl="0"/>
            <a:r>
              <a:rPr lang="en-US" dirty="0" err="1" smtClean="0"/>
              <a:t>Membagi</a:t>
            </a:r>
            <a:r>
              <a:rPr lang="en-US" dirty="0" smtClean="0"/>
              <a:t> resource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tingkatan</a:t>
            </a:r>
            <a:endParaRPr lang="en-US" dirty="0" smtClean="0"/>
          </a:p>
          <a:p>
            <a:pPr lvl="0"/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deadlock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tingkatan</a:t>
            </a:r>
            <a:r>
              <a:rPr lang="en-US" dirty="0" smtClean="0"/>
              <a:t> resource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sz="8800" dirty="0" err="1" smtClean="0"/>
              <a:t>Syukron</a:t>
            </a:r>
            <a:r>
              <a:rPr lang="en-US" sz="8800" dirty="0" smtClean="0"/>
              <a:t>…..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(</a:t>
            </a:r>
            <a:r>
              <a:rPr lang="en-US" dirty="0" err="1" smtClean="0"/>
              <a:t>berupa</a:t>
            </a:r>
            <a:r>
              <a:rPr lang="en-US" dirty="0" smtClean="0"/>
              <a:t> system call)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section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dimasuki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Pemrogram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menspesifikasikan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- </a:t>
            </a:r>
            <a:r>
              <a:rPr lang="en-US" dirty="0" err="1" smtClean="0"/>
              <a:t>bagian</a:t>
            </a:r>
            <a:r>
              <a:rPr lang="en-US" dirty="0" smtClean="0"/>
              <a:t> critical region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menjaganya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 </a:t>
            </a:r>
            <a:r>
              <a:rPr lang="en-US" dirty="0" err="1" smtClean="0"/>
              <a:t>masuk</a:t>
            </a:r>
            <a:r>
              <a:rPr lang="en-US" dirty="0" smtClean="0"/>
              <a:t> critical region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lain.Inilah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mutual exclusion.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Pemrogram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menspesifikasikan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- </a:t>
            </a:r>
            <a:r>
              <a:rPr lang="en-US" dirty="0" err="1" smtClean="0"/>
              <a:t>bagian</a:t>
            </a:r>
            <a:r>
              <a:rPr lang="en-US" dirty="0" smtClean="0"/>
              <a:t> critical region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menjaganya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 </a:t>
            </a:r>
            <a:r>
              <a:rPr lang="en-US" dirty="0" err="1" smtClean="0"/>
              <a:t>masuk</a:t>
            </a:r>
            <a:r>
              <a:rPr lang="en-US" dirty="0" smtClean="0"/>
              <a:t> critical region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lain.Inilah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mutual exclusion.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Mutual Exclusion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(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lain),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lain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Kriteria</a:t>
            </a:r>
            <a:r>
              <a:rPr lang="en-US" b="1" dirty="0" smtClean="0"/>
              <a:t> </a:t>
            </a:r>
            <a:r>
              <a:rPr lang="en-US" b="1" dirty="0" err="1" smtClean="0"/>
              <a:t>Penyelesaian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Mutual Exclusion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dijamin.Hanya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yang </a:t>
            </a:r>
            <a:r>
              <a:rPr lang="en-US" dirty="0" err="1" smtClean="0"/>
              <a:t>diizinkan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Section/</a:t>
            </a:r>
            <a:r>
              <a:rPr lang="en-US" dirty="0" err="1" smtClean="0"/>
              <a:t>Region.Proses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noncritical section,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memblok</a:t>
            </a:r>
            <a:r>
              <a:rPr lang="en-US" dirty="0" smtClean="0"/>
              <a:t> </a:t>
            </a:r>
            <a:r>
              <a:rPr lang="en-US" dirty="0" err="1" smtClean="0"/>
              <a:t>proses-proses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section.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dijamin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critical section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lama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terhingga</a:t>
            </a:r>
            <a:r>
              <a:rPr lang="en-US" dirty="0" smtClean="0"/>
              <a:t>,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deadlock </a:t>
            </a:r>
            <a:r>
              <a:rPr lang="en-US" dirty="0" err="1" smtClean="0"/>
              <a:t>atau</a:t>
            </a:r>
            <a:r>
              <a:rPr lang="en-US" dirty="0" smtClean="0"/>
              <a:t> starvation.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xecutiveLife">
  <a:themeElements>
    <a:clrScheme name="Office Theme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ExecutiveLife</Template>
  <TotalTime>354</TotalTime>
  <Words>1544</Words>
  <Application>Microsoft Office PowerPoint</Application>
  <PresentationFormat>On-screen Show (4:3)</PresentationFormat>
  <Paragraphs>179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ExecutiveLife</vt:lpstr>
      <vt:lpstr>Mutual Exclusion dan Deadlock</vt:lpstr>
      <vt:lpstr>1. Mutual Exclusion</vt:lpstr>
      <vt:lpstr>Pengantar</vt:lpstr>
      <vt:lpstr>Pengantar</vt:lpstr>
      <vt:lpstr>Pengantar</vt:lpstr>
      <vt:lpstr>Definisi</vt:lpstr>
      <vt:lpstr>Definisi</vt:lpstr>
      <vt:lpstr>Kriteria Penyelesaian</vt:lpstr>
      <vt:lpstr>Slide 9</vt:lpstr>
      <vt:lpstr>Slide 10</vt:lpstr>
      <vt:lpstr>Metode Penyelesaian 1. Metode Naif</vt:lpstr>
      <vt:lpstr>Slide 12</vt:lpstr>
      <vt:lpstr>Metode Penyelesaian 2. Metode untuk situasi tertentu</vt:lpstr>
      <vt:lpstr>Slide 14</vt:lpstr>
      <vt:lpstr>Metode Penyelesaian Metode Busy Waiting</vt:lpstr>
      <vt:lpstr>2. Deadlock</vt:lpstr>
      <vt:lpstr>Contoh Nyata Sehari-hari </vt:lpstr>
      <vt:lpstr>Masalah deadlock </vt:lpstr>
      <vt:lpstr>Slide 19</vt:lpstr>
      <vt:lpstr>Slide 20</vt:lpstr>
      <vt:lpstr>Karakteristik deadlock </vt:lpstr>
      <vt:lpstr>Slide 22</vt:lpstr>
      <vt:lpstr>Contoh Resource Alocation Graph </vt:lpstr>
      <vt:lpstr>Slide 24</vt:lpstr>
      <vt:lpstr>Deadlock prevention (1) </vt:lpstr>
      <vt:lpstr>Deadlock prevention (2) </vt:lpstr>
      <vt:lpstr>Slide 27</vt:lpstr>
      <vt:lpstr>Deadlock Avoidance </vt:lpstr>
      <vt:lpstr>Deadlock avoidance – Safe state</vt:lpstr>
      <vt:lpstr>Algoritma RAG </vt:lpstr>
      <vt:lpstr>Contoh Algoritma RAG </vt:lpstr>
      <vt:lpstr>Algoritma Banker </vt:lpstr>
      <vt:lpstr>Kelemahan Algoritma Banker </vt:lpstr>
      <vt:lpstr>Deadlock Detection </vt:lpstr>
      <vt:lpstr>Kriteria penyingkiran proses </vt:lpstr>
      <vt:lpstr>Kombinasi penanganan deadlock 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kongkurensi</dc:title>
  <dc:creator>Fronita</dc:creator>
  <cp:lastModifiedBy>AL</cp:lastModifiedBy>
  <cp:revision>53</cp:revision>
  <dcterms:created xsi:type="dcterms:W3CDTF">2014-05-18T15:58:26Z</dcterms:created>
  <dcterms:modified xsi:type="dcterms:W3CDTF">2020-11-08T23:57:38Z</dcterms:modified>
</cp:coreProperties>
</file>