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7"/>
  </p:notesMasterIdLst>
  <p:handoutMasterIdLst>
    <p:handoutMasterId r:id="rId28"/>
  </p:handoutMasterIdLst>
  <p:sldIdLst>
    <p:sldId id="256" r:id="rId11"/>
    <p:sldId id="309" r:id="rId12"/>
    <p:sldId id="263" r:id="rId13"/>
    <p:sldId id="264" r:id="rId14"/>
    <p:sldId id="265" r:id="rId15"/>
    <p:sldId id="266" r:id="rId16"/>
    <p:sldId id="267" r:id="rId17"/>
    <p:sldId id="311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316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4454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32311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848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df"/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df"/><Relationship Id="rId1" Type="http://schemas.openxmlformats.org/officeDocument/2006/relationships/slideLayout" Target="../slideLayouts/slideLayout10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df"/><Relationship Id="rId1" Type="http://schemas.openxmlformats.org/officeDocument/2006/relationships/slideLayout" Target="../slideLayouts/slideLayout10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10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df"/><Relationship Id="rId1" Type="http://schemas.openxmlformats.org/officeDocument/2006/relationships/slideLayout" Target="../slideLayouts/slideLayout10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Modal Konteks dan Model Interaksi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Pemodelan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Use case pada awalnya dikembangkan untuk membantu proses pemunculan kebutuhan dan sekarang telah disatukan ke dalam UML</a:t>
            </a:r>
            <a:r>
              <a:rPr lang="en-US" dirty="0" smtClean="0"/>
              <a:t>.</a:t>
            </a:r>
          </a:p>
          <a:p>
            <a:r>
              <a:rPr lang="id-ID" dirty="0" smtClean="0"/>
              <a:t>Setiap use case merepresentasikan suatu tugas yang melibatkan interaksi eksternal dengan sistem</a:t>
            </a:r>
            <a:endParaRPr lang="en-US" dirty="0" smtClean="0"/>
          </a:p>
          <a:p>
            <a:r>
              <a:rPr lang="id-ID" dirty="0" smtClean="0"/>
              <a:t>Aktor dalam use bisa orang atau sistem lain</a:t>
            </a:r>
            <a:endParaRPr lang="en-US" dirty="0" smtClean="0"/>
          </a:p>
          <a:p>
            <a:r>
              <a:rPr lang="id-ID" dirty="0" smtClean="0"/>
              <a:t>Direpresentasikan dengan diagram untuk memberikan gambaran tentang use case dan dalam bentuk tekstual yang lebih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1C65-B5EA-4AC6-BC6C-74CEA188290F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id-ID" dirty="0" smtClean="0"/>
              <a:t>se case transfer data</a:t>
            </a:r>
            <a:endParaRPr lang="en-US" dirty="0" smtClean="0"/>
          </a:p>
        </p:txBody>
      </p:sp>
      <p:pic>
        <p:nvPicPr>
          <p:cNvPr id="4" name="Picture 3" descr="5.3 UseCas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866722" y="3259717"/>
            <a:ext cx="7486946" cy="121486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BA485-29B5-4C22-A792-2865A64707E0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Deskripsi use case ‘Transfer data’ dalam bentuk tabel</a:t>
            </a:r>
            <a:endParaRPr lang="en-US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09638" y="1866900"/>
          <a:ext cx="7205662" cy="4051935"/>
        </p:xfrm>
        <a:graphic>
          <a:graphicData uri="http://schemas.openxmlformats.org/drawingml/2006/table">
            <a:tbl>
              <a:tblPr/>
              <a:tblGrid>
                <a:gridCol w="1935162"/>
                <a:gridCol w="5270500"/>
              </a:tblGrid>
              <a:tr h="371475">
                <a:tc gridSpan="2"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MHC</a:t>
                      </a: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-PMS: Transfer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data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Actors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Medical receptionist, patient records system (PRS)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Description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A receptionist may transfer data from the MHC-PMS to a general patient record database that is maintained by a health authority. The information transferred may either be updated personal information (address, phone number, etc.) or a summary of the patient’s diagnosis and treatment.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Data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Patient’s personal information, treatment summary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Stimulus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User command issued by medical receptionist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Response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Confirmation that PRS has been updated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Comments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The receptionist must have appropriate security permissions to access the patient information and the PRS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</a:rPr>
                        <a:t>.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AD586-7C25-0244-A129-E014CC0A16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3D2A3-FB3C-47C4-ACE3-C6E93E06F24F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id-ID" dirty="0" smtClean="0"/>
              <a:t>ontoh use case pada sistem ...</a:t>
            </a:r>
            <a:endParaRPr lang="en-US" dirty="0" smtClean="0"/>
          </a:p>
        </p:txBody>
      </p:sp>
      <p:pic>
        <p:nvPicPr>
          <p:cNvPr id="4" name="Picture 3" descr="5.5 RecepUseCases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279650" y="1747838"/>
            <a:ext cx="4451350" cy="479565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AD586-7C25-0244-A129-E014CC0A16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2492-E014-4599-A775-C70B4EBA083D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Diagram sekuens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Diagram sekuens adalah bagian dari UML yang digunakan untuk memodelkan interaksi antara aktor dan obyek dalam sistem</a:t>
            </a:r>
            <a:endParaRPr lang="en-US" dirty="0" smtClean="0"/>
          </a:p>
          <a:p>
            <a:r>
              <a:rPr lang="id-ID" dirty="0" smtClean="0"/>
              <a:t>Diagram sekuens menunjukkan urutan interaksi untuk use case tertentu</a:t>
            </a:r>
            <a:endParaRPr lang="en-US" dirty="0" smtClean="0"/>
          </a:p>
          <a:p>
            <a:r>
              <a:rPr lang="id-ID" dirty="0" smtClean="0"/>
              <a:t>Obyek dan aktor yang terlibat dituliskan di atas diagram, dengan garis putus-putus dibuat vertikal ke bawah dari obyek ini</a:t>
            </a:r>
            <a:endParaRPr lang="en-US" dirty="0" smtClean="0"/>
          </a:p>
          <a:p>
            <a:r>
              <a:rPr lang="id-ID" dirty="0" smtClean="0"/>
              <a:t>Interaksi antar obyek diindikasikan dengan panah yang diberi keterangan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3BAC-C62C-44E0-A7D3-40C64ECFE832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id-ID" dirty="0" smtClean="0"/>
              <a:t>ontoh Diagram sekuens</a:t>
            </a:r>
            <a:endParaRPr lang="en-US" dirty="0" smtClean="0"/>
          </a:p>
        </p:txBody>
      </p:sp>
      <p:pic>
        <p:nvPicPr>
          <p:cNvPr id="4" name="Picture 3" descr="5.6 ViewInfoSeqDiag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530349" y="1727200"/>
            <a:ext cx="6455927" cy="43815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AD586-7C25-0244-A129-E014CC0A16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F98A-EF24-485A-A6F4-7EE66286C716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16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Konteks</a:t>
            </a:r>
            <a:endParaRPr lang="id-ID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Konteks</a:t>
            </a:r>
            <a:endParaRPr lang="en-GB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Model konteks digunakan untuk mengilustrasikan lingkungan operasional sistem – model ini menunjukkan apa yang ada di luar batasan sistem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Perhatian sosial dan organisasi mungkin akan mempengaruhi keputusan penempatan batasan sistem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Model arsitektural menunjukkan hubungan sistem dengan sistem lainnya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79B3-E629-42BC-BFCB-FF7D6A2DE505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Batasan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Batasan sistem ditetapkan untuk menentukan apa yang ada di dalam dan di luar sistem</a:t>
            </a:r>
            <a:r>
              <a:rPr lang="en-US" dirty="0" smtClean="0"/>
              <a:t>.</a:t>
            </a:r>
          </a:p>
          <a:p>
            <a:pPr lvl="1"/>
            <a:r>
              <a:rPr lang="id-ID" dirty="0" smtClean="0"/>
              <a:t>Batasan sistem menunjukkan sistem lain yang digunakan atau sistem yang tergantung pada sistem yang sedang dikembangkan</a:t>
            </a:r>
            <a:r>
              <a:rPr lang="en-US" dirty="0" smtClean="0"/>
              <a:t>.</a:t>
            </a:r>
          </a:p>
          <a:p>
            <a:r>
              <a:rPr lang="id-ID" dirty="0" smtClean="0"/>
              <a:t>Posisi batasan sistem efek besar pada kebutuhan sistem</a:t>
            </a:r>
            <a:r>
              <a:rPr lang="en-US" dirty="0" smtClean="0"/>
              <a:t>. </a:t>
            </a:r>
          </a:p>
          <a:p>
            <a:r>
              <a:rPr lang="id-ID" dirty="0" smtClean="0"/>
              <a:t>Menetapkan batasan sistem adalah pertimbangan politis</a:t>
            </a:r>
            <a:endParaRPr lang="en-US" dirty="0" smtClean="0"/>
          </a:p>
          <a:p>
            <a:pPr lvl="1"/>
            <a:r>
              <a:rPr lang="id-ID" dirty="0" smtClean="0"/>
              <a:t>Mungkin ada tekanan untuk mengembangkan batasan sistem yang meningkatkan atau mengurangi pengaruh atau beban kerja dari beberapa bagian organisasi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D92B-A1C1-4531-8180-20AFA7460897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Contoh Lingkungan Sistem...</a:t>
            </a:r>
            <a:endParaRPr lang="en-US" dirty="0" smtClean="0"/>
          </a:p>
        </p:txBody>
      </p:sp>
      <p:pic>
        <p:nvPicPr>
          <p:cNvPr id="4" name="Picture 3" descr="5.1 MHCPMS-Context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112485" y="2046859"/>
            <a:ext cx="4760957" cy="299902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AD586-7C25-0244-A129-E014CC0A16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5783-291E-442F-9D2C-364118413BEF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Perspektif Proses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Model konteks menunjukkan sistem yang ada dalam lingkungan, bukan bagaimana sistem yang sedang dikembangkan digunakan dalam lingkungan tersebut</a:t>
            </a:r>
            <a:r>
              <a:rPr lang="en-US" dirty="0" smtClean="0"/>
              <a:t>.</a:t>
            </a:r>
          </a:p>
          <a:p>
            <a:r>
              <a:rPr lang="id-ID" dirty="0" smtClean="0"/>
              <a:t>Model proses memperlihatkan bagaimana sistem yang sedang dikembangkan tersebut digunakan dalam proses bisnis yang lebih luas</a:t>
            </a:r>
            <a:endParaRPr lang="en-US" dirty="0" smtClean="0"/>
          </a:p>
          <a:p>
            <a:r>
              <a:rPr lang="id-ID" i="1" dirty="0" smtClean="0"/>
              <a:t>A</a:t>
            </a:r>
            <a:r>
              <a:rPr lang="en-US" i="1" dirty="0" err="1" smtClean="0"/>
              <a:t>ctivity</a:t>
            </a:r>
            <a:r>
              <a:rPr lang="en-US" i="1" dirty="0" smtClean="0"/>
              <a:t> diagram</a:t>
            </a:r>
            <a:r>
              <a:rPr lang="en-US" dirty="0" smtClean="0"/>
              <a:t> </a:t>
            </a:r>
            <a:r>
              <a:rPr lang="id-ID" dirty="0" smtClean="0"/>
              <a:t>digunakan untuk menunjukkan model proses bisnis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FDA7-D81F-42A4-A4DD-B648D0DC0E9D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id-ID" dirty="0" smtClean="0"/>
              <a:t>ontoh model proses pada sistem ..</a:t>
            </a:r>
            <a:endParaRPr lang="en-US" dirty="0" smtClean="0"/>
          </a:p>
        </p:txBody>
      </p:sp>
      <p:pic>
        <p:nvPicPr>
          <p:cNvPr id="4" name="Picture 3" descr="5.2 DetentionProcess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110659" y="1968500"/>
            <a:ext cx="7032447" cy="362659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AD586-7C25-0244-A129-E014CC0A16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B3FF-2921-4ED5-8B0E-68CD6FC9A217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Interaksi</a:t>
            </a:r>
            <a:endParaRPr lang="id-ID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Interaksi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Memodelkan interaksi pengguna sangat penting karena dapat membantu mengidentifikasi kebutuhan pengguna</a:t>
            </a:r>
            <a:endParaRPr lang="en-US" dirty="0" smtClean="0"/>
          </a:p>
          <a:p>
            <a:r>
              <a:rPr lang="id-ID" dirty="0" smtClean="0"/>
              <a:t>Memodelkan interaksi antar sistem dapat menunjukkan masalah komunikasi yang mungkin timbul</a:t>
            </a:r>
            <a:endParaRPr lang="en-US" dirty="0" smtClean="0"/>
          </a:p>
          <a:p>
            <a:r>
              <a:rPr lang="id-ID" dirty="0" smtClean="0"/>
              <a:t>Memodelkan interaksi antar komponen akan menunjukkan bahwa struktur sistem telah memenuhi kinerja dan kehandalan yang dibutuhkan sistem</a:t>
            </a:r>
            <a:endParaRPr lang="en-GB" dirty="0" smtClean="0"/>
          </a:p>
          <a:p>
            <a:r>
              <a:rPr lang="en-GB" i="1" dirty="0" smtClean="0"/>
              <a:t>Use case diagram </a:t>
            </a:r>
            <a:r>
              <a:rPr lang="id-ID" dirty="0" smtClean="0"/>
              <a:t>dan</a:t>
            </a:r>
            <a:r>
              <a:rPr lang="en-GB" dirty="0" smtClean="0"/>
              <a:t> </a:t>
            </a:r>
            <a:r>
              <a:rPr lang="en-GB" i="1" dirty="0" smtClean="0"/>
              <a:t>sequence diagrams </a:t>
            </a:r>
            <a:r>
              <a:rPr lang="id-ID" dirty="0" smtClean="0"/>
              <a:t>dapat digunakan dalam pemodelan interaksi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123D-E7E7-40CF-B68B-21D7E47EB95E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3307</TotalTime>
  <Words>549</Words>
  <Application>Microsoft Office PowerPoint</Application>
  <PresentationFormat>On-screen Show (4:3)</PresentationFormat>
  <Paragraphs>97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31" baseType="lpstr">
      <vt:lpstr>Arial</vt:lpstr>
      <vt:lpstr>Calibri</vt:lpstr>
      <vt:lpstr>Cambria</vt:lpstr>
      <vt:lpstr>Times New Roman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Modal Konteks dan Model Interaksi</vt:lpstr>
      <vt:lpstr>Model Konteks</vt:lpstr>
      <vt:lpstr>Model Konteks</vt:lpstr>
      <vt:lpstr>Batasan Sistem</vt:lpstr>
      <vt:lpstr>Contoh Lingkungan Sistem...</vt:lpstr>
      <vt:lpstr>Perspektif Proses</vt:lpstr>
      <vt:lpstr>Contoh model proses pada sistem ..</vt:lpstr>
      <vt:lpstr>Model Interaksi</vt:lpstr>
      <vt:lpstr>Model Interaksi</vt:lpstr>
      <vt:lpstr>Pemodelan Use Case</vt:lpstr>
      <vt:lpstr>Use case transfer data</vt:lpstr>
      <vt:lpstr>Deskripsi use case ‘Transfer data’ dalam bentuk tabel</vt:lpstr>
      <vt:lpstr>Contoh use case pada sistem ...</vt:lpstr>
      <vt:lpstr>Diagram sekuens</vt:lpstr>
      <vt:lpstr>Contoh Diagram sekuens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185</cp:revision>
  <dcterms:created xsi:type="dcterms:W3CDTF">2012-09-02T13:27:45Z</dcterms:created>
  <dcterms:modified xsi:type="dcterms:W3CDTF">2021-04-07T01:13:53Z</dcterms:modified>
</cp:coreProperties>
</file>