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8" d="100"/>
          <a:sy n="68" d="100"/>
        </p:scale>
        <p:origin x="48" y="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EDEA9F-5188-4F61-90F3-7BFFB017D662}"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5B0CE-94F6-4DEF-8070-CBD9E7BA8BF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979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EDEA9F-5188-4F61-90F3-7BFFB017D662}"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3541255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EDEA9F-5188-4F61-90F3-7BFFB017D662}"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93806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EDEA9F-5188-4F61-90F3-7BFFB017D662}"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3945841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EDEA9F-5188-4F61-90F3-7BFFB017D662}"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5B0CE-94F6-4DEF-8070-CBD9E7BA8BF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2652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EDEA9F-5188-4F61-90F3-7BFFB017D662}"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378453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EDEA9F-5188-4F61-90F3-7BFFB017D662}" type="datetimeFigureOut">
              <a:rPr lang="en-US" smtClean="0"/>
              <a:t>3/2/2021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1402377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EDEA9F-5188-4F61-90F3-7BFFB017D662}" type="datetimeFigureOut">
              <a:rPr lang="en-US" smtClean="0"/>
              <a:t>3/2/2021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86530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EDEA9F-5188-4F61-90F3-7BFFB017D662}" type="datetimeFigureOut">
              <a:rPr lang="en-US" smtClean="0"/>
              <a:t>3/2/2021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28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EDEA9F-5188-4F61-90F3-7BFFB017D662}" type="datetimeFigureOut">
              <a:rPr lang="en-US" smtClean="0"/>
              <a:t>3/2/2021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295B0CE-94F6-4DEF-8070-CBD9E7BA8BF1}" type="slidenum">
              <a:rPr lang="en-US" smtClean="0"/>
              <a:t>‹#›</a:t>
            </a:fld>
            <a:endParaRPr lang="en-US"/>
          </a:p>
        </p:txBody>
      </p:sp>
    </p:spTree>
    <p:extLst>
      <p:ext uri="{BB962C8B-B14F-4D97-AF65-F5344CB8AC3E}">
        <p14:creationId xmlns:p14="http://schemas.microsoft.com/office/powerpoint/2010/main" val="1748384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EDEA9F-5188-4F61-90F3-7BFFB017D662}"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95B0CE-94F6-4DEF-8070-CBD9E7BA8BF1}" type="slidenum">
              <a:rPr lang="en-US" smtClean="0"/>
              <a:t>‹#›</a:t>
            </a:fld>
            <a:endParaRPr lang="en-US"/>
          </a:p>
        </p:txBody>
      </p:sp>
    </p:spTree>
    <p:extLst>
      <p:ext uri="{BB962C8B-B14F-4D97-AF65-F5344CB8AC3E}">
        <p14:creationId xmlns:p14="http://schemas.microsoft.com/office/powerpoint/2010/main" val="775144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EDEA9F-5188-4F61-90F3-7BFFB017D662}" type="datetimeFigureOut">
              <a:rPr lang="en-US" smtClean="0"/>
              <a:t>3/2/2021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295B0CE-94F6-4DEF-8070-CBD9E7BA8BF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5421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47710-4A54-4806-A7D7-EBEDF19D7DB9}"/>
              </a:ext>
            </a:extLst>
          </p:cNvPr>
          <p:cNvSpPr>
            <a:spLocks noGrp="1"/>
          </p:cNvSpPr>
          <p:nvPr>
            <p:ph type="ctrTitle"/>
          </p:nvPr>
        </p:nvSpPr>
        <p:spPr/>
        <p:txBody>
          <a:bodyPr/>
          <a:lstStyle/>
          <a:p>
            <a:pPr algn="ctr"/>
            <a:r>
              <a:rPr lang="id-ID" sz="6000" b="1" kern="0" dirty="0">
                <a:solidFill>
                  <a:schemeClr val="tx1"/>
                </a:solidFill>
                <a:effectLst/>
                <a:latin typeface="Arial" panose="020B0604020202020204" pitchFamily="34" charset="0"/>
                <a:ea typeface="Arial" panose="020B0604020202020204" pitchFamily="34" charset="0"/>
              </a:rPr>
              <a:t>TECHNOPRENEURSHI</a:t>
            </a:r>
            <a:endParaRPr lang="en-US" dirty="0"/>
          </a:p>
        </p:txBody>
      </p:sp>
      <p:sp>
        <p:nvSpPr>
          <p:cNvPr id="3" name="Subtitle 2">
            <a:extLst>
              <a:ext uri="{FF2B5EF4-FFF2-40B4-BE49-F238E27FC236}">
                <a16:creationId xmlns:a16="http://schemas.microsoft.com/office/drawing/2014/main" id="{F0AB88D6-BED0-4C51-8888-0F86033AA059}"/>
              </a:ext>
            </a:extLst>
          </p:cNvPr>
          <p:cNvSpPr>
            <a:spLocks noGrp="1"/>
          </p:cNvSpPr>
          <p:nvPr>
            <p:ph type="subTitle" idx="1"/>
          </p:nvPr>
        </p:nvSpPr>
        <p:spPr/>
        <p:txBody>
          <a:bodyPr/>
          <a:lstStyle/>
          <a:p>
            <a:pPr algn="ctr"/>
            <a:r>
              <a:rPr lang="en-US" b="1" dirty="0"/>
              <a:t>SYAIFULLAH.SE.,</a:t>
            </a:r>
            <a:r>
              <a:rPr lang="en-US" b="1" dirty="0" err="1"/>
              <a:t>M.Sc</a:t>
            </a:r>
            <a:endParaRPr lang="en-US" b="1" dirty="0"/>
          </a:p>
          <a:p>
            <a:endParaRPr lang="en-US" dirty="0"/>
          </a:p>
        </p:txBody>
      </p:sp>
    </p:spTree>
    <p:extLst>
      <p:ext uri="{BB962C8B-B14F-4D97-AF65-F5344CB8AC3E}">
        <p14:creationId xmlns:p14="http://schemas.microsoft.com/office/powerpoint/2010/main" val="1293487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CC9E2-B10B-4B8E-9C08-82D19C143C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7D91F8-2DFE-49A8-9F35-87AC06598280}"/>
              </a:ext>
            </a:extLst>
          </p:cNvPr>
          <p:cNvSpPr>
            <a:spLocks noGrp="1"/>
          </p:cNvSpPr>
          <p:nvPr>
            <p:ph idx="1"/>
          </p:nvPr>
        </p:nvSpPr>
        <p:spPr/>
        <p:txBody>
          <a:bodyPr/>
          <a:lstStyle/>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9.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HARUS BISA MENGENDALIKAN </a:t>
            </a:r>
            <a:r>
              <a:rPr lang="id-ID" sz="1800" b="1" spc="-40" dirty="0">
                <a:solidFill>
                  <a:srgbClr val="231F20"/>
                </a:solidFill>
                <a:effectLst/>
                <a:latin typeface="Arial" panose="020B0604020202020204" pitchFamily="34" charset="0"/>
                <a:ea typeface="Arial" panose="020B0604020202020204" pitchFamily="34" charset="0"/>
                <a:cs typeface="Verdana" panose="020B0604030504040204" pitchFamily="34" charset="0"/>
              </a:rPr>
              <a:t>BIAYA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PENGELUARAN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DAN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LEBIH BAIK </a:t>
            </a:r>
            <a:r>
              <a:rPr lang="id-ID" sz="1800" b="1" spc="-35" dirty="0">
                <a:solidFill>
                  <a:srgbClr val="231F20"/>
                </a:solidFill>
                <a:effectLst/>
                <a:latin typeface="Arial" panose="020B0604020202020204" pitchFamily="34" charset="0"/>
                <a:ea typeface="Arial" panose="020B0604020202020204" pitchFamily="34" charset="0"/>
                <a:cs typeface="Verdana" panose="020B0604030504040204" pitchFamily="34" charset="0"/>
              </a:rPr>
              <a:t>DARI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KOMPETITOR</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Wal-Mart selama dua puluh tahun berjalan, termasuk peringkat pertama di industri peritel yang memiliki rasio terendah dari biaya penjualan. Dan selalu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menemukan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keunggulan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kompetitif</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biaya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pengeluaran.</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Salah</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satunya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menjalani kinerja dengan</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seefesien.</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10.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COBA CARI IDE </a:t>
            </a:r>
            <a:r>
              <a:rPr lang="id-ID" sz="1800" b="1" spc="-25" dirty="0">
                <a:solidFill>
                  <a:srgbClr val="231F20"/>
                </a:solidFill>
                <a:effectLst/>
                <a:latin typeface="Arial" panose="020B0604020202020204" pitchFamily="34" charset="0"/>
                <a:ea typeface="Arial" panose="020B0604020202020204" pitchFamily="34" charset="0"/>
                <a:cs typeface="Verdana" panose="020B0604030504040204" pitchFamily="34" charset="0"/>
              </a:rPr>
              <a:t>YANG</a:t>
            </a:r>
            <a:r>
              <a:rPr lang="id-ID" sz="1800" b="1" spc="40"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spc="-20" dirty="0">
                <a:solidFill>
                  <a:srgbClr val="231F20"/>
                </a:solidFill>
                <a:effectLst/>
                <a:latin typeface="Arial" panose="020B0604020202020204" pitchFamily="34" charset="0"/>
                <a:ea typeface="Arial" panose="020B0604020202020204" pitchFamily="34" charset="0"/>
                <a:cs typeface="Verdana" panose="020B0604030504040204" pitchFamily="34" charset="0"/>
              </a:rPr>
              <a:t>BERLAWANAN</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Biasanya banyak para pebisnis yang menjalankan ide-ide yang sama, sehingga persaingan</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menjalan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semakin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tajam.</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Coba</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cari</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berlawanan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ada,</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memang</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banyak</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hambatan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dilalui</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jika</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melakukan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berlawanan.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Tapi,</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yakinlah</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mendapatkan</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cermerlang</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68691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4909A-B40D-42F3-ACC1-0D8137D8D408}"/>
              </a:ext>
            </a:extLst>
          </p:cNvPr>
          <p:cNvSpPr>
            <a:spLocks noGrp="1"/>
          </p:cNvSpPr>
          <p:nvPr>
            <p:ph type="title"/>
          </p:nvPr>
        </p:nvSpPr>
        <p:spPr>
          <a:xfrm>
            <a:off x="1066800" y="2336800"/>
            <a:ext cx="10058400" cy="982617"/>
          </a:xfrm>
        </p:spPr>
        <p:txBody>
          <a:bodyPr/>
          <a:lstStyle/>
          <a:p>
            <a:pPr algn="ctr"/>
            <a:r>
              <a:rPr lang="en-US" b="1" dirty="0" err="1"/>
              <a:t>Menguji</a:t>
            </a:r>
            <a:r>
              <a:rPr lang="en-US" b="1" dirty="0"/>
              <a:t> Ide </a:t>
            </a:r>
            <a:r>
              <a:rPr lang="en-US" b="1" dirty="0" err="1"/>
              <a:t>Bisnis</a:t>
            </a:r>
            <a:endParaRPr lang="en-US" b="1" dirty="0"/>
          </a:p>
        </p:txBody>
      </p:sp>
    </p:spTree>
    <p:extLst>
      <p:ext uri="{BB962C8B-B14F-4D97-AF65-F5344CB8AC3E}">
        <p14:creationId xmlns:p14="http://schemas.microsoft.com/office/powerpoint/2010/main" val="93770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27C77-71DC-4632-8AE7-E4D03B3B590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47F468-ABEB-46AE-AD8E-4CA873BAEEFF}"/>
              </a:ext>
            </a:extLst>
          </p:cNvPr>
          <p:cNvSpPr>
            <a:spLocks noGrp="1"/>
          </p:cNvSpPr>
          <p:nvPr>
            <p:ph idx="1"/>
          </p:nvPr>
        </p:nvSpPr>
        <p:spPr/>
        <p:txBody>
          <a:bodyPr/>
          <a:lstStyle/>
          <a:p>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Salah satu metode terkenal dalam pengujian ide bisnis adalah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analisis SWOT</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Analisis SWOT merupakan metode perencanaa strategis yang  digunakan  untuk mengevaluasi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kekuatan (strengths), kelemahan (weaknesses), peluang (opportunities), dan ancaman (threats)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dalam suatu proyek atau suatu spekulasi bisnis. Keempat faktor itulah yang membentuk akronim SWOT (strengths, weaknesses, opportunities, danthreats). Proses ini melibatkan penentuan tujuan yang spesifik dari spekulasi bisnis atau proyek dan mengidentifikasi faktor internal dan eksternal yang mendukung dan yang tidak dalam mencapai tujuan</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tersebut</a:t>
            </a:r>
            <a:endParaRPr lang="en-US" dirty="0"/>
          </a:p>
        </p:txBody>
      </p:sp>
    </p:spTree>
    <p:extLst>
      <p:ext uri="{BB962C8B-B14F-4D97-AF65-F5344CB8AC3E}">
        <p14:creationId xmlns:p14="http://schemas.microsoft.com/office/powerpoint/2010/main" val="1175578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DDEA6-9276-4206-9486-C1E1C71E97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97BDB01-9B77-4484-B419-7B16912025A9}"/>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Analisis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SWOT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diterapkan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cara menganalisis dan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memilah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berbagai hal yang </a:t>
            </a:r>
            <a:r>
              <a:rPr lang="id-ID" sz="1800" spc="-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mempengaruhi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keempat faktornya,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kemudian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menerapkannya dalam gambar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matrik </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SWOT,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dimana aplikasinya adalah bagaimana</a:t>
            </a:r>
            <a:r>
              <a:rPr lang="id-ID"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kekuatan</a:t>
            </a:r>
            <a:r>
              <a:rPr lang="id-ID" sz="1800" spc="-2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(strengths)</a:t>
            </a:r>
            <a:r>
              <a:rPr lang="id-ID"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mengambil keuntungan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(advantage)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 peluang (opportunities)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bagaimana cara mengatasi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kelemahan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(weaknesses)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mencegah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keuntungan (advantage) dari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peluang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(opportunities)yang ada,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selanjutnya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bagaimana kekuatan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(strengths)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menghadapi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ancaman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(threats) yang ada, dan terakhir</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bagimana cara mengatasi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kelemahan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(weaknesses) yang mampu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membuat</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ancaman (threats) menjadi nyata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menciptakan sebuah ancaman</a:t>
            </a:r>
            <a:r>
              <a:rPr lang="id-ID"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baru</a:t>
            </a:r>
            <a:endParaRPr lang="en-US" dirty="0"/>
          </a:p>
        </p:txBody>
      </p:sp>
    </p:spTree>
    <p:extLst>
      <p:ext uri="{BB962C8B-B14F-4D97-AF65-F5344CB8AC3E}">
        <p14:creationId xmlns:p14="http://schemas.microsoft.com/office/powerpoint/2010/main" val="952358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4DE13-E087-48A5-8F96-2447B75B25B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33673F4-6BA0-477D-9F44-9A530264FAA6}"/>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969B5902-4A7F-4971-A284-5151A39BE3B1}"/>
              </a:ext>
            </a:extLst>
          </p:cNvPr>
          <p:cNvPicPr>
            <a:picLocks noChangeAspect="1"/>
          </p:cNvPicPr>
          <p:nvPr/>
        </p:nvPicPr>
        <p:blipFill rotWithShape="1">
          <a:blip r:embed="rId2"/>
          <a:srcRect l="18214" t="30703" r="14285" b="7044"/>
          <a:stretch/>
        </p:blipFill>
        <p:spPr>
          <a:xfrm>
            <a:off x="1036320" y="493487"/>
            <a:ext cx="10241279" cy="5878286"/>
          </a:xfrm>
          <a:prstGeom prst="rect">
            <a:avLst/>
          </a:prstGeom>
        </p:spPr>
      </p:pic>
    </p:spTree>
    <p:extLst>
      <p:ext uri="{BB962C8B-B14F-4D97-AF65-F5344CB8AC3E}">
        <p14:creationId xmlns:p14="http://schemas.microsoft.com/office/powerpoint/2010/main" val="1380906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FD583-9749-4DA3-AC1B-DE6D56F0076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A99C79-697A-4632-BB64-4F54B6A95097}"/>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199505B0-641B-46B5-9D26-DAFF686DEB7D}"/>
              </a:ext>
            </a:extLst>
          </p:cNvPr>
          <p:cNvPicPr>
            <a:picLocks noChangeAspect="1"/>
          </p:cNvPicPr>
          <p:nvPr/>
        </p:nvPicPr>
        <p:blipFill rotWithShape="1">
          <a:blip r:embed="rId2"/>
          <a:srcRect l="21905" t="26903" r="21428" b="11093"/>
          <a:stretch/>
        </p:blipFill>
        <p:spPr>
          <a:xfrm>
            <a:off x="1097280" y="286603"/>
            <a:ext cx="10058400" cy="5809397"/>
          </a:xfrm>
          <a:prstGeom prst="rect">
            <a:avLst/>
          </a:prstGeom>
        </p:spPr>
      </p:pic>
    </p:spTree>
    <p:extLst>
      <p:ext uri="{BB962C8B-B14F-4D97-AF65-F5344CB8AC3E}">
        <p14:creationId xmlns:p14="http://schemas.microsoft.com/office/powerpoint/2010/main" val="265303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A9F99-B171-4183-9FD8-44E49E91761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6994C1-C1F7-4FC1-8DD3-78530846241C}"/>
              </a:ext>
            </a:extLst>
          </p:cNvPr>
          <p:cNvSpPr>
            <a:spLocks noGrp="1"/>
          </p:cNvSpPr>
          <p:nvPr>
            <p:ph idx="1"/>
          </p:nvPr>
        </p:nvSpPr>
        <p:spPr/>
        <p:txBody>
          <a:bodyPr>
            <a:normAutofit fontScale="85000" lnSpcReduction="20000"/>
          </a:bodyPr>
          <a:lstStyle/>
          <a:p>
            <a:r>
              <a:rPr lang="id-ID" sz="21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Berikut sepuluh prinsip bisnis yang dijadikan menurut Walton dan Huey (1992) dalam membangun kerajaan bisnisnya:</a:t>
            </a:r>
            <a:endParaRPr lang="en-US" sz="2100" i="1" dirty="0">
              <a:solidFill>
                <a:srgbClr val="231F20"/>
              </a:solidFill>
              <a:latin typeface="Georgia" panose="02040502050405020303" pitchFamily="18" charset="0"/>
              <a:ea typeface="Verdana" panose="020B0604030504040204" pitchFamily="34" charset="0"/>
              <a:cs typeface="Verdana" panose="020B0604030504040204" pitchFamily="34" charset="0"/>
            </a:endParaRPr>
          </a:p>
          <a:p>
            <a:r>
              <a:rPr lang="en-US" sz="1800" i="1" dirty="0">
                <a:solidFill>
                  <a:srgbClr val="231F20"/>
                </a:solidFill>
                <a:latin typeface="Georgia" panose="02040502050405020303" pitchFamily="18" charset="0"/>
                <a:ea typeface="Verdana" panose="020B0604030504040204" pitchFamily="34" charset="0"/>
              </a:rPr>
              <a:t>1.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SELALU BERKOMITMEN DALAM</a:t>
            </a:r>
            <a:r>
              <a:rPr lang="id-ID" sz="1800" b="1" spc="10"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BISNIS</a:t>
            </a:r>
            <a:endParaRPr lang="en-US" sz="1800" b="1" dirty="0">
              <a:latin typeface="Verdana" panose="020B0604030504040204" pitchFamily="34" charset="0"/>
              <a:ea typeface="Arial" panose="020B0604020202020204" pitchFamily="34" charset="0"/>
              <a:cs typeface="Verdana" panose="020B0604030504040204" pitchFamily="34" charset="0"/>
            </a:endParaRPr>
          </a:p>
          <a:p>
            <a:pPr marL="225425" indent="-225425"/>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Jika Anda selalu berkomitmen dalam bisnis, saya yakin kesuksesan akan menghampiriAnda. Selain itu, Anda harus menyukai pekerjaan Anda saat ini dan selalu melakukan yang terbaik dalam menjalankan bisnis tersebut.</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63500" indent="0">
              <a:buNone/>
            </a:pPr>
            <a:r>
              <a:rPr lang="en-US" sz="1800" b="1"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2.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BAGI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KEUNTUNGAN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ANDA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DENGAN SEMUA REKAN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ANDA </a:t>
            </a:r>
            <a:r>
              <a:rPr lang="id-ID" sz="1800" b="1" spc="-45" dirty="0">
                <a:solidFill>
                  <a:srgbClr val="231F20"/>
                </a:solidFill>
                <a:effectLst/>
                <a:latin typeface="Arial" panose="020B0604020202020204" pitchFamily="34" charset="0"/>
                <a:ea typeface="Arial" panose="020B0604020202020204" pitchFamily="34" charset="0"/>
                <a:cs typeface="Verdana" panose="020B0604030504040204" pitchFamily="34" charset="0"/>
              </a:rPr>
              <a:t>DAN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MEMPERLAKUKAN MEREKA SEBAGAI MITRA</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pPr marL="225425" marR="690880" indent="0" algn="just">
              <a:lnSpc>
                <a:spcPct val="98000"/>
              </a:lnSpc>
              <a:spcBef>
                <a:spcPts val="30"/>
              </a:spcBef>
              <a:spcAft>
                <a:spcPts val="0"/>
              </a:spcAft>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membagi</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keutungan</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semua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rekan</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kerja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memperlakukam</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sebagai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mitra,</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membawa</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semangat</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semua</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rekan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melampaui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target yang ada.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Terpenting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 bisa mengontrol kerja dari rekan bisnis Anda agar selalu bersemangat dalam</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bekerja.</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231775" marR="690880" indent="0" algn="just">
              <a:lnSpc>
                <a:spcPct val="98000"/>
              </a:lnSpc>
              <a:spcBef>
                <a:spcPts val="30"/>
              </a:spcBef>
              <a:spcAft>
                <a:spcPts val="0"/>
              </a:spcAft>
            </a:pPr>
            <a:endParaRPr lang="en-US" sz="1800" dirty="0">
              <a:latin typeface="Verdana" panose="020B0604030504040204" pitchFamily="34" charset="0"/>
              <a:ea typeface="Verdana" panose="020B0604030504040204" pitchFamily="34" charset="0"/>
              <a:cs typeface="Verdana" panose="020B0604030504040204" pitchFamily="34" charset="0"/>
            </a:endParaRPr>
          </a:p>
          <a:p>
            <a:pPr marL="63500" marR="690880" indent="0" algn="just">
              <a:lnSpc>
                <a:spcPct val="98000"/>
              </a:lnSpc>
              <a:spcBef>
                <a:spcPts val="30"/>
              </a:spcBef>
              <a:spcAft>
                <a:spcPts val="0"/>
              </a:spcAft>
            </a:pPr>
            <a:r>
              <a:rPr lang="en-US" sz="1800" b="1"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3.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MEMOTIVASI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MITRA</a:t>
            </a:r>
            <a:r>
              <a:rPr lang="id-ID" sz="1800" b="1" spc="35"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ANDA</a:t>
            </a:r>
            <a:endParaRPr lang="en-US" sz="1800" b="1" spc="-15" dirty="0">
              <a:latin typeface="Verdana" panose="020B0604030504040204" pitchFamily="34" charset="0"/>
              <a:ea typeface="Arial" panose="020B0604020202020204" pitchFamily="34" charset="0"/>
              <a:cs typeface="Verdana" panose="020B0604030504040204" pitchFamily="34" charset="0"/>
            </a:endParaRPr>
          </a:p>
          <a:p>
            <a:pPr marL="225425" marR="690880" indent="0" algn="just">
              <a:lnSpc>
                <a:spcPct val="98000"/>
              </a:lnSpc>
              <a:spcBef>
                <a:spcPts val="30"/>
              </a:spcBef>
              <a:spcAft>
                <a:spcPts val="0"/>
              </a:spcAft>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 uang keuntungan kepada mitra, bisa dianggap tidak cukup. Coba Anda</a:t>
            </a:r>
            <a:r>
              <a:rPr lang="en-US" sz="1800" dirty="0">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memotivasi</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mitra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kerja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meningkatkan</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persaingan</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dunia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Jika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perlu buat tantangan yang menantang kepada mitra kerja Anda agar bisnis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dijalankan selalu</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bersemangat.</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sz="9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634955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CAE9D-B14E-40A4-93DF-D0554073653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DBC252-6C41-4E41-A9E5-8692043EA05F}"/>
              </a:ext>
            </a:extLst>
          </p:cNvPr>
          <p:cNvSpPr>
            <a:spLocks noGrp="1"/>
          </p:cNvSpPr>
          <p:nvPr>
            <p:ph idx="1"/>
          </p:nvPr>
        </p:nvSpPr>
        <p:spPr/>
        <p:txBody>
          <a:bodyPr/>
          <a:lstStyle/>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4.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SELALU BERKOMUNIKASI </a:t>
            </a:r>
            <a:r>
              <a:rPr lang="id-ID" sz="1800" b="1" spc="-20" dirty="0">
                <a:solidFill>
                  <a:srgbClr val="231F20"/>
                </a:solidFill>
                <a:effectLst/>
                <a:latin typeface="Arial" panose="020B0604020202020204" pitchFamily="34" charset="0"/>
                <a:ea typeface="Arial" panose="020B0604020202020204" pitchFamily="34" charset="0"/>
                <a:cs typeface="Verdana" panose="020B0604030504040204" pitchFamily="34" charset="0"/>
              </a:rPr>
              <a:t>KEPADA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MITRA</a:t>
            </a:r>
            <a:r>
              <a:rPr lang="id-ID" sz="1800" b="1" spc="30"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KERJA</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Informasi adalah salah satu kekuatan yang penting dalam suatu bisnis. Maka dengan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informasi tersebut Anda perlu berbagi dengan mitra kerja. Semakin banyak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tahu, mereka akan semakin mengerti. Dan semakin mereka mengerti, mereka akan semakin</a:t>
            </a:r>
            <a:r>
              <a:rPr lang="id-ID"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peduli</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terhadap</a:t>
            </a:r>
            <a:r>
              <a:rPr lang="id-ID"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Begitu</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peduli</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bisa menghentikan</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terhadap</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keloyalannya</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Inilah</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salah</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satu</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keuntungan dari</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mitra</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kerja</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selalu</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berkomunikasi</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p>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5.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MENGHARGAI SEMUA REKAN</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KERJA</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Menghargai rekan kerja adalah suatu hal yang harus diperhatikan oleh para pebisnis.</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Karena menghargai rekan salah satu cara untuk membangun bisnis yang dijalankan menjadi lancar.</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507519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EE98-CAC4-4F14-B110-416BB0A235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0CE064E-0AE5-4A2D-96D8-377852D58F4E}"/>
              </a:ext>
            </a:extLst>
          </p:cNvPr>
          <p:cNvSpPr>
            <a:spLocks noGrp="1"/>
          </p:cNvSpPr>
          <p:nvPr>
            <p:ph idx="1"/>
          </p:nvPr>
        </p:nvSpPr>
        <p:spPr/>
        <p:txBody>
          <a:bodyPr>
            <a:normAutofit fontScale="92500" lnSpcReduction="20000"/>
          </a:bodyPr>
          <a:lstStyle/>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6. </a:t>
            </a:r>
            <a:r>
              <a:rPr lang="id-ID" sz="1800" b="1" spc="-35" dirty="0">
                <a:solidFill>
                  <a:srgbClr val="231F20"/>
                </a:solidFill>
                <a:effectLst/>
                <a:latin typeface="Arial" panose="020B0604020202020204" pitchFamily="34" charset="0"/>
                <a:ea typeface="Arial" panose="020B0604020202020204" pitchFamily="34" charset="0"/>
                <a:cs typeface="Verdana" panose="020B0604030504040204" pitchFamily="34" charset="0"/>
              </a:rPr>
              <a:t>RAYAKAN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KESUKSESAN</a:t>
            </a:r>
            <a:r>
              <a:rPr lang="id-ID" sz="1800" b="1" spc="45"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ANDA</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Merayakan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kesuksesan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titik</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awal</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meraih</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keberhasilan,</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apalagi</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merayakankesuksesan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bersama</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mitra</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kerja</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perusahaan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p>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7.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COBA </a:t>
            </a:r>
            <a:r>
              <a:rPr lang="id-ID" sz="1800" b="1" spc="-20" dirty="0">
                <a:solidFill>
                  <a:srgbClr val="231F20"/>
                </a:solidFill>
                <a:effectLst/>
                <a:latin typeface="Arial" panose="020B0604020202020204" pitchFamily="34" charset="0"/>
                <a:ea typeface="Arial" panose="020B0604020202020204" pitchFamily="34" charset="0"/>
                <a:cs typeface="Verdana" panose="020B0604030504040204" pitchFamily="34" charset="0"/>
              </a:rPr>
              <a:t>MINTA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MASUKAN </a:t>
            </a:r>
            <a:r>
              <a:rPr lang="id-ID" sz="1800" b="1" spc="-25" dirty="0">
                <a:solidFill>
                  <a:srgbClr val="231F20"/>
                </a:solidFill>
                <a:effectLst/>
                <a:latin typeface="Arial" panose="020B0604020202020204" pitchFamily="34" charset="0"/>
                <a:ea typeface="Arial" panose="020B0604020202020204" pitchFamily="34" charset="0"/>
                <a:cs typeface="Verdana" panose="020B0604030504040204" pitchFamily="34" charset="0"/>
              </a:rPr>
              <a:t>YANG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BAIK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DAN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BURUK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DARI </a:t>
            </a:r>
            <a:r>
              <a:rPr lang="id-ID" sz="1800" b="1" spc="-20" dirty="0">
                <a:solidFill>
                  <a:srgbClr val="231F20"/>
                </a:solidFill>
                <a:effectLst/>
                <a:latin typeface="Arial" panose="020B0604020202020204" pitchFamily="34" charset="0"/>
                <a:ea typeface="Arial" panose="020B0604020202020204" pitchFamily="34" charset="0"/>
                <a:cs typeface="Verdana" panose="020B0604030504040204" pitchFamily="34" charset="0"/>
              </a:rPr>
              <a:t>PARA </a:t>
            </a:r>
            <a:r>
              <a:rPr lang="id-ID" sz="1800" b="1" spc="-40" dirty="0">
                <a:solidFill>
                  <a:srgbClr val="231F20"/>
                </a:solidFill>
                <a:effectLst/>
                <a:latin typeface="Arial" panose="020B0604020202020204" pitchFamily="34" charset="0"/>
                <a:ea typeface="Arial" panose="020B0604020202020204" pitchFamily="34" charset="0"/>
                <a:cs typeface="Verdana" panose="020B0604030504040204" pitchFamily="34" charset="0"/>
              </a:rPr>
              <a:t>KARYAWAN</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Jika bisnis Anda bergerak di bidang peritel, dan ada karyawan yang berada di garis</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depan</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melayani</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pelanggan,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coba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tanyakan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keluhan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 pelanggan,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baik</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keluhan</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positif</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maupun</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negatif.</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Selain</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minta</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ide-ide</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membangun</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menjadi</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berkembang.</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8.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SELALU MEMUASKAN</a:t>
            </a:r>
            <a:r>
              <a:rPr lang="id-ID" sz="1800" b="1" spc="10"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PELANGGAN</a:t>
            </a:r>
            <a:endParaRPr lang="en-US" sz="1800" dirty="0">
              <a:effectLst/>
              <a:latin typeface="Verdana" panose="020B0604030504040204" pitchFamily="34" charset="0"/>
              <a:ea typeface="Arial" panose="020B060402020202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Memuaskan pelanggan ada banyak cara yang bisa dilakukan, salah satunya dengan</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pelayanan yang baik dan memuaskan. Jika Anda melakukan itu semua, mereka akan datang berulang-ulang. Selain itu, coba berikan apa yang mereka inginkan seperti program diskon dan lain sebagainya. Ada kata yang penting dalam memuasakan pelanggan di Wal-Mart yakni ‘Kepuasan Dijamin’.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393619536"/>
      </p:ext>
    </p:extLst>
  </p:cSld>
  <p:clrMapOvr>
    <a:masterClrMapping/>
  </p:clrMapOvr>
</p:sld>
</file>

<file path=ppt/theme/theme1.xml><?xml version="1.0" encoding="utf-8"?>
<a:theme xmlns:a="http://schemas.openxmlformats.org/drawingml/2006/main" name="Retrospec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75</TotalTime>
  <Words>742</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Georgia</vt:lpstr>
      <vt:lpstr>Verdana</vt:lpstr>
      <vt:lpstr>Wingdings</vt:lpstr>
      <vt:lpstr>Retrospect</vt:lpstr>
      <vt:lpstr>TECHNOPRENEURSHI</vt:lpstr>
      <vt:lpstr>Menguji Ide Bisnis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TECHNOPRENEURSHI</dc:title>
  <dc:creator>syaifullah syaifullah</dc:creator>
  <cp:lastModifiedBy>syaifullah syaifullah</cp:lastModifiedBy>
  <cp:revision>3</cp:revision>
  <dcterms:created xsi:type="dcterms:W3CDTF">2021-03-02T04:23:55Z</dcterms:created>
  <dcterms:modified xsi:type="dcterms:W3CDTF">2021-03-02T05:38:58Z</dcterms:modified>
</cp:coreProperties>
</file>