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4" r:id="rId9"/>
    <p:sldId id="263"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AF2E65-8C80-4608-BBBB-B7C33CDB1104}"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F5C75-2D23-47BF-B57A-3BCCBF6C90A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5813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AF2E65-8C80-4608-BBBB-B7C33CDB1104}"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F5C75-2D23-47BF-B57A-3BCCBF6C90AB}" type="slidenum">
              <a:rPr lang="en-US" smtClean="0"/>
              <a:t>‹#›</a:t>
            </a:fld>
            <a:endParaRPr lang="en-US"/>
          </a:p>
        </p:txBody>
      </p:sp>
    </p:spTree>
    <p:extLst>
      <p:ext uri="{BB962C8B-B14F-4D97-AF65-F5344CB8AC3E}">
        <p14:creationId xmlns:p14="http://schemas.microsoft.com/office/powerpoint/2010/main" val="1611459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AF2E65-8C80-4608-BBBB-B7C33CDB1104}"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F5C75-2D23-47BF-B57A-3BCCBF6C90AB}" type="slidenum">
              <a:rPr lang="en-US" smtClean="0"/>
              <a:t>‹#›</a:t>
            </a:fld>
            <a:endParaRPr lang="en-US"/>
          </a:p>
        </p:txBody>
      </p:sp>
    </p:spTree>
    <p:extLst>
      <p:ext uri="{BB962C8B-B14F-4D97-AF65-F5344CB8AC3E}">
        <p14:creationId xmlns:p14="http://schemas.microsoft.com/office/powerpoint/2010/main" val="2699014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AF2E65-8C80-4608-BBBB-B7C33CDB1104}"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F5C75-2D23-47BF-B57A-3BCCBF6C90AB}" type="slidenum">
              <a:rPr lang="en-US" smtClean="0"/>
              <a:t>‹#›</a:t>
            </a:fld>
            <a:endParaRPr lang="en-US"/>
          </a:p>
        </p:txBody>
      </p:sp>
    </p:spTree>
    <p:extLst>
      <p:ext uri="{BB962C8B-B14F-4D97-AF65-F5344CB8AC3E}">
        <p14:creationId xmlns:p14="http://schemas.microsoft.com/office/powerpoint/2010/main" val="2896286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AF2E65-8C80-4608-BBBB-B7C33CDB1104}"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CF5C75-2D23-47BF-B57A-3BCCBF6C90AB}"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5206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AF2E65-8C80-4608-BBBB-B7C33CDB1104}"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CF5C75-2D23-47BF-B57A-3BCCBF6C90AB}" type="slidenum">
              <a:rPr lang="en-US" smtClean="0"/>
              <a:t>‹#›</a:t>
            </a:fld>
            <a:endParaRPr lang="en-US"/>
          </a:p>
        </p:txBody>
      </p:sp>
    </p:spTree>
    <p:extLst>
      <p:ext uri="{BB962C8B-B14F-4D97-AF65-F5344CB8AC3E}">
        <p14:creationId xmlns:p14="http://schemas.microsoft.com/office/powerpoint/2010/main" val="3862443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AF2E65-8C80-4608-BBBB-B7C33CDB1104}" type="datetimeFigureOut">
              <a:rPr lang="en-US" smtClean="0"/>
              <a:t>3/2/2021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CF5C75-2D23-47BF-B57A-3BCCBF6C90AB}" type="slidenum">
              <a:rPr lang="en-US" smtClean="0"/>
              <a:t>‹#›</a:t>
            </a:fld>
            <a:endParaRPr lang="en-US"/>
          </a:p>
        </p:txBody>
      </p:sp>
    </p:spTree>
    <p:extLst>
      <p:ext uri="{BB962C8B-B14F-4D97-AF65-F5344CB8AC3E}">
        <p14:creationId xmlns:p14="http://schemas.microsoft.com/office/powerpoint/2010/main" val="103394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AF2E65-8C80-4608-BBBB-B7C33CDB1104}" type="datetimeFigureOut">
              <a:rPr lang="en-US" smtClean="0"/>
              <a:t>3/2/2021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CF5C75-2D23-47BF-B57A-3BCCBF6C90AB}" type="slidenum">
              <a:rPr lang="en-US" smtClean="0"/>
              <a:t>‹#›</a:t>
            </a:fld>
            <a:endParaRPr lang="en-US"/>
          </a:p>
        </p:txBody>
      </p:sp>
    </p:spTree>
    <p:extLst>
      <p:ext uri="{BB962C8B-B14F-4D97-AF65-F5344CB8AC3E}">
        <p14:creationId xmlns:p14="http://schemas.microsoft.com/office/powerpoint/2010/main" val="95312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3AF2E65-8C80-4608-BBBB-B7C33CDB1104}" type="datetimeFigureOut">
              <a:rPr lang="en-US" smtClean="0"/>
              <a:t>3/2/2021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1CF5C75-2D23-47BF-B57A-3BCCBF6C90AB}" type="slidenum">
              <a:rPr lang="en-US" smtClean="0"/>
              <a:t>‹#›</a:t>
            </a:fld>
            <a:endParaRPr lang="en-US"/>
          </a:p>
        </p:txBody>
      </p:sp>
    </p:spTree>
    <p:extLst>
      <p:ext uri="{BB962C8B-B14F-4D97-AF65-F5344CB8AC3E}">
        <p14:creationId xmlns:p14="http://schemas.microsoft.com/office/powerpoint/2010/main" val="1832450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3AF2E65-8C80-4608-BBBB-B7C33CDB1104}" type="datetimeFigureOut">
              <a:rPr lang="en-US" smtClean="0"/>
              <a:t>3/2/2021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1CF5C75-2D23-47BF-B57A-3BCCBF6C90AB}" type="slidenum">
              <a:rPr lang="en-US" smtClean="0"/>
              <a:t>‹#›</a:t>
            </a:fld>
            <a:endParaRPr lang="en-US"/>
          </a:p>
        </p:txBody>
      </p:sp>
    </p:spTree>
    <p:extLst>
      <p:ext uri="{BB962C8B-B14F-4D97-AF65-F5344CB8AC3E}">
        <p14:creationId xmlns:p14="http://schemas.microsoft.com/office/powerpoint/2010/main" val="1708518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3AF2E65-8C80-4608-BBBB-B7C33CDB1104}"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CF5C75-2D23-47BF-B57A-3BCCBF6C90AB}" type="slidenum">
              <a:rPr lang="en-US" smtClean="0"/>
              <a:t>‹#›</a:t>
            </a:fld>
            <a:endParaRPr lang="en-US"/>
          </a:p>
        </p:txBody>
      </p:sp>
    </p:spTree>
    <p:extLst>
      <p:ext uri="{BB962C8B-B14F-4D97-AF65-F5344CB8AC3E}">
        <p14:creationId xmlns:p14="http://schemas.microsoft.com/office/powerpoint/2010/main" val="454034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3AF2E65-8C80-4608-BBBB-B7C33CDB1104}" type="datetimeFigureOut">
              <a:rPr lang="en-US" smtClean="0"/>
              <a:t>3/2/2021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1CF5C75-2D23-47BF-B57A-3BCCBF6C90AB}"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19970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E291D-5F57-4593-ACE8-6F178FA7E808}"/>
              </a:ext>
            </a:extLst>
          </p:cNvPr>
          <p:cNvSpPr>
            <a:spLocks noGrp="1"/>
          </p:cNvSpPr>
          <p:nvPr>
            <p:ph type="ctrTitle"/>
          </p:nvPr>
        </p:nvSpPr>
        <p:spPr/>
        <p:txBody>
          <a:bodyPr/>
          <a:lstStyle/>
          <a:p>
            <a:pPr algn="ctr"/>
            <a:r>
              <a:rPr lang="id-ID" sz="6000" b="1" kern="0" dirty="0">
                <a:solidFill>
                  <a:schemeClr val="tx1"/>
                </a:solidFill>
                <a:effectLst/>
                <a:latin typeface="Arial" panose="020B0604020202020204" pitchFamily="34" charset="0"/>
                <a:ea typeface="Arial" panose="020B0604020202020204" pitchFamily="34" charset="0"/>
              </a:rPr>
              <a:t>TECHNOPRENEURSHIP</a:t>
            </a:r>
            <a:endParaRPr lang="en-US" dirty="0"/>
          </a:p>
        </p:txBody>
      </p:sp>
      <p:sp>
        <p:nvSpPr>
          <p:cNvPr id="3" name="Subtitle 2">
            <a:extLst>
              <a:ext uri="{FF2B5EF4-FFF2-40B4-BE49-F238E27FC236}">
                <a16:creationId xmlns:a16="http://schemas.microsoft.com/office/drawing/2014/main" id="{1119F974-FC9B-47AF-8845-474F4ADADBAE}"/>
              </a:ext>
            </a:extLst>
          </p:cNvPr>
          <p:cNvSpPr>
            <a:spLocks noGrp="1"/>
          </p:cNvSpPr>
          <p:nvPr>
            <p:ph type="subTitle" idx="1"/>
          </p:nvPr>
        </p:nvSpPr>
        <p:spPr/>
        <p:txBody>
          <a:bodyPr/>
          <a:lstStyle/>
          <a:p>
            <a:pPr algn="ctr"/>
            <a:r>
              <a:rPr lang="en-US" b="1" dirty="0"/>
              <a:t>SYAIFULLAH.SE.,</a:t>
            </a:r>
            <a:r>
              <a:rPr lang="en-US" b="1" dirty="0" err="1"/>
              <a:t>M.Sc</a:t>
            </a:r>
            <a:endParaRPr lang="en-US" b="1" dirty="0"/>
          </a:p>
          <a:p>
            <a:endParaRPr lang="en-US" dirty="0"/>
          </a:p>
        </p:txBody>
      </p:sp>
    </p:spTree>
    <p:extLst>
      <p:ext uri="{BB962C8B-B14F-4D97-AF65-F5344CB8AC3E}">
        <p14:creationId xmlns:p14="http://schemas.microsoft.com/office/powerpoint/2010/main" val="27338860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A677E-1815-4EC0-9147-68D4C636123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3702E05-D7F1-4AF0-B509-71418C8058BC}"/>
              </a:ext>
            </a:extLst>
          </p:cNvPr>
          <p:cNvSpPr>
            <a:spLocks noGrp="1"/>
          </p:cNvSpPr>
          <p:nvPr>
            <p:ph idx="1"/>
          </p:nvPr>
        </p:nvSpPr>
        <p:spPr/>
        <p:txBody>
          <a:bodyPr/>
          <a:lstStyle/>
          <a:p>
            <a:pPr marL="325438" marR="0" indent="-325438">
              <a:spcBef>
                <a:spcPts val="1320"/>
              </a:spcBef>
              <a:spcAft>
                <a:spcPts val="0"/>
              </a:spcAft>
              <a:buNone/>
            </a:pPr>
            <a:r>
              <a:rPr lang="id-ID" sz="1800" b="1" dirty="0">
                <a:solidFill>
                  <a:srgbClr val="6193B4"/>
                </a:solidFill>
                <a:effectLst/>
                <a:latin typeface="Arial" panose="020B0604020202020204" pitchFamily="34" charset="0"/>
                <a:ea typeface="Arial" panose="020B0604020202020204" pitchFamily="34" charset="0"/>
              </a:rPr>
              <a:t>BRAINSTORMING</a:t>
            </a:r>
            <a:endParaRPr lang="en-US" sz="1800" b="1" dirty="0">
              <a:effectLst/>
              <a:latin typeface="Arial" panose="020B0604020202020204" pitchFamily="34" charset="0"/>
              <a:ea typeface="Arial" panose="020B0604020202020204" pitchFamily="34" charset="0"/>
            </a:endParaRPr>
          </a:p>
          <a:p>
            <a:pPr marL="0" marR="729615" indent="0">
              <a:lnSpc>
                <a:spcPct val="98000"/>
              </a:lnSpc>
              <a:spcBef>
                <a:spcPts val="970"/>
              </a:spcBef>
              <a:spcAft>
                <a:spcPts val="0"/>
              </a:spcAft>
              <a:buNone/>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Merupakan</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teknik</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paling</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sederhana,</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menciptakan</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solusi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suatu</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masalah</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secara</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cepat</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namun</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bersifat</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informal.</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Biasanya</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terpikirkan langsung</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diutarakan.</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L="0" marR="729615" indent="0">
              <a:lnSpc>
                <a:spcPct val="98000"/>
              </a:lnSpc>
              <a:spcBef>
                <a:spcPts val="970"/>
              </a:spcBef>
              <a:spcAft>
                <a:spcPts val="0"/>
              </a:spcAft>
              <a:buNone/>
            </a:pPr>
            <a:r>
              <a:rPr lang="id-ID" sz="1800" b="1" dirty="0">
                <a:solidFill>
                  <a:srgbClr val="6193B4"/>
                </a:solidFill>
                <a:effectLst/>
                <a:latin typeface="Arial" panose="020B0604020202020204" pitchFamily="34" charset="0"/>
                <a:ea typeface="Arial" panose="020B0604020202020204" pitchFamily="34" charset="0"/>
              </a:rPr>
              <a:t>FOCUS GROUP</a:t>
            </a:r>
            <a:endParaRPr lang="en-US" sz="1800" b="1" dirty="0">
              <a:effectLst/>
              <a:latin typeface="Arial" panose="020B0604020202020204" pitchFamily="34" charset="0"/>
              <a:ea typeface="Arial" panose="020B0604020202020204" pitchFamily="34" charset="0"/>
            </a:endParaRPr>
          </a:p>
          <a:p>
            <a:pPr marL="0" indent="0">
              <a:buNone/>
            </a:pP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ekumpulan orang yang mempunyai karakteristik berhubungan berkumpul</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membahas</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sebuah</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baru.</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Orang-orang</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a:t>
            </a:r>
            <a:r>
              <a:rPr lang="id-ID" sz="1800" spc="-15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1800" spc="-1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dekat</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satu</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sama</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lain</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karena</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latar</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belakang</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sama,</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misal:</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satu</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jurusan</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 kampus.</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Teknik</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bersifat</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formal.</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267359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D0778-411A-4208-80BE-DAB25DDB5A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A50E5E2-4992-4D9D-A737-3CBE4CD5E2BE}"/>
              </a:ext>
            </a:extLst>
          </p:cNvPr>
          <p:cNvSpPr>
            <a:spLocks noGrp="1"/>
          </p:cNvSpPr>
          <p:nvPr>
            <p:ph idx="1"/>
          </p:nvPr>
        </p:nvSpPr>
        <p:spPr/>
        <p:txBody>
          <a:bodyPr/>
          <a:lstStyle/>
          <a:p>
            <a:r>
              <a:rPr lang="id-ID" sz="1800" b="1" dirty="0">
                <a:solidFill>
                  <a:srgbClr val="6193B4"/>
                </a:solidFill>
                <a:effectLst/>
                <a:latin typeface="Arial" panose="020B0604020202020204" pitchFamily="34" charset="0"/>
                <a:ea typeface="Arial" panose="020B0604020202020204" pitchFamily="34" charset="0"/>
              </a:rPr>
              <a:t>PERPUSTAKAAN DAN INTERNET</a:t>
            </a:r>
            <a:endParaRPr lang="en-US" sz="1800" b="1" dirty="0">
              <a:effectLst/>
              <a:latin typeface="Arial" panose="020B0604020202020204" pitchFamily="34" charset="0"/>
              <a:ea typeface="Arial" panose="020B060402020202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Dua</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hal</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atas</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merupakan</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sumber</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utama</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informasi</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jaman</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sekarang. Meskipun internet lebih banyak digunakan karena kepraktisannya namun perpustakaan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juga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sepi</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pengunjung.</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sini</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biasanya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muncul mulai saat kita serius mencari informasi atau bahkan saat santai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menikmati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informasi</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6193B4"/>
                </a:solidFill>
                <a:effectLst/>
                <a:latin typeface="Verdana" panose="020B0604030504040204" pitchFamily="34" charset="0"/>
                <a:ea typeface="Verdana" panose="020B0604030504040204" pitchFamily="34" charset="0"/>
                <a:cs typeface="Verdana" panose="020B0604030504040204" pitchFamily="34" charset="0"/>
              </a:rPr>
              <a:t>CUSTOMER ADVISORY BOARDS</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Biasanya dimiliki oleh perusahaan-perusahaan.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Terdapat</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dewan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penasihat customer yang bertemu secara teratur mendiskusikan kebutuhan, keinginan, dan masalah sehingga dapat memunculkan ide bisnis baru.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sini</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terlihat</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bahwa</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komunikasi</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2</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arah</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(timbal</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balik)</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sangatlah</a:t>
            </a:r>
            <a:r>
              <a:rPr lang="id-ID" sz="1800" spc="-8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penting</a:t>
            </a:r>
            <a:r>
              <a:rPr lang="id-ID" sz="1800" spc="-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bahkan untuk ukuran perusahaan</a:t>
            </a:r>
            <a:r>
              <a:rPr lang="id-ID" sz="1800" spc="-1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sekalipun</a:t>
            </a:r>
            <a:endParaRPr lang="en-US" dirty="0"/>
          </a:p>
        </p:txBody>
      </p:sp>
    </p:spTree>
    <p:extLst>
      <p:ext uri="{BB962C8B-B14F-4D97-AF65-F5344CB8AC3E}">
        <p14:creationId xmlns:p14="http://schemas.microsoft.com/office/powerpoint/2010/main" val="38285263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23799-6CE9-4B2D-A8A5-BB1E88C4C82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F54CB56-D4B9-4864-953F-AB4DE7CFECFE}"/>
              </a:ext>
            </a:extLst>
          </p:cNvPr>
          <p:cNvSpPr>
            <a:spLocks noGrp="1"/>
          </p:cNvSpPr>
          <p:nvPr>
            <p:ph idx="1"/>
          </p:nvPr>
        </p:nvSpPr>
        <p:spPr/>
        <p:txBody>
          <a:bodyPr/>
          <a:lstStyle/>
          <a:p>
            <a:r>
              <a:rPr lang="id-ID" sz="1800" dirty="0">
                <a:solidFill>
                  <a:srgbClr val="6193B4"/>
                </a:solidFill>
                <a:effectLst/>
                <a:latin typeface="Verdana" panose="020B0604030504040204" pitchFamily="34" charset="0"/>
                <a:ea typeface="Verdana" panose="020B0604030504040204" pitchFamily="34" charset="0"/>
                <a:cs typeface="Verdana" panose="020B0604030504040204" pitchFamily="34" charset="0"/>
              </a:rPr>
              <a:t>CUSTOMER ADVISORY BOARDS</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Karyawan</a:t>
            </a:r>
            <a:r>
              <a:rPr lang="id-ID" sz="1800" spc="-1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a:t>
            </a:r>
            <a:r>
              <a:rPr lang="id-ID" sz="1800" spc="-1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sebuah</a:t>
            </a:r>
            <a:r>
              <a:rPr lang="id-ID" sz="1800" spc="-1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perusahaan</a:t>
            </a:r>
            <a:r>
              <a:rPr lang="id-ID" sz="1800" spc="-1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menghabiskan</a:t>
            </a:r>
            <a:r>
              <a:rPr lang="id-ID" sz="1800" spc="-1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waktunya</a:t>
            </a:r>
            <a:r>
              <a:rPr lang="id-ID" sz="1800" spc="-1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bersama</a:t>
            </a:r>
            <a:r>
              <a:rPr lang="id-ID" sz="1800" spc="-1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customer perusahaan tersebut dalam kehidupan sehari-hari. Hal ini sangat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efektif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mengingat karyawan bisa langsung mengetahui keluhan atau permintaan customer untuk kemudian diberitahukan kepada atasan mereka. Bagi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customer sendiri mereka akan merasa sangat diuntungkan (dimanja)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sebab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tidak perlu susah-susah mengadu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perusahaan, cukup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lewat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karyawannya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saja. Kondisi demikian akan meningkatkan kemungkinan munculnya</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ide-ide</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1800" spc="-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baru</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baik</a:t>
            </a:r>
            <a:r>
              <a:rPr lang="id-ID" sz="1800" spc="-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karyawan</a:t>
            </a:r>
            <a:r>
              <a:rPr lang="id-ID" sz="1800" spc="-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a:t>
            </a:r>
            <a:r>
              <a:rPr lang="id-ID" sz="1800" spc="-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masukan</a:t>
            </a:r>
            <a:r>
              <a:rPr lang="id-ID" sz="1800" spc="-8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customer</a:t>
            </a:r>
            <a:endParaRPr lang="en-US" dirty="0"/>
          </a:p>
        </p:txBody>
      </p:sp>
    </p:spTree>
    <p:extLst>
      <p:ext uri="{BB962C8B-B14F-4D97-AF65-F5344CB8AC3E}">
        <p14:creationId xmlns:p14="http://schemas.microsoft.com/office/powerpoint/2010/main" val="474952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3BAAE-7156-4466-B230-B1A84A925135}"/>
              </a:ext>
            </a:extLst>
          </p:cNvPr>
          <p:cNvSpPr>
            <a:spLocks noGrp="1"/>
          </p:cNvSpPr>
          <p:nvPr>
            <p:ph type="title"/>
          </p:nvPr>
        </p:nvSpPr>
        <p:spPr>
          <a:xfrm>
            <a:off x="1066800" y="2249714"/>
            <a:ext cx="10058400" cy="677817"/>
          </a:xfrm>
        </p:spPr>
        <p:txBody>
          <a:bodyPr>
            <a:normAutofit fontScale="90000"/>
          </a:bodyPr>
          <a:lstStyle/>
          <a:p>
            <a:pPr algn="ctr"/>
            <a:r>
              <a:rPr lang="en-US" b="1" dirty="0" err="1"/>
              <a:t>Pemilihan</a:t>
            </a:r>
            <a:r>
              <a:rPr lang="en-US" b="1" dirty="0"/>
              <a:t> Ide </a:t>
            </a:r>
            <a:r>
              <a:rPr lang="en-US" b="1" dirty="0" err="1"/>
              <a:t>Bisnis</a:t>
            </a:r>
            <a:endParaRPr lang="en-US" b="1" dirty="0"/>
          </a:p>
        </p:txBody>
      </p:sp>
    </p:spTree>
    <p:extLst>
      <p:ext uri="{BB962C8B-B14F-4D97-AF65-F5344CB8AC3E}">
        <p14:creationId xmlns:p14="http://schemas.microsoft.com/office/powerpoint/2010/main" val="3139230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8C735-AA9E-46BF-9E64-89F8819FB55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57C8633-AFA7-4022-9820-8BD8D96B2BB4}"/>
              </a:ext>
            </a:extLst>
          </p:cNvPr>
          <p:cNvSpPr>
            <a:spLocks noGrp="1"/>
          </p:cNvSpPr>
          <p:nvPr>
            <p:ph idx="1"/>
          </p:nvPr>
        </p:nvSpPr>
        <p:spPr/>
        <p:txBody>
          <a:bodyPr/>
          <a:lstStyle/>
          <a:p>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Terkadang kita memperoleh banyak ide bisnis dengan prinsip dan metode-metode yang telah dijelaskan sebelumnya. Lalu, apakah kita perlu meralisasikannya semua? Tentu tidak…tidak mungkin seseorang mampu menjalankan semua ide bisnis yang terpikirkan olehnya apalagi secara tiba-tiba dengan lancar. Lebih baik kita menjalankan 1 ide bisnis yang benar-benar membuat kita nyaman menjalankannya. Orang bilang lakukan sesuatu sesuai passion kita, jadi kita harus menjalankan</a:t>
            </a:r>
            <a:r>
              <a:rPr lang="id-ID" sz="1800" b="1" i="1" spc="-6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ide</a:t>
            </a:r>
            <a:r>
              <a:rPr lang="id-ID" sz="1800" b="1"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bisnis</a:t>
            </a:r>
            <a:r>
              <a:rPr lang="id-ID" sz="1800" b="1"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yang</a:t>
            </a:r>
            <a:r>
              <a:rPr lang="id-ID" sz="1800" b="1"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sesuai</a:t>
            </a:r>
            <a:r>
              <a:rPr lang="id-ID" sz="1800" b="1"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passion</a:t>
            </a:r>
            <a:r>
              <a:rPr lang="id-ID" sz="1800" b="1"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kita</a:t>
            </a:r>
            <a:r>
              <a:rPr lang="id-ID" sz="1800" b="1"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dan</a:t>
            </a:r>
            <a:r>
              <a:rPr lang="id-ID" sz="1800" b="1"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rekan</a:t>
            </a:r>
            <a:r>
              <a:rPr lang="id-ID" sz="1800" b="1" i="1" spc="-60"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kerja</a:t>
            </a:r>
            <a:r>
              <a:rPr lang="id-ID" sz="1800" b="1"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kita.</a:t>
            </a:r>
            <a:r>
              <a:rPr lang="id-ID" sz="1800" b="1" i="1" spc="-55" dirty="0">
                <a:solidFill>
                  <a:schemeClr val="tx1"/>
                </a:solidFill>
                <a:effectLst/>
                <a:latin typeface="Georgia" panose="02040502050405020303" pitchFamily="18" charset="0"/>
                <a:ea typeface="Verdana" panose="020B0604030504040204" pitchFamily="34" charset="0"/>
                <a:cs typeface="Verdana" panose="020B0604030504040204" pitchFamily="34" charset="0"/>
              </a:rPr>
              <a:t> </a:t>
            </a:r>
            <a:endParaRPr lang="en-US" b="1" dirty="0">
              <a:solidFill>
                <a:schemeClr val="tx1"/>
              </a:solidFill>
            </a:endParaRPr>
          </a:p>
        </p:txBody>
      </p:sp>
    </p:spTree>
    <p:extLst>
      <p:ext uri="{BB962C8B-B14F-4D97-AF65-F5344CB8AC3E}">
        <p14:creationId xmlns:p14="http://schemas.microsoft.com/office/powerpoint/2010/main" val="1230023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5A1C2-DA71-4AF4-A70C-FB6D8E0E689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22AEB72-0162-4EB9-BFF2-06FE5EF1F1F7}"/>
              </a:ext>
            </a:extLst>
          </p:cNvPr>
          <p:cNvSpPr>
            <a:spLocks noGrp="1"/>
          </p:cNvSpPr>
          <p:nvPr>
            <p:ph idx="1"/>
          </p:nvPr>
        </p:nvSpPr>
        <p:spPr/>
        <p:txBody>
          <a:bodyPr/>
          <a:lstStyle/>
          <a:p>
            <a:pPr marL="58738" marR="1368425" indent="-58738">
              <a:lnSpc>
                <a:spcPct val="103000"/>
              </a:lnSpc>
              <a:spcBef>
                <a:spcPts val="820"/>
              </a:spcBef>
              <a:spcAft>
                <a:spcPts val="0"/>
              </a:spcAft>
            </a:pP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YANG MEMBUAT ANDA BANGUN PAGI SEKALI KARENA INGIN MELAKUKANNYA</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 merasa rugi jika harus menambah waktu tidur, karena Anda merasa waktu yang ada sangat sedikit untuk mengerjakan ide bisnis Anda.</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L="115888" marR="0" indent="-115888">
              <a:lnSpc>
                <a:spcPts val="1025"/>
              </a:lnSpc>
              <a:spcBef>
                <a:spcPts val="0"/>
              </a:spcBef>
              <a:spcAft>
                <a:spcPts val="0"/>
              </a:spcAft>
            </a:pP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YANG MEMBUAT ANDA LUPA BAHWA ANDA BISA LELAH</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115888" marR="1168400" indent="-115888" algn="just">
              <a:lnSpc>
                <a:spcPct val="98000"/>
              </a:lnSpc>
              <a:spcBef>
                <a:spcPts val="0"/>
              </a:spcBef>
              <a:spcAft>
                <a:spcPts val="0"/>
              </a:spcAft>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Pengusaha, jika kita amati, mereka seperti tidak kenal lelah. Setiap hari dari mulai pagi hingga malam, penuh dengan kegiatan. Jika kita perhatikan, gerak jalan mereka tegap, gagah, tidak tampak wajah keletihan.</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58738" indent="-58738"/>
            <a:endParaRPr lang="en-US" dirty="0"/>
          </a:p>
        </p:txBody>
      </p:sp>
    </p:spTree>
    <p:extLst>
      <p:ext uri="{BB962C8B-B14F-4D97-AF65-F5344CB8AC3E}">
        <p14:creationId xmlns:p14="http://schemas.microsoft.com/office/powerpoint/2010/main" val="3103115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97101-0B36-4798-966E-05EFBA4C6D4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65D5892-077B-4D60-B245-A27B9A809307}"/>
              </a:ext>
            </a:extLst>
          </p:cNvPr>
          <p:cNvSpPr>
            <a:spLocks noGrp="1"/>
          </p:cNvSpPr>
          <p:nvPr>
            <p:ph idx="1"/>
          </p:nvPr>
        </p:nvSpPr>
        <p:spPr/>
        <p:txBody>
          <a:bodyPr/>
          <a:lstStyle/>
          <a:p>
            <a:pPr marL="58738" marR="0" indent="0">
              <a:lnSpc>
                <a:spcPts val="1025"/>
              </a:lnSpc>
              <a:spcBef>
                <a:spcPts val="0"/>
              </a:spcBef>
              <a:spcAft>
                <a:spcPts val="0"/>
              </a:spcAft>
            </a:pP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YANG MEMBUAT ANDA LUPA BAHWA TIDUR ITU PERLU</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1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kenal</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waktu</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istirahat.</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Bahkan</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baginya</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“haram”</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Tidur</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Siang, jika</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Malam,</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mungkin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juga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beraktifitas.</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Jika</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sambil</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tidur</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pun</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“presentasi</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bisnisnya”</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client</a:t>
            </a:r>
            <a:endParaRPr lang="en-US" sz="1800"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pPr marL="0" indent="0"/>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L="58738" marR="0" indent="57150">
              <a:lnSpc>
                <a:spcPts val="1025"/>
              </a:lnSpc>
              <a:spcBef>
                <a:spcPts val="5"/>
              </a:spcBef>
              <a:spcAft>
                <a:spcPts val="0"/>
              </a:spcAft>
            </a:pP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YANG MEMBUAT ANDA HANYA MAKAN SEKALI DALAM SEMINGGU</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ungkapan</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orang</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terkaya</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no.1</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Bill</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Gates</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r>
              <a:rPr lang="id-ID" sz="1800" spc="-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Jika</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tahu</a:t>
            </a:r>
            <a:r>
              <a:rPr lang="id-ID" sz="1800" spc="-7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 yang</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inginkan,</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anda</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lupa</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makan</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siang.</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Bahkan</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pun</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merasa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rugi</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waktunya</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terbuang.</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Karena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pentingnya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a:t>
            </a:r>
            <a:r>
              <a:rPr lang="id-ID" sz="1800" spc="-1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ia lakukan</a:t>
            </a:r>
            <a:endParaRPr lang="en-US" dirty="0"/>
          </a:p>
        </p:txBody>
      </p:sp>
    </p:spTree>
    <p:extLst>
      <p:ext uri="{BB962C8B-B14F-4D97-AF65-F5344CB8AC3E}">
        <p14:creationId xmlns:p14="http://schemas.microsoft.com/office/powerpoint/2010/main" val="16055021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905C8-2A73-41E9-8794-BB09D3A4643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3DCDC6-869C-4080-A383-1C65B9C940F4}"/>
              </a:ext>
            </a:extLst>
          </p:cNvPr>
          <p:cNvSpPr>
            <a:spLocks noGrp="1"/>
          </p:cNvSpPr>
          <p:nvPr>
            <p:ph idx="1"/>
          </p:nvPr>
        </p:nvSpPr>
        <p:spPr/>
        <p:txBody>
          <a:bodyPr/>
          <a:lstStyle/>
          <a:p>
            <a:endParaRPr lang="en-US"/>
          </a:p>
        </p:txBody>
      </p:sp>
      <p:pic>
        <p:nvPicPr>
          <p:cNvPr id="5" name="Picture 4">
            <a:extLst>
              <a:ext uri="{FF2B5EF4-FFF2-40B4-BE49-F238E27FC236}">
                <a16:creationId xmlns:a16="http://schemas.microsoft.com/office/drawing/2014/main" id="{70287EBE-4D26-4FE8-A3E6-26B32A4F774E}"/>
              </a:ext>
            </a:extLst>
          </p:cNvPr>
          <p:cNvPicPr>
            <a:picLocks noChangeAspect="1"/>
          </p:cNvPicPr>
          <p:nvPr/>
        </p:nvPicPr>
        <p:blipFill rotWithShape="1">
          <a:blip r:embed="rId2"/>
          <a:srcRect l="15238" t="16491" r="16310" b="22103"/>
          <a:stretch/>
        </p:blipFill>
        <p:spPr>
          <a:xfrm>
            <a:off x="1036320" y="740229"/>
            <a:ext cx="10119360" cy="4978399"/>
          </a:xfrm>
          <a:prstGeom prst="rect">
            <a:avLst/>
          </a:prstGeom>
        </p:spPr>
      </p:pic>
    </p:spTree>
    <p:extLst>
      <p:ext uri="{BB962C8B-B14F-4D97-AF65-F5344CB8AC3E}">
        <p14:creationId xmlns:p14="http://schemas.microsoft.com/office/powerpoint/2010/main" val="2032115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D82E5-0DD0-4F13-A2C7-1292CE043C0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409A5E1-5B3B-4ACA-A13F-805140B44541}"/>
              </a:ext>
            </a:extLst>
          </p:cNvPr>
          <p:cNvSpPr>
            <a:spLocks noGrp="1"/>
          </p:cNvSpPr>
          <p:nvPr>
            <p:ph idx="1"/>
          </p:nvPr>
        </p:nvSpPr>
        <p:spPr/>
        <p:txBody>
          <a:bodyPr/>
          <a:lstStyle/>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tidak pernah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takut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mengambil resiko dan selalu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berusaha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memperjuangkan apa yang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senangi dengan uang sebagai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bonusnya.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pengertian yang lebih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umum,</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berikut pertimbangan untuk memilih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yang tepat menurut Barringer</a:t>
            </a:r>
            <a:r>
              <a:rPr lang="id-ID" sz="1800" spc="-11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Ireland</a:t>
            </a:r>
            <a:r>
              <a:rPr lang="id-ID" sz="1800" spc="-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(2010).</a:t>
            </a:r>
            <a:endParaRPr lang="en-US" sz="1800" dirty="0">
              <a:latin typeface="Verdana" panose="020B0604030504040204" pitchFamily="34" charset="0"/>
              <a:ea typeface="Verdana" panose="020B0604030504040204" pitchFamily="34" charset="0"/>
              <a:cs typeface="Verdana" panose="020B0604030504040204" pitchFamily="34" charset="0"/>
            </a:endParaRPr>
          </a:p>
          <a:p>
            <a:r>
              <a:rPr lang="id-ID" sz="1800" b="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Pilih ide yang konkret</a:t>
            </a:r>
            <a:endParaRPr lang="en-US" sz="1800" b="1" dirty="0">
              <a:latin typeface="Verdana" panose="020B0604030504040204" pitchFamily="34" charset="0"/>
              <a:ea typeface="Verdana" panose="020B0604030504040204" pitchFamily="34" charset="0"/>
              <a:cs typeface="Verdana" panose="020B0604030504040204" pitchFamily="34" charset="0"/>
            </a:endParaRPr>
          </a:p>
          <a:p>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Konkret maksudnya masuk akal</a:t>
            </a:r>
            <a:r>
              <a:rPr lang="id-ID" sz="1800" i="1" spc="-16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spc="-3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dan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dapat direalisasikan sesuai kemampuan</a:t>
            </a:r>
            <a:r>
              <a:rPr lang="id-ID" sz="1800" i="1" spc="-4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spc="-2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kita.</a:t>
            </a:r>
            <a:endParaRPr lang="en-US" sz="1800" spc="-20" dirty="0">
              <a:latin typeface="Verdana" panose="020B0604030504040204" pitchFamily="34" charset="0"/>
              <a:ea typeface="Verdana" panose="020B0604030504040204" pitchFamily="34" charset="0"/>
              <a:cs typeface="Verdana" panose="020B0604030504040204" pitchFamily="34" charset="0"/>
            </a:endParaRPr>
          </a:p>
          <a:p>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Pilih</a:t>
            </a:r>
            <a:r>
              <a:rPr lang="id-ID" sz="1800" b="1" i="1" spc="-10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ide</a:t>
            </a:r>
            <a:r>
              <a:rPr lang="id-ID" sz="1800" b="1" i="1" spc="-1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yang</a:t>
            </a:r>
            <a:r>
              <a:rPr lang="id-ID" sz="1800" b="1" i="1" spc="-1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mudah</a:t>
            </a:r>
            <a:r>
              <a:rPr lang="id-ID" sz="1800" b="1" i="1" spc="-1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untuk</a:t>
            </a:r>
            <a:r>
              <a:rPr lang="id-ID" sz="1800" b="1" i="1" spc="-10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dipasarkan</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Tujuan utama bisnis kembali </a:t>
            </a:r>
            <a:r>
              <a:rPr lang="id-ID" sz="1800" i="1" spc="-2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lagi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adalah</a:t>
            </a:r>
            <a:r>
              <a:rPr lang="id-ID" sz="1800" i="1" spc="-8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uang,</a:t>
            </a:r>
            <a:r>
              <a:rPr lang="id-ID" sz="1800" i="1" spc="-8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jadi</a:t>
            </a:r>
            <a:r>
              <a:rPr lang="id-ID" sz="1800" i="1" spc="-7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semakin</a:t>
            </a:r>
            <a:r>
              <a:rPr lang="id-ID" sz="1800" i="1" spc="-8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mudah</a:t>
            </a:r>
            <a:r>
              <a:rPr lang="id-ID" sz="1800" i="1" spc="-7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pemasaran maka semakin mudah uang akan</a:t>
            </a:r>
            <a:r>
              <a:rPr lang="id-ID" sz="1800" i="1" spc="-2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didapat</a:t>
            </a:r>
            <a:endParaRPr lang="en-US" dirty="0"/>
          </a:p>
        </p:txBody>
      </p:sp>
    </p:spTree>
    <p:extLst>
      <p:ext uri="{BB962C8B-B14F-4D97-AF65-F5344CB8AC3E}">
        <p14:creationId xmlns:p14="http://schemas.microsoft.com/office/powerpoint/2010/main" val="3098789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A87C8-2914-4C5E-8AFE-BDD37A8DED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D237C98-C9B6-4FED-8E46-010FD4C466D8}"/>
              </a:ext>
            </a:extLst>
          </p:cNvPr>
          <p:cNvSpPr>
            <a:spLocks noGrp="1"/>
          </p:cNvSpPr>
          <p:nvPr>
            <p:ph idx="1"/>
          </p:nvPr>
        </p:nvSpPr>
        <p:spPr/>
        <p:txBody>
          <a:bodyPr/>
          <a:lstStyle/>
          <a:p>
            <a:pPr marL="592138" marR="0" indent="-592138" algn="just">
              <a:lnSpc>
                <a:spcPct val="105000"/>
              </a:lnSpc>
              <a:spcBef>
                <a:spcPts val="0"/>
              </a:spcBef>
              <a:spcAft>
                <a:spcPts val="0"/>
              </a:spcAft>
              <a:buNone/>
            </a:pPr>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Pilih ide yang cocok dengan karakter kita</a:t>
            </a:r>
            <a:endParaRPr lang="en-US" sz="1800" b="1" dirty="0">
              <a:latin typeface="Verdana" panose="020B0604030504040204" pitchFamily="34" charset="0"/>
              <a:ea typeface="Verdana" panose="020B0604030504040204" pitchFamily="34" charset="0"/>
              <a:cs typeface="Verdana" panose="020B0604030504040204" pitchFamily="34" charset="0"/>
            </a:endParaRPr>
          </a:p>
          <a:p>
            <a:pPr marL="592138" marR="0" indent="-592138" algn="just">
              <a:lnSpc>
                <a:spcPct val="105000"/>
              </a:lnSpc>
              <a:spcBef>
                <a:spcPts val="0"/>
              </a:spcBef>
              <a:spcAft>
                <a:spcPts val="0"/>
              </a:spcAft>
              <a:buNone/>
            </a:pP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Ketika</a:t>
            </a:r>
            <a:r>
              <a:rPr lang="id-ID" sz="1800" i="1" spc="-12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karakter</a:t>
            </a:r>
            <a:r>
              <a:rPr lang="id-ID" sz="1800" i="1" spc="-1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kita</a:t>
            </a:r>
            <a:r>
              <a:rPr lang="id-ID" sz="1800" i="1" spc="-1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cocok</a:t>
            </a:r>
            <a:r>
              <a:rPr lang="id-ID" sz="1800" i="1" spc="-1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dengan</a:t>
            </a:r>
            <a:r>
              <a:rPr lang="id-ID" sz="1800" i="1" spc="-1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spc="-3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ide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yang</a:t>
            </a:r>
            <a:r>
              <a:rPr lang="id-ID" sz="1800" i="1" spc="-6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akan</a:t>
            </a:r>
            <a:r>
              <a:rPr lang="id-ID" sz="1800" i="1" spc="-6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kita</a:t>
            </a:r>
            <a:r>
              <a:rPr lang="id-ID" sz="1800" i="1" spc="-6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kerjakan</a:t>
            </a:r>
            <a:r>
              <a:rPr lang="id-ID" sz="1800" i="1" spc="-6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maka</a:t>
            </a:r>
            <a:r>
              <a:rPr lang="id-ID" sz="1800" i="1" spc="-6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kita</a:t>
            </a:r>
            <a:r>
              <a:rPr lang="id-ID" sz="1800" i="1" spc="-6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tidak</a:t>
            </a:r>
            <a:r>
              <a:rPr lang="id-ID" sz="1800" i="1" spc="-6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spc="-2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akan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merasa bosan</a:t>
            </a:r>
            <a:endParaRPr lang="en-US"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endParaRPr>
          </a:p>
          <a:p>
            <a:pPr marL="592138" marR="0" indent="-592138" algn="just">
              <a:lnSpc>
                <a:spcPct val="105000"/>
              </a:lnSpc>
              <a:spcBef>
                <a:spcPts val="0"/>
              </a:spcBef>
              <a:spcAft>
                <a:spcPts val="0"/>
              </a:spcAft>
              <a:buNone/>
            </a:pP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atau capek </a:t>
            </a:r>
            <a:r>
              <a:rPr lang="id-ID" sz="1800" i="1" spc="-1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mengerjakannya.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Bahkan mungkin kita dapat menjadikan </a:t>
            </a:r>
            <a:r>
              <a:rPr lang="id-ID" sz="1800" i="1" spc="-9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4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poin di bahasan</a:t>
            </a:r>
            <a:endParaRPr lang="en-US"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endParaRPr>
          </a:p>
          <a:p>
            <a:pPr marL="592138" marR="0" indent="-592138" algn="just">
              <a:lnSpc>
                <a:spcPct val="105000"/>
              </a:lnSpc>
              <a:spcBef>
                <a:spcPts val="0"/>
              </a:spcBef>
              <a:spcAft>
                <a:spcPts val="0"/>
              </a:spcAft>
              <a:buNone/>
            </a:pP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sebelumnya sebagai </a:t>
            </a:r>
            <a:r>
              <a:rPr lang="id-ID" sz="1800" i="1" spc="-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prinsip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utama</a:t>
            </a:r>
            <a:r>
              <a:rPr lang="id-ID" sz="1800" i="1" spc="-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kita.</a:t>
            </a:r>
            <a:endParaRPr lang="en-US"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endParaRPr>
          </a:p>
          <a:p>
            <a:pPr marL="592138" marR="0" indent="-592138" algn="just">
              <a:lnSpc>
                <a:spcPct val="105000"/>
              </a:lnSpc>
              <a:spcBef>
                <a:spcPts val="0"/>
              </a:spcBef>
              <a:spcAft>
                <a:spcPts val="0"/>
              </a:spcAft>
              <a:buNone/>
            </a:pPr>
            <a:endParaRPr lang="en-US" sz="1800" dirty="0">
              <a:latin typeface="Verdana" panose="020B0604030504040204" pitchFamily="34" charset="0"/>
              <a:ea typeface="Verdana" panose="020B0604030504040204" pitchFamily="34" charset="0"/>
              <a:cs typeface="Verdana" panose="020B0604030504040204" pitchFamily="34" charset="0"/>
            </a:endParaRPr>
          </a:p>
          <a:p>
            <a:pPr marL="592138" marR="0" indent="-592138" algn="just">
              <a:lnSpc>
                <a:spcPct val="105000"/>
              </a:lnSpc>
              <a:spcBef>
                <a:spcPts val="0"/>
              </a:spcBef>
              <a:spcAft>
                <a:spcPts val="0"/>
              </a:spcAft>
              <a:buNone/>
            </a:pPr>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Pilih ide yang beresiko kecil</a:t>
            </a:r>
            <a:endParaRPr lang="en-US" sz="1800" b="1" dirty="0">
              <a:latin typeface="Verdana" panose="020B0604030504040204" pitchFamily="34" charset="0"/>
              <a:ea typeface="Verdana" panose="020B0604030504040204" pitchFamily="34" charset="0"/>
              <a:cs typeface="Verdana" panose="020B0604030504040204" pitchFamily="34" charset="0"/>
            </a:endParaRPr>
          </a:p>
          <a:p>
            <a:pPr marL="592138" marR="0" indent="-592138" algn="just">
              <a:lnSpc>
                <a:spcPct val="105000"/>
              </a:lnSpc>
              <a:spcBef>
                <a:spcPts val="0"/>
              </a:spcBef>
              <a:spcAft>
                <a:spcPts val="0"/>
              </a:spcAft>
              <a:buNone/>
            </a:pP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Pebisnis memang dijuluki </a:t>
            </a:r>
            <a:r>
              <a:rPr lang="id-ID" sz="1800" i="1" spc="-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profesi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yang tidak mengenal resiko namun </a:t>
            </a:r>
            <a:r>
              <a:rPr lang="id-ID" sz="1800" i="1" spc="-2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bukan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berarti</a:t>
            </a:r>
            <a:r>
              <a:rPr lang="id-ID" sz="1800" i="1" spc="-9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mereka</a:t>
            </a:r>
            <a:r>
              <a:rPr lang="id-ID" sz="1800" i="1" spc="-9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tida</a:t>
            </a:r>
            <a:r>
              <a:rPr lang="en-US"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a:t>
            </a:r>
          </a:p>
          <a:p>
            <a:pPr marL="592138" marR="0" indent="-592138" algn="just">
              <a:lnSpc>
                <a:spcPct val="105000"/>
              </a:lnSpc>
              <a:spcBef>
                <a:spcPts val="0"/>
              </a:spcBef>
              <a:spcAft>
                <a:spcPts val="0"/>
              </a:spcAft>
              <a:buNone/>
            </a:pP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berupaya</a:t>
            </a:r>
            <a:r>
              <a:rPr lang="id-ID" sz="1800" i="1" spc="-9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spc="-1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meminimalisir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resiko. Semakin kecil resiko maka </a:t>
            </a:r>
            <a:r>
              <a:rPr lang="id-ID" sz="1800" i="1" spc="-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semakin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besar kesempatan mereka</a:t>
            </a:r>
            <a:endParaRPr lang="en-US"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endParaRPr>
          </a:p>
          <a:p>
            <a:pPr marL="592138" marR="0" indent="-592138" algn="just">
              <a:lnSpc>
                <a:spcPct val="105000"/>
              </a:lnSpc>
              <a:spcBef>
                <a:spcPts val="0"/>
              </a:spcBef>
              <a:spcAft>
                <a:spcPts val="0"/>
              </a:spcAft>
              <a:buNone/>
            </a:pP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mendapatkan keuntungan.</a:t>
            </a:r>
            <a:endParaRPr lang="en-US" dirty="0"/>
          </a:p>
        </p:txBody>
      </p:sp>
    </p:spTree>
    <p:extLst>
      <p:ext uri="{BB962C8B-B14F-4D97-AF65-F5344CB8AC3E}">
        <p14:creationId xmlns:p14="http://schemas.microsoft.com/office/powerpoint/2010/main" val="753869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B8572-2C42-46AB-AF79-49249351411B}"/>
              </a:ext>
            </a:extLst>
          </p:cNvPr>
          <p:cNvSpPr>
            <a:spLocks noGrp="1"/>
          </p:cNvSpPr>
          <p:nvPr>
            <p:ph type="title"/>
          </p:nvPr>
        </p:nvSpPr>
        <p:spPr>
          <a:xfrm>
            <a:off x="1066800" y="2901405"/>
            <a:ext cx="10058400" cy="1055189"/>
          </a:xfrm>
        </p:spPr>
        <p:txBody>
          <a:bodyPr>
            <a:normAutofit fontScale="90000"/>
          </a:bodyPr>
          <a:lstStyle/>
          <a:p>
            <a:pPr algn="ctr"/>
            <a:r>
              <a:rPr lang="id-ID" sz="32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Menggali Ide</a:t>
            </a:r>
            <a:r>
              <a:rPr lang="id-ID" sz="3200" b="1" spc="4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32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a:t>
            </a:r>
            <a:r>
              <a:rPr lang="id-ID" sz="3200" b="1" spc="6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3200" b="1"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a:t>
            </a:r>
            <a:r>
              <a:rPr lang="id-ID" sz="3200" b="1"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Prinsip Dasar Bisnis</a:t>
            </a:r>
            <a:br>
              <a:rPr lang="en-US" b="1" dirty="0"/>
            </a:br>
            <a:endParaRPr lang="en-US" dirty="0"/>
          </a:p>
        </p:txBody>
      </p:sp>
    </p:spTree>
    <p:extLst>
      <p:ext uri="{BB962C8B-B14F-4D97-AF65-F5344CB8AC3E}">
        <p14:creationId xmlns:p14="http://schemas.microsoft.com/office/powerpoint/2010/main" val="30138404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E31A0-5F02-43A0-BE3E-C69CFB28957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1CD664E-D57D-4A12-88C2-94A6C156C9FC}"/>
              </a:ext>
            </a:extLst>
          </p:cNvPr>
          <p:cNvSpPr>
            <a:spLocks noGrp="1"/>
          </p:cNvSpPr>
          <p:nvPr>
            <p:ph idx="1"/>
          </p:nvPr>
        </p:nvSpPr>
        <p:spPr/>
        <p:txBody>
          <a:bodyPr/>
          <a:lstStyle/>
          <a:p>
            <a:r>
              <a:rPr lang="id-ID" sz="1800" b="1"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Pilih ide yang dapat bertahan</a:t>
            </a:r>
            <a:endParaRPr lang="en-US"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endParaRPr>
          </a:p>
          <a:p>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Bisnis tidak dijalankan dalam </a:t>
            </a:r>
            <a:r>
              <a:rPr lang="id-ID" sz="1800" i="1" spc="-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sekali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waktu atau jangka waktu pendek. Usahakan bisnis terus berkembang dan dapat bertahan hingga</a:t>
            </a:r>
            <a:r>
              <a:rPr lang="id-ID" sz="1800" i="1" spc="-4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waktu</a:t>
            </a:r>
            <a:r>
              <a:rPr lang="id-ID" sz="1800" i="1" spc="-3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yang</a:t>
            </a:r>
            <a:r>
              <a:rPr lang="id-ID" sz="1800" i="1" spc="-3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lama.</a:t>
            </a:r>
            <a:r>
              <a:rPr lang="id-ID" sz="1800" i="1" spc="-3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Oleh</a:t>
            </a:r>
            <a:r>
              <a:rPr lang="id-ID" sz="1800" i="1" spc="-3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karena</a:t>
            </a:r>
            <a:r>
              <a:rPr lang="id-ID" sz="1800" i="1" spc="-3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itu,</a:t>
            </a:r>
            <a:r>
              <a:rPr lang="id-ID" sz="1800" i="1" spc="-3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spc="-2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ide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yang dipilih harus dapat bertahan lama</a:t>
            </a:r>
            <a:r>
              <a:rPr lang="id-ID" sz="1800" i="1" spc="-13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spc="-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agar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mampu mengalami inovasi dan kreasi </a:t>
            </a:r>
            <a:r>
              <a:rPr lang="id-ID" sz="1800" i="1" spc="-2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agar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customer tidak</a:t>
            </a:r>
            <a:r>
              <a:rPr lang="id-ID" sz="1800" i="1" spc="-1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i="1"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bosan</a:t>
            </a:r>
            <a:endParaRPr lang="en-US" dirty="0"/>
          </a:p>
        </p:txBody>
      </p:sp>
    </p:spTree>
    <p:extLst>
      <p:ext uri="{BB962C8B-B14F-4D97-AF65-F5344CB8AC3E}">
        <p14:creationId xmlns:p14="http://schemas.microsoft.com/office/powerpoint/2010/main" val="9205473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D6B35-C789-4736-972C-6B832BC9DB2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9B592FF-6667-4330-9521-04AC4AE3D158}"/>
              </a:ext>
            </a:extLst>
          </p:cNvPr>
          <p:cNvSpPr>
            <a:spLocks noGrp="1"/>
          </p:cNvSpPr>
          <p:nvPr>
            <p:ph idx="1"/>
          </p:nvPr>
        </p:nvSpPr>
        <p:spPr/>
        <p:txBody>
          <a:bodyPr>
            <a:normAutofit lnSpcReduction="10000"/>
          </a:bodyPr>
          <a:lstStyle/>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Lagi-lagi pemilihan ide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tidak terbatas pada 5 poin di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Berikut terdapat sebuah diagram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menunjukkan kondisi pencarian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dilihat dari 3 sisi, yaitu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ide bisnis kita, </a:t>
            </a:r>
            <a:endPar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kebutuhan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customer, </a:t>
            </a:r>
            <a:endPar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aktivitas kompetitor. </a:t>
            </a:r>
            <a:endParaRPr lang="en-US"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endParaRPr>
          </a:p>
          <a:p>
            <a:pPr marL="0" indent="0">
              <a:buNone/>
            </a:pP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Ternyata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pemilihan ide</a:t>
            </a:r>
            <a:r>
              <a:rPr lang="id-ID" sz="1800" spc="-1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juga</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a:t>
            </a:r>
            <a:r>
              <a:rPr lang="id-ID" sz="1800" spc="-1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melihat</a:t>
            </a:r>
            <a:r>
              <a:rPr lang="id-ID" sz="1800" spc="-1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bagaimana</a:t>
            </a:r>
            <a:r>
              <a:rPr lang="id-ID" sz="1800" spc="-19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pergerakan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kompetitor agar kita tahu titik saat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 maju dan menggaet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lebih baik lagi tentunya jika ide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kita tawarkan pada saat ini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belum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 kompetitornya, sehingga kita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memperoleh first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mover advantages.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Pemain pertama yang masuk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 industri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tertentu sering dianggap memiliki peluang pertama untuk membangun pangsa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mengendalikan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arah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perkembangan industri, membangun merek dan saluran distribusi yang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kuat,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mengangkangi sumber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daya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langka seperti lokasi strategis atau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paten.</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3985209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0DF3D-B6C0-4EF8-BE3F-7FD571D3FF8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8BC6B83-84B3-4A20-8D15-AAD38AD9843E}"/>
              </a:ext>
            </a:extLst>
          </p:cNvPr>
          <p:cNvSpPr>
            <a:spLocks noGrp="1"/>
          </p:cNvSpPr>
          <p:nvPr>
            <p:ph idx="1"/>
          </p:nvPr>
        </p:nvSpPr>
        <p:spPr/>
        <p:txBody>
          <a:bodyPr/>
          <a:lstStyle/>
          <a:p>
            <a:r>
              <a:rPr lang="id-ID" sz="1800" b="1" i="1" dirty="0">
                <a:solidFill>
                  <a:schemeClr val="tx1"/>
                </a:solidFill>
                <a:effectLst/>
                <a:latin typeface="Georgia" panose="02040502050405020303" pitchFamily="18" charset="0"/>
                <a:ea typeface="Verdana" panose="020B0604030504040204" pitchFamily="34" charset="0"/>
                <a:cs typeface="Verdana" panose="020B0604030504040204" pitchFamily="34" charset="0"/>
              </a:rPr>
              <a:t>Suatu bisnis yang baik biasanya dimulai dengan ide bisnis yang baik pula. Ide bisnis adalah gambaran singkat dan tepat mengenai bisnis yang hendak didirikan. Ide bisnis dapat dikatakan sebagai “bibit” dari sebuah bisnis atau biasa kita sebut pemikiran yang muncul dalam diri pelaku bisnis untuk menciptakan sebuah bisnis</a:t>
            </a:r>
            <a:endParaRPr lang="en-US" b="1" dirty="0">
              <a:solidFill>
                <a:schemeClr val="tx1"/>
              </a:solidFill>
            </a:endParaRPr>
          </a:p>
        </p:txBody>
      </p:sp>
    </p:spTree>
    <p:extLst>
      <p:ext uri="{BB962C8B-B14F-4D97-AF65-F5344CB8AC3E}">
        <p14:creationId xmlns:p14="http://schemas.microsoft.com/office/powerpoint/2010/main" val="1794516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FAE7D1-A96B-4C80-A64D-77D33A01E86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463A2C7-C139-4024-BB21-146403CF0D8E}"/>
              </a:ext>
            </a:extLst>
          </p:cNvPr>
          <p:cNvSpPr>
            <a:spLocks noGrp="1"/>
          </p:cNvSpPr>
          <p:nvPr>
            <p:ph idx="1"/>
          </p:nvPr>
        </p:nvSpPr>
        <p:spPr/>
        <p:txBody>
          <a:bodyPr/>
          <a:lstStyle/>
          <a:p>
            <a:pPr>
              <a:buFont typeface="Wingdings" panose="05000000000000000000" pitchFamily="2" charset="2"/>
              <a:buChar char="§"/>
            </a:pPr>
            <a:r>
              <a:rPr lang="id-ID" sz="1800" dirty="0">
                <a:effectLst/>
                <a:latin typeface="Verdana" panose="020B0604030504040204" pitchFamily="34" charset="0"/>
                <a:ea typeface="Verdana" panose="020B0604030504040204" pitchFamily="34" charset="0"/>
                <a:cs typeface="Verdana" panose="020B0604030504040204" pitchFamily="34" charset="0"/>
              </a:rPr>
              <a:t>Ide bisnis kadang telah</a:t>
            </a:r>
            <a:r>
              <a:rPr lang="id-ID" sz="1800" spc="-105" dirty="0">
                <a:effectLst/>
                <a:latin typeface="Verdana" panose="020B0604030504040204" pitchFamily="34" charset="0"/>
                <a:ea typeface="Verdana" panose="020B0604030504040204" pitchFamily="34" charset="0"/>
                <a:cs typeface="Verdana" panose="020B0604030504040204" pitchFamily="34" charset="0"/>
              </a:rPr>
              <a:t> </a:t>
            </a:r>
            <a:r>
              <a:rPr lang="id-ID" sz="1800" spc="-15" dirty="0">
                <a:effectLst/>
                <a:latin typeface="Verdana" panose="020B0604030504040204" pitchFamily="34" charset="0"/>
                <a:ea typeface="Verdana" panose="020B0604030504040204" pitchFamily="34" charset="0"/>
                <a:cs typeface="Verdana" panose="020B0604030504040204" pitchFamily="34" charset="0"/>
              </a:rPr>
              <a:t>dipikirkan </a:t>
            </a:r>
            <a:r>
              <a:rPr lang="id-ID" sz="1800" dirty="0">
                <a:effectLst/>
                <a:latin typeface="Verdana" panose="020B0604030504040204" pitchFamily="34" charset="0"/>
                <a:ea typeface="Verdana" panose="020B0604030504040204" pitchFamily="34" charset="0"/>
                <a:cs typeface="Verdana" panose="020B0604030504040204" pitchFamily="34" charset="0"/>
              </a:rPr>
              <a:t>secara matang oleh pelaku bisnis </a:t>
            </a:r>
            <a:r>
              <a:rPr lang="id-ID" sz="1800" spc="-30" dirty="0">
                <a:effectLst/>
                <a:latin typeface="Verdana" panose="020B0604030504040204" pitchFamily="34" charset="0"/>
                <a:ea typeface="Verdana" panose="020B0604030504040204" pitchFamily="34" charset="0"/>
                <a:cs typeface="Verdana" panose="020B0604030504040204" pitchFamily="34" charset="0"/>
              </a:rPr>
              <a:t>atau </a:t>
            </a:r>
            <a:r>
              <a:rPr lang="id-ID" sz="1800" dirty="0">
                <a:effectLst/>
                <a:latin typeface="Verdana" panose="020B0604030504040204" pitchFamily="34" charset="0"/>
                <a:ea typeface="Verdana" panose="020B0604030504040204" pitchFamily="34" charset="0"/>
                <a:cs typeface="Verdana" panose="020B0604030504040204" pitchFamily="34" charset="0"/>
              </a:rPr>
              <a:t>bisa saja ide bisnis muncul secara </a:t>
            </a:r>
            <a:r>
              <a:rPr lang="id-ID" sz="1800" spc="-20" dirty="0">
                <a:effectLst/>
                <a:latin typeface="Verdana" panose="020B0604030504040204" pitchFamily="34" charset="0"/>
                <a:ea typeface="Verdana" panose="020B0604030504040204" pitchFamily="34" charset="0"/>
                <a:cs typeface="Verdana" panose="020B0604030504040204" pitchFamily="34" charset="0"/>
              </a:rPr>
              <a:t>tiba- </a:t>
            </a:r>
            <a:r>
              <a:rPr lang="id-ID" sz="1800" dirty="0">
                <a:effectLst/>
                <a:latin typeface="Verdana" panose="020B0604030504040204" pitchFamily="34" charset="0"/>
                <a:ea typeface="Verdana" panose="020B0604030504040204" pitchFamily="34" charset="0"/>
                <a:cs typeface="Verdana" panose="020B0604030504040204" pitchFamily="34" charset="0"/>
              </a:rPr>
              <a:t>tiba</a:t>
            </a:r>
            <a:r>
              <a:rPr lang="id-ID" sz="1800" spc="-15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dalam</a:t>
            </a:r>
            <a:r>
              <a:rPr lang="id-ID" sz="1800" spc="-15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kehidupan</a:t>
            </a:r>
            <a:r>
              <a:rPr lang="id-ID" sz="1800" spc="-15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sehari-hari</a:t>
            </a:r>
            <a:r>
              <a:rPr lang="en-US" sz="1800" dirty="0">
                <a:effectLst/>
                <a:latin typeface="Verdana" panose="020B0604030504040204" pitchFamily="34" charset="0"/>
                <a:ea typeface="Verdana" panose="020B0604030504040204" pitchFamily="34" charset="0"/>
                <a:cs typeface="Verdana" panose="020B0604030504040204" pitchFamily="34" charset="0"/>
              </a:rPr>
              <a:t>.</a:t>
            </a:r>
          </a:p>
          <a:p>
            <a:pPr>
              <a:buFont typeface="Wingdings" panose="05000000000000000000" pitchFamily="2" charset="2"/>
              <a:buChar char="§"/>
            </a:pPr>
            <a:r>
              <a:rPr lang="id-ID" sz="1800" dirty="0">
                <a:effectLst/>
                <a:latin typeface="Verdana" panose="020B0604030504040204" pitchFamily="34" charset="0"/>
                <a:ea typeface="Verdana" panose="020B0604030504040204" pitchFamily="34" charset="0"/>
                <a:cs typeface="Verdana" panose="020B0604030504040204" pitchFamily="34" charset="0"/>
              </a:rPr>
              <a:t>Sebelum</a:t>
            </a:r>
            <a:r>
              <a:rPr lang="id-ID" sz="1800" spc="-20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memulai</a:t>
            </a:r>
            <a:r>
              <a:rPr lang="id-ID" sz="1800" spc="-20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suatu</a:t>
            </a:r>
            <a:r>
              <a:rPr lang="id-ID" sz="1800" spc="-20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bisnis,</a:t>
            </a:r>
            <a:r>
              <a:rPr lang="id-ID" sz="1800" spc="-200" dirty="0">
                <a:effectLst/>
                <a:latin typeface="Verdana" panose="020B0604030504040204" pitchFamily="34" charset="0"/>
                <a:ea typeface="Verdana" panose="020B0604030504040204" pitchFamily="34" charset="0"/>
                <a:cs typeface="Verdana" panose="020B0604030504040204" pitchFamily="34" charset="0"/>
              </a:rPr>
              <a:t> </a:t>
            </a:r>
            <a:r>
              <a:rPr lang="id-ID" sz="1800" spc="-20" dirty="0">
                <a:effectLst/>
                <a:latin typeface="Verdana" panose="020B0604030504040204" pitchFamily="34" charset="0"/>
                <a:ea typeface="Verdana" panose="020B0604030504040204" pitchFamily="34" charset="0"/>
                <a:cs typeface="Verdana" panose="020B0604030504040204" pitchFamily="34" charset="0"/>
              </a:rPr>
              <a:t>perlu </a:t>
            </a:r>
            <a:r>
              <a:rPr lang="id-ID" sz="1800" dirty="0">
                <a:effectLst/>
                <a:latin typeface="Verdana" panose="020B0604030504040204" pitchFamily="34" charset="0"/>
                <a:ea typeface="Verdana" panose="020B0604030504040204" pitchFamily="34" charset="0"/>
                <a:cs typeface="Verdana" panose="020B0604030504040204" pitchFamily="34" charset="0"/>
              </a:rPr>
              <a:t>dipastikan</a:t>
            </a:r>
            <a:r>
              <a:rPr lang="id-ID" sz="1800" spc="-15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bahwa</a:t>
            </a:r>
            <a:r>
              <a:rPr lang="id-ID" sz="1800" spc="-15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ide</a:t>
            </a:r>
            <a:r>
              <a:rPr lang="id-ID" sz="1800" spc="-15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yang</a:t>
            </a:r>
            <a:r>
              <a:rPr lang="id-ID" sz="1800" spc="-15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akan</a:t>
            </a:r>
            <a:r>
              <a:rPr lang="id-ID" sz="1800" spc="-155" dirty="0">
                <a:effectLst/>
                <a:latin typeface="Verdana" panose="020B0604030504040204" pitchFamily="34" charset="0"/>
                <a:ea typeface="Verdana" panose="020B0604030504040204" pitchFamily="34" charset="0"/>
                <a:cs typeface="Verdana" panose="020B0604030504040204" pitchFamily="34" charset="0"/>
              </a:rPr>
              <a:t> </a:t>
            </a:r>
            <a:r>
              <a:rPr lang="id-ID" sz="1800" spc="-15" dirty="0">
                <a:effectLst/>
                <a:latin typeface="Verdana" panose="020B0604030504040204" pitchFamily="34" charset="0"/>
                <a:ea typeface="Verdana" panose="020B0604030504040204" pitchFamily="34" charset="0"/>
                <a:cs typeface="Verdana" panose="020B0604030504040204" pitchFamily="34" charset="0"/>
              </a:rPr>
              <a:t>dijalankan </a:t>
            </a:r>
            <a:r>
              <a:rPr lang="id-ID" sz="1800" dirty="0">
                <a:effectLst/>
                <a:latin typeface="Verdana" panose="020B0604030504040204" pitchFamily="34" charset="0"/>
                <a:ea typeface="Verdana" panose="020B0604030504040204" pitchFamily="34" charset="0"/>
                <a:cs typeface="Verdana" panose="020B0604030504040204" pitchFamily="34" charset="0"/>
              </a:rPr>
              <a:t>sudah terkonsep dengan</a:t>
            </a:r>
            <a:r>
              <a:rPr lang="id-ID" sz="1800" spc="-18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matang.</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71003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9EFC6-4564-478A-931B-7AF5D4B26D8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42D359E-5E56-43F8-BD04-A1609EBD9475}"/>
              </a:ext>
            </a:extLst>
          </p:cNvPr>
          <p:cNvSpPr>
            <a:spLocks noGrp="1"/>
          </p:cNvSpPr>
          <p:nvPr>
            <p:ph idx="1"/>
          </p:nvPr>
        </p:nvSpPr>
        <p:spPr/>
        <p:txBody>
          <a:bodyPr/>
          <a:lstStyle/>
          <a:p>
            <a:pPr>
              <a:buFont typeface="Wingdings" panose="05000000000000000000" pitchFamily="2" charset="2"/>
              <a:buChar char="§"/>
            </a:pPr>
            <a:r>
              <a:rPr lang="id-ID" sz="1800" dirty="0">
                <a:effectLst/>
                <a:latin typeface="Verdana" panose="020B0604030504040204" pitchFamily="34" charset="0"/>
                <a:ea typeface="Verdana" panose="020B0604030504040204" pitchFamily="34" charset="0"/>
                <a:cs typeface="Verdana" panose="020B0604030504040204" pitchFamily="34" charset="0"/>
              </a:rPr>
              <a:t>Menurut Barringer dan </a:t>
            </a:r>
            <a:r>
              <a:rPr lang="id-ID" sz="1800" spc="-20" dirty="0">
                <a:effectLst/>
                <a:latin typeface="Verdana" panose="020B0604030504040204" pitchFamily="34" charset="0"/>
                <a:ea typeface="Verdana" panose="020B0604030504040204" pitchFamily="34" charset="0"/>
                <a:cs typeface="Verdana" panose="020B0604030504040204" pitchFamily="34" charset="0"/>
              </a:rPr>
              <a:t>Ireland </a:t>
            </a:r>
            <a:r>
              <a:rPr lang="id-ID" sz="1800" dirty="0">
                <a:effectLst/>
                <a:latin typeface="Verdana" panose="020B0604030504040204" pitchFamily="34" charset="0"/>
                <a:ea typeface="Verdana" panose="020B0604030504040204" pitchFamily="34" charset="0"/>
                <a:cs typeface="Verdana" panose="020B0604030504040204" pitchFamily="34" charset="0"/>
              </a:rPr>
              <a:t>(2010), dijelaskan bahwa setiap </a:t>
            </a:r>
            <a:r>
              <a:rPr lang="id-ID" sz="1800" spc="-15" dirty="0">
                <a:effectLst/>
                <a:latin typeface="Verdana" panose="020B0604030504040204" pitchFamily="34" charset="0"/>
                <a:ea typeface="Verdana" panose="020B0604030504040204" pitchFamily="34" charset="0"/>
                <a:cs typeface="Verdana" panose="020B0604030504040204" pitchFamily="34" charset="0"/>
              </a:rPr>
              <a:t>bisnis </a:t>
            </a:r>
            <a:r>
              <a:rPr lang="id-ID" sz="1800" dirty="0">
                <a:effectLst/>
                <a:latin typeface="Verdana" panose="020B0604030504040204" pitchFamily="34" charset="0"/>
                <a:ea typeface="Verdana" panose="020B0604030504040204" pitchFamily="34" charset="0"/>
                <a:cs typeface="Verdana" panose="020B0604030504040204" pitchFamily="34" charset="0"/>
              </a:rPr>
              <a:t>berasal</a:t>
            </a:r>
            <a:r>
              <a:rPr lang="id-ID" sz="1800" spc="-16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dari</a:t>
            </a:r>
            <a:r>
              <a:rPr lang="id-ID" sz="1800" spc="-16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sebuah</a:t>
            </a:r>
            <a:r>
              <a:rPr lang="id-ID" sz="1800" spc="-16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ide,</a:t>
            </a:r>
            <a:r>
              <a:rPr lang="id-ID" sz="1800" spc="-16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ide</a:t>
            </a:r>
            <a:r>
              <a:rPr lang="id-ID" sz="1800" spc="-16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bisnis</a:t>
            </a:r>
            <a:r>
              <a:rPr lang="id-ID" sz="1800" spc="-160" dirty="0">
                <a:effectLst/>
                <a:latin typeface="Verdana" panose="020B0604030504040204" pitchFamily="34" charset="0"/>
                <a:ea typeface="Verdana" panose="020B0604030504040204" pitchFamily="34" charset="0"/>
                <a:cs typeface="Verdana" panose="020B0604030504040204" pitchFamily="34" charset="0"/>
              </a:rPr>
              <a:t> </a:t>
            </a:r>
            <a:r>
              <a:rPr lang="id-ID" sz="1800" spc="-15" dirty="0">
                <a:effectLst/>
                <a:latin typeface="Verdana" panose="020B0604030504040204" pitchFamily="34" charset="0"/>
                <a:ea typeface="Verdana" panose="020B0604030504040204" pitchFamily="34" charset="0"/>
                <a:cs typeface="Verdana" panose="020B0604030504040204" pitchFamily="34" charset="0"/>
              </a:rPr>
              <a:t>biasanya </a:t>
            </a:r>
            <a:r>
              <a:rPr lang="id-ID" sz="1800" dirty="0">
                <a:effectLst/>
                <a:latin typeface="Verdana" panose="020B0604030504040204" pitchFamily="34" charset="0"/>
                <a:ea typeface="Verdana" panose="020B0604030504040204" pitchFamily="34" charset="0"/>
                <a:cs typeface="Verdana" panose="020B0604030504040204" pitchFamily="34" charset="0"/>
              </a:rPr>
              <a:t>singkat dengan penjelasan secara </a:t>
            </a:r>
            <a:r>
              <a:rPr lang="id-ID" sz="1800" spc="-15" dirty="0">
                <a:effectLst/>
                <a:latin typeface="Verdana" panose="020B0604030504040204" pitchFamily="34" charset="0"/>
                <a:ea typeface="Verdana" panose="020B0604030504040204" pitchFamily="34" charset="0"/>
                <a:cs typeface="Verdana" panose="020B0604030504040204" pitchFamily="34" charset="0"/>
              </a:rPr>
              <a:t>rinci </a:t>
            </a:r>
            <a:r>
              <a:rPr lang="id-ID" sz="1800" dirty="0">
                <a:effectLst/>
                <a:latin typeface="Verdana" panose="020B0604030504040204" pitchFamily="34" charset="0"/>
                <a:ea typeface="Verdana" panose="020B0604030504040204" pitchFamily="34" charset="0"/>
                <a:cs typeface="Verdana" panose="020B0604030504040204" pitchFamily="34" charset="0"/>
              </a:rPr>
              <a:t>bagaimana</a:t>
            </a:r>
            <a:r>
              <a:rPr lang="id-ID" sz="1800" spc="-12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bisnis</a:t>
            </a:r>
            <a:r>
              <a:rPr lang="id-ID" sz="1800" spc="-12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tersebut</a:t>
            </a:r>
            <a:r>
              <a:rPr lang="id-ID" sz="1800" spc="-12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dapat</a:t>
            </a:r>
            <a:r>
              <a:rPr lang="id-ID" sz="1800" spc="-12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berjalan. Bisnis yang sukses dapat memenuhi kebutuhan pelanggan dan  </a:t>
            </a:r>
            <a:r>
              <a:rPr lang="id-ID" sz="1800" spc="-15" dirty="0">
                <a:effectLst/>
                <a:latin typeface="Verdana" panose="020B0604030504040204" pitchFamily="34" charset="0"/>
                <a:ea typeface="Verdana" panose="020B0604030504040204" pitchFamily="34" charset="0"/>
                <a:cs typeface="Verdana" panose="020B0604030504040204" pitchFamily="34" charset="0"/>
              </a:rPr>
              <a:t>sekaligus  </a:t>
            </a:r>
            <a:r>
              <a:rPr lang="id-ID" sz="1800" dirty="0">
                <a:effectLst/>
                <a:latin typeface="Verdana" panose="020B0604030504040204" pitchFamily="34" charset="0"/>
                <a:ea typeface="Verdana" panose="020B0604030504040204" pitchFamily="34" charset="0"/>
                <a:cs typeface="Verdana" panose="020B0604030504040204" pitchFamily="34" charset="0"/>
              </a:rPr>
              <a:t>juga memenuhi harapan Anda.</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a:buFont typeface="Wingdings" panose="05000000000000000000" pitchFamily="2" charset="2"/>
              <a:buChar char="§"/>
            </a:pPr>
            <a:r>
              <a:rPr lang="id-ID" sz="1800" dirty="0">
                <a:effectLst/>
                <a:latin typeface="Verdana" panose="020B0604030504040204" pitchFamily="34" charset="0"/>
                <a:ea typeface="Verdana" panose="020B0604030504040204" pitchFamily="34" charset="0"/>
                <a:cs typeface="Verdana" panose="020B0604030504040204" pitchFamily="34" charset="0"/>
              </a:rPr>
              <a:t>Dengan kata</a:t>
            </a:r>
            <a:r>
              <a:rPr lang="id-ID" sz="1800" spc="9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lain:</a:t>
            </a:r>
            <a:r>
              <a:rPr lang="id-ID" sz="1800" spc="9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bisnis</a:t>
            </a:r>
            <a:r>
              <a:rPr lang="id-ID" sz="1800" spc="9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Anda</a:t>
            </a:r>
            <a:r>
              <a:rPr lang="id-ID" sz="1800" spc="9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menjual</a:t>
            </a:r>
            <a:r>
              <a:rPr lang="id-ID" sz="1800" spc="9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apa</a:t>
            </a:r>
            <a:r>
              <a:rPr lang="id-ID" sz="1800" spc="95" dirty="0">
                <a:effectLst/>
                <a:latin typeface="Verdana" panose="020B0604030504040204" pitchFamily="34" charset="0"/>
                <a:ea typeface="Verdana" panose="020B0604030504040204" pitchFamily="34" charset="0"/>
                <a:cs typeface="Verdana" panose="020B0604030504040204" pitchFamily="34" charset="0"/>
              </a:rPr>
              <a:t> </a:t>
            </a:r>
            <a:r>
              <a:rPr lang="id-ID" sz="1800" spc="-35" dirty="0">
                <a:effectLst/>
                <a:latin typeface="Verdana" panose="020B0604030504040204" pitchFamily="34" charset="0"/>
                <a:ea typeface="Verdana" panose="020B0604030504040204" pitchFamily="34" charset="0"/>
                <a:cs typeface="Verdana" panose="020B0604030504040204" pitchFamily="34" charset="0"/>
              </a:rPr>
              <a:t>yang</a:t>
            </a:r>
            <a:r>
              <a:rPr lang="en-US" sz="1800" spc="-35"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dibutuhkan atau diinginkan orang</a:t>
            </a:r>
            <a:r>
              <a:rPr lang="id-ID" sz="1800" spc="-210" dirty="0">
                <a:effectLst/>
                <a:latin typeface="Verdana" panose="020B0604030504040204" pitchFamily="34" charset="0"/>
                <a:ea typeface="Verdana" panose="020B0604030504040204" pitchFamily="34" charset="0"/>
                <a:cs typeface="Verdana" panose="020B0604030504040204" pitchFamily="34" charset="0"/>
              </a:rPr>
              <a:t> </a:t>
            </a:r>
            <a:r>
              <a:rPr lang="id-ID" sz="1800" spc="-15" dirty="0">
                <a:effectLst/>
                <a:latin typeface="Verdana" panose="020B0604030504040204" pitchFamily="34" charset="0"/>
                <a:ea typeface="Verdana" panose="020B0604030504040204" pitchFamily="34" charset="0"/>
                <a:cs typeface="Verdana" panose="020B0604030504040204" pitchFamily="34" charset="0"/>
              </a:rPr>
              <a:t>dengan </a:t>
            </a:r>
            <a:r>
              <a:rPr lang="id-ID" sz="1800" dirty="0">
                <a:effectLst/>
                <a:latin typeface="Verdana" panose="020B0604030504040204" pitchFamily="34" charset="0"/>
                <a:ea typeface="Verdana" panose="020B0604030504040204" pitchFamily="34" charset="0"/>
                <a:cs typeface="Verdana" panose="020B0604030504040204" pitchFamily="34" charset="0"/>
              </a:rPr>
              <a:t>harga yangterjangkau atau </a:t>
            </a:r>
            <a:r>
              <a:rPr lang="id-ID" sz="1800" spc="-15" dirty="0">
                <a:effectLst/>
                <a:latin typeface="Verdana" panose="020B0604030504040204" pitchFamily="34" charset="0"/>
                <a:ea typeface="Verdana" panose="020B0604030504040204" pitchFamily="34" charset="0"/>
                <a:cs typeface="Verdana" panose="020B0604030504040204" pitchFamily="34" charset="0"/>
              </a:rPr>
              <a:t>dengan </a:t>
            </a:r>
            <a:r>
              <a:rPr lang="id-ID" sz="1800" dirty="0">
                <a:effectLst/>
                <a:latin typeface="Verdana" panose="020B0604030504040204" pitchFamily="34" charset="0"/>
                <a:ea typeface="Verdana" panose="020B0604030504040204" pitchFamily="34" charset="0"/>
                <a:cs typeface="Verdana" panose="020B0604030504040204" pitchFamily="34" charset="0"/>
              </a:rPr>
              <a:t>harga yang bersedia mereka </a:t>
            </a:r>
            <a:r>
              <a:rPr lang="id-ID" sz="1800" spc="-25" dirty="0">
                <a:effectLst/>
                <a:latin typeface="Verdana" panose="020B0604030504040204" pitchFamily="34" charset="0"/>
                <a:ea typeface="Verdana" panose="020B0604030504040204" pitchFamily="34" charset="0"/>
                <a:cs typeface="Verdana" panose="020B0604030504040204" pitchFamily="34" charset="0"/>
              </a:rPr>
              <a:t>bayar; </a:t>
            </a:r>
            <a:r>
              <a:rPr lang="id-ID" sz="1800" dirty="0">
                <a:effectLst/>
                <a:latin typeface="Verdana" panose="020B0604030504040204" pitchFamily="34" charset="0"/>
                <a:ea typeface="Verdana" panose="020B0604030504040204" pitchFamily="34" charset="0"/>
                <a:cs typeface="Verdana" panose="020B0604030504040204" pitchFamily="34" charset="0"/>
              </a:rPr>
              <a:t>namun bisnis tersebut juga </a:t>
            </a:r>
            <a:r>
              <a:rPr lang="id-ID" sz="1800" spc="-15" dirty="0">
                <a:effectLst/>
                <a:latin typeface="Verdana" panose="020B0604030504040204" pitchFamily="34" charset="0"/>
                <a:ea typeface="Verdana" panose="020B0604030504040204" pitchFamily="34" charset="0"/>
                <a:cs typeface="Verdana" panose="020B0604030504040204" pitchFamily="34" charset="0"/>
              </a:rPr>
              <a:t>memberikan </a:t>
            </a:r>
            <a:r>
              <a:rPr lang="id-ID" sz="1800" dirty="0">
                <a:effectLst/>
                <a:latin typeface="Verdana" panose="020B0604030504040204" pitchFamily="34" charset="0"/>
                <a:ea typeface="Verdana" panose="020B0604030504040204" pitchFamily="34" charset="0"/>
                <a:cs typeface="Verdana" panose="020B0604030504040204" pitchFamily="34" charset="0"/>
              </a:rPr>
              <a:t>andacukup pemasukan dan </a:t>
            </a:r>
            <a:r>
              <a:rPr lang="id-ID" sz="1800" spc="-15" dirty="0">
                <a:effectLst/>
                <a:latin typeface="Verdana" panose="020B0604030504040204" pitchFamily="34" charset="0"/>
                <a:ea typeface="Verdana" panose="020B0604030504040204" pitchFamily="34" charset="0"/>
                <a:cs typeface="Verdana" panose="020B0604030504040204" pitchFamily="34" charset="0"/>
              </a:rPr>
              <a:t>kepuasan </a:t>
            </a:r>
            <a:r>
              <a:rPr lang="id-ID" sz="1800" dirty="0">
                <a:effectLst/>
                <a:latin typeface="Verdana" panose="020B0604030504040204" pitchFamily="34" charset="0"/>
                <a:ea typeface="Verdana" panose="020B0604030504040204" pitchFamily="34" charset="0"/>
                <a:cs typeface="Verdana" panose="020B0604030504040204" pitchFamily="34" charset="0"/>
              </a:rPr>
              <a:t>pribadi.</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endParaRPr lang="en-US" dirty="0"/>
          </a:p>
        </p:txBody>
      </p:sp>
    </p:spTree>
    <p:extLst>
      <p:ext uri="{BB962C8B-B14F-4D97-AF65-F5344CB8AC3E}">
        <p14:creationId xmlns:p14="http://schemas.microsoft.com/office/powerpoint/2010/main" val="194981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BBAE-8F62-413E-845A-BD446024CBB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31E35E0-F310-439E-AE5D-B466E4488164}"/>
              </a:ext>
            </a:extLst>
          </p:cNvPr>
          <p:cNvSpPr>
            <a:spLocks noGrp="1"/>
          </p:cNvSpPr>
          <p:nvPr>
            <p:ph idx="1"/>
          </p:nvPr>
        </p:nvSpPr>
        <p:spPr/>
        <p:txBody>
          <a:bodyPr/>
          <a:lstStyle/>
          <a:p>
            <a:r>
              <a:rPr lang="id-ID" sz="1800" dirty="0">
                <a:effectLst/>
                <a:latin typeface="Verdana" panose="020B0604030504040204" pitchFamily="34" charset="0"/>
                <a:ea typeface="Verdana" panose="020B0604030504040204" pitchFamily="34" charset="0"/>
                <a:cs typeface="Verdana" panose="020B0604030504040204" pitchFamily="34" charset="0"/>
              </a:rPr>
              <a:t>Berikut 4 poin penting yang harus digunakan oleh pelaku </a:t>
            </a:r>
            <a:r>
              <a:rPr lang="id-ID" sz="1800" spc="-15" dirty="0">
                <a:effectLst/>
                <a:latin typeface="Verdana" panose="020B0604030504040204" pitchFamily="34" charset="0"/>
                <a:ea typeface="Verdana" panose="020B0604030504040204" pitchFamily="34" charset="0"/>
                <a:cs typeface="Verdana" panose="020B0604030504040204" pitchFamily="34" charset="0"/>
              </a:rPr>
              <a:t>bisnis </a:t>
            </a:r>
            <a:r>
              <a:rPr lang="id-ID" sz="1800" dirty="0">
                <a:effectLst/>
                <a:latin typeface="Verdana" panose="020B0604030504040204" pitchFamily="34" charset="0"/>
                <a:ea typeface="Verdana" panose="020B0604030504040204" pitchFamily="34" charset="0"/>
                <a:cs typeface="Verdana" panose="020B0604030504040204" pitchFamily="34" charset="0"/>
              </a:rPr>
              <a:t>untuk mengembangkan</a:t>
            </a:r>
            <a:r>
              <a:rPr lang="id-ID" sz="1800" spc="-130" dirty="0">
                <a:effectLst/>
                <a:latin typeface="Verdana" panose="020B0604030504040204" pitchFamily="34" charset="0"/>
                <a:ea typeface="Verdana" panose="020B0604030504040204" pitchFamily="34" charset="0"/>
                <a:cs typeface="Verdana" panose="020B0604030504040204" pitchFamily="34" charset="0"/>
              </a:rPr>
              <a:t> </a:t>
            </a:r>
            <a:r>
              <a:rPr lang="id-ID" sz="1800" dirty="0">
                <a:effectLst/>
                <a:latin typeface="Verdana" panose="020B0604030504040204" pitchFamily="34" charset="0"/>
                <a:ea typeface="Verdana" panose="020B0604030504040204" pitchFamily="34" charset="0"/>
                <a:cs typeface="Verdana" panose="020B0604030504040204" pitchFamily="34" charset="0"/>
              </a:rPr>
              <a:t>idenya.</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r>
              <a:rPr lang="en-US" dirty="0"/>
              <a:t>1.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PRODUK ATAU JASA APA YANG AKAN DIJUAL</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Pelaku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 mengetahui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paham apa yang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ia tawarkan.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maupun jasa tidak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menjadi masalah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jika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pelaku bisnis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sudah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paham akan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jenisnya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manfaatnya.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Proses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promosi pun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berjalan dengan</a:t>
            </a:r>
            <a:r>
              <a:rPr lang="id-ID" sz="1800" spc="-25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mudah</a:t>
            </a:r>
            <a:r>
              <a:rPr lang="en-US"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
            </a:r>
          </a:p>
          <a:p>
            <a:r>
              <a:rPr lang="en-US" sz="1800" dirty="0">
                <a:solidFill>
                  <a:srgbClr val="231F20"/>
                </a:solidFill>
                <a:latin typeface="Verdana" panose="020B0604030504040204" pitchFamily="34" charset="0"/>
                <a:ea typeface="Verdana" panose="020B0604030504040204" pitchFamily="34" charset="0"/>
              </a:rPr>
              <a:t>2.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KEPADA SIAPA PRODUK ATAU JASA AKAN DIJUAL</a:t>
            </a:r>
            <a:endParaRPr lang="en-US" sz="1800" b="1" dirty="0">
              <a:solidFill>
                <a:srgbClr val="231F20"/>
              </a:solidFill>
              <a:latin typeface="Verdana" panose="020B0604030504040204" pitchFamily="34" charset="0"/>
              <a:ea typeface="Verdana" panose="020B0604030504040204" pitchFamily="34" charset="0"/>
              <a:cs typeface="Verdana" panose="020B0604030504040204" pitchFamily="34" charset="0"/>
            </a:endParaRPr>
          </a:p>
          <a:p>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atau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jasa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telah dibuat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jelas akan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ditawarkan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 siapa.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Pihak-pihak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 harus dianalisis sedemikian rupa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secara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jangka pendek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maupun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jangka panjang.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Jangan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sampai kita sudah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capai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membuat suatu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jasa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kemudian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 tidak tahu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dikemanakan produk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jasa</a:t>
            </a:r>
            <a:r>
              <a:rPr lang="id-ID" sz="1800" spc="-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a:t>
            </a:r>
            <a:endParaRPr lang="en-US" dirty="0"/>
          </a:p>
        </p:txBody>
      </p:sp>
    </p:spTree>
    <p:extLst>
      <p:ext uri="{BB962C8B-B14F-4D97-AF65-F5344CB8AC3E}">
        <p14:creationId xmlns:p14="http://schemas.microsoft.com/office/powerpoint/2010/main" val="1511579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79FCE-FA9C-41DE-80FC-9E329672EEC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48BADF9-3ACB-471A-A540-8134D89D7B1A}"/>
              </a:ext>
            </a:extLst>
          </p:cNvPr>
          <p:cNvSpPr>
            <a:spLocks noGrp="1"/>
          </p:cNvSpPr>
          <p:nvPr>
            <p:ph idx="1"/>
          </p:nvPr>
        </p:nvSpPr>
        <p:spPr/>
        <p:txBody>
          <a:bodyPr/>
          <a:lstStyle/>
          <a:p>
            <a:r>
              <a:rPr lang="en-US" dirty="0"/>
              <a:t>3.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BAGAIMANA PRODUK ATAU JASA DIJUAL</a:t>
            </a:r>
            <a:endParaRPr lang="en-US"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endParaRPr>
          </a:p>
          <a:p>
            <a:pPr marL="0" indent="0">
              <a:buNone/>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 sudah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tahu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betul akan produk atau</a:t>
            </a:r>
            <a:r>
              <a:rPr lang="id-ID" sz="1800" spc="-1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jasa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kita buat dan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paham</a:t>
            </a:r>
            <a:r>
              <a:rPr lang="id-ID" sz="1800" spc="27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pula akan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ditawarkan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kepada siapa. Namun,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 ingat bahwa </a:t>
            </a:r>
            <a:r>
              <a:rPr lang="id-ID" sz="1800" spc="-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cara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menjual produk atau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jasa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 juga sesuatu </a:t>
            </a:r>
            <a:r>
              <a:rPr lang="id-ID" sz="1800" spc="-3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yang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sangat penting. Perlu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ketahui bahwa target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 bukanlah selalu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orang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terdekat kita.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Terkadang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tidak kenal kita</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tantangan inilah yang</a:t>
            </a:r>
            <a:r>
              <a:rPr lang="id-ID" sz="1800" spc="-9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dijawab oleh pelaku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bisnis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agar produk atau jasa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milik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orang yang tidak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kenal membuat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mereka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tertarik.</a:t>
            </a:r>
            <a:endParaRPr lang="en-US" sz="1800" dirty="0">
              <a:effectLst/>
              <a:latin typeface="Verdana" panose="020B0604030504040204" pitchFamily="34" charset="0"/>
              <a:ea typeface="Verdana" panose="020B0604030504040204" pitchFamily="34" charset="0"/>
              <a:cs typeface="Verdana" panose="020B0604030504040204" pitchFamily="34" charset="0"/>
            </a:endParaRPr>
          </a:p>
          <a:p>
            <a:pPr marL="0" indent="0">
              <a:buNone/>
            </a:pPr>
            <a:r>
              <a:rPr lang="en-US" sz="1800" b="1" dirty="0">
                <a:solidFill>
                  <a:srgbClr val="231F20"/>
                </a:solidFill>
                <a:latin typeface="Arial" panose="020B0604020202020204" pitchFamily="34" charset="0"/>
                <a:ea typeface="Verdana" panose="020B0604030504040204" pitchFamily="34" charset="0"/>
              </a:rPr>
              <a:t>4. </a:t>
            </a:r>
            <a:r>
              <a:rPr lang="id-ID" sz="1800" b="1" dirty="0">
                <a:solidFill>
                  <a:srgbClr val="231F20"/>
                </a:solidFill>
                <a:effectLst/>
                <a:latin typeface="Arial" panose="020B0604020202020204" pitchFamily="34" charset="0"/>
                <a:ea typeface="Verdana" panose="020B0604030504040204" pitchFamily="34" charset="0"/>
                <a:cs typeface="Verdana" panose="020B0604030504040204" pitchFamily="34" charset="0"/>
              </a:rPr>
              <a:t>KEBUTUHAN PELANGGAN MANA YANG DAPAT DIPENUHI</a:t>
            </a:r>
            <a:endParaRPr lang="en-US" sz="1800" b="1" dirty="0">
              <a:solidFill>
                <a:srgbClr val="231F20"/>
              </a:solidFill>
              <a:latin typeface="Arial" panose="020B0604020202020204" pitchFamily="34" charset="0"/>
              <a:ea typeface="Verdana" panose="020B0604030504040204" pitchFamily="34" charset="0"/>
              <a:cs typeface="Verdana" panose="020B0604030504040204" pitchFamily="34" charset="0"/>
            </a:endParaRPr>
          </a:p>
          <a:p>
            <a:pPr marL="0" indent="0">
              <a:buNone/>
            </a:pP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atau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jasa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milik</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a:t>
            </a:r>
            <a:r>
              <a:rPr lang="id-ID" sz="1800" spc="-13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harus</a:t>
            </a:r>
            <a:r>
              <a:rPr lang="id-ID" sz="1800" spc="-1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bermanfaat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 pelanggan. Poin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ini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adalah kesimpulan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dari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poin-poin di atas.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Kita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boleh membuat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jasa sebaik mungkin, mempunyai target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pasar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sebesar mungkin,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produk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atau jasa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dipasarkan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segencar mungkin, </a:t>
            </a:r>
            <a:r>
              <a:rPr lang="id-ID" sz="1800" spc="-2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namun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apabila produk atau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jasa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tersebut tidak </a:t>
            </a:r>
            <a:r>
              <a:rPr lang="id-ID" sz="1800" spc="-1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bermanfaat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untuk</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orang</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lain</a:t>
            </a:r>
            <a:r>
              <a:rPr lang="id-ID" sz="1800" spc="-16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maka</a:t>
            </a:r>
            <a:r>
              <a:rPr lang="id-ID" sz="1800" spc="-16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 </a:t>
            </a:r>
            <a:r>
              <a:rPr lang="id-ID" sz="1800" spc="-25"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akan </a:t>
            </a:r>
            <a:r>
              <a:rPr lang="id-ID" sz="1800" dirty="0">
                <a:solidFill>
                  <a:srgbClr val="231F20"/>
                </a:solidFill>
                <a:effectLst/>
                <a:latin typeface="Verdana" panose="020B0604030504040204" pitchFamily="34" charset="0"/>
                <a:ea typeface="Verdana" panose="020B0604030504040204" pitchFamily="34" charset="0"/>
                <a:cs typeface="Verdana" panose="020B0604030504040204" pitchFamily="34" charset="0"/>
              </a:rPr>
              <a:t>percuma</a:t>
            </a:r>
            <a:endParaRPr lang="en-US" dirty="0"/>
          </a:p>
        </p:txBody>
      </p:sp>
    </p:spTree>
    <p:extLst>
      <p:ext uri="{BB962C8B-B14F-4D97-AF65-F5344CB8AC3E}">
        <p14:creationId xmlns:p14="http://schemas.microsoft.com/office/powerpoint/2010/main" val="1276482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50638-43E3-416C-995D-7AB3E23B5266}"/>
              </a:ext>
            </a:extLst>
          </p:cNvPr>
          <p:cNvSpPr>
            <a:spLocks noGrp="1"/>
          </p:cNvSpPr>
          <p:nvPr>
            <p:ph type="title"/>
          </p:nvPr>
        </p:nvSpPr>
        <p:spPr>
          <a:xfrm>
            <a:off x="1066800" y="2206172"/>
            <a:ext cx="10058400" cy="1524000"/>
          </a:xfrm>
        </p:spPr>
        <p:txBody>
          <a:bodyPr>
            <a:normAutofit/>
          </a:bodyPr>
          <a:lstStyle/>
          <a:p>
            <a:pPr algn="ctr"/>
            <a:r>
              <a:rPr lang="en-US" b="1" dirty="0" err="1"/>
              <a:t>Menciptakan</a:t>
            </a:r>
            <a:r>
              <a:rPr lang="en-US" b="1" dirty="0"/>
              <a:t> ide </a:t>
            </a:r>
            <a:r>
              <a:rPr lang="en-US" b="1" dirty="0" err="1"/>
              <a:t>bisnis</a:t>
            </a:r>
            <a:endParaRPr lang="en-US" b="1" dirty="0"/>
          </a:p>
        </p:txBody>
      </p:sp>
    </p:spTree>
    <p:extLst>
      <p:ext uri="{BB962C8B-B14F-4D97-AF65-F5344CB8AC3E}">
        <p14:creationId xmlns:p14="http://schemas.microsoft.com/office/powerpoint/2010/main" val="3025649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98789-3BDC-4479-85AB-93392C09E63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3E53DAF-DC82-41E3-93F5-99549DAD60C4}"/>
              </a:ext>
            </a:extLst>
          </p:cNvPr>
          <p:cNvSpPr>
            <a:spLocks noGrp="1"/>
          </p:cNvSpPr>
          <p:nvPr>
            <p:ph idx="1"/>
          </p:nvPr>
        </p:nvSpPr>
        <p:spPr/>
        <p:txBody>
          <a:bodyPr/>
          <a:lstStyle/>
          <a:p>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Menurut </a:t>
            </a:r>
            <a:r>
              <a:rPr lang="id-ID" sz="1800" spc="-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Barringer </a:t>
            </a:r>
            <a:r>
              <a:rPr lang="id-ID" sz="1800" spc="-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dan  Ireland </a:t>
            </a:r>
            <a:r>
              <a:rPr lang="id-ID" sz="1800" spc="-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cap="small"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(2010),</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spc="-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spc="-1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terdapat</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beberapa </a:t>
            </a:r>
            <a:r>
              <a:rPr lang="id-ID" sz="1800" spc="-5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cara </a:t>
            </a:r>
            <a:r>
              <a:rPr lang="id-ID" sz="1800" spc="-5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untuk </a:t>
            </a:r>
            <a:r>
              <a:rPr lang="id-ID" sz="1800" spc="-5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memancing </a:t>
            </a:r>
            <a:r>
              <a:rPr lang="id-ID" sz="1800" spc="-5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atau </a:t>
            </a:r>
            <a:r>
              <a:rPr lang="id-ID" sz="1800" spc="-5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menciptakan </a:t>
            </a:r>
            <a:r>
              <a:rPr lang="id-ID" sz="1800" spc="-5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spc="-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suatu</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ide </a:t>
            </a:r>
            <a:r>
              <a:rPr lang="id-ID" sz="1800" spc="-4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bisnis </a:t>
            </a:r>
            <a:r>
              <a:rPr lang="id-ID" sz="1800" spc="-4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yang </a:t>
            </a:r>
            <a:r>
              <a:rPr lang="id-ID" sz="1800" spc="-4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handal. </a:t>
            </a:r>
            <a:r>
              <a:rPr lang="id-ID" sz="1800" spc="-4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Berikut </a:t>
            </a:r>
            <a:r>
              <a:rPr lang="id-ID" sz="1800" spc="-4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dijelaskan </a:t>
            </a:r>
            <a:r>
              <a:rPr lang="id-ID" sz="1800" spc="-4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cara-cara </a:t>
            </a:r>
            <a:r>
              <a:rPr lang="id-ID" sz="1800" spc="-4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spc="-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yang</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cukup </a:t>
            </a:r>
            <a:r>
              <a:rPr lang="id-ID" sz="1800" spc="-7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sistematis </a:t>
            </a:r>
            <a:r>
              <a:rPr lang="id-ID" sz="1800" spc="-7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untuk </a:t>
            </a:r>
            <a:r>
              <a:rPr lang="id-ID" sz="1800" spc="-7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membangun </a:t>
            </a:r>
            <a:r>
              <a:rPr lang="id-ID" sz="1800" spc="-7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pola </a:t>
            </a:r>
            <a:r>
              <a:rPr lang="id-ID" sz="1800" spc="-7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pikir </a:t>
            </a:r>
            <a:r>
              <a:rPr lang="id-ID" sz="1800" spc="-7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kita </a:t>
            </a:r>
            <a:r>
              <a:rPr lang="id-ID" sz="1800" spc="-7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spc="-15"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untuk</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mendapatkan</a:t>
            </a:r>
            <a:r>
              <a:rPr lang="id-ID" sz="1800" spc="-3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inspirasi</a:t>
            </a:r>
            <a:r>
              <a:rPr lang="id-ID" sz="1800" spc="-3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 </a:t>
            </a:r>
            <a:r>
              <a:rPr lang="id-ID" sz="1800" dirty="0">
                <a:solidFill>
                  <a:srgbClr val="231F20"/>
                </a:solidFill>
                <a:effectLst/>
                <a:latin typeface="Georgia" panose="02040502050405020303" pitchFamily="18" charset="0"/>
                <a:ea typeface="Verdana" panose="020B0604030504040204" pitchFamily="34" charset="0"/>
                <a:cs typeface="Verdana" panose="020B0604030504040204" pitchFamily="34" charset="0"/>
              </a:rPr>
              <a:t>untuk</a:t>
            </a:r>
            <a:endParaRPr lang="en-US" dirty="0"/>
          </a:p>
        </p:txBody>
      </p:sp>
    </p:spTree>
    <p:extLst>
      <p:ext uri="{BB962C8B-B14F-4D97-AF65-F5344CB8AC3E}">
        <p14:creationId xmlns:p14="http://schemas.microsoft.com/office/powerpoint/2010/main" val="2346316406"/>
      </p:ext>
    </p:extLst>
  </p:cSld>
  <p:clrMapOvr>
    <a:masterClrMapping/>
  </p:clrMapOvr>
</p:sld>
</file>

<file path=ppt/theme/theme1.xml><?xml version="1.0" encoding="utf-8"?>
<a:theme xmlns:a="http://schemas.openxmlformats.org/drawingml/2006/main" name="Retrospect">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79</TotalTime>
  <Words>1324</Words>
  <Application>Microsoft Office PowerPoint</Application>
  <PresentationFormat>Widescreen</PresentationFormat>
  <Paragraphs>62</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Georgia</vt:lpstr>
      <vt:lpstr>Verdana</vt:lpstr>
      <vt:lpstr>Wingdings</vt:lpstr>
      <vt:lpstr>Retrospect</vt:lpstr>
      <vt:lpstr>TECHNOPRENEURSHIP</vt:lpstr>
      <vt:lpstr>Menggali Ide Bisnis dan Prinsip Dasar Bisnis </vt:lpstr>
      <vt:lpstr>PowerPoint Presentation</vt:lpstr>
      <vt:lpstr>PowerPoint Presentation</vt:lpstr>
      <vt:lpstr>PowerPoint Presentation</vt:lpstr>
      <vt:lpstr>PowerPoint Presentation</vt:lpstr>
      <vt:lpstr>PowerPoint Presentation</vt:lpstr>
      <vt:lpstr>Menciptakan ide bisnis</vt:lpstr>
      <vt:lpstr>PowerPoint Presentation</vt:lpstr>
      <vt:lpstr>PowerPoint Presentation</vt:lpstr>
      <vt:lpstr>PowerPoint Presentation</vt:lpstr>
      <vt:lpstr>PowerPoint Presentation</vt:lpstr>
      <vt:lpstr>Pemilihan Ide Bisnis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TECHNOPRENEURSHIP</dc:title>
  <dc:creator>syaifullah syaifullah</dc:creator>
  <cp:lastModifiedBy>syaifullah syaifullah</cp:lastModifiedBy>
  <cp:revision>6</cp:revision>
  <dcterms:created xsi:type="dcterms:W3CDTF">2021-03-02T03:04:12Z</dcterms:created>
  <dcterms:modified xsi:type="dcterms:W3CDTF">2021-03-02T04:24:07Z</dcterms:modified>
</cp:coreProperties>
</file>