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0"/>
    <p:sldId id="257" r:id="rId51"/>
    <p:sldId id="258" r:id="rId52"/>
    <p:sldId id="259" r:id="rId53"/>
    <p:sldId id="260" r:id="rId54"/>
    <p:sldId id="261" r:id="rId55"/>
    <p:sldId id="262" r:id="rId56"/>
    <p:sldId id="263" r:id="rId57"/>
    <p:sldId id="264" r:id="rId58"/>
    <p:sldId id="265" r:id="rId5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ondensed" charset="1" panose="02000000000000000000"/>
      <p:regular r:id="rId10"/>
    </p:embeddedFont>
    <p:embeddedFont>
      <p:font typeface="Roboto Condensed Bold" charset="1" panose="02000000000000000000"/>
      <p:regular r:id="rId11"/>
    </p:embeddedFont>
    <p:embeddedFont>
      <p:font typeface="Roboto Condensed Italics" charset="1" panose="02000000000000000000"/>
      <p:regular r:id="rId12"/>
    </p:embeddedFont>
    <p:embeddedFont>
      <p:font typeface="Roboto Condensed Bold Italics" charset="1" panose="02000000000000000000"/>
      <p:regular r:id="rId13"/>
    </p:embeddedFont>
    <p:embeddedFont>
      <p:font typeface="Roboto" charset="1" panose="02000000000000000000"/>
      <p:regular r:id="rId14"/>
    </p:embeddedFont>
    <p:embeddedFont>
      <p:font typeface="Roboto Bold" charset="1" panose="02000000000000000000"/>
      <p:regular r:id="rId15"/>
    </p:embeddedFont>
    <p:embeddedFont>
      <p:font typeface="Roboto Italics" charset="1" panose="02000000000000000000"/>
      <p:regular r:id="rId16"/>
    </p:embeddedFont>
    <p:embeddedFont>
      <p:font typeface="Roboto Bold Italics" charset="1" panose="02000000000000000000"/>
      <p:regular r:id="rId17"/>
    </p:embeddedFont>
    <p:embeddedFont>
      <p:font typeface="Poppins" charset="1" panose="00000500000000000000"/>
      <p:regular r:id="rId18"/>
    </p:embeddedFont>
    <p:embeddedFont>
      <p:font typeface="Poppins Bold" charset="1" panose="00000800000000000000"/>
      <p:regular r:id="rId19"/>
    </p:embeddedFont>
    <p:embeddedFont>
      <p:font typeface="Poppins Italics" charset="1" panose="00000500000000000000"/>
      <p:regular r:id="rId20"/>
    </p:embeddedFont>
    <p:embeddedFont>
      <p:font typeface="Poppins Bold Italics" charset="1" panose="00000800000000000000"/>
      <p:regular r:id="rId21"/>
    </p:embeddedFont>
    <p:embeddedFont>
      <p:font typeface="Poppins Thin" charset="1" panose="00000300000000000000"/>
      <p:regular r:id="rId22"/>
    </p:embeddedFont>
    <p:embeddedFont>
      <p:font typeface="Poppins Thin Italics" charset="1" panose="00000300000000000000"/>
      <p:regular r:id="rId23"/>
    </p:embeddedFont>
    <p:embeddedFont>
      <p:font typeface="Poppins Extra-Light" charset="1" panose="00000300000000000000"/>
      <p:regular r:id="rId24"/>
    </p:embeddedFont>
    <p:embeddedFont>
      <p:font typeface="Poppins Extra-Light Italics" charset="1" panose="00000300000000000000"/>
      <p:regular r:id="rId25"/>
    </p:embeddedFont>
    <p:embeddedFont>
      <p:font typeface="Poppins Light" charset="1" panose="00000400000000000000"/>
      <p:regular r:id="rId26"/>
    </p:embeddedFont>
    <p:embeddedFont>
      <p:font typeface="Poppins Light Italics" charset="1" panose="00000400000000000000"/>
      <p:regular r:id="rId27"/>
    </p:embeddedFont>
    <p:embeddedFont>
      <p:font typeface="Poppins Medium" charset="1" panose="00000600000000000000"/>
      <p:regular r:id="rId28"/>
    </p:embeddedFont>
    <p:embeddedFont>
      <p:font typeface="Poppins Medium Italics" charset="1" panose="00000600000000000000"/>
      <p:regular r:id="rId29"/>
    </p:embeddedFont>
    <p:embeddedFont>
      <p:font typeface="Poppins Semi-Bold" charset="1" panose="00000700000000000000"/>
      <p:regular r:id="rId30"/>
    </p:embeddedFont>
    <p:embeddedFont>
      <p:font typeface="Poppins Semi-Bold Italics" charset="1" panose="00000700000000000000"/>
      <p:regular r:id="rId31"/>
    </p:embeddedFont>
    <p:embeddedFont>
      <p:font typeface="Poppins Ultra-Bold" charset="1" panose="00000900000000000000"/>
      <p:regular r:id="rId32"/>
    </p:embeddedFont>
    <p:embeddedFont>
      <p:font typeface="Poppins Ultra-Bold Italics" charset="1" panose="00000900000000000000"/>
      <p:regular r:id="rId33"/>
    </p:embeddedFont>
    <p:embeddedFont>
      <p:font typeface="Poppins Heavy" charset="1" panose="00000A00000000000000"/>
      <p:regular r:id="rId34"/>
    </p:embeddedFont>
    <p:embeddedFont>
      <p:font typeface="Poppins Heavy Italics" charset="1" panose="00000A00000000000000"/>
      <p:regular r:id="rId35"/>
    </p:embeddedFont>
    <p:embeddedFont>
      <p:font typeface="Muli" charset="1" panose="00000500000000000000"/>
      <p:regular r:id="rId36"/>
    </p:embeddedFont>
    <p:embeddedFont>
      <p:font typeface="Muli Bold" charset="1" panose="00000800000000000000"/>
      <p:regular r:id="rId37"/>
    </p:embeddedFont>
    <p:embeddedFont>
      <p:font typeface="Muli Italics" charset="1" panose="00000500000000000000"/>
      <p:regular r:id="rId38"/>
    </p:embeddedFont>
    <p:embeddedFont>
      <p:font typeface="Muli Bold Italics" charset="1" panose="00000800000000000000"/>
      <p:regular r:id="rId39"/>
    </p:embeddedFont>
    <p:embeddedFont>
      <p:font typeface="Muli Extra-Light" charset="1" panose="00000300000000000000"/>
      <p:regular r:id="rId40"/>
    </p:embeddedFont>
    <p:embeddedFont>
      <p:font typeface="Muli Extra-Light Italics" charset="1" panose="00000300000000000000"/>
      <p:regular r:id="rId41"/>
    </p:embeddedFont>
    <p:embeddedFont>
      <p:font typeface="Muli Light" charset="1" panose="00000400000000000000"/>
      <p:regular r:id="rId42"/>
    </p:embeddedFont>
    <p:embeddedFont>
      <p:font typeface="Muli Light Italics" charset="1" panose="00000400000000000000"/>
      <p:regular r:id="rId43"/>
    </p:embeddedFont>
    <p:embeddedFont>
      <p:font typeface="Muli Semi-Bold" charset="1" panose="00000700000000000000"/>
      <p:regular r:id="rId44"/>
    </p:embeddedFont>
    <p:embeddedFont>
      <p:font typeface="Muli Semi-Bold Italics" charset="1" panose="00000700000000000000"/>
      <p:regular r:id="rId45"/>
    </p:embeddedFont>
    <p:embeddedFont>
      <p:font typeface="Muli Ultra-Bold" charset="1" panose="00000900000000000000"/>
      <p:regular r:id="rId46"/>
    </p:embeddedFont>
    <p:embeddedFont>
      <p:font typeface="Muli Ultra-Bold Italics" charset="1" panose="00000900000000000000"/>
      <p:regular r:id="rId47"/>
    </p:embeddedFont>
    <p:embeddedFont>
      <p:font typeface="Muli Heavy" charset="1" panose="00000A00000000000000"/>
      <p:regular r:id="rId48"/>
    </p:embeddedFont>
    <p:embeddedFont>
      <p:font typeface="Muli Heavy Italics" charset="1" panose="00000A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slides/slide1.xml" Type="http://schemas.openxmlformats.org/officeDocument/2006/relationships/slide"/><Relationship Id="rId51" Target="slides/slide2.xml" Type="http://schemas.openxmlformats.org/officeDocument/2006/relationships/slide"/><Relationship Id="rId52" Target="slides/slide3.xml" Type="http://schemas.openxmlformats.org/officeDocument/2006/relationships/slide"/><Relationship Id="rId53" Target="slides/slide4.xml" Type="http://schemas.openxmlformats.org/officeDocument/2006/relationships/slide"/><Relationship Id="rId54" Target="slides/slide5.xml" Type="http://schemas.openxmlformats.org/officeDocument/2006/relationships/slide"/><Relationship Id="rId55" Target="slides/slide6.xml" Type="http://schemas.openxmlformats.org/officeDocument/2006/relationships/slide"/><Relationship Id="rId56" Target="slides/slide7.xml" Type="http://schemas.openxmlformats.org/officeDocument/2006/relationships/slide"/><Relationship Id="rId57" Target="slides/slide8.xml" Type="http://schemas.openxmlformats.org/officeDocument/2006/relationships/slide"/><Relationship Id="rId58" Target="slides/slide9.xml" Type="http://schemas.openxmlformats.org/officeDocument/2006/relationships/slide"/><Relationship Id="rId59" Target="slides/slide10.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0" t="-5914" r="0" b="-5914"/>
            </a:stretch>
          </a:blipFill>
        </p:spPr>
      </p:sp>
      <p:grpSp>
        <p:nvGrpSpPr>
          <p:cNvPr name="Group 3" id="3"/>
          <p:cNvGrpSpPr/>
          <p:nvPr/>
        </p:nvGrpSpPr>
        <p:grpSpPr>
          <a:xfrm rot="0">
            <a:off x="1004251" y="2660593"/>
            <a:ext cx="8691656" cy="4965814"/>
            <a:chOff x="0" y="0"/>
            <a:chExt cx="11588875" cy="6621085"/>
          </a:xfrm>
        </p:grpSpPr>
        <p:sp>
          <p:nvSpPr>
            <p:cNvPr name="AutoShape 4" id="4"/>
            <p:cNvSpPr/>
            <p:nvPr/>
          </p:nvSpPr>
          <p:spPr>
            <a:xfrm rot="0">
              <a:off x="422264" y="0"/>
              <a:ext cx="10775351" cy="1181501"/>
            </a:xfrm>
            <a:prstGeom prst="rect">
              <a:avLst/>
            </a:prstGeom>
            <a:solidFill>
              <a:srgbClr val="43C3DD"/>
            </a:solidFill>
          </p:spPr>
        </p:sp>
        <p:sp>
          <p:nvSpPr>
            <p:cNvPr name="TextBox 5" id="5"/>
            <p:cNvSpPr txBox="true"/>
            <p:nvPr/>
          </p:nvSpPr>
          <p:spPr>
            <a:xfrm rot="0">
              <a:off x="1096754" y="223219"/>
              <a:ext cx="9395367" cy="691938"/>
            </a:xfrm>
            <a:prstGeom prst="rect">
              <a:avLst/>
            </a:prstGeom>
          </p:spPr>
          <p:txBody>
            <a:bodyPr anchor="t" rtlCol="false" tIns="0" lIns="0" bIns="0" rIns="0">
              <a:spAutoFit/>
            </a:bodyPr>
            <a:lstStyle/>
            <a:p>
              <a:pPr algn="ctr">
                <a:lnSpc>
                  <a:spcPts val="4160"/>
                </a:lnSpc>
              </a:pPr>
              <a:r>
                <a:rPr lang="en-US" sz="3200" spc="320">
                  <a:solidFill>
                    <a:srgbClr val="F2FAFF"/>
                  </a:solidFill>
                  <a:latin typeface="Roboto"/>
                </a:rPr>
                <a:t>SISTEM INFORMASI</a:t>
              </a:r>
            </a:p>
          </p:txBody>
        </p:sp>
        <p:sp>
          <p:nvSpPr>
            <p:cNvPr name="TextBox 6" id="6"/>
            <p:cNvSpPr txBox="true"/>
            <p:nvPr/>
          </p:nvSpPr>
          <p:spPr>
            <a:xfrm rot="0">
              <a:off x="0" y="2154196"/>
              <a:ext cx="11588875" cy="3191730"/>
            </a:xfrm>
            <a:prstGeom prst="rect">
              <a:avLst/>
            </a:prstGeom>
          </p:spPr>
          <p:txBody>
            <a:bodyPr anchor="t" rtlCol="false" tIns="0" lIns="0" bIns="0" rIns="0">
              <a:spAutoFit/>
            </a:bodyPr>
            <a:lstStyle/>
            <a:p>
              <a:pPr>
                <a:lnSpc>
                  <a:spcPts val="9025"/>
                </a:lnSpc>
              </a:pPr>
              <a:r>
                <a:rPr lang="en-US" sz="9025" spc="180">
                  <a:solidFill>
                    <a:srgbClr val="244357"/>
                  </a:solidFill>
                  <a:latin typeface="Roboto Condensed Bold"/>
                </a:rPr>
                <a:t>AL-QURAN /</a:t>
              </a:r>
            </a:p>
            <a:p>
              <a:pPr>
                <a:lnSpc>
                  <a:spcPts val="9025"/>
                </a:lnSpc>
              </a:pPr>
              <a:r>
                <a:rPr lang="en-US" sz="9025" spc="180">
                  <a:solidFill>
                    <a:srgbClr val="244357"/>
                  </a:solidFill>
                  <a:latin typeface="Roboto Condensed Bold"/>
                </a:rPr>
                <a:t>STUDI AL-QURAN</a:t>
              </a:r>
            </a:p>
          </p:txBody>
        </p:sp>
        <p:sp>
          <p:nvSpPr>
            <p:cNvPr name="TextBox 7" id="7"/>
            <p:cNvSpPr txBox="true"/>
            <p:nvPr/>
          </p:nvSpPr>
          <p:spPr>
            <a:xfrm rot="0">
              <a:off x="517406" y="6011273"/>
              <a:ext cx="10585067" cy="609812"/>
            </a:xfrm>
            <a:prstGeom prst="rect">
              <a:avLst/>
            </a:prstGeom>
          </p:spPr>
          <p:txBody>
            <a:bodyPr anchor="t" rtlCol="false" tIns="0" lIns="0" bIns="0" rIns="0">
              <a:spAutoFit/>
            </a:bodyPr>
            <a:lstStyle/>
            <a:p>
              <a:pPr algn="ctr">
                <a:lnSpc>
                  <a:spcPts val="3640"/>
                </a:lnSpc>
              </a:pPr>
              <a:r>
                <a:rPr lang="en-US" sz="2800" spc="140">
                  <a:solidFill>
                    <a:srgbClr val="244357"/>
                  </a:solidFill>
                  <a:latin typeface="Roboto Bold"/>
                </a:rPr>
                <a:t>Arif Marsal, Lc., MA</a:t>
              </a:r>
            </a:p>
          </p:txBody>
        </p:sp>
      </p:grpSp>
      <p:sp>
        <p:nvSpPr>
          <p:cNvPr name="TextBox 8" id="8"/>
          <p:cNvSpPr txBox="true"/>
          <p:nvPr/>
        </p:nvSpPr>
        <p:spPr>
          <a:xfrm rot="0">
            <a:off x="1028700" y="8047983"/>
            <a:ext cx="602754" cy="1210317"/>
          </a:xfrm>
          <a:prstGeom prst="rect">
            <a:avLst/>
          </a:prstGeom>
        </p:spPr>
        <p:txBody>
          <a:bodyPr anchor="t" rtlCol="false" tIns="0" lIns="0" bIns="0" rIns="0">
            <a:spAutoFit/>
          </a:bodyPr>
          <a:lstStyle/>
          <a:p>
            <a:pPr algn="ctr">
              <a:lnSpc>
                <a:spcPts val="9025"/>
              </a:lnSpc>
              <a:spcBef>
                <a:spcPct val="0"/>
              </a:spcBef>
            </a:pPr>
            <a:r>
              <a:rPr lang="en-US" sz="9025" spc="180">
                <a:solidFill>
                  <a:srgbClr val="000000"/>
                </a:solidFill>
                <a:latin typeface="Roboto Condensed Bold"/>
              </a:rPr>
              <a:t>7</a:t>
            </a:r>
          </a:p>
        </p:txBody>
      </p:sp>
      <p:sp>
        <p:nvSpPr>
          <p:cNvPr name="Freeform 9" id="9"/>
          <p:cNvSpPr/>
          <p:nvPr/>
        </p:nvSpPr>
        <p:spPr>
          <a:xfrm flipH="false" flipV="false" rot="0">
            <a:off x="4592926" y="631135"/>
            <a:ext cx="1514306" cy="1689326"/>
          </a:xfrm>
          <a:custGeom>
            <a:avLst/>
            <a:gdLst/>
            <a:ahLst/>
            <a:cxnLst/>
            <a:rect r="r" b="b" t="t" l="l"/>
            <a:pathLst>
              <a:path h="1689326" w="1514306">
                <a:moveTo>
                  <a:pt x="0" y="0"/>
                </a:moveTo>
                <a:lnTo>
                  <a:pt x="1514306" y="0"/>
                </a:lnTo>
                <a:lnTo>
                  <a:pt x="1514306" y="1689326"/>
                </a:lnTo>
                <a:lnTo>
                  <a:pt x="0" y="1689326"/>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F2FAFF"/>
        </a:solidFill>
      </p:bgPr>
    </p:bg>
    <p:spTree>
      <p:nvGrpSpPr>
        <p:cNvPr id="1" name=""/>
        <p:cNvGrpSpPr/>
        <p:nvPr/>
      </p:nvGrpSpPr>
      <p:grpSpPr>
        <a:xfrm>
          <a:off x="0" y="0"/>
          <a:ext cx="0" cy="0"/>
          <a:chOff x="0" y="0"/>
          <a:chExt cx="0" cy="0"/>
        </a:xfrm>
      </p:grpSpPr>
      <p:sp>
        <p:nvSpPr>
          <p:cNvPr name="TextBox 2" id="2"/>
          <p:cNvSpPr txBox="true"/>
          <p:nvPr/>
        </p:nvSpPr>
        <p:spPr>
          <a:xfrm rot="0">
            <a:off x="6776661" y="1348963"/>
            <a:ext cx="4734677" cy="1221384"/>
          </a:xfrm>
          <a:prstGeom prst="rect">
            <a:avLst/>
          </a:prstGeom>
        </p:spPr>
        <p:txBody>
          <a:bodyPr anchor="t" rtlCol="false" tIns="0" lIns="0" bIns="0" rIns="0">
            <a:spAutoFit/>
          </a:bodyPr>
          <a:lstStyle/>
          <a:p>
            <a:pPr algn="ctr">
              <a:lnSpc>
                <a:spcPts val="9481"/>
              </a:lnSpc>
              <a:spcBef>
                <a:spcPct val="0"/>
              </a:spcBef>
            </a:pPr>
            <a:r>
              <a:rPr lang="en-US" sz="7465" spc="149">
                <a:solidFill>
                  <a:srgbClr val="000000"/>
                </a:solidFill>
                <a:latin typeface="Poppins Bold"/>
              </a:rPr>
              <a:t>Referensi</a:t>
            </a:r>
          </a:p>
        </p:txBody>
      </p:sp>
      <p:sp>
        <p:nvSpPr>
          <p:cNvPr name="TextBox 3" id="3"/>
          <p:cNvSpPr txBox="true"/>
          <p:nvPr/>
        </p:nvSpPr>
        <p:spPr>
          <a:xfrm rot="0">
            <a:off x="3173182" y="4308270"/>
            <a:ext cx="12428682" cy="2343344"/>
          </a:xfrm>
          <a:prstGeom prst="rect">
            <a:avLst/>
          </a:prstGeom>
        </p:spPr>
        <p:txBody>
          <a:bodyPr anchor="t" rtlCol="false" tIns="0" lIns="0" bIns="0" rIns="0">
            <a:spAutoFit/>
          </a:bodyPr>
          <a:lstStyle/>
          <a:p>
            <a:pPr marL="457921" indent="-228960" lvl="1">
              <a:lnSpc>
                <a:spcPts val="2693"/>
              </a:lnSpc>
              <a:buFont typeface="Arial"/>
              <a:buChar char="•"/>
            </a:pPr>
            <a:r>
              <a:rPr lang="en-US" sz="2120" spc="42">
                <a:solidFill>
                  <a:srgbClr val="000000"/>
                </a:solidFill>
                <a:latin typeface="Poppins"/>
              </a:rPr>
              <a:t>[Disalin dari majalah As-Sunnah Edisi 01/Tahun VII/1423H/2003M. Diterbitkan Yayasan Lajnah Istiqomah Surakarta, Jl. Solo – Purwodadi Km.8 Selokaton Gondangrejo Solo 57183 Telp. 0271-858197 Fax 0271-858196.Kontak Pemasaran 085290093792, 08121533647, 081575792961, Redaksi 08122589079]</a:t>
            </a:r>
          </a:p>
          <a:p>
            <a:pPr marL="457921" indent="-228960" lvl="1">
              <a:lnSpc>
                <a:spcPts val="2693"/>
              </a:lnSpc>
              <a:buFont typeface="Arial"/>
              <a:buChar char="•"/>
            </a:pPr>
            <a:r>
              <a:rPr lang="en-US" sz="2120" spc="42">
                <a:solidFill>
                  <a:srgbClr val="000000"/>
                </a:solidFill>
                <a:latin typeface="Poppins"/>
              </a:rPr>
              <a:t>[Disalin dari majalah As-Sunnah Edisi 06//Tahun X/1427H/2006M. Penerbit Yayasan Lajnah Istiqomah Surakarta, Jl. Solo-Purwodadi Km.8 Selokaton Gondangrejo Solo 57183 Telp. 0271-761016]</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2414" t="0" r="-2414" b="0"/>
            </a:stretch>
          </a:blipFill>
        </p:spPr>
      </p:sp>
      <p:sp>
        <p:nvSpPr>
          <p:cNvPr name="TextBox 3" id="3"/>
          <p:cNvSpPr txBox="true"/>
          <p:nvPr/>
        </p:nvSpPr>
        <p:spPr>
          <a:xfrm rot="0">
            <a:off x="4311506" y="1133475"/>
            <a:ext cx="2401222" cy="801044"/>
          </a:xfrm>
          <a:prstGeom prst="rect">
            <a:avLst/>
          </a:prstGeom>
        </p:spPr>
        <p:txBody>
          <a:bodyPr anchor="t" rtlCol="false" tIns="0" lIns="0" bIns="0" rIns="0">
            <a:spAutoFit/>
          </a:bodyPr>
          <a:lstStyle/>
          <a:p>
            <a:pPr algn="ctr">
              <a:lnSpc>
                <a:spcPts val="5957"/>
              </a:lnSpc>
              <a:spcBef>
                <a:spcPct val="0"/>
              </a:spcBef>
            </a:pPr>
            <a:r>
              <a:rPr lang="en-US" sz="5957" spc="119">
                <a:solidFill>
                  <a:srgbClr val="000000"/>
                </a:solidFill>
                <a:latin typeface="Roboto Condensed Bold"/>
              </a:rPr>
              <a:t>WAHYU</a:t>
            </a:r>
          </a:p>
        </p:txBody>
      </p:sp>
      <p:sp>
        <p:nvSpPr>
          <p:cNvPr name="TextBox 4" id="4"/>
          <p:cNvSpPr txBox="true"/>
          <p:nvPr/>
        </p:nvSpPr>
        <p:spPr>
          <a:xfrm rot="0">
            <a:off x="1028700" y="2816194"/>
            <a:ext cx="9253159" cy="2943004"/>
          </a:xfrm>
          <a:prstGeom prst="rect">
            <a:avLst/>
          </a:prstGeom>
        </p:spPr>
        <p:txBody>
          <a:bodyPr anchor="t" rtlCol="false" tIns="0" lIns="0" bIns="0" rIns="0">
            <a:spAutoFit/>
          </a:bodyPr>
          <a:lstStyle/>
          <a:p>
            <a:pPr>
              <a:lnSpc>
                <a:spcPts val="2912"/>
              </a:lnSpc>
            </a:pPr>
            <a:r>
              <a:rPr lang="en-US" sz="2292" spc="45">
                <a:solidFill>
                  <a:srgbClr val="52443C"/>
                </a:solidFill>
                <a:latin typeface="Poppins Bold"/>
              </a:rPr>
              <a:t>Wahyu, </a:t>
            </a:r>
            <a:r>
              <a:rPr lang="en-US" sz="2292" spc="45">
                <a:solidFill>
                  <a:srgbClr val="52443C"/>
                </a:solidFill>
                <a:latin typeface="Poppins"/>
              </a:rPr>
              <a:t>secara bahasa artinya adalah, pemberitahuan secara rahasia nan cepat. Secara syar’i, wahyu berarti pemberitahuan dari Allah kepada para nabiNya dan para rasulNya tentang syari’at atau kitab yang hendak disampaikan kepada mereka, baik dengan perantara atau tanpa perantara. Wahyu secara syar’i ini jelas lebih khusus, dibandingkan dengan makna wahyu secara bahasa, baik ditinjau dari sumbernya, sasarannya maupun isinya.</a:t>
            </a:r>
          </a:p>
        </p:txBody>
      </p:sp>
      <p:sp>
        <p:nvSpPr>
          <p:cNvPr name="TextBox 5" id="5"/>
          <p:cNvSpPr txBox="true"/>
          <p:nvPr/>
        </p:nvSpPr>
        <p:spPr>
          <a:xfrm rot="0">
            <a:off x="1028700" y="6250848"/>
            <a:ext cx="6685095" cy="416409"/>
          </a:xfrm>
          <a:prstGeom prst="rect">
            <a:avLst/>
          </a:prstGeom>
        </p:spPr>
        <p:txBody>
          <a:bodyPr anchor="t" rtlCol="false" tIns="0" lIns="0" bIns="0" rIns="0">
            <a:spAutoFit/>
          </a:bodyPr>
          <a:lstStyle/>
          <a:p>
            <a:pPr>
              <a:lnSpc>
                <a:spcPts val="3105"/>
              </a:lnSpc>
            </a:pPr>
            <a:r>
              <a:rPr lang="en-US" sz="2445" spc="48">
                <a:solidFill>
                  <a:srgbClr val="52443C"/>
                </a:solidFill>
                <a:latin typeface="Poppins Bold"/>
              </a:rPr>
              <a:t>Ada bermacam-macam wahyu syar’i :</a:t>
            </a:r>
          </a:p>
        </p:txBody>
      </p:sp>
      <p:sp>
        <p:nvSpPr>
          <p:cNvPr name="TextBox 6" id="6"/>
          <p:cNvSpPr txBox="true"/>
          <p:nvPr/>
        </p:nvSpPr>
        <p:spPr>
          <a:xfrm rot="0">
            <a:off x="1028700" y="7303456"/>
            <a:ext cx="8922016" cy="1448796"/>
          </a:xfrm>
          <a:prstGeom prst="rect">
            <a:avLst/>
          </a:prstGeom>
        </p:spPr>
        <p:txBody>
          <a:bodyPr anchor="t" rtlCol="false" tIns="0" lIns="0" bIns="0" rIns="0">
            <a:spAutoFit/>
          </a:bodyPr>
          <a:lstStyle/>
          <a:p>
            <a:pPr>
              <a:lnSpc>
                <a:spcPts val="2838"/>
              </a:lnSpc>
            </a:pPr>
            <a:r>
              <a:rPr lang="en-US" sz="2235" spc="44">
                <a:solidFill>
                  <a:srgbClr val="52443C"/>
                </a:solidFill>
                <a:latin typeface="Poppins Bold"/>
              </a:rPr>
              <a:t>Pertama. </a:t>
            </a:r>
            <a:r>
              <a:rPr lang="en-US" sz="2235" spc="44">
                <a:solidFill>
                  <a:srgbClr val="52443C"/>
                </a:solidFill>
                <a:latin typeface="Poppins"/>
              </a:rPr>
              <a:t>Taklimullah (Allah Azza wa Jalla berbicara langsung) kepada NabiNya dari belakang hijab. Yaitu Allah l menyampaikan apa yang hendak Dia sampaikan, baik dalam keadaan terjaga maupun dalam keadaan tidur.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2414" t="0" r="-2414" b="0"/>
            </a:stretch>
          </a:blipFill>
        </p:spPr>
      </p:sp>
      <p:sp>
        <p:nvSpPr>
          <p:cNvPr name="TextBox 3" id="3"/>
          <p:cNvSpPr txBox="true"/>
          <p:nvPr/>
        </p:nvSpPr>
        <p:spPr>
          <a:xfrm rot="0">
            <a:off x="1028700" y="990600"/>
            <a:ext cx="8922016" cy="1075503"/>
          </a:xfrm>
          <a:prstGeom prst="rect">
            <a:avLst/>
          </a:prstGeom>
        </p:spPr>
        <p:txBody>
          <a:bodyPr anchor="t" rtlCol="false" tIns="0" lIns="0" bIns="0" rIns="0">
            <a:spAutoFit/>
          </a:bodyPr>
          <a:lstStyle/>
          <a:p>
            <a:pPr>
              <a:lnSpc>
                <a:spcPts val="2838"/>
              </a:lnSpc>
            </a:pPr>
            <a:r>
              <a:rPr lang="en-US" sz="2235" spc="44">
                <a:solidFill>
                  <a:srgbClr val="52443C"/>
                </a:solidFill>
                <a:latin typeface="Poppins Bold"/>
              </a:rPr>
              <a:t>Kedua. </a:t>
            </a:r>
            <a:r>
              <a:rPr lang="en-US" sz="2235" spc="44">
                <a:solidFill>
                  <a:srgbClr val="52443C"/>
                </a:solidFill>
                <a:latin typeface="Poppins"/>
              </a:rPr>
              <a:t>Allah Azza wa Jalla menyampaikan risalahNya melalui perantaraan Malaikat Jibril, dan ini meliputi beberapa cara, yaitu :</a:t>
            </a:r>
          </a:p>
        </p:txBody>
      </p:sp>
      <p:sp>
        <p:nvSpPr>
          <p:cNvPr name="TextBox 4" id="4"/>
          <p:cNvSpPr txBox="true"/>
          <p:nvPr/>
        </p:nvSpPr>
        <p:spPr>
          <a:xfrm rot="0">
            <a:off x="1161531" y="2285197"/>
            <a:ext cx="9127663" cy="6412193"/>
          </a:xfrm>
          <a:prstGeom prst="rect">
            <a:avLst/>
          </a:prstGeom>
        </p:spPr>
        <p:txBody>
          <a:bodyPr anchor="t" rtlCol="false" tIns="0" lIns="0" bIns="0" rIns="0">
            <a:spAutoFit/>
          </a:bodyPr>
          <a:lstStyle/>
          <a:p>
            <a:pPr marL="417286" indent="-208643" lvl="1">
              <a:lnSpc>
                <a:spcPts val="2454"/>
              </a:lnSpc>
              <a:buFont typeface="Arial"/>
              <a:buChar char="•"/>
            </a:pPr>
            <a:r>
              <a:rPr lang="en-US" sz="1932" spc="38">
                <a:solidFill>
                  <a:srgbClr val="52443C"/>
                </a:solidFill>
                <a:latin typeface="Poppins"/>
              </a:rPr>
              <a:t>Malaikat Jibril menampakkan diri dalam wujud aslinya. Cara seperti ini sangat jarang terjadi, dan hanya terjadi dua kali. Pertama, saat Malaikat Jibril mendatangi Nabi Shallallahu ‘alaihi wa sallam setelah masa vakum dari wahyu, yaitu setelah Surat al ‘Alaq diturunkan, lalu Nabi Shallallahu ‘alaihi wa sallam tidak menerima wahyu beberapa saat. Masa ini disebut masa fatrah, artinya kevakuman. Kedua, Rasulullahi Shallallahu ‘alaihi wa sallam melihat Malaikat Jibril dalam wujud aslinya, yaitu saat Rasulullahi Shallallahu ‘alaihi wa sallam dimi’rajkan.</a:t>
            </a:r>
          </a:p>
          <a:p>
            <a:pPr>
              <a:lnSpc>
                <a:spcPts val="2454"/>
              </a:lnSpc>
            </a:pPr>
          </a:p>
          <a:p>
            <a:pPr marL="417286" indent="-208643" lvl="1">
              <a:lnSpc>
                <a:spcPts val="2454"/>
              </a:lnSpc>
              <a:buFont typeface="Arial"/>
              <a:buChar char="•"/>
            </a:pPr>
            <a:r>
              <a:rPr lang="en-US" sz="1932" spc="38">
                <a:solidFill>
                  <a:srgbClr val="52443C"/>
                </a:solidFill>
                <a:latin typeface="Poppins"/>
              </a:rPr>
              <a:t>Malaikat Jibril Alaihissallam terkadang datang kepada Nabi Shallallahu ‘alaihi wa sallam dalam wujud seorang lelaki. Biasanya dalam wujud seorang lelaki yang bernama Dihyah al Kalbiy. Dia adalah seorang sahabat yang tampan rupawan. Atau terkadang dalam wujud seorang lelaki yang sama sekali tidak dikenal oleh para sahabat. Dalam penyampaian wahyu seperti ini, semua sahabat yang hadir dapat melihatnya dan mendengar perkataannya, akan tetapi mereka tidak mengetahui hakikat permasalahan ini. Sebagaimana diceritakan dalam hadits Jibril yang masyhur, yaitu berisi pertanyaan tentang iman, Islam dan ihsan. Hadits ini diriwayatkan oleh Imam Bukhari dan Muslim.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2414" t="0" r="-2414" b="0"/>
            </a:stretch>
          </a:blipFill>
        </p:spPr>
      </p:sp>
      <p:sp>
        <p:nvSpPr>
          <p:cNvPr name="TextBox 3" id="3"/>
          <p:cNvSpPr txBox="true"/>
          <p:nvPr/>
        </p:nvSpPr>
        <p:spPr>
          <a:xfrm rot="0">
            <a:off x="1028700" y="1265787"/>
            <a:ext cx="9127663" cy="3364193"/>
          </a:xfrm>
          <a:prstGeom prst="rect">
            <a:avLst/>
          </a:prstGeom>
        </p:spPr>
        <p:txBody>
          <a:bodyPr anchor="t" rtlCol="false" tIns="0" lIns="0" bIns="0" rIns="0">
            <a:spAutoFit/>
          </a:bodyPr>
          <a:lstStyle/>
          <a:p>
            <a:pPr marL="417286" indent="-208643" lvl="1">
              <a:lnSpc>
                <a:spcPts val="2454"/>
              </a:lnSpc>
              <a:buFont typeface="Arial"/>
              <a:buChar char="•"/>
            </a:pPr>
            <a:r>
              <a:rPr lang="en-US" sz="1932" spc="38">
                <a:solidFill>
                  <a:srgbClr val="52443C"/>
                </a:solidFill>
                <a:latin typeface="Poppins"/>
              </a:rPr>
              <a:t>Malaikat Jibril mendatangi Nabi Shallallahu ‘alaihi wa sallam , namun ia tidak terlihat. Nabi Shallallahu ‘alaihi wa sallam mengetahui kedatangan Malaikat Jibril dengan suara yang mengirinya. Terkadang seperti suara lonceng, dan terkadang seperti dengung lebah. Inilah yang terberat bagi Rasulullahi Shallallahu ‘alaihi wa sallam , sehingga dilukiskan saat menerima wahyu seperti ini, wajah Rasulullahi Shallallahu ‘alaihi wa sallam berubah. Meski pada cuaca yang sangat dingin, beliau Shallallahu ‘alaihi wa sallam bermandikan keringat, dan pada saat itu bobot fisik Rasulullahi Shallallahu ‘alaihi wa sallam berubah secara mendadak.</a:t>
            </a:r>
          </a:p>
        </p:txBody>
      </p:sp>
      <p:sp>
        <p:nvSpPr>
          <p:cNvPr name="TextBox 4" id="4"/>
          <p:cNvSpPr txBox="true"/>
          <p:nvPr/>
        </p:nvSpPr>
        <p:spPr>
          <a:xfrm rot="0">
            <a:off x="1028700" y="4991100"/>
            <a:ext cx="8922016" cy="2837628"/>
          </a:xfrm>
          <a:prstGeom prst="rect">
            <a:avLst/>
          </a:prstGeom>
        </p:spPr>
        <p:txBody>
          <a:bodyPr anchor="t" rtlCol="false" tIns="0" lIns="0" bIns="0" rIns="0">
            <a:spAutoFit/>
          </a:bodyPr>
          <a:lstStyle/>
          <a:p>
            <a:pPr>
              <a:lnSpc>
                <a:spcPts val="2838"/>
              </a:lnSpc>
            </a:pPr>
            <a:r>
              <a:rPr lang="en-US" sz="2235" spc="44">
                <a:solidFill>
                  <a:srgbClr val="52443C"/>
                </a:solidFill>
                <a:latin typeface="Poppins Bold"/>
              </a:rPr>
              <a:t>Ketiga. </a:t>
            </a:r>
            <a:r>
              <a:rPr lang="en-US" sz="2235" spc="44">
                <a:solidFill>
                  <a:srgbClr val="52443C"/>
                </a:solidFill>
                <a:latin typeface="Poppins"/>
              </a:rPr>
              <a:t>Wahyu disampaikan dengan cara dibisikkan ke dalam kalbu. Yaitu Allah Azza wa Jalla atau Malaikat Jibril meletakkan wahyu yang hendak disampaikan ke dalam kalbu Nabi Shallallahu ‘alaihi wa sallam disertai pemberitahuan bahwa, ini merupakan dari Allah Azza wa Jalla . Seperti hadits yang diriwayatkan oleh Ibnu Abi Dunya dalam kitab al Qana’ah, dan Ibnu Majah, serta al Hakim dalam al Mustadrak.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2414" t="0" r="-2414" b="0"/>
            </a:stretch>
          </a:blipFill>
        </p:spPr>
      </p:sp>
      <p:sp>
        <p:nvSpPr>
          <p:cNvPr name="TextBox 3" id="3"/>
          <p:cNvSpPr txBox="true"/>
          <p:nvPr/>
        </p:nvSpPr>
        <p:spPr>
          <a:xfrm rot="0">
            <a:off x="1028700" y="2997822"/>
            <a:ext cx="8922016" cy="1427928"/>
          </a:xfrm>
          <a:prstGeom prst="rect">
            <a:avLst/>
          </a:prstGeom>
        </p:spPr>
        <p:txBody>
          <a:bodyPr anchor="t" rtlCol="false" tIns="0" lIns="0" bIns="0" rIns="0">
            <a:spAutoFit/>
          </a:bodyPr>
          <a:lstStyle/>
          <a:p>
            <a:pPr>
              <a:lnSpc>
                <a:spcPts val="2838"/>
              </a:lnSpc>
            </a:pPr>
            <a:r>
              <a:rPr lang="en-US" sz="2235" spc="44">
                <a:solidFill>
                  <a:srgbClr val="52443C"/>
                </a:solidFill>
                <a:latin typeface="Poppins Bold"/>
              </a:rPr>
              <a:t>Keempat. </a:t>
            </a:r>
            <a:r>
              <a:rPr lang="en-US" sz="2235" spc="44">
                <a:solidFill>
                  <a:srgbClr val="52443C"/>
                </a:solidFill>
                <a:latin typeface="Poppins"/>
              </a:rPr>
              <a:t>Wahyu diberikan Allah Azza wa Jalla dalam bentuk ilham. Yaitu Allah memberikan ilmu kepada Nabi Shallallahu ‘alaihi wa sallam , saat beliau berijtihad pada suatu masalah.</a:t>
            </a:r>
          </a:p>
        </p:txBody>
      </p:sp>
      <p:sp>
        <p:nvSpPr>
          <p:cNvPr name="TextBox 4" id="4"/>
          <p:cNvSpPr txBox="true"/>
          <p:nvPr/>
        </p:nvSpPr>
        <p:spPr>
          <a:xfrm rot="0">
            <a:off x="1028700" y="4891783"/>
            <a:ext cx="8922016" cy="1780353"/>
          </a:xfrm>
          <a:prstGeom prst="rect">
            <a:avLst/>
          </a:prstGeom>
        </p:spPr>
        <p:txBody>
          <a:bodyPr anchor="t" rtlCol="false" tIns="0" lIns="0" bIns="0" rIns="0">
            <a:spAutoFit/>
          </a:bodyPr>
          <a:lstStyle/>
          <a:p>
            <a:pPr>
              <a:lnSpc>
                <a:spcPts val="2838"/>
              </a:lnSpc>
            </a:pPr>
            <a:r>
              <a:rPr lang="en-US" sz="2235" spc="44">
                <a:solidFill>
                  <a:srgbClr val="52443C"/>
                </a:solidFill>
                <a:latin typeface="Poppins Bold"/>
              </a:rPr>
              <a:t>Kelima. </a:t>
            </a:r>
            <a:r>
              <a:rPr lang="en-US" sz="2235" spc="44">
                <a:solidFill>
                  <a:srgbClr val="52443C"/>
                </a:solidFill>
                <a:latin typeface="Poppins"/>
              </a:rPr>
              <a:t>Wahyu diturunkan melalui mimpi. Yaitu Allah Azza wa Jalla terkadang memberikan wahyu kepada para nabiNya dengan perantaraan mimpi. Sebagai contoh, yaitu wahyu yang diturunkan kepada Nabi Ibrahim q agar menyembelih anaknya.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2414" t="0" r="-2414" b="0"/>
            </a:stretch>
          </a:blipFill>
        </p:spPr>
      </p:sp>
      <p:sp>
        <p:nvSpPr>
          <p:cNvPr name="TextBox 3" id="3"/>
          <p:cNvSpPr txBox="true"/>
          <p:nvPr/>
        </p:nvSpPr>
        <p:spPr>
          <a:xfrm rot="0">
            <a:off x="4445999" y="1133475"/>
            <a:ext cx="2132236" cy="801044"/>
          </a:xfrm>
          <a:prstGeom prst="rect">
            <a:avLst/>
          </a:prstGeom>
        </p:spPr>
        <p:txBody>
          <a:bodyPr anchor="t" rtlCol="false" tIns="0" lIns="0" bIns="0" rIns="0">
            <a:spAutoFit/>
          </a:bodyPr>
          <a:lstStyle/>
          <a:p>
            <a:pPr algn="ctr">
              <a:lnSpc>
                <a:spcPts val="5957"/>
              </a:lnSpc>
              <a:spcBef>
                <a:spcPct val="0"/>
              </a:spcBef>
            </a:pPr>
            <a:r>
              <a:rPr lang="en-US" sz="5957" spc="119">
                <a:solidFill>
                  <a:srgbClr val="000000"/>
                </a:solidFill>
                <a:latin typeface="Roboto Condensed Bold"/>
              </a:rPr>
              <a:t>ILHAM</a:t>
            </a:r>
          </a:p>
        </p:txBody>
      </p:sp>
      <p:sp>
        <p:nvSpPr>
          <p:cNvPr name="TextBox 4" id="4"/>
          <p:cNvSpPr txBox="true"/>
          <p:nvPr/>
        </p:nvSpPr>
        <p:spPr>
          <a:xfrm rot="0">
            <a:off x="1028700" y="2753470"/>
            <a:ext cx="9253159" cy="3627691"/>
          </a:xfrm>
          <a:prstGeom prst="rect">
            <a:avLst/>
          </a:prstGeom>
        </p:spPr>
        <p:txBody>
          <a:bodyPr anchor="t" rtlCol="false" tIns="0" lIns="0" bIns="0" rIns="0">
            <a:spAutoFit/>
          </a:bodyPr>
          <a:lstStyle/>
          <a:p>
            <a:pPr>
              <a:lnSpc>
                <a:spcPts val="2912"/>
              </a:lnSpc>
            </a:pPr>
            <a:r>
              <a:rPr lang="en-US" sz="2292" spc="45">
                <a:solidFill>
                  <a:srgbClr val="52443C"/>
                </a:solidFill>
                <a:latin typeface="Poppins Bold"/>
              </a:rPr>
              <a:t>Ilham, </a:t>
            </a:r>
            <a:r>
              <a:rPr lang="en-US" sz="2292" spc="45">
                <a:solidFill>
                  <a:srgbClr val="52443C"/>
                </a:solidFill>
                <a:latin typeface="Poppins"/>
              </a:rPr>
              <a:t>disebut juga intuisi atau inspirasi. Adalah bisikan hati, berupa pengetahuan yang diberikan oleh Allah Subhanahu wa Ta’ala kepada hambaNya, baik kepada Rasulullah n maupun selainnya. Ilham sering dianggap oleh orang awam sebagai sebuah wangsit untuk melakukan sesuatu atau meninggalkannya. Sedemikian berharganya ilham atau wangsit tersebut, sehingga tidak jarang orang mengeluarkan biaya yang tidak terhingga, atau melakukan aktivitas dan ritual yang bermacam-macam untuk bisa mendapatkannya.</a:t>
            </a:r>
          </a:p>
        </p:txBody>
      </p:sp>
      <p:sp>
        <p:nvSpPr>
          <p:cNvPr name="TextBox 5" id="5"/>
          <p:cNvSpPr txBox="true"/>
          <p:nvPr/>
        </p:nvSpPr>
        <p:spPr>
          <a:xfrm rot="0">
            <a:off x="1620592" y="6904932"/>
            <a:ext cx="7783048" cy="1364510"/>
          </a:xfrm>
          <a:prstGeom prst="rect">
            <a:avLst/>
          </a:prstGeom>
        </p:spPr>
        <p:txBody>
          <a:bodyPr anchor="t" rtlCol="false" tIns="0" lIns="0" bIns="0" rIns="0">
            <a:spAutoFit/>
          </a:bodyPr>
          <a:lstStyle/>
          <a:p>
            <a:pPr>
              <a:lnSpc>
                <a:spcPts val="2693"/>
              </a:lnSpc>
            </a:pPr>
            <a:r>
              <a:rPr lang="en-US" sz="2120" spc="42">
                <a:solidFill>
                  <a:srgbClr val="52443C"/>
                </a:solidFill>
                <a:latin typeface="Poppins"/>
              </a:rPr>
              <a:t>Bagaimana kedudukan ilham dalam Islam? Bisakah dijadikan hujjah atau dalil dalam beramal? Bagaimana membedakannya dengan yang lainnya? Berikut akan dibahas dalam tulisan ini.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2414" t="0" r="-2414" b="0"/>
            </a:stretch>
          </a:blipFill>
        </p:spPr>
      </p:sp>
      <p:sp>
        <p:nvSpPr>
          <p:cNvPr name="TextBox 3" id="3"/>
          <p:cNvSpPr txBox="true"/>
          <p:nvPr/>
        </p:nvSpPr>
        <p:spPr>
          <a:xfrm rot="0">
            <a:off x="2362038" y="971550"/>
            <a:ext cx="6781962" cy="515941"/>
          </a:xfrm>
          <a:prstGeom prst="rect">
            <a:avLst/>
          </a:prstGeom>
        </p:spPr>
        <p:txBody>
          <a:bodyPr anchor="t" rtlCol="false" tIns="0" lIns="0" bIns="0" rIns="0">
            <a:spAutoFit/>
          </a:bodyPr>
          <a:lstStyle/>
          <a:p>
            <a:pPr>
              <a:lnSpc>
                <a:spcPts val="3854"/>
              </a:lnSpc>
            </a:pPr>
            <a:r>
              <a:rPr lang="en-US" sz="3035" spc="60">
                <a:solidFill>
                  <a:srgbClr val="52443C"/>
                </a:solidFill>
                <a:latin typeface="Poppins Bold"/>
              </a:rPr>
              <a:t>Ilham Bagi Para Nabi dan Rasul</a:t>
            </a:r>
          </a:p>
        </p:txBody>
      </p:sp>
      <p:sp>
        <p:nvSpPr>
          <p:cNvPr name="TextBox 4" id="4"/>
          <p:cNvSpPr txBox="true"/>
          <p:nvPr/>
        </p:nvSpPr>
        <p:spPr>
          <a:xfrm rot="0">
            <a:off x="1028700" y="2078743"/>
            <a:ext cx="8639070" cy="676469"/>
          </a:xfrm>
          <a:prstGeom prst="rect">
            <a:avLst/>
          </a:prstGeom>
        </p:spPr>
        <p:txBody>
          <a:bodyPr anchor="t" rtlCol="false" tIns="0" lIns="0" bIns="0" rIns="0">
            <a:spAutoFit/>
          </a:bodyPr>
          <a:lstStyle/>
          <a:p>
            <a:pPr>
              <a:lnSpc>
                <a:spcPts val="2693"/>
              </a:lnSpc>
            </a:pPr>
            <a:r>
              <a:rPr lang="en-US" sz="2120" spc="42">
                <a:solidFill>
                  <a:srgbClr val="52443C"/>
                </a:solidFill>
                <a:latin typeface="Poppins Bold"/>
              </a:rPr>
              <a:t>Ilham bagi para nabi dan rasul adalah wahyu, sebagaimana firman Allah :</a:t>
            </a:r>
          </a:p>
        </p:txBody>
      </p:sp>
      <p:sp>
        <p:nvSpPr>
          <p:cNvPr name="TextBox 5" id="5"/>
          <p:cNvSpPr txBox="true"/>
          <p:nvPr/>
        </p:nvSpPr>
        <p:spPr>
          <a:xfrm rot="0">
            <a:off x="1028700" y="3019231"/>
            <a:ext cx="9142231" cy="1479696"/>
          </a:xfrm>
          <a:prstGeom prst="rect">
            <a:avLst/>
          </a:prstGeom>
        </p:spPr>
        <p:txBody>
          <a:bodyPr anchor="t" rtlCol="false" tIns="0" lIns="0" bIns="0" rIns="0">
            <a:spAutoFit/>
          </a:bodyPr>
          <a:lstStyle/>
          <a:p>
            <a:pPr>
              <a:lnSpc>
                <a:spcPts val="2371"/>
              </a:lnSpc>
            </a:pPr>
            <a:r>
              <a:rPr lang="en-US" sz="1867" spc="37">
                <a:solidFill>
                  <a:srgbClr val="52443C"/>
                </a:solidFill>
                <a:latin typeface="Poppins Italics"/>
              </a:rPr>
              <a:t>Dan tidak ada bagi seorang manusiapun bahwa Allah berkata-kata dengan dia kecuali dengan perantaraan wahyu atau di belakang tabir atau dengan mengutus seorang utusan (malaikat) lalu diwahyukan kepadanya dengan seizinNya apa yang Dia kehendaki. Sesungguhnya Dia Maha Tinggi lagi Maha Bijaksana. [Asy Syura/42:51]</a:t>
            </a:r>
          </a:p>
        </p:txBody>
      </p:sp>
      <p:sp>
        <p:nvSpPr>
          <p:cNvPr name="TextBox 6" id="6"/>
          <p:cNvSpPr txBox="true"/>
          <p:nvPr/>
        </p:nvSpPr>
        <p:spPr>
          <a:xfrm rot="0">
            <a:off x="1943757" y="4871708"/>
            <a:ext cx="8035307" cy="1488347"/>
          </a:xfrm>
          <a:prstGeom prst="rect">
            <a:avLst/>
          </a:prstGeom>
        </p:spPr>
        <p:txBody>
          <a:bodyPr anchor="t" rtlCol="false" tIns="0" lIns="0" bIns="0" rIns="0">
            <a:spAutoFit/>
          </a:bodyPr>
          <a:lstStyle/>
          <a:p>
            <a:pPr>
              <a:lnSpc>
                <a:spcPts val="2371"/>
              </a:lnSpc>
            </a:pPr>
            <a:r>
              <a:rPr lang="en-US" sz="1867" spc="37">
                <a:solidFill>
                  <a:srgbClr val="52443C"/>
                </a:solidFill>
                <a:latin typeface="Poppins"/>
              </a:rPr>
              <a:t>Sebagaimana wahyu, ilham diterima oleh Rasulullah Shallallahu ‘alaihi wa sallam dengan perantaraan Malaikat. Beliau mendapatkan sesuatu di hatinya, tanpa mendengar suara Malaikat, sebagaimana hadits yang diriwayatkan oleh Jabir bin Abdullah, Rasulullah Shallallahu ‘alaihi wa sallam bersabda :</a:t>
            </a:r>
          </a:p>
        </p:txBody>
      </p:sp>
      <p:sp>
        <p:nvSpPr>
          <p:cNvPr name="TextBox 7" id="7"/>
          <p:cNvSpPr txBox="true"/>
          <p:nvPr/>
        </p:nvSpPr>
        <p:spPr>
          <a:xfrm rot="0">
            <a:off x="1028700" y="6713788"/>
            <a:ext cx="8950364" cy="892606"/>
          </a:xfrm>
          <a:prstGeom prst="rect">
            <a:avLst/>
          </a:prstGeom>
        </p:spPr>
        <p:txBody>
          <a:bodyPr anchor="t" rtlCol="false" tIns="0" lIns="0" bIns="0" rIns="0">
            <a:spAutoFit/>
          </a:bodyPr>
          <a:lstStyle/>
          <a:p>
            <a:pPr>
              <a:lnSpc>
                <a:spcPts val="2371"/>
              </a:lnSpc>
            </a:pPr>
            <a:r>
              <a:rPr lang="en-US" sz="1867" spc="37">
                <a:solidFill>
                  <a:srgbClr val="52443C"/>
                </a:solidFill>
                <a:latin typeface="Poppins Italics"/>
              </a:rPr>
              <a:t>Sesungguhnya Ruhulqudus (Jibril) membisikkan di hatiku, bahwasanya sebuah jiwa tidak akan mati kecuali setelah disempurnakan rizkinya dan ajalnya. Dan bertakwalah kepada Allah dan baiklah dalam berdo’a.</a:t>
            </a:r>
          </a:p>
        </p:txBody>
      </p:sp>
      <p:sp>
        <p:nvSpPr>
          <p:cNvPr name="TextBox 8" id="8"/>
          <p:cNvSpPr txBox="true"/>
          <p:nvPr/>
        </p:nvSpPr>
        <p:spPr>
          <a:xfrm rot="0">
            <a:off x="1851625" y="8082296"/>
            <a:ext cx="6993220" cy="495374"/>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HR Ibnu Hibban dan Hakim, dan di-shahihkan oleh Syaikh Albani dalam Fiqh Sirah Al Ghazali, hal. 91-92</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2414" t="0" r="-2414" b="0"/>
            </a:stretch>
          </a:blipFill>
        </p:spPr>
      </p:sp>
      <p:sp>
        <p:nvSpPr>
          <p:cNvPr name="TextBox 3" id="3"/>
          <p:cNvSpPr txBox="true"/>
          <p:nvPr/>
        </p:nvSpPr>
        <p:spPr>
          <a:xfrm rot="0">
            <a:off x="1028700" y="1704586"/>
            <a:ext cx="8639070" cy="676469"/>
          </a:xfrm>
          <a:prstGeom prst="rect">
            <a:avLst/>
          </a:prstGeom>
        </p:spPr>
        <p:txBody>
          <a:bodyPr anchor="t" rtlCol="false" tIns="0" lIns="0" bIns="0" rIns="0">
            <a:spAutoFit/>
          </a:bodyPr>
          <a:lstStyle/>
          <a:p>
            <a:pPr>
              <a:lnSpc>
                <a:spcPts val="2693"/>
              </a:lnSpc>
            </a:pPr>
            <a:r>
              <a:rPr lang="en-US" sz="2120" spc="42">
                <a:solidFill>
                  <a:srgbClr val="52443C"/>
                </a:solidFill>
                <a:latin typeface="Poppins Bold"/>
              </a:rPr>
              <a:t>Ada perbedaan antara wahyu yang berupa kalam (pembicaraan) dengan wahyu yang berupa ilham</a:t>
            </a:r>
          </a:p>
        </p:txBody>
      </p:sp>
      <p:sp>
        <p:nvSpPr>
          <p:cNvPr name="TextBox 4" id="4"/>
          <p:cNvSpPr txBox="true"/>
          <p:nvPr/>
        </p:nvSpPr>
        <p:spPr>
          <a:xfrm rot="0">
            <a:off x="1028700" y="2943031"/>
            <a:ext cx="9142231" cy="1783622"/>
          </a:xfrm>
          <a:prstGeom prst="rect">
            <a:avLst/>
          </a:prstGeom>
        </p:spPr>
        <p:txBody>
          <a:bodyPr anchor="t" rtlCol="false" tIns="0" lIns="0" bIns="0" rIns="0">
            <a:spAutoFit/>
          </a:bodyPr>
          <a:lstStyle/>
          <a:p>
            <a:pPr>
              <a:lnSpc>
                <a:spcPts val="2371"/>
              </a:lnSpc>
            </a:pPr>
            <a:r>
              <a:rPr lang="en-US" sz="1867" spc="37">
                <a:solidFill>
                  <a:srgbClr val="52443C"/>
                </a:solidFill>
                <a:latin typeface="Poppins"/>
              </a:rPr>
              <a:t>W</a:t>
            </a:r>
            <a:r>
              <a:rPr lang="en-US" sz="1867" spc="37">
                <a:solidFill>
                  <a:srgbClr val="52443C"/>
                </a:solidFill>
                <a:latin typeface="Poppins Bold"/>
              </a:rPr>
              <a:t>ahyu berupa kalam</a:t>
            </a:r>
            <a:r>
              <a:rPr lang="en-US" sz="1867" spc="37">
                <a:solidFill>
                  <a:srgbClr val="52443C"/>
                </a:solidFill>
                <a:latin typeface="Poppins"/>
              </a:rPr>
              <a:t> harus dengan suara yang bisa didengar baik secara langsung dari Allah Subhanahu wa Ta’ala atau lewat Malaikat, atau seperti gemercingan lonceng yang terkadang bisa didengar oleh para sahabat. Wahyu berupa kalam, juga hanya bisa terjadi ketika terjaga. Karena seorang yang tidur tidak bisa mendengar dan memahami suara.</a:t>
            </a:r>
          </a:p>
        </p:txBody>
      </p:sp>
      <p:sp>
        <p:nvSpPr>
          <p:cNvPr name="TextBox 5" id="5"/>
          <p:cNvSpPr txBox="true"/>
          <p:nvPr/>
        </p:nvSpPr>
        <p:spPr>
          <a:xfrm rot="0">
            <a:off x="1943757" y="5200650"/>
            <a:ext cx="8035307" cy="2669447"/>
          </a:xfrm>
          <a:prstGeom prst="rect">
            <a:avLst/>
          </a:prstGeom>
        </p:spPr>
        <p:txBody>
          <a:bodyPr anchor="t" rtlCol="false" tIns="0" lIns="0" bIns="0" rIns="0">
            <a:spAutoFit/>
          </a:bodyPr>
          <a:lstStyle/>
          <a:p>
            <a:pPr>
              <a:lnSpc>
                <a:spcPts val="2371"/>
              </a:lnSpc>
            </a:pPr>
            <a:r>
              <a:rPr lang="en-US" sz="1867" spc="37">
                <a:solidFill>
                  <a:srgbClr val="52443C"/>
                </a:solidFill>
                <a:latin typeface="Poppins Bold"/>
              </a:rPr>
              <a:t>Adapun wahyu berupa ilham</a:t>
            </a:r>
            <a:r>
              <a:rPr lang="en-US" sz="1867" spc="37">
                <a:solidFill>
                  <a:srgbClr val="52443C"/>
                </a:solidFill>
                <a:latin typeface="Poppins"/>
              </a:rPr>
              <a:t> hanya berupa perasaan dalam hati Rasulullah Shallallahu ‘alaihi wa sallam yang tidak disyaratkan harus ada suara yang didengar. Ini bisa terjadi pada saat terjaga atau ketika tertidur. Karena seseorang bisa saja memahami apa yang pernah terjadi dalam mimpinya ketika tidur. Itulah sebabnya, mimpi seorang nabi juga termasuk wahyu yang harus diterima dan diamalkan sebagaimana yang dilakukan oleh Ibrahim, ketika bermimpi menyembelih puteranya.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2FAFF"/>
        </a:solidFill>
      </p:bgPr>
    </p:bg>
    <p:spTree>
      <p:nvGrpSpPr>
        <p:cNvPr id="1" name=""/>
        <p:cNvGrpSpPr/>
        <p:nvPr/>
      </p:nvGrpSpPr>
      <p:grpSpPr>
        <a:xfrm>
          <a:off x="0" y="0"/>
          <a:ext cx="0" cy="0"/>
          <a:chOff x="0" y="0"/>
          <a:chExt cx="0" cy="0"/>
        </a:xfrm>
      </p:grpSpPr>
      <p:sp>
        <p:nvSpPr>
          <p:cNvPr name="Freeform 2" id="2"/>
          <p:cNvSpPr/>
          <p:nvPr/>
        </p:nvSpPr>
        <p:spPr>
          <a:xfrm flipH="false" flipV="false" rot="0">
            <a:off x="10680941" y="-362992"/>
            <a:ext cx="8050063" cy="10784384"/>
          </a:xfrm>
          <a:custGeom>
            <a:avLst/>
            <a:gdLst/>
            <a:ahLst/>
            <a:cxnLst/>
            <a:rect r="r" b="b" t="t" l="l"/>
            <a:pathLst>
              <a:path h="10784384" w="8050063">
                <a:moveTo>
                  <a:pt x="0" y="0"/>
                </a:moveTo>
                <a:lnTo>
                  <a:pt x="8050063" y="0"/>
                </a:lnTo>
                <a:lnTo>
                  <a:pt x="8050063" y="10784384"/>
                </a:lnTo>
                <a:lnTo>
                  <a:pt x="0" y="10784384"/>
                </a:lnTo>
                <a:lnTo>
                  <a:pt x="0" y="0"/>
                </a:lnTo>
                <a:close/>
              </a:path>
            </a:pathLst>
          </a:custGeom>
          <a:blipFill>
            <a:blip r:embed="rId2"/>
            <a:stretch>
              <a:fillRect l="-2414" t="0" r="-2414" b="0"/>
            </a:stretch>
          </a:blipFill>
        </p:spPr>
      </p:sp>
      <p:sp>
        <p:nvSpPr>
          <p:cNvPr name="TextBox 3" id="3"/>
          <p:cNvSpPr txBox="true"/>
          <p:nvPr/>
        </p:nvSpPr>
        <p:spPr>
          <a:xfrm rot="0">
            <a:off x="1028700" y="1704586"/>
            <a:ext cx="8639070" cy="676469"/>
          </a:xfrm>
          <a:prstGeom prst="rect">
            <a:avLst/>
          </a:prstGeom>
        </p:spPr>
        <p:txBody>
          <a:bodyPr anchor="t" rtlCol="false" tIns="0" lIns="0" bIns="0" rIns="0">
            <a:spAutoFit/>
          </a:bodyPr>
          <a:lstStyle/>
          <a:p>
            <a:pPr>
              <a:lnSpc>
                <a:spcPts val="2693"/>
              </a:lnSpc>
            </a:pPr>
            <a:r>
              <a:rPr lang="en-US" sz="2120" spc="42">
                <a:solidFill>
                  <a:srgbClr val="52443C"/>
                </a:solidFill>
                <a:latin typeface="Poppins Bold"/>
              </a:rPr>
              <a:t>Ada perbedaan antara wahyu yang berupa kalam (pembicaraan) dengan wahyu yang berupa ilham</a:t>
            </a:r>
          </a:p>
        </p:txBody>
      </p:sp>
      <p:sp>
        <p:nvSpPr>
          <p:cNvPr name="TextBox 4" id="4"/>
          <p:cNvSpPr txBox="true"/>
          <p:nvPr/>
        </p:nvSpPr>
        <p:spPr>
          <a:xfrm rot="0">
            <a:off x="1028700" y="2943031"/>
            <a:ext cx="9142231" cy="1783622"/>
          </a:xfrm>
          <a:prstGeom prst="rect">
            <a:avLst/>
          </a:prstGeom>
        </p:spPr>
        <p:txBody>
          <a:bodyPr anchor="t" rtlCol="false" tIns="0" lIns="0" bIns="0" rIns="0">
            <a:spAutoFit/>
          </a:bodyPr>
          <a:lstStyle/>
          <a:p>
            <a:pPr>
              <a:lnSpc>
                <a:spcPts val="2371"/>
              </a:lnSpc>
            </a:pPr>
            <a:r>
              <a:rPr lang="en-US" sz="1867" spc="37">
                <a:solidFill>
                  <a:srgbClr val="52443C"/>
                </a:solidFill>
                <a:latin typeface="Poppins Bold"/>
              </a:rPr>
              <a:t>Wahyu berupa kalam</a:t>
            </a:r>
            <a:r>
              <a:rPr lang="en-US" sz="1867" spc="37">
                <a:solidFill>
                  <a:srgbClr val="52443C"/>
                </a:solidFill>
                <a:latin typeface="Poppins"/>
              </a:rPr>
              <a:t> harus dengan suara yang bisa didengar baik secara langsung dari Allah Subhanahu wa Ta’ala atau lewat Malaikat, atau seperti gemercingan lonceng yang terkadang bisa didengar oleh para sahabat. Wahyu berupa kalam, juga hanya bisa terjadi ketika terjaga. Karena seorang yang tidur tidak bisa mendengar dan memahami suara.</a:t>
            </a:r>
          </a:p>
        </p:txBody>
      </p:sp>
      <p:sp>
        <p:nvSpPr>
          <p:cNvPr name="TextBox 5" id="5"/>
          <p:cNvSpPr txBox="true"/>
          <p:nvPr/>
        </p:nvSpPr>
        <p:spPr>
          <a:xfrm rot="0">
            <a:off x="1943757" y="5200650"/>
            <a:ext cx="8035307" cy="2669447"/>
          </a:xfrm>
          <a:prstGeom prst="rect">
            <a:avLst/>
          </a:prstGeom>
        </p:spPr>
        <p:txBody>
          <a:bodyPr anchor="t" rtlCol="false" tIns="0" lIns="0" bIns="0" rIns="0">
            <a:spAutoFit/>
          </a:bodyPr>
          <a:lstStyle/>
          <a:p>
            <a:pPr>
              <a:lnSpc>
                <a:spcPts val="2371"/>
              </a:lnSpc>
            </a:pPr>
            <a:r>
              <a:rPr lang="en-US" sz="1867" spc="37">
                <a:solidFill>
                  <a:srgbClr val="52443C"/>
                </a:solidFill>
                <a:latin typeface="Poppins Bold"/>
              </a:rPr>
              <a:t>Adapun wahyu berupa ilham</a:t>
            </a:r>
            <a:r>
              <a:rPr lang="en-US" sz="1867" spc="37">
                <a:solidFill>
                  <a:srgbClr val="52443C"/>
                </a:solidFill>
                <a:latin typeface="Poppins"/>
              </a:rPr>
              <a:t> hanya berupa perasaan dalam hati Rasulullah Shallallahu ‘alaihi wa sallam yang tidak disyaratkan harus ada suara yang didengar. Ini bisa terjadi pada saat terjaga atau ketika tertidur. Karena seseorang bisa saja memahami apa yang pernah terjadi dalam mimpinya ketika tidur. Itulah sebabnya, mimpi seorang nabi juga termasuk wahyu yang harus diterima dan diamalkan sebagaimana yang dilakukan oleh Ibrahim, ketika bermimpi menyembelih puteranya.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DAF6ngDhSck</dc:identifier>
  <dcterms:modified xsi:type="dcterms:W3CDTF">2011-08-01T06:04:30Z</dcterms:modified>
  <cp:revision>1</cp:revision>
  <dc:title>Studi Alquran part 7</dc:title>
</cp:coreProperties>
</file>