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5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9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43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657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03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04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24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46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71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9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4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8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6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2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7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97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1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47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184A6D-5BBE-4869-ABBA-256F0DB7E985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943AEF-FE92-4C99-B16C-BF670FC63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4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  <p:sldLayoutId id="2147483821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rserentals.com/index.html" TargetMode="Externa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382000" cy="2514600"/>
          </a:xfrm>
        </p:spPr>
        <p:txBody>
          <a:bodyPr>
            <a:normAutofit/>
          </a:bodyPr>
          <a:lstStyle/>
          <a:p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usability,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343400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4.Attitude :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user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3 </a:t>
            </a:r>
            <a:r>
              <a:rPr lang="en-US" dirty="0" err="1"/>
              <a:t>prinsip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Usability </a:t>
            </a:r>
            <a:r>
              <a:rPr lang="en-US" dirty="0" err="1"/>
              <a:t>terdapat</a:t>
            </a:r>
            <a:r>
              <a:rPr lang="en-US" dirty="0"/>
              <a:t> 6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yatu</a:t>
            </a:r>
            <a:r>
              <a:rPr lang="en-US" dirty="0"/>
              <a:t>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US" sz="2500" dirty="0"/>
              <a:t>Human Ability </a:t>
            </a:r>
          </a:p>
          <a:p>
            <a:pPr marL="514350" indent="-514350">
              <a:buNone/>
            </a:pPr>
            <a:r>
              <a:rPr lang="en-US" sz="2500" dirty="0"/>
              <a:t>Human Ability </a:t>
            </a:r>
            <a:r>
              <a:rPr lang="en-US" sz="2500" dirty="0" err="1"/>
              <a:t>adalah</a:t>
            </a:r>
            <a:r>
              <a:rPr lang="en-US" sz="2500" dirty="0"/>
              <a:t> </a:t>
            </a:r>
            <a:r>
              <a:rPr lang="en-US" sz="2500" dirty="0" err="1"/>
              <a:t>merupakan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kemampuan</a:t>
            </a:r>
            <a:r>
              <a:rPr lang="en-US" sz="2500" dirty="0"/>
              <a:t> </a:t>
            </a:r>
            <a:r>
              <a:rPr lang="en-US" sz="2500" dirty="0" err="1"/>
              <a:t>manusia</a:t>
            </a:r>
            <a:endParaRPr lang="en-US" sz="2500" dirty="0"/>
          </a:p>
          <a:p>
            <a:pPr marL="514350" indent="-514350">
              <a:buNone/>
            </a:pPr>
            <a:r>
              <a:rPr lang="en-US" sz="2500" dirty="0" err="1"/>
              <a:t>untuk</a:t>
            </a:r>
            <a:r>
              <a:rPr lang="en-US" sz="2500" dirty="0"/>
              <a:t> </a:t>
            </a:r>
            <a:r>
              <a:rPr lang="en-US" sz="2500" dirty="0" err="1"/>
              <a:t>melakukan</a:t>
            </a:r>
            <a:r>
              <a:rPr lang="en-US" sz="2500" dirty="0"/>
              <a:t> </a:t>
            </a:r>
            <a:r>
              <a:rPr lang="en-US" sz="2500" dirty="0" err="1"/>
              <a:t>sesuatu</a:t>
            </a:r>
            <a:r>
              <a:rPr lang="en-US" sz="2500" dirty="0"/>
              <a:t> yang </a:t>
            </a:r>
            <a:r>
              <a:rPr lang="en-US" sz="2500" dirty="0" err="1"/>
              <a:t>dimilikinya</a:t>
            </a:r>
            <a:r>
              <a:rPr lang="en-US" sz="2500" dirty="0"/>
              <a:t>. Human ability</a:t>
            </a:r>
          </a:p>
          <a:p>
            <a:pPr marL="514350" indent="-514350">
              <a:buNone/>
            </a:pPr>
            <a:r>
              <a:rPr lang="en-US" sz="2500" dirty="0" err="1"/>
              <a:t>terbagi</a:t>
            </a:r>
            <a:r>
              <a:rPr lang="en-US" sz="2500" dirty="0"/>
              <a:t> </a:t>
            </a:r>
            <a:r>
              <a:rPr lang="en-US" sz="2500" dirty="0" err="1"/>
              <a:t>menjadi</a:t>
            </a:r>
            <a:r>
              <a:rPr lang="en-US" sz="2500" dirty="0"/>
              <a:t> 2, </a:t>
            </a:r>
            <a:r>
              <a:rPr lang="en-US" sz="2500" dirty="0" err="1"/>
              <a:t>yaitu</a:t>
            </a:r>
            <a:r>
              <a:rPr lang="en-US" sz="2500" dirty="0"/>
              <a:t> : </a:t>
            </a:r>
          </a:p>
          <a:p>
            <a:pPr marL="514350" indent="-514350">
              <a:buNone/>
            </a:pPr>
            <a:endParaRPr lang="en-US" sz="2500" dirty="0"/>
          </a:p>
          <a:p>
            <a:pPr marL="514350" indent="-514350">
              <a:buNone/>
            </a:pPr>
            <a:r>
              <a:rPr lang="en-US" sz="2500" dirty="0"/>
              <a:t>Good Ability </a:t>
            </a:r>
          </a:p>
          <a:p>
            <a:pPr marL="514350" indent="-514350"/>
            <a:r>
              <a:rPr lang="en-US" sz="2500" dirty="0" err="1"/>
              <a:t>Kapasitas</a:t>
            </a:r>
            <a:r>
              <a:rPr lang="en-US" sz="2500" dirty="0"/>
              <a:t> Long Term Memory (LTM)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terbatas</a:t>
            </a:r>
            <a:endParaRPr lang="en-US" sz="2500" dirty="0"/>
          </a:p>
          <a:p>
            <a:pPr marL="514350" indent="-514350"/>
            <a:r>
              <a:rPr lang="en-US" sz="2500" dirty="0" err="1"/>
              <a:t>Durasi</a:t>
            </a:r>
            <a:r>
              <a:rPr lang="en-US" sz="2500" dirty="0"/>
              <a:t> LTM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terbatas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complex </a:t>
            </a:r>
          </a:p>
          <a:p>
            <a:pPr marL="514350" indent="-514350"/>
            <a:r>
              <a:rPr lang="en-US" sz="2500" dirty="0" err="1"/>
              <a:t>Kemampuan</a:t>
            </a:r>
            <a:r>
              <a:rPr lang="en-US" sz="2500" dirty="0"/>
              <a:t> </a:t>
            </a:r>
            <a:r>
              <a:rPr lang="en-US" sz="2500" dirty="0" err="1"/>
              <a:t>memahami</a:t>
            </a:r>
            <a:r>
              <a:rPr lang="en-US" sz="2500" dirty="0"/>
              <a:t> </a:t>
            </a:r>
            <a:r>
              <a:rPr lang="en-US" sz="2500" dirty="0" err="1"/>
              <a:t>tinggi</a:t>
            </a:r>
            <a:r>
              <a:rPr lang="en-US" sz="2500" dirty="0"/>
              <a:t> </a:t>
            </a:r>
          </a:p>
          <a:p>
            <a:pPr marL="514350" indent="-514350"/>
            <a:r>
              <a:rPr lang="en-US" sz="2500" dirty="0" err="1"/>
              <a:t>Mekanisme</a:t>
            </a:r>
            <a:r>
              <a:rPr lang="en-US" sz="2500" dirty="0"/>
              <a:t> </a:t>
            </a:r>
            <a:r>
              <a:rPr lang="en-US" sz="2500" dirty="0" err="1"/>
              <a:t>konsentrasi</a:t>
            </a:r>
            <a:r>
              <a:rPr lang="en-US" sz="2500" dirty="0"/>
              <a:t> powerful  </a:t>
            </a:r>
          </a:p>
          <a:p>
            <a:pPr marL="514350" indent="-514350"/>
            <a:r>
              <a:rPr lang="en-US" sz="2500" dirty="0" err="1"/>
              <a:t>Pengenalan</a:t>
            </a:r>
            <a:r>
              <a:rPr lang="en-US" sz="2500" dirty="0"/>
              <a:t> </a:t>
            </a:r>
            <a:r>
              <a:rPr lang="en-US" sz="2500" dirty="0" err="1"/>
              <a:t>pola</a:t>
            </a:r>
            <a:r>
              <a:rPr lang="en-US" sz="2500" dirty="0"/>
              <a:t> piker powerful  </a:t>
            </a:r>
          </a:p>
          <a:p>
            <a:pPr marL="514350" indent="-514350">
              <a:buNone/>
            </a:pPr>
            <a:endParaRPr lang="en-US" sz="2500" dirty="0"/>
          </a:p>
          <a:p>
            <a:pPr marL="514350" indent="-514350">
              <a:buNone/>
            </a:pPr>
            <a:r>
              <a:rPr lang="en-US" sz="2500" dirty="0"/>
              <a:t>Bad Ability </a:t>
            </a:r>
          </a:p>
          <a:p>
            <a:pPr marL="514350" indent="-514350"/>
            <a:r>
              <a:rPr lang="en-US" sz="2500" dirty="0" err="1"/>
              <a:t>Kapasitas</a:t>
            </a:r>
            <a:r>
              <a:rPr lang="en-US" sz="2500" dirty="0"/>
              <a:t> Short Term Memory (STM) </a:t>
            </a:r>
            <a:r>
              <a:rPr lang="en-US" sz="2500" dirty="0" err="1"/>
              <a:t>terbatas</a:t>
            </a:r>
            <a:r>
              <a:rPr lang="en-US" sz="2500" dirty="0"/>
              <a:t> </a:t>
            </a:r>
          </a:p>
          <a:p>
            <a:pPr marL="514350" indent="-514350"/>
            <a:r>
              <a:rPr lang="en-US" sz="2500" dirty="0" err="1"/>
              <a:t>Durasi</a:t>
            </a:r>
            <a:r>
              <a:rPr lang="en-US" sz="2500" dirty="0"/>
              <a:t> STM </a:t>
            </a:r>
            <a:r>
              <a:rPr lang="en-US" sz="2500" dirty="0" err="1"/>
              <a:t>terbatas</a:t>
            </a:r>
            <a:r>
              <a:rPr lang="en-US" sz="2500" dirty="0"/>
              <a:t> </a:t>
            </a:r>
          </a:p>
          <a:p>
            <a:pPr marL="514350" indent="-514350"/>
            <a:r>
              <a:rPr lang="en-US" sz="2500" dirty="0" err="1"/>
              <a:t>Akses</a:t>
            </a:r>
            <a:r>
              <a:rPr lang="en-US" sz="2500" dirty="0"/>
              <a:t> yang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dapat</a:t>
            </a:r>
            <a:r>
              <a:rPr lang="en-US" sz="2500" dirty="0"/>
              <a:t> </a:t>
            </a:r>
            <a:r>
              <a:rPr lang="en-US" sz="2500" dirty="0" err="1"/>
              <a:t>diandalkan</a:t>
            </a:r>
            <a:r>
              <a:rPr lang="en-US" sz="2500" dirty="0"/>
              <a:t> </a:t>
            </a:r>
            <a:r>
              <a:rPr lang="en-US" sz="2500" dirty="0" err="1"/>
              <a:t>pada</a:t>
            </a:r>
            <a:r>
              <a:rPr lang="en-US" sz="2500" dirty="0"/>
              <a:t> STM </a:t>
            </a:r>
          </a:p>
          <a:p>
            <a:pPr marL="514350" indent="-514350"/>
            <a:r>
              <a:rPr lang="en-US" sz="2500" dirty="0" err="1"/>
              <a:t>Proses</a:t>
            </a:r>
            <a:r>
              <a:rPr lang="en-US" sz="2500" dirty="0"/>
              <a:t> yang </a:t>
            </a:r>
            <a:r>
              <a:rPr lang="en-US" sz="2500" dirty="0" err="1"/>
              <a:t>cenderung</a:t>
            </a:r>
            <a:r>
              <a:rPr lang="en-US" sz="2500" dirty="0"/>
              <a:t> </a:t>
            </a:r>
            <a:r>
              <a:rPr lang="en-US" sz="2500" dirty="0" err="1"/>
              <a:t>salah</a:t>
            </a:r>
            <a:r>
              <a:rPr lang="en-US" sz="2500" dirty="0"/>
              <a:t> </a:t>
            </a:r>
          </a:p>
          <a:p>
            <a:pPr marL="514350" indent="-514350"/>
            <a:r>
              <a:rPr lang="en-US" sz="2500" dirty="0" err="1"/>
              <a:t>Proses</a:t>
            </a:r>
            <a:r>
              <a:rPr lang="en-US" sz="2500" dirty="0"/>
              <a:t> yang </a:t>
            </a:r>
            <a:r>
              <a:rPr lang="en-US" sz="2500" dirty="0" err="1"/>
              <a:t>lambat</a:t>
            </a:r>
            <a:r>
              <a:rPr lang="en-US" sz="2500" dirty="0"/>
              <a:t> </a:t>
            </a:r>
            <a:br>
              <a:rPr lang="en-US" sz="2500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2. Human Capabilities  Human Capabilities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 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/ </a:t>
            </a:r>
            <a:r>
              <a:rPr lang="en-US" dirty="0" err="1"/>
              <a:t>Panca</a:t>
            </a:r>
            <a:r>
              <a:rPr lang="en-US" dirty="0"/>
              <a:t> </a:t>
            </a:r>
            <a:r>
              <a:rPr lang="en-US" dirty="0" err="1"/>
              <a:t>indra</a:t>
            </a:r>
            <a:r>
              <a:rPr lang="en-US" dirty="0"/>
              <a:t> (Mata, </a:t>
            </a:r>
            <a:r>
              <a:rPr lang="en-US" dirty="0" err="1"/>
              <a:t>Telinga</a:t>
            </a:r>
            <a:r>
              <a:rPr lang="en-US" dirty="0"/>
              <a:t>, </a:t>
            </a:r>
            <a:r>
              <a:rPr lang="en-US" dirty="0" err="1"/>
              <a:t>Peraba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/ sense. Human Capabilities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: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/>
              <a:t>a.Kemampuan</a:t>
            </a:r>
            <a:r>
              <a:rPr lang="en-US" dirty="0"/>
              <a:t> Mata/Vision </a:t>
            </a:r>
          </a:p>
          <a:p>
            <a:r>
              <a:rPr lang="en-US" dirty="0" err="1"/>
              <a:t>persepsi</a:t>
            </a:r>
            <a:r>
              <a:rPr lang="en-US" dirty="0"/>
              <a:t> visual --&gt; </a:t>
            </a:r>
            <a:r>
              <a:rPr lang="en-US" dirty="0" err="1"/>
              <a:t>ukuran</a:t>
            </a:r>
            <a:r>
              <a:rPr lang="en-US" dirty="0"/>
              <a:t> &amp;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penglihatan</a:t>
            </a:r>
            <a:endParaRPr lang="en-US" dirty="0"/>
          </a:p>
          <a:p>
            <a:r>
              <a:rPr lang="en-US" dirty="0" err="1"/>
              <a:t>keterbatasan</a:t>
            </a:r>
            <a:r>
              <a:rPr lang="en-US" dirty="0"/>
              <a:t> visual --&gt;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warna,kemampuan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(</a:t>
            </a:r>
            <a:r>
              <a:rPr lang="en-US" dirty="0" err="1"/>
              <a:t>membaca</a:t>
            </a:r>
            <a:r>
              <a:rPr lang="en-US" dirty="0"/>
              <a:t>)</a:t>
            </a:r>
          </a:p>
          <a:p>
            <a:r>
              <a:rPr lang="en-US" dirty="0" err="1"/>
              <a:t>ketajaman</a:t>
            </a:r>
            <a:r>
              <a:rPr lang="en-US" dirty="0"/>
              <a:t>, </a:t>
            </a:r>
            <a:r>
              <a:rPr lang="en-US" dirty="0" err="1"/>
              <a:t>pergerakan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sensitivitas</a:t>
            </a:r>
            <a:r>
              <a:rPr lang="en-US" dirty="0"/>
              <a:t> 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Kemapuan</a:t>
            </a:r>
            <a:r>
              <a:rPr lang="en-US" dirty="0"/>
              <a:t> </a:t>
            </a:r>
            <a:r>
              <a:rPr lang="en-US" dirty="0" err="1"/>
              <a:t>Telinga</a:t>
            </a:r>
            <a:r>
              <a:rPr lang="en-US" dirty="0"/>
              <a:t> / Hearing </a:t>
            </a:r>
          </a:p>
          <a:p>
            <a:r>
              <a:rPr lang="en-US" dirty="0" err="1"/>
              <a:t>mendengar</a:t>
            </a:r>
            <a:r>
              <a:rPr lang="en-US" dirty="0"/>
              <a:t> pitch/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</a:p>
          <a:p>
            <a:r>
              <a:rPr lang="en-US" dirty="0" err="1"/>
              <a:t>mendengar</a:t>
            </a:r>
            <a:r>
              <a:rPr lang="en-US" dirty="0"/>
              <a:t> </a:t>
            </a:r>
            <a:r>
              <a:rPr lang="en-US" dirty="0" err="1"/>
              <a:t>loudnes</a:t>
            </a:r>
            <a:r>
              <a:rPr lang="en-US" dirty="0"/>
              <a:t>/</a:t>
            </a:r>
            <a:r>
              <a:rPr lang="en-US" dirty="0" err="1"/>
              <a:t>amplitudo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</a:p>
          <a:p>
            <a:r>
              <a:rPr lang="en-US" dirty="0" err="1"/>
              <a:t>mendengar</a:t>
            </a:r>
            <a:r>
              <a:rPr lang="en-US" dirty="0"/>
              <a:t> timbre/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  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Meraba</a:t>
            </a:r>
            <a:r>
              <a:rPr lang="en-US" dirty="0"/>
              <a:t> / Touching </a:t>
            </a:r>
          </a:p>
          <a:p>
            <a:r>
              <a:rPr lang="en-US" dirty="0" err="1"/>
              <a:t>thermocpetor</a:t>
            </a:r>
            <a:r>
              <a:rPr lang="en-US" dirty="0"/>
              <a:t> :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</a:p>
          <a:p>
            <a:r>
              <a:rPr lang="en-US" dirty="0" err="1"/>
              <a:t>nociceptor</a:t>
            </a:r>
            <a:r>
              <a:rPr lang="en-US" dirty="0"/>
              <a:t> :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peraba</a:t>
            </a:r>
            <a:r>
              <a:rPr lang="en-US" dirty="0"/>
              <a:t> </a:t>
            </a:r>
          </a:p>
          <a:p>
            <a:r>
              <a:rPr lang="en-US" dirty="0" err="1"/>
              <a:t>mechanoceptor</a:t>
            </a:r>
            <a:r>
              <a:rPr lang="en-US" dirty="0"/>
              <a:t> :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lembut</a:t>
            </a:r>
            <a:r>
              <a:rPr lang="en-US" dirty="0"/>
              <a:t> </a:t>
            </a:r>
            <a:r>
              <a:rPr lang="en-US" dirty="0" err="1"/>
              <a:t>peraba</a:t>
            </a:r>
            <a:r>
              <a:rPr lang="en-US" dirty="0"/>
              <a:t> </a:t>
            </a:r>
          </a:p>
          <a:p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</a:p>
          <a:p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lambat</a:t>
            </a:r>
            <a:r>
              <a:rPr lang="en-US" dirty="0"/>
              <a:t> 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Memori</a:t>
            </a:r>
            <a:r>
              <a:rPr lang="en-US" dirty="0"/>
              <a:t> 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faktual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prosedural</a:t>
            </a:r>
            <a:r>
              <a:rPr lang="en-US" dirty="0"/>
              <a:t>.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: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4500" dirty="0" err="1"/>
              <a:t>a.PERCEPTUAL</a:t>
            </a:r>
            <a:r>
              <a:rPr lang="en-US" sz="4500" dirty="0"/>
              <a:t> BUFFER (MEMORI SENSOR) </a:t>
            </a:r>
          </a:p>
          <a:p>
            <a:r>
              <a:rPr lang="en-US" sz="4500" dirty="0" err="1"/>
              <a:t>Terbatas</a:t>
            </a:r>
            <a:r>
              <a:rPr lang="en-US" sz="4500" dirty="0"/>
              <a:t> </a:t>
            </a:r>
            <a:r>
              <a:rPr lang="en-US" sz="4500" dirty="0" err="1"/>
              <a:t>kapasitasnya</a:t>
            </a:r>
            <a:r>
              <a:rPr lang="en-US" sz="4500" dirty="0"/>
              <a:t>. </a:t>
            </a:r>
          </a:p>
          <a:p>
            <a:r>
              <a:rPr lang="en-US" sz="4500" dirty="0" err="1"/>
              <a:t>Informasi</a:t>
            </a:r>
            <a:r>
              <a:rPr lang="en-US" sz="4500" dirty="0"/>
              <a:t> yang </a:t>
            </a:r>
            <a:r>
              <a:rPr lang="en-US" sz="4500" dirty="0" err="1"/>
              <a:t>masuk</a:t>
            </a:r>
            <a:r>
              <a:rPr lang="en-US" sz="4500" dirty="0"/>
              <a:t> </a:t>
            </a:r>
            <a:r>
              <a:rPr lang="en-US" sz="4500" dirty="0" err="1"/>
              <a:t>melalui</a:t>
            </a:r>
            <a:r>
              <a:rPr lang="en-US" sz="4500" dirty="0"/>
              <a:t> </a:t>
            </a:r>
            <a:r>
              <a:rPr lang="en-US" sz="4500" dirty="0" err="1"/>
              <a:t>indera</a:t>
            </a:r>
            <a:r>
              <a:rPr lang="en-US" sz="4500" dirty="0"/>
              <a:t> </a:t>
            </a:r>
            <a:r>
              <a:rPr lang="en-US" sz="4500" dirty="0" err="1"/>
              <a:t>tidak</a:t>
            </a:r>
            <a:r>
              <a:rPr lang="en-US" sz="4500" dirty="0"/>
              <a:t> </a:t>
            </a:r>
            <a:r>
              <a:rPr lang="en-US" sz="4500" dirty="0" err="1"/>
              <a:t>semua</a:t>
            </a:r>
            <a:r>
              <a:rPr lang="en-US" sz="4500" dirty="0"/>
              <a:t> 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diproses</a:t>
            </a:r>
            <a:r>
              <a:rPr lang="en-US" sz="4500" dirty="0"/>
              <a:t>.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b.  SHORT TERM MEMORY (STM) </a:t>
            </a:r>
          </a:p>
          <a:p>
            <a:pPr>
              <a:buNone/>
            </a:pPr>
            <a:r>
              <a:rPr lang="en-US" sz="4500" dirty="0"/>
              <a:t>  </a:t>
            </a:r>
            <a:r>
              <a:rPr lang="en-US" sz="4500" dirty="0" err="1"/>
              <a:t>Memori</a:t>
            </a:r>
            <a:r>
              <a:rPr lang="en-US" sz="4500" dirty="0"/>
              <a:t> </a:t>
            </a:r>
            <a:r>
              <a:rPr lang="en-US" sz="4500" dirty="0" err="1"/>
              <a:t>kerja</a:t>
            </a:r>
            <a:r>
              <a:rPr lang="en-US" sz="4500" dirty="0"/>
              <a:t> </a:t>
            </a:r>
            <a:r>
              <a:rPr lang="en-US" sz="4500" dirty="0" err="1"/>
              <a:t>menyimpan</a:t>
            </a:r>
            <a:r>
              <a:rPr lang="en-US" sz="4500" dirty="0"/>
              <a:t> </a:t>
            </a:r>
            <a:r>
              <a:rPr lang="en-US" sz="4500" dirty="0" err="1"/>
              <a:t>informasi</a:t>
            </a:r>
            <a:r>
              <a:rPr lang="en-US" sz="4500" dirty="0"/>
              <a:t> yang </a:t>
            </a:r>
            <a:r>
              <a:rPr lang="en-US" sz="4500" dirty="0" err="1"/>
              <a:t>dibutuhkan</a:t>
            </a:r>
            <a:r>
              <a:rPr lang="en-US" sz="4500" dirty="0"/>
              <a:t> </a:t>
            </a:r>
            <a:r>
              <a:rPr lang="en-US" sz="4500" dirty="0" err="1"/>
              <a:t>dalam</a:t>
            </a:r>
            <a:r>
              <a:rPr lang="en-US" sz="4500" dirty="0"/>
              <a:t> </a:t>
            </a:r>
            <a:r>
              <a:rPr lang="en-US" sz="4500" dirty="0" err="1"/>
              <a:t>waktu</a:t>
            </a:r>
            <a:r>
              <a:rPr lang="en-US" sz="4500" dirty="0"/>
              <a:t> yang </a:t>
            </a:r>
            <a:r>
              <a:rPr lang="en-US" sz="4500" dirty="0" err="1"/>
              <a:t>singkat</a:t>
            </a:r>
            <a:r>
              <a:rPr lang="en-US" sz="4500" dirty="0"/>
              <a:t> / </a:t>
            </a:r>
            <a:r>
              <a:rPr lang="en-US" sz="4500" dirty="0" err="1"/>
              <a:t>sementara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saat</a:t>
            </a:r>
            <a:r>
              <a:rPr lang="en-US" sz="4500" dirty="0"/>
              <a:t> </a:t>
            </a:r>
            <a:r>
              <a:rPr lang="en-US" sz="4500" dirty="0" err="1"/>
              <a:t>kita</a:t>
            </a:r>
            <a:r>
              <a:rPr lang="en-US" sz="4500" dirty="0"/>
              <a:t> </a:t>
            </a:r>
            <a:r>
              <a:rPr lang="en-US" sz="4500" dirty="0" err="1"/>
              <a:t>sedang</a:t>
            </a:r>
            <a:r>
              <a:rPr lang="en-US" sz="4500" dirty="0"/>
              <a:t> </a:t>
            </a:r>
            <a:r>
              <a:rPr lang="en-US" sz="4500" dirty="0" err="1"/>
              <a:t>melakukan</a:t>
            </a:r>
            <a:r>
              <a:rPr lang="en-US" sz="4500" dirty="0"/>
              <a:t> </a:t>
            </a:r>
            <a:r>
              <a:rPr lang="en-US" sz="4500" dirty="0" err="1"/>
              <a:t>pekerjaan</a:t>
            </a:r>
            <a:r>
              <a:rPr lang="en-US" sz="4500" dirty="0"/>
              <a:t>.</a:t>
            </a:r>
          </a:p>
          <a:p>
            <a:pPr>
              <a:buNone/>
            </a:pPr>
            <a:r>
              <a:rPr lang="en-US" sz="4500" dirty="0"/>
              <a:t> -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diakses</a:t>
            </a:r>
            <a:r>
              <a:rPr lang="en-US" sz="4500" dirty="0"/>
              <a:t>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cepat</a:t>
            </a:r>
            <a:r>
              <a:rPr lang="en-US" sz="4500" dirty="0"/>
              <a:t>, </a:t>
            </a:r>
            <a:r>
              <a:rPr lang="en-US" sz="4500" dirty="0" err="1"/>
              <a:t>namun</a:t>
            </a:r>
            <a:r>
              <a:rPr lang="en-US" sz="4500" dirty="0"/>
              <a:t> </a:t>
            </a:r>
            <a:r>
              <a:rPr lang="en-US" sz="4500" dirty="0" err="1"/>
              <a:t>berkurang</a:t>
            </a:r>
            <a:r>
              <a:rPr lang="en-US" sz="4500" dirty="0"/>
              <a:t> </a:t>
            </a:r>
            <a:r>
              <a:rPr lang="en-US" sz="4500" dirty="0" err="1"/>
              <a:t>secara</a:t>
            </a:r>
            <a:r>
              <a:rPr lang="en-US" sz="4500" dirty="0"/>
              <a:t> </a:t>
            </a:r>
            <a:r>
              <a:rPr lang="en-US" sz="4500" dirty="0" err="1"/>
              <a:t>cepat</a:t>
            </a:r>
            <a:r>
              <a:rPr lang="en-US" sz="4500" dirty="0"/>
              <a:t> pula</a:t>
            </a:r>
          </a:p>
          <a:p>
            <a:pPr>
              <a:buNone/>
            </a:pPr>
            <a:r>
              <a:rPr lang="en-US" sz="4500" dirty="0"/>
              <a:t> - </a:t>
            </a:r>
            <a:r>
              <a:rPr lang="en-US" sz="4500" dirty="0" err="1"/>
              <a:t>Metode</a:t>
            </a:r>
            <a:r>
              <a:rPr lang="en-US" sz="4500" dirty="0"/>
              <a:t> </a:t>
            </a:r>
            <a:r>
              <a:rPr lang="en-US" sz="4500" dirty="0" err="1"/>
              <a:t>digunakan</a:t>
            </a:r>
            <a:r>
              <a:rPr lang="en-US" sz="4500" dirty="0"/>
              <a:t> </a:t>
            </a:r>
            <a:r>
              <a:rPr lang="en-US" sz="4500" dirty="0" err="1"/>
              <a:t>untuk</a:t>
            </a:r>
            <a:r>
              <a:rPr lang="en-US" sz="4500" dirty="0"/>
              <a:t> </a:t>
            </a:r>
            <a:r>
              <a:rPr lang="en-US" sz="4500" dirty="0" err="1"/>
              <a:t>mengukur</a:t>
            </a:r>
            <a:r>
              <a:rPr lang="en-US" sz="4500" dirty="0"/>
              <a:t> </a:t>
            </a:r>
            <a:r>
              <a:rPr lang="en-US" sz="4500" dirty="0" err="1"/>
              <a:t>kapasitas</a:t>
            </a:r>
            <a:r>
              <a:rPr lang="en-US" sz="4500" dirty="0"/>
              <a:t>,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berdasarkan</a:t>
            </a:r>
            <a:r>
              <a:rPr lang="en-US" sz="4500" dirty="0"/>
              <a:t> : </a:t>
            </a:r>
          </a:p>
          <a:p>
            <a:pPr>
              <a:buNone/>
            </a:pPr>
            <a:r>
              <a:rPr lang="en-US" sz="4500" dirty="0"/>
              <a:t>      1. </a:t>
            </a:r>
            <a:r>
              <a:rPr lang="en-US" sz="4500" dirty="0" err="1"/>
              <a:t>Panjang</a:t>
            </a:r>
            <a:r>
              <a:rPr lang="en-US" sz="4500" dirty="0"/>
              <a:t> </a:t>
            </a:r>
            <a:r>
              <a:rPr lang="en-US" sz="4500" dirty="0" err="1"/>
              <a:t>suatu</a:t>
            </a:r>
            <a:r>
              <a:rPr lang="en-US" sz="4500" dirty="0"/>
              <a:t> </a:t>
            </a:r>
            <a:r>
              <a:rPr lang="en-US" sz="4500" dirty="0" err="1"/>
              <a:t>deret</a:t>
            </a:r>
            <a:r>
              <a:rPr lang="en-US" sz="4500" dirty="0"/>
              <a:t> (sequence) yang 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diingat</a:t>
            </a:r>
            <a:r>
              <a:rPr lang="en-US" sz="4500" dirty="0"/>
              <a:t> </a:t>
            </a:r>
            <a:r>
              <a:rPr lang="en-US" sz="4500" dirty="0" err="1"/>
              <a:t>secara</a:t>
            </a:r>
            <a:r>
              <a:rPr lang="en-US" sz="4500" dirty="0"/>
              <a:t> </a:t>
            </a:r>
            <a:r>
              <a:rPr lang="en-US" sz="4500" dirty="0" err="1"/>
              <a:t>terurut</a:t>
            </a:r>
            <a:r>
              <a:rPr lang="en-US" sz="4500" dirty="0"/>
              <a:t>. </a:t>
            </a:r>
          </a:p>
          <a:p>
            <a:pPr>
              <a:buNone/>
            </a:pPr>
            <a:r>
              <a:rPr lang="en-US" sz="4500" dirty="0"/>
              <a:t>      2. </a:t>
            </a:r>
            <a:r>
              <a:rPr lang="en-US" sz="4500" dirty="0" err="1"/>
              <a:t>Kemampuan</a:t>
            </a:r>
            <a:r>
              <a:rPr lang="en-US" sz="4500" dirty="0"/>
              <a:t> </a:t>
            </a:r>
            <a:r>
              <a:rPr lang="en-US" sz="4500" dirty="0" err="1"/>
              <a:t>mengingat</a:t>
            </a:r>
            <a:r>
              <a:rPr lang="en-US" sz="4500" dirty="0"/>
              <a:t> </a:t>
            </a:r>
            <a:r>
              <a:rPr lang="en-US" sz="4500" dirty="0" err="1"/>
              <a:t>kembali</a:t>
            </a:r>
            <a:r>
              <a:rPr lang="en-US" sz="4500" dirty="0"/>
              <a:t> item-item </a:t>
            </a:r>
            <a:r>
              <a:rPr lang="en-US" sz="4500" dirty="0" err="1"/>
              <a:t>secara</a:t>
            </a:r>
            <a:r>
              <a:rPr lang="en-US" sz="4500" dirty="0"/>
              <a:t> </a:t>
            </a:r>
            <a:r>
              <a:rPr lang="en-US" sz="4500" dirty="0" err="1"/>
              <a:t>acak</a:t>
            </a:r>
            <a:r>
              <a:rPr lang="en-US" sz="4500" dirty="0"/>
              <a:t> 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c. INTERMEDIATE </a:t>
            </a:r>
            <a:r>
              <a:rPr lang="en-US" sz="4500" dirty="0" err="1"/>
              <a:t>Sebagai</a:t>
            </a:r>
            <a:r>
              <a:rPr lang="en-US" sz="4500" dirty="0"/>
              <a:t> </a:t>
            </a:r>
            <a:r>
              <a:rPr lang="en-US" sz="4500" dirty="0" err="1"/>
              <a:t>wadah</a:t>
            </a:r>
            <a:r>
              <a:rPr lang="en-US" sz="4500" dirty="0"/>
              <a:t> </a:t>
            </a:r>
            <a:r>
              <a:rPr lang="en-US" sz="4500" dirty="0" err="1"/>
              <a:t>untuk</a:t>
            </a:r>
            <a:r>
              <a:rPr lang="en-US" sz="4500" dirty="0"/>
              <a:t> </a:t>
            </a:r>
            <a:r>
              <a:rPr lang="en-US" sz="4500" dirty="0" err="1"/>
              <a:t>menyimpan</a:t>
            </a:r>
            <a:r>
              <a:rPr lang="en-US" sz="4500" dirty="0"/>
              <a:t> </a:t>
            </a:r>
            <a:r>
              <a:rPr lang="en-US" sz="4500" dirty="0" err="1"/>
              <a:t>ke</a:t>
            </a:r>
            <a:r>
              <a:rPr lang="en-US" sz="4500" dirty="0"/>
              <a:t> Long Term Memory 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d. LONG TERM MEMORY (LTM)  </a:t>
            </a:r>
          </a:p>
          <a:p>
            <a:r>
              <a:rPr lang="en-US" sz="4500" dirty="0" err="1"/>
              <a:t>Penyimpanan</a:t>
            </a:r>
            <a:r>
              <a:rPr lang="en-US" sz="4500" dirty="0"/>
              <a:t> </a:t>
            </a:r>
            <a:r>
              <a:rPr lang="en-US" sz="4500" dirty="0" err="1"/>
              <a:t>utama</a:t>
            </a:r>
            <a:r>
              <a:rPr lang="en-US" sz="4500" dirty="0"/>
              <a:t> </a:t>
            </a:r>
            <a:r>
              <a:rPr lang="en-US" sz="4500" dirty="0" err="1"/>
              <a:t>untuk</a:t>
            </a:r>
            <a:r>
              <a:rPr lang="en-US" sz="4500" dirty="0"/>
              <a:t> </a:t>
            </a:r>
            <a:r>
              <a:rPr lang="en-US" sz="4500" dirty="0" err="1"/>
              <a:t>informasi</a:t>
            </a:r>
            <a:r>
              <a:rPr lang="en-US" sz="4500" dirty="0"/>
              <a:t> </a:t>
            </a:r>
            <a:r>
              <a:rPr lang="en-US" sz="4500" dirty="0" err="1"/>
              <a:t>faktual</a:t>
            </a:r>
            <a:r>
              <a:rPr lang="en-US" sz="4500" dirty="0"/>
              <a:t>, </a:t>
            </a:r>
            <a:r>
              <a:rPr lang="en-US" sz="4500" dirty="0" err="1"/>
              <a:t>pengetahuan</a:t>
            </a:r>
            <a:r>
              <a:rPr lang="en-US" sz="4500" dirty="0"/>
              <a:t> </a:t>
            </a:r>
            <a:r>
              <a:rPr lang="en-US" sz="4500" dirty="0" err="1"/>
              <a:t>berdasarkaneksperimen</a:t>
            </a:r>
            <a:r>
              <a:rPr lang="en-US" sz="4500" dirty="0"/>
              <a:t> / </a:t>
            </a:r>
            <a:r>
              <a:rPr lang="en-US" sz="4500" dirty="0" err="1"/>
              <a:t>pengalaman</a:t>
            </a:r>
            <a:r>
              <a:rPr lang="en-US" sz="4500" dirty="0"/>
              <a:t>, </a:t>
            </a:r>
            <a:r>
              <a:rPr lang="en-US" sz="4500" dirty="0" err="1"/>
              <a:t>aturan-aturan</a:t>
            </a:r>
            <a:r>
              <a:rPr lang="en-US" sz="4500" dirty="0"/>
              <a:t> </a:t>
            </a:r>
            <a:r>
              <a:rPr lang="en-US" sz="4500" dirty="0" err="1"/>
              <a:t>prosedur</a:t>
            </a:r>
            <a:r>
              <a:rPr lang="en-US" sz="4500" dirty="0"/>
              <a:t>, </a:t>
            </a:r>
            <a:r>
              <a:rPr lang="en-US" sz="4500" dirty="0" err="1"/>
              <a:t>tingkah</a:t>
            </a:r>
            <a:r>
              <a:rPr lang="en-US" sz="4500" dirty="0"/>
              <a:t> </a:t>
            </a:r>
            <a:r>
              <a:rPr lang="en-US" sz="4500" dirty="0" err="1"/>
              <a:t>laku</a:t>
            </a:r>
            <a:r>
              <a:rPr lang="en-US" sz="4500" dirty="0"/>
              <a:t>, </a:t>
            </a:r>
            <a:r>
              <a:rPr lang="en-US" sz="4500" dirty="0" err="1"/>
              <a:t>dsb</a:t>
            </a:r>
            <a:r>
              <a:rPr lang="en-US" sz="4500" dirty="0"/>
              <a:t>. </a:t>
            </a:r>
          </a:p>
          <a:p>
            <a:r>
              <a:rPr lang="en-US" sz="4500" dirty="0" err="1"/>
              <a:t>Kapasitasnya</a:t>
            </a:r>
            <a:r>
              <a:rPr lang="en-US" sz="4500" dirty="0"/>
              <a:t> </a:t>
            </a:r>
            <a:r>
              <a:rPr lang="en-US" sz="4500" dirty="0" err="1"/>
              <a:t>lebih</a:t>
            </a:r>
            <a:r>
              <a:rPr lang="en-US" sz="4500" dirty="0"/>
              <a:t> </a:t>
            </a:r>
            <a:r>
              <a:rPr lang="en-US" sz="4500" dirty="0" err="1"/>
              <a:t>besar</a:t>
            </a:r>
            <a:r>
              <a:rPr lang="en-US" sz="4500" dirty="0"/>
              <a:t>, </a:t>
            </a:r>
            <a:r>
              <a:rPr lang="en-US" sz="4500" dirty="0" err="1"/>
              <a:t>waktu</a:t>
            </a:r>
            <a:r>
              <a:rPr lang="en-US" sz="4500" dirty="0"/>
              <a:t> </a:t>
            </a:r>
            <a:r>
              <a:rPr lang="en-US" sz="4500" dirty="0" err="1"/>
              <a:t>akses</a:t>
            </a:r>
            <a:r>
              <a:rPr lang="en-US" sz="4500" dirty="0"/>
              <a:t> yang </a:t>
            </a:r>
            <a:r>
              <a:rPr lang="en-US" sz="4500" dirty="0" err="1"/>
              <a:t>lebih</a:t>
            </a:r>
            <a:r>
              <a:rPr lang="en-US" sz="4500" dirty="0"/>
              <a:t> </a:t>
            </a:r>
            <a:r>
              <a:rPr lang="en-US" sz="4500" dirty="0" err="1"/>
              <a:t>lambat</a:t>
            </a:r>
            <a:r>
              <a:rPr lang="en-US" sz="4500" dirty="0"/>
              <a:t>, </a:t>
            </a:r>
            <a:r>
              <a:rPr lang="en-US" sz="4500" dirty="0" err="1"/>
              <a:t>serta</a:t>
            </a:r>
            <a:r>
              <a:rPr lang="en-US" sz="4500" dirty="0"/>
              <a:t> </a:t>
            </a:r>
            <a:r>
              <a:rPr lang="en-US" sz="4500" dirty="0" err="1"/>
              <a:t>proses</a:t>
            </a:r>
            <a:r>
              <a:rPr lang="en-US" sz="4500" dirty="0"/>
              <a:t> </a:t>
            </a:r>
            <a:r>
              <a:rPr lang="en-US" sz="4500" dirty="0" err="1"/>
              <a:t>hilangnya</a:t>
            </a:r>
            <a:r>
              <a:rPr lang="en-US" sz="4500" dirty="0"/>
              <a:t> </a:t>
            </a:r>
            <a:r>
              <a:rPr lang="en-US" sz="4500" dirty="0" err="1"/>
              <a:t>informasi</a:t>
            </a:r>
            <a:r>
              <a:rPr lang="en-US" sz="4500" dirty="0"/>
              <a:t> </a:t>
            </a:r>
            <a:r>
              <a:rPr lang="en-US" sz="4500" dirty="0" err="1"/>
              <a:t>lebih</a:t>
            </a:r>
            <a:r>
              <a:rPr lang="en-US" sz="4500" dirty="0"/>
              <a:t> </a:t>
            </a:r>
            <a:r>
              <a:rPr lang="en-US" sz="4500" dirty="0" err="1"/>
              <a:t>lambat</a:t>
            </a:r>
            <a:r>
              <a:rPr lang="en-US" sz="4500" dirty="0"/>
              <a:t>.[2]  </a:t>
            </a:r>
          </a:p>
          <a:p>
            <a:pPr>
              <a:buNone/>
            </a:pPr>
            <a:r>
              <a:rPr lang="en-US" sz="4500" dirty="0" err="1"/>
              <a:t>Terdapat</a:t>
            </a:r>
            <a:r>
              <a:rPr lang="en-US" sz="4500" dirty="0"/>
              <a:t> </a:t>
            </a:r>
            <a:r>
              <a:rPr lang="en-US" sz="4500" dirty="0" err="1"/>
              <a:t>dua</a:t>
            </a:r>
            <a:r>
              <a:rPr lang="en-US" sz="4500" dirty="0"/>
              <a:t> </a:t>
            </a:r>
            <a:r>
              <a:rPr lang="en-US" sz="4500" dirty="0" err="1"/>
              <a:t>jenis</a:t>
            </a:r>
            <a:r>
              <a:rPr lang="en-US" sz="4500" dirty="0"/>
              <a:t> LTM : </a:t>
            </a:r>
          </a:p>
          <a:p>
            <a:pPr marL="514350" indent="-514350">
              <a:buAutoNum type="alphaLcParenR"/>
            </a:pPr>
            <a:r>
              <a:rPr lang="en-US" sz="4500" dirty="0" err="1"/>
              <a:t>Memori</a:t>
            </a:r>
            <a:r>
              <a:rPr lang="en-US" sz="4500" dirty="0"/>
              <a:t> </a:t>
            </a:r>
            <a:r>
              <a:rPr lang="en-US" sz="4500" dirty="0" err="1"/>
              <a:t>Episodik</a:t>
            </a:r>
            <a:r>
              <a:rPr lang="en-US" sz="4500" dirty="0"/>
              <a:t> : </a:t>
            </a:r>
            <a:r>
              <a:rPr lang="en-US" sz="4500" dirty="0" err="1"/>
              <a:t>menyimpan</a:t>
            </a:r>
            <a:r>
              <a:rPr lang="en-US" sz="4500" dirty="0"/>
              <a:t> “data” </a:t>
            </a:r>
            <a:r>
              <a:rPr lang="en-US" sz="4500" dirty="0" err="1"/>
              <a:t>kejadian</a:t>
            </a:r>
            <a:r>
              <a:rPr lang="en-US" sz="4500" dirty="0"/>
              <a:t> </a:t>
            </a:r>
            <a:r>
              <a:rPr lang="en-US" sz="4500" dirty="0" err="1"/>
              <a:t>atau</a:t>
            </a:r>
            <a:r>
              <a:rPr lang="en-US" sz="4500" dirty="0"/>
              <a:t> </a:t>
            </a:r>
            <a:r>
              <a:rPr lang="en-US" sz="4500" dirty="0" err="1"/>
              <a:t>pengalaman</a:t>
            </a:r>
            <a:r>
              <a:rPr lang="en-US" sz="4500" dirty="0"/>
              <a:t> dam </a:t>
            </a:r>
            <a:r>
              <a:rPr lang="en-US" sz="4500" dirty="0" err="1"/>
              <a:t>bentuk</a:t>
            </a:r>
            <a:r>
              <a:rPr lang="en-US" sz="4500" dirty="0"/>
              <a:t> serial </a:t>
            </a:r>
            <a:r>
              <a:rPr lang="en-US" sz="4500" dirty="0" err="1"/>
              <a:t>menurut</a:t>
            </a:r>
            <a:r>
              <a:rPr lang="en-US" sz="4500" dirty="0"/>
              <a:t> </a:t>
            </a:r>
            <a:r>
              <a:rPr lang="en-US" sz="4500" dirty="0" err="1"/>
              <a:t>waktu</a:t>
            </a:r>
            <a:r>
              <a:rPr lang="en-US" sz="4500" dirty="0"/>
              <a:t>.</a:t>
            </a:r>
          </a:p>
          <a:p>
            <a:pPr marL="514350" indent="-514350">
              <a:buAutoNum type="alphaLcParenR"/>
            </a:pPr>
            <a:r>
              <a:rPr lang="en-US" sz="4500" dirty="0" err="1"/>
              <a:t>Memori</a:t>
            </a:r>
            <a:r>
              <a:rPr lang="en-US" sz="4500" dirty="0"/>
              <a:t> </a:t>
            </a:r>
            <a:r>
              <a:rPr lang="en-US" sz="4500" dirty="0" err="1"/>
              <a:t>Semantik</a:t>
            </a:r>
            <a:r>
              <a:rPr lang="en-US" sz="4500" dirty="0"/>
              <a:t> : </a:t>
            </a:r>
            <a:r>
              <a:rPr lang="en-US" sz="4500" dirty="0" err="1"/>
              <a:t>menyimpan</a:t>
            </a:r>
            <a:r>
              <a:rPr lang="en-US" sz="4500" dirty="0"/>
              <a:t> record-record </a:t>
            </a:r>
            <a:r>
              <a:rPr lang="en-US" sz="4500" dirty="0" err="1"/>
              <a:t>fakta</a:t>
            </a:r>
            <a:r>
              <a:rPr lang="en-US" sz="4500" dirty="0"/>
              <a:t>, </a:t>
            </a:r>
            <a:r>
              <a:rPr lang="en-US" sz="4500" dirty="0" err="1"/>
              <a:t>konsep</a:t>
            </a:r>
            <a:r>
              <a:rPr lang="en-US" sz="4500" dirty="0"/>
              <a:t> </a:t>
            </a:r>
            <a:r>
              <a:rPr lang="en-US" sz="4500" dirty="0" err="1"/>
              <a:t>keahliaan</a:t>
            </a:r>
            <a:r>
              <a:rPr lang="en-US" sz="4500" dirty="0"/>
              <a:t> (skills) </a:t>
            </a:r>
            <a:r>
              <a:rPr lang="en-US" sz="4500" dirty="0" err="1"/>
              <a:t>serta</a:t>
            </a:r>
            <a:r>
              <a:rPr lang="en-US" sz="4500" dirty="0"/>
              <a:t> </a:t>
            </a:r>
            <a:r>
              <a:rPr lang="en-US" sz="4500" dirty="0" err="1"/>
              <a:t>informasi</a:t>
            </a:r>
            <a:r>
              <a:rPr lang="en-US" sz="4500" dirty="0"/>
              <a:t> lain yang </a:t>
            </a:r>
            <a:r>
              <a:rPr lang="en-US" sz="4500" dirty="0" err="1"/>
              <a:t>diperoleh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hidup</a:t>
            </a:r>
            <a:r>
              <a:rPr lang="en-US" sz="4500" dirty="0"/>
              <a:t>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terstruktur</a:t>
            </a:r>
            <a:r>
              <a:rPr lang="en-US" sz="4500" dirty="0"/>
              <a:t>.  </a:t>
            </a:r>
            <a:br>
              <a:rPr lang="en-US" sz="4500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Proses</a:t>
            </a:r>
            <a:r>
              <a:rPr lang="en-US" dirty="0"/>
              <a:t>  </a:t>
            </a:r>
          </a:p>
          <a:p>
            <a:pPr>
              <a:buNone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 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1)  </a:t>
            </a:r>
            <a:r>
              <a:rPr lang="en-US" dirty="0" err="1"/>
              <a:t>perseptual</a:t>
            </a:r>
            <a:r>
              <a:rPr lang="en-US" dirty="0"/>
              <a:t> </a:t>
            </a:r>
          </a:p>
          <a:p>
            <a:r>
              <a:rPr lang="en-US" dirty="0" err="1"/>
              <a:t>menangani</a:t>
            </a:r>
            <a:r>
              <a:rPr lang="en-US" dirty="0"/>
              <a:t> sensor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</a:p>
          <a:p>
            <a:r>
              <a:rPr lang="en-US" dirty="0" err="1"/>
              <a:t>sebagai</a:t>
            </a:r>
            <a:r>
              <a:rPr lang="en-US" dirty="0"/>
              <a:t> buffer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menampung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</a:p>
          <a:p>
            <a:r>
              <a:rPr lang="en-US" dirty="0" err="1"/>
              <a:t>diproses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teruskan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(memory) 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2) </a:t>
            </a:r>
            <a:r>
              <a:rPr lang="en-US" dirty="0" err="1"/>
              <a:t>kognitif</a:t>
            </a:r>
            <a:r>
              <a:rPr lang="en-US" dirty="0"/>
              <a:t>: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3) </a:t>
            </a:r>
            <a:r>
              <a:rPr lang="en-US" dirty="0" err="1"/>
              <a:t>sistem</a:t>
            </a:r>
            <a:r>
              <a:rPr lang="en-US" dirty="0"/>
              <a:t>  motor: </a:t>
            </a:r>
            <a:r>
              <a:rPr lang="en-US" dirty="0" err="1"/>
              <a:t>memngontrol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/</a:t>
            </a:r>
            <a:r>
              <a:rPr lang="en-US" dirty="0" err="1"/>
              <a:t>respon</a:t>
            </a:r>
            <a:r>
              <a:rPr lang="en-US" dirty="0"/>
              <a:t> (</a:t>
            </a:r>
            <a:r>
              <a:rPr lang="en-US" dirty="0" err="1"/>
              <a:t>pergerakan</a:t>
            </a:r>
            <a:r>
              <a:rPr lang="en-US" dirty="0"/>
              <a:t>, </a:t>
            </a:r>
            <a:r>
              <a:rPr lang="en-US" dirty="0" err="1"/>
              <a:t>kecepatan</a:t>
            </a:r>
            <a:r>
              <a:rPr lang="en-US" dirty="0"/>
              <a:t>, </a:t>
            </a:r>
            <a:r>
              <a:rPr lang="en-US" dirty="0" err="1"/>
              <a:t>kekuatan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5. Observations </a:t>
            </a:r>
          </a:p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  </a:t>
            </a:r>
          </a:p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. </a:t>
            </a:r>
          </a:p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heuristic </a:t>
            </a:r>
            <a:r>
              <a:rPr lang="en-US" dirty="0" err="1"/>
              <a:t>daripada</a:t>
            </a:r>
            <a:r>
              <a:rPr lang="en-US" dirty="0"/>
              <a:t> algorithmic</a:t>
            </a:r>
          </a:p>
          <a:p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coba-coba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matang</a:t>
            </a:r>
            <a:endParaRPr lang="en-US" dirty="0"/>
          </a:p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sub-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</a:p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6. Problem Solving  </a:t>
            </a:r>
          </a:p>
          <a:p>
            <a:pPr>
              <a:lnSpc>
                <a:spcPct val="110000"/>
              </a:lnSpc>
              <a:buNone/>
            </a:pPr>
            <a:r>
              <a:rPr lang="en-US" dirty="0"/>
              <a:t> Problem Solving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kenal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IMK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LTM,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diaplikasikan</a:t>
            </a:r>
            <a:r>
              <a:rPr lang="en-US" dirty="0"/>
              <a:t>. </a:t>
            </a:r>
          </a:p>
          <a:p>
            <a:pPr>
              <a:lnSpc>
                <a:spcPct val="110000"/>
              </a:lnSpc>
              <a:buNone/>
            </a:pPr>
            <a:r>
              <a:rPr lang="en-US" dirty="0" err="1"/>
              <a:t>Penalaran</a:t>
            </a:r>
            <a:r>
              <a:rPr lang="en-US" dirty="0"/>
              <a:t> (Reasoning) </a:t>
            </a:r>
            <a:r>
              <a:rPr lang="en-US" dirty="0" err="1"/>
              <a:t>adalah</a:t>
            </a:r>
            <a:r>
              <a:rPr lang="en-US" dirty="0"/>
              <a:t> 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LTM,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diaplikasikan</a:t>
            </a:r>
            <a:r>
              <a:rPr lang="en-US" dirty="0"/>
              <a:t>  </a:t>
            </a:r>
          </a:p>
          <a:p>
            <a:r>
              <a:rPr lang="en-US" dirty="0" err="1"/>
              <a:t>Penalaran</a:t>
            </a:r>
            <a:r>
              <a:rPr lang="en-US" dirty="0"/>
              <a:t> (Reasoning) :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Reasoning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</a:t>
            </a:r>
          </a:p>
          <a:p>
            <a:r>
              <a:rPr lang="en-US" dirty="0" err="1"/>
              <a:t>Deduktif</a:t>
            </a:r>
            <a:r>
              <a:rPr lang="en-US" dirty="0"/>
              <a:t> 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A, </a:t>
            </a:r>
            <a:r>
              <a:rPr lang="en-US" dirty="0" err="1"/>
              <a:t>maka</a:t>
            </a:r>
            <a:r>
              <a:rPr lang="en-US" dirty="0"/>
              <a:t> B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mengkonfirmasikan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r>
              <a:rPr lang="en-US" dirty="0" err="1"/>
              <a:t>Induktif</a:t>
            </a:r>
            <a:r>
              <a:rPr lang="en-US" dirty="0"/>
              <a:t>  Men-</a:t>
            </a:r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diandalkan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 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  </a:t>
            </a:r>
          </a:p>
          <a:p>
            <a:r>
              <a:rPr lang="en-US" dirty="0" err="1"/>
              <a:t>Abduktif</a:t>
            </a:r>
            <a:r>
              <a:rPr lang="en-US" dirty="0"/>
              <a:t> 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  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event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amati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diandalkan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menerangkan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lainyang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22365"/>
            <a:ext cx="6571343" cy="104923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 err="1"/>
              <a:t>Pengertian</a:t>
            </a:r>
            <a:r>
              <a:rPr lang="en-US" dirty="0"/>
              <a:t> Usability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Usability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usable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Usability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dikatagorikan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)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kenyamanan</a:t>
            </a:r>
            <a:r>
              <a:rPr lang="en-US" dirty="0"/>
              <a:t> </a:t>
            </a:r>
            <a:r>
              <a:rPr lang="en-US" dirty="0" err="1"/>
              <a:t>pemakaiaan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usability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ISO (inter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Standart</a:t>
            </a:r>
            <a:r>
              <a:rPr lang="en-US" dirty="0"/>
              <a:t> Organization)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,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set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set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Good Ability </a:t>
            </a:r>
            <a:r>
              <a:rPr lang="en-US" dirty="0" err="1"/>
              <a:t>vs</a:t>
            </a:r>
            <a:r>
              <a:rPr lang="en-US" dirty="0"/>
              <a:t> Bad </a:t>
            </a:r>
            <a:r>
              <a:rPr lang="en-US" dirty="0" err="1"/>
              <a:t>Abilty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Human </a:t>
            </a:r>
            <a:r>
              <a:rPr lang="en-US" dirty="0" err="1"/>
              <a:t>Abilty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 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kami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  web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buruk</a:t>
            </a:r>
            <a:r>
              <a:rPr lang="en-US" dirty="0"/>
              <a:t>.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BURUK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1752600"/>
            <a:ext cx="7773339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DESAIN SECARA UMUM </a:t>
            </a:r>
          </a:p>
          <a:p>
            <a:r>
              <a:rPr lang="en-US" dirty="0"/>
              <a:t>Loading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lama </a:t>
            </a:r>
          </a:p>
          <a:p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(index/home) </a:t>
            </a:r>
            <a:r>
              <a:rPr lang="en-US" dirty="0" err="1"/>
              <a:t>tidak</a:t>
            </a:r>
            <a:r>
              <a:rPr lang="en-US" dirty="0"/>
              <a:t> pas </a:t>
            </a:r>
            <a:r>
              <a:rPr lang="en-US" dirty="0" err="1"/>
              <a:t>dalam</a:t>
            </a:r>
            <a:r>
              <a:rPr lang="en-US" dirty="0"/>
              <a:t> browser </a:t>
            </a:r>
            <a:r>
              <a:rPr lang="en-US" dirty="0" err="1"/>
              <a:t>standar</a:t>
            </a:r>
            <a:r>
              <a:rPr lang="en-US" dirty="0"/>
              <a:t> (800 x 600 pixel) </a:t>
            </a:r>
          </a:p>
          <a:p>
            <a:r>
              <a:rPr lang="en-US" dirty="0"/>
              <a:t>Frame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discroll</a:t>
            </a:r>
            <a:r>
              <a:rPr lang="en-US" dirty="0"/>
              <a:t> </a:t>
            </a:r>
            <a:r>
              <a:rPr lang="en-US" dirty="0" err="1"/>
              <a:t>menyamping</a:t>
            </a:r>
            <a:r>
              <a:rPr lang="en-US" dirty="0"/>
              <a:t> </a:t>
            </a:r>
          </a:p>
          <a:p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</a:p>
          <a:p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</a:p>
          <a:p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</a:p>
          <a:p>
            <a:r>
              <a:rPr lang="en-US" dirty="0" err="1"/>
              <a:t>Peletakan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(</a:t>
            </a:r>
            <a:r>
              <a:rPr lang="en-US" dirty="0" err="1"/>
              <a:t>teks</a:t>
            </a:r>
            <a:r>
              <a:rPr lang="en-US" dirty="0"/>
              <a:t>, </a:t>
            </a:r>
            <a:r>
              <a:rPr lang="en-US" dirty="0" err="1"/>
              <a:t>paragraf</a:t>
            </a:r>
            <a:r>
              <a:rPr lang="en-US" dirty="0"/>
              <a:t>, </a:t>
            </a:r>
            <a:r>
              <a:rPr lang="en-US" dirty="0" err="1"/>
              <a:t>gambar</a:t>
            </a:r>
            <a:r>
              <a:rPr lang="en-US" dirty="0"/>
              <a:t>, </a:t>
            </a:r>
            <a:r>
              <a:rPr lang="en-US" dirty="0" err="1"/>
              <a:t>dsb</a:t>
            </a:r>
            <a:r>
              <a:rPr lang="en-US" dirty="0"/>
              <a:t>.) </a:t>
            </a:r>
            <a:r>
              <a:rPr lang="en-US" dirty="0" err="1"/>
              <a:t>berantakan</a:t>
            </a:r>
            <a:r>
              <a:rPr lang="en-US" dirty="0"/>
              <a:t> </a:t>
            </a:r>
          </a:p>
          <a:p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</a:p>
          <a:p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browser,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hancur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browser lain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LATAR BELAKANG </a:t>
            </a:r>
          </a:p>
          <a:p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abu-abu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</a:p>
          <a:p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</a:p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ramai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menyakitkan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gif </a:t>
            </a:r>
            <a:r>
              <a:rPr lang="en-US" dirty="0" err="1"/>
              <a:t>animasi</a:t>
            </a:r>
            <a:r>
              <a:rPr lang="en-US" dirty="0"/>
              <a:t>)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TEKS </a:t>
            </a:r>
          </a:p>
          <a:p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</a:p>
          <a:p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menembus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</a:p>
          <a:p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HURUF BESAR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tebal</a:t>
            </a:r>
            <a:r>
              <a:rPr lang="en-US" dirty="0"/>
              <a:t> </a:t>
            </a:r>
          </a:p>
          <a:p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miring </a:t>
            </a:r>
          </a:p>
          <a:p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link,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membingungkan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LINK  </a:t>
            </a:r>
          </a:p>
          <a:p>
            <a:r>
              <a:rPr lang="en-US" dirty="0"/>
              <a:t>Link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biru</a:t>
            </a:r>
            <a:r>
              <a:rPr lang="en-US" dirty="0"/>
              <a:t> </a:t>
            </a:r>
          </a:p>
          <a:p>
            <a:r>
              <a:rPr lang="en-US" dirty="0" err="1"/>
              <a:t>Ada</a:t>
            </a:r>
            <a:r>
              <a:rPr lang="en-US" dirty="0"/>
              <a:t> border link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biru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seputar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</a:p>
          <a:p>
            <a:r>
              <a:rPr lang="en-US" dirty="0"/>
              <a:t>Link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 </a:t>
            </a:r>
            <a:r>
              <a:rPr lang="en-US" dirty="0" err="1"/>
              <a:t>kemana</a:t>
            </a:r>
            <a:r>
              <a:rPr lang="en-US" dirty="0"/>
              <a:t> </a:t>
            </a:r>
          </a:p>
          <a:p>
            <a:r>
              <a:rPr lang="en-US" dirty="0"/>
              <a:t>Link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(broken link) </a:t>
            </a:r>
          </a:p>
          <a:p>
            <a:r>
              <a:rPr lang="en-US" dirty="0" err="1"/>
              <a:t>Teks</a:t>
            </a:r>
            <a:r>
              <a:rPr lang="en-US" dirty="0"/>
              <a:t> link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bergaris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ditunjuk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GAMBAR  </a:t>
            </a:r>
          </a:p>
          <a:p>
            <a:r>
              <a:rPr lang="en-US" dirty="0" err="1"/>
              <a:t>Gambar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loadingnya</a:t>
            </a:r>
            <a:r>
              <a:rPr lang="en-US" dirty="0"/>
              <a:t> lama </a:t>
            </a:r>
          </a:p>
          <a:p>
            <a:r>
              <a:rPr lang="en-US" dirty="0" err="1"/>
              <a:t>Gambar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</a:t>
            </a:r>
          </a:p>
          <a:p>
            <a:r>
              <a:rPr lang="en-US" dirty="0" err="1"/>
              <a:t>Gambar</a:t>
            </a:r>
            <a:r>
              <a:rPr lang="en-US" dirty="0"/>
              <a:t> thumbnail yang </a:t>
            </a:r>
            <a:r>
              <a:rPr lang="en-US" dirty="0" err="1"/>
              <a:t>ukurannya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aslinya</a:t>
            </a:r>
            <a:r>
              <a:rPr lang="en-US" dirty="0"/>
              <a:t> </a:t>
            </a:r>
          </a:p>
          <a:p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label alt </a:t>
            </a:r>
          </a:p>
          <a:p>
            <a:r>
              <a:rPr lang="en-US" dirty="0" err="1"/>
              <a:t>Gambarnya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(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x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) </a:t>
            </a:r>
          </a:p>
          <a:p>
            <a:r>
              <a:rPr lang="en-US" dirty="0" err="1"/>
              <a:t>Gambar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layar</a:t>
            </a:r>
            <a:r>
              <a:rPr lang="en-US" dirty="0"/>
              <a:t> (</a:t>
            </a:r>
            <a:r>
              <a:rPr lang="en-US" dirty="0" err="1"/>
              <a:t>anggap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resolusi</a:t>
            </a:r>
            <a:r>
              <a:rPr lang="en-US" dirty="0"/>
              <a:t> </a:t>
            </a:r>
            <a:r>
              <a:rPr lang="en-US" dirty="0" err="1"/>
              <a:t>layar</a:t>
            </a:r>
            <a:r>
              <a:rPr lang="en-US" dirty="0"/>
              <a:t> 800x600 pixel)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TABEL </a:t>
            </a:r>
          </a:p>
          <a:p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bordernya</a:t>
            </a:r>
            <a:r>
              <a:rPr lang="en-US" dirty="0"/>
              <a:t> </a:t>
            </a:r>
          </a:p>
          <a:p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hiasan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border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tebal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OBJEK BLINKING (BERKEDIP) DAN ANIMASI  </a:t>
            </a:r>
          </a:p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berkedip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</a:p>
          <a:p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pelangi</a:t>
            </a:r>
            <a:r>
              <a:rPr lang="en-US" dirty="0"/>
              <a:t> </a:t>
            </a:r>
          </a:p>
          <a:p>
            <a:r>
              <a:rPr lang="en-US" dirty="0" err="1"/>
              <a:t>Tulisan</a:t>
            </a:r>
            <a:r>
              <a:rPr lang="en-US" dirty="0"/>
              <a:t> "Under construction", </a:t>
            </a:r>
            <a:r>
              <a:rPr lang="en-US" dirty="0" err="1"/>
              <a:t>apalagi</a:t>
            </a:r>
            <a:r>
              <a:rPr lang="en-US" dirty="0"/>
              <a:t> </a:t>
            </a:r>
            <a:r>
              <a:rPr lang="en-US" dirty="0" err="1"/>
              <a:t>ditambahi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</a:t>
            </a:r>
          </a:p>
          <a:p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"under construction" A</a:t>
            </a:r>
          </a:p>
          <a:p>
            <a:r>
              <a:rPr lang="en-US" dirty="0" err="1"/>
              <a:t>nimasi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e-mail </a:t>
            </a:r>
          </a:p>
          <a:p>
            <a:r>
              <a:rPr lang="en-US" dirty="0" err="1"/>
              <a:t>Animasi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SAMPAH  </a:t>
            </a:r>
          </a:p>
          <a:p>
            <a:r>
              <a:rPr lang="en-US" dirty="0"/>
              <a:t>Counter - </a:t>
            </a: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perduli</a:t>
            </a:r>
            <a:r>
              <a:rPr lang="en-US" dirty="0"/>
              <a:t>!? </a:t>
            </a:r>
          </a:p>
          <a:p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</a:p>
          <a:p>
            <a:r>
              <a:rPr lang="en-US" dirty="0" err="1"/>
              <a:t>Pengunjung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scroll </a:t>
            </a:r>
            <a:r>
              <a:rPr lang="en-US" dirty="0" err="1"/>
              <a:t>menyamping</a:t>
            </a:r>
            <a:r>
              <a:rPr lang="en-US" dirty="0"/>
              <a:t> (</a:t>
            </a:r>
            <a:r>
              <a:rPr lang="en-US" dirty="0" err="1"/>
              <a:t>kiri-kanan</a:t>
            </a:r>
            <a:r>
              <a:rPr lang="en-US" dirty="0"/>
              <a:t>) - </a:t>
            </a:r>
            <a:r>
              <a:rPr lang="en-US" dirty="0" err="1"/>
              <a:t>percayalah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menyebalkan</a:t>
            </a:r>
            <a:r>
              <a:rPr lang="en-US" dirty="0"/>
              <a:t>! </a:t>
            </a:r>
          </a:p>
          <a:p>
            <a:r>
              <a:rPr lang="en-US" dirty="0"/>
              <a:t>Scroll bar frame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tengah-tengah</a:t>
            </a:r>
            <a:r>
              <a:rPr lang="en-US" dirty="0"/>
              <a:t> </a:t>
            </a:r>
            <a:r>
              <a:rPr lang="en-US" dirty="0" err="1"/>
              <a:t>halaman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NAVIGASI  </a:t>
            </a:r>
          </a:p>
          <a:p>
            <a:r>
              <a:rPr lang="en-US" dirty="0"/>
              <a:t>Menu </a:t>
            </a:r>
            <a:r>
              <a:rPr lang="en-US" dirty="0" err="1"/>
              <a:t>navigasi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atau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frame </a:t>
            </a:r>
          </a:p>
          <a:p>
            <a:r>
              <a:rPr lang="en-US" dirty="0"/>
              <a:t>Frame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kompleks</a:t>
            </a:r>
            <a:endParaRPr lang="en-US" dirty="0"/>
          </a:p>
          <a:p>
            <a:r>
              <a:rPr lang="en-US" dirty="0"/>
              <a:t> Scroll bar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frame </a:t>
            </a:r>
          </a:p>
          <a:p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yatim-piatu</a:t>
            </a:r>
            <a:r>
              <a:rPr lang="en-US" dirty="0"/>
              <a:t> (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link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) </a:t>
            </a:r>
          </a:p>
          <a:p>
            <a:r>
              <a:rPr lang="en-US" dirty="0"/>
              <a:t>Title </a:t>
            </a:r>
            <a:r>
              <a:rPr lang="en-US" dirty="0" err="1"/>
              <a:t>halaman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Contoh</a:t>
            </a:r>
            <a:r>
              <a:rPr lang="en-US" dirty="0"/>
              <a:t> Website yang </a:t>
            </a:r>
            <a:r>
              <a:rPr lang="en-US" dirty="0" err="1"/>
              <a:t>Buruk</a:t>
            </a:r>
            <a:r>
              <a:rPr lang="en-US" dirty="0"/>
              <a:t>: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kami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website yang </a:t>
            </a:r>
            <a:r>
              <a:rPr lang="en-US" dirty="0">
                <a:hlinkClick r:id="rId2"/>
              </a:rPr>
              <a:t>http://www.horserentals.com/index.html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website </a:t>
            </a:r>
            <a:r>
              <a:rPr lang="en-US" dirty="0" err="1"/>
              <a:t>dengan</a:t>
            </a:r>
            <a:r>
              <a:rPr lang="en-US" dirty="0"/>
              <a:t> interface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,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ulasannya</a:t>
            </a:r>
            <a:r>
              <a:rPr lang="en-US" dirty="0"/>
              <a:t> :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6984" t="8333" r="21523" b="3125"/>
          <a:stretch>
            <a:fillRect/>
          </a:stretch>
        </p:blipFill>
        <p:spPr bwMode="auto">
          <a:xfrm>
            <a:off x="457200" y="152400"/>
            <a:ext cx="8001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dikategorikan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website </a:t>
            </a:r>
            <a:r>
              <a:rPr lang="en-US" dirty="0" err="1"/>
              <a:t>dengan</a:t>
            </a:r>
            <a:r>
              <a:rPr lang="en-US" dirty="0"/>
              <a:t> interface yang </a:t>
            </a:r>
            <a:r>
              <a:rPr lang="en-US" dirty="0" err="1"/>
              <a:t>buruk</a:t>
            </a:r>
            <a:r>
              <a:rPr lang="en-US" dirty="0"/>
              <a:t> </a:t>
            </a:r>
          </a:p>
          <a:p>
            <a:r>
              <a:rPr lang="en-US" dirty="0" err="1"/>
              <a:t>peletakan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yang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abu-abu</a:t>
            </a:r>
            <a:r>
              <a:rPr lang="en-US" dirty="0"/>
              <a:t>, tulisan2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mengesankan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link (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) </a:t>
            </a:r>
          </a:p>
          <a:p>
            <a:r>
              <a:rPr lang="en-US" dirty="0" err="1"/>
              <a:t>kotak-kotak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yang </a:t>
            </a:r>
            <a:r>
              <a:rPr lang="en-US" dirty="0" err="1"/>
              <a:t>berjumlah</a:t>
            </a:r>
            <a:r>
              <a:rPr lang="en-US" dirty="0"/>
              <a:t> 4 </a:t>
            </a:r>
            <a:r>
              <a:rPr lang="en-US" dirty="0" err="1"/>
              <a:t>buah</a:t>
            </a:r>
            <a:r>
              <a:rPr lang="en-US" dirty="0"/>
              <a:t>, </a:t>
            </a:r>
            <a:r>
              <a:rPr lang="en-US" dirty="0" err="1"/>
              <a:t>bentuknya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image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penamaannya</a:t>
            </a:r>
            <a:r>
              <a:rPr lang="en-US" dirty="0"/>
              <a:t> </a:t>
            </a:r>
            <a:r>
              <a:rPr lang="en-US" dirty="0" err="1"/>
              <a:t>diatasnya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berjarak</a:t>
            </a:r>
            <a:r>
              <a:rPr lang="en-US" dirty="0"/>
              <a:t>(</a:t>
            </a:r>
            <a:r>
              <a:rPr lang="en-US" dirty="0" err="1"/>
              <a:t>namanya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tombolnya</a:t>
            </a:r>
            <a:r>
              <a:rPr lang="en-US" dirty="0"/>
              <a:t>) </a:t>
            </a:r>
          </a:p>
          <a:p>
            <a:r>
              <a:rPr lang="en-US" dirty="0" err="1"/>
              <a:t>perwarnaannya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kontras</a:t>
            </a:r>
            <a:r>
              <a:rPr lang="en-US" dirty="0"/>
              <a:t> </a:t>
            </a:r>
          </a:p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mengklik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(yang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),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tersebut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39903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BAIK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DESAIN SECARA UMUM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Loading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Halaman</a:t>
            </a:r>
            <a:r>
              <a:rPr lang="en-US" dirty="0"/>
              <a:t> index </a:t>
            </a:r>
            <a:r>
              <a:rPr lang="en-US" dirty="0" err="1"/>
              <a:t>atau</a:t>
            </a:r>
            <a:r>
              <a:rPr lang="en-US" dirty="0"/>
              <a:t> home pas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minimal 800 x 600 pixel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pas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minimal 800 x 600 pixel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(</a:t>
            </a:r>
            <a:r>
              <a:rPr lang="en-US" dirty="0" err="1"/>
              <a:t>foto</a:t>
            </a:r>
            <a:r>
              <a:rPr lang="en-US" dirty="0"/>
              <a:t>, </a:t>
            </a:r>
            <a:r>
              <a:rPr lang="en-US" dirty="0" err="1"/>
              <a:t>gambar</a:t>
            </a:r>
            <a:r>
              <a:rPr lang="en-US" dirty="0"/>
              <a:t>, </a:t>
            </a:r>
            <a:r>
              <a:rPr lang="en-US" dirty="0" err="1"/>
              <a:t>dsb</a:t>
            </a:r>
            <a:r>
              <a:rPr lang="en-US" dirty="0"/>
              <a:t>.)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;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mengingatkan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TEKS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bertabrakan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Hirarki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layar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Usability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Usability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optimasi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termanfaat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usability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pangguna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(Dix, 1993) </a:t>
            </a:r>
            <a:r>
              <a:rPr lang="en-US" dirty="0" err="1"/>
              <a:t>yaitu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62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NAVIGASI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bar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bar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sekarangFrame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menggangu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Situs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index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situs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dirty="0"/>
              <a:t> LINK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Warna</a:t>
            </a:r>
            <a:r>
              <a:rPr lang="en-US" dirty="0"/>
              <a:t> link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Link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bergaris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pengunjung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73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GAMBAR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Tombol-tombol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secukupnya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/label alt-</a:t>
            </a:r>
            <a:r>
              <a:rPr lang="en-US" dirty="0" err="1"/>
              <a:t>nya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Setiap</a:t>
            </a:r>
            <a:r>
              <a:rPr lang="en-US" dirty="0"/>
              <a:t> link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link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ditampilkan</a:t>
            </a:r>
            <a:r>
              <a:rPr lang="en-US" dirty="0"/>
              <a:t> browser (browser-safe colors) 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saat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dikategorikan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website </a:t>
            </a:r>
            <a:r>
              <a:rPr lang="en-US" dirty="0" err="1"/>
              <a:t>dengan</a:t>
            </a:r>
            <a:r>
              <a:rPr lang="en-US" dirty="0"/>
              <a:t> interface yang </a:t>
            </a:r>
            <a:r>
              <a:rPr lang="en-US" dirty="0" err="1"/>
              <a:t>baik</a:t>
            </a:r>
            <a:r>
              <a:rPr lang="en-US" dirty="0"/>
              <a:t>: </a:t>
            </a:r>
          </a:p>
          <a:p>
            <a:pPr marL="578358" indent="-514350">
              <a:buAutoNum type="arabicPeriod"/>
            </a:pPr>
            <a:r>
              <a:rPr lang="en-US" dirty="0" err="1"/>
              <a:t>peletakan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</a:p>
          <a:p>
            <a:pPr marL="578358" indent="-514350">
              <a:buAutoNum type="arabicPeriod"/>
            </a:pPr>
            <a:r>
              <a:rPr lang="en-US" dirty="0" err="1"/>
              <a:t>perwarnaannya</a:t>
            </a:r>
            <a:r>
              <a:rPr lang="en-US" dirty="0"/>
              <a:t> </a:t>
            </a:r>
            <a:r>
              <a:rPr lang="en-US" dirty="0" err="1"/>
              <a:t>kontras</a:t>
            </a:r>
            <a:r>
              <a:rPr lang="en-US" dirty="0"/>
              <a:t> </a:t>
            </a:r>
          </a:p>
          <a:p>
            <a:pPr marL="578358" indent="-514350"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frame</a:t>
            </a:r>
          </a:p>
          <a:p>
            <a:pPr marL="578358" indent="-514350">
              <a:buAutoNum type="arabicPeriod"/>
            </a:pPr>
            <a:r>
              <a:rPr lang="en-US" dirty="0" err="1"/>
              <a:t>linknya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terarah</a:t>
            </a:r>
            <a:r>
              <a:rPr lang="en-US" dirty="0"/>
              <a:t> </a:t>
            </a:r>
          </a:p>
          <a:p>
            <a:pPr marL="578358" indent="-514350">
              <a:buAutoNum type="arabicPeriod"/>
            </a:pPr>
            <a:r>
              <a:rPr lang="en-US" dirty="0"/>
              <a:t>loading </a:t>
            </a:r>
            <a:r>
              <a:rPr lang="en-US" dirty="0" err="1"/>
              <a:t>halamannya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flash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Aspek</a:t>
            </a:r>
            <a:r>
              <a:rPr lang="en-US" b="1" dirty="0"/>
              <a:t> </a:t>
            </a:r>
            <a:r>
              <a:rPr lang="en-US" b="1" dirty="0" err="1"/>
              <a:t>penilaian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Accessibility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http://www.worldbestwebsites.com/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terbiasa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internet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Aesthetically Pleasing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Situs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yang simple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.</a:t>
            </a:r>
          </a:p>
          <a:p>
            <a:pPr fontAlgn="base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73808"/>
          </a:xfrm>
        </p:spPr>
        <p:txBody>
          <a:bodyPr/>
          <a:lstStyle/>
          <a:p>
            <a:pPr fontAlgn="base"/>
            <a:r>
              <a:rPr lang="en-US" dirty="0"/>
              <a:t>Availability</a:t>
            </a:r>
          </a:p>
          <a:p>
            <a:pPr fontAlgn="base">
              <a:buNone/>
            </a:pPr>
            <a:r>
              <a:rPr lang="en-US" dirty="0"/>
              <a:t>	Dari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menu – menu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diklik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Clarity</a:t>
            </a:r>
          </a:p>
          <a:p>
            <a:pPr fontAlgn="base">
              <a:buNone/>
            </a:pPr>
            <a:r>
              <a:rPr lang="en-US" dirty="0"/>
              <a:t>	Di </a:t>
            </a:r>
            <a:r>
              <a:rPr lang="en-US" dirty="0" err="1"/>
              <a:t>situs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menu </a:t>
            </a:r>
            <a:r>
              <a:rPr lang="en-US" dirty="0" err="1"/>
              <a:t>jelas</a:t>
            </a:r>
            <a:r>
              <a:rPr lang="en-US" dirty="0"/>
              <a:t>. Dari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text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topik-topik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terkini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yang </a:t>
            </a:r>
            <a:r>
              <a:rPr lang="en-US" dirty="0" err="1"/>
              <a:t>cerah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bold.</a:t>
            </a:r>
          </a:p>
          <a:p>
            <a:pPr fontAlgn="base"/>
            <a:r>
              <a:rPr lang="en-US" dirty="0"/>
              <a:t>Compatibility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Kompatibilitas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user ,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 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user.</a:t>
            </a:r>
          </a:p>
          <a:p>
            <a:pPr fontAlgn="base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Configurability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user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mendaftar</a:t>
            </a:r>
            <a:r>
              <a:rPr lang="en-US" dirty="0"/>
              <a:t>/register </a:t>
            </a:r>
            <a:r>
              <a:rPr lang="en-US" dirty="0" err="1"/>
              <a:t>ke</a:t>
            </a:r>
            <a:r>
              <a:rPr lang="en-US" dirty="0"/>
              <a:t> website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Consistency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Tampilan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menu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Control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Disini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kemana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websitenya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Directness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mengklik</a:t>
            </a:r>
            <a:r>
              <a:rPr lang="en-US" dirty="0"/>
              <a:t> menu movie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info </a:t>
            </a:r>
            <a:r>
              <a:rPr lang="en-US" dirty="0" err="1"/>
              <a:t>tentang</a:t>
            </a:r>
            <a:r>
              <a:rPr lang="en-US" dirty="0"/>
              <a:t> movie.</a:t>
            </a:r>
          </a:p>
          <a:p>
            <a:pPr fontAlgn="base">
              <a:buNone/>
            </a:pPr>
            <a:endParaRPr lang="en-US" dirty="0"/>
          </a:p>
          <a:p>
            <a:pPr fontAlgn="base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Efficiency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mengklik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baca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   </a:t>
            </a:r>
            <a:r>
              <a:rPr lang="en-US" dirty="0" err="1"/>
              <a:t>melalui</a:t>
            </a:r>
            <a:r>
              <a:rPr lang="en-US" dirty="0"/>
              <a:t> menu Home yang </a:t>
            </a:r>
            <a:r>
              <a:rPr lang="en-US" dirty="0" err="1"/>
              <a:t>tersedia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Familiarity</a:t>
            </a:r>
          </a:p>
          <a:p>
            <a:pPr fontAlgn="base">
              <a:buNone/>
            </a:pPr>
            <a:r>
              <a:rPr lang="en-US" dirty="0"/>
              <a:t>	Website http://www.worldbestwebsites.com/ 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tampilannya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Home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tampilannya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Flexibility</a:t>
            </a:r>
          </a:p>
          <a:p>
            <a:pPr fontAlgn="base">
              <a:buNone/>
            </a:pPr>
            <a:r>
              <a:rPr lang="en-US" dirty="0"/>
              <a:t>	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Forgiveness</a:t>
            </a:r>
          </a:p>
          <a:p>
            <a:pPr fontAlgn="base">
              <a:buNone/>
            </a:pPr>
            <a:r>
              <a:rPr lang="en-US" dirty="0"/>
              <a:t>	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ditonjolkan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user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user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beritanya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minatnya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Immersion</a:t>
            </a:r>
          </a:p>
          <a:p>
            <a:pPr fontAlgn="base">
              <a:buNone/>
            </a:pPr>
            <a:r>
              <a:rPr lang="en-US" dirty="0"/>
              <a:t>	Immersion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http://www.worldbestwebsites.com/Sudah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Obviousness</a:t>
            </a:r>
          </a:p>
          <a:p>
            <a:pPr fontAlgn="base">
              <a:buNone/>
            </a:pPr>
            <a:r>
              <a:rPr lang="en-US" dirty="0"/>
              <a:t>	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73808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/>
              <a:t>Operability</a:t>
            </a:r>
          </a:p>
          <a:p>
            <a:pPr fontAlgn="base">
              <a:buNone/>
            </a:pPr>
            <a:r>
              <a:rPr lang="en-US" dirty="0"/>
              <a:t>	Website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websitenya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address bar.</a:t>
            </a:r>
          </a:p>
          <a:p>
            <a:pPr fontAlgn="base"/>
            <a:r>
              <a:rPr lang="en-US" dirty="0"/>
              <a:t>Perceptibility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sensorik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Predictability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email article </a:t>
            </a:r>
            <a:r>
              <a:rPr lang="en-US" dirty="0" err="1"/>
              <a:t>maupun</a:t>
            </a:r>
            <a:r>
              <a:rPr lang="en-US" dirty="0"/>
              <a:t> print article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Recovery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home.</a:t>
            </a:r>
          </a:p>
          <a:p>
            <a:pPr fontAlgn="base"/>
            <a:r>
              <a:rPr lang="en-US" dirty="0"/>
              <a:t>Responsiveness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Apabila</a:t>
            </a:r>
            <a:r>
              <a:rPr lang="en-US" dirty="0"/>
              <a:t> user menu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website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terarahkan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yang </a:t>
            </a:r>
            <a:r>
              <a:rPr lang="en-US" dirty="0" err="1"/>
              <a:t>dituju</a:t>
            </a:r>
            <a:r>
              <a:rPr lang="en-US" dirty="0"/>
              <a:t>.</a:t>
            </a:r>
          </a:p>
          <a:p>
            <a:pPr fontAlgn="base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Safety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Karena</a:t>
            </a:r>
            <a:r>
              <a:rPr lang="en-US" dirty="0"/>
              <a:t> menu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website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user yang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mengklik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Simplicity</a:t>
            </a:r>
          </a:p>
          <a:p>
            <a:pPr fontAlgn="base">
              <a:buNone/>
            </a:pPr>
            <a:r>
              <a:rPr lang="en-US" dirty="0"/>
              <a:t>	Website </a:t>
            </a:r>
            <a:r>
              <a:rPr lang="en-US" dirty="0" err="1"/>
              <a:t>ini</a:t>
            </a:r>
            <a:r>
              <a:rPr lang="en-US" dirty="0"/>
              <a:t> simple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Transparency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yang </a:t>
            </a:r>
            <a:r>
              <a:rPr lang="en-US" dirty="0" err="1"/>
              <a:t>mengganggu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Trade-offs</a:t>
            </a:r>
          </a:p>
          <a:p>
            <a:pPr fontAlgn="base">
              <a:buNone/>
            </a:pPr>
            <a:r>
              <a:rPr lang="en-US" dirty="0"/>
              <a:t>	</a:t>
            </a:r>
            <a:r>
              <a:rPr lang="en-US" dirty="0" err="1"/>
              <a:t>Disini</a:t>
            </a:r>
            <a:r>
              <a:rPr lang="en-US" dirty="0"/>
              <a:t> menu-</a:t>
            </a:r>
            <a:r>
              <a:rPr lang="en-US" dirty="0" err="1"/>
              <a:t>menunya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user.</a:t>
            </a:r>
          </a:p>
          <a:p>
            <a:pPr fontAlgn="base"/>
            <a:r>
              <a:rPr lang="en-US" dirty="0"/>
              <a:t>Visibility</a:t>
            </a:r>
          </a:p>
          <a:p>
            <a:pPr fontAlgn="base">
              <a:buNone/>
            </a:pPr>
            <a:r>
              <a:rPr lang="en-US" dirty="0"/>
              <a:t>	Menu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usernya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/>
              <a:t>1.  </a:t>
            </a:r>
            <a:r>
              <a:rPr lang="en-US" dirty="0" err="1"/>
              <a:t>Learnability</a:t>
            </a:r>
            <a:r>
              <a:rPr lang="en-US" dirty="0"/>
              <a:t>  </a:t>
            </a:r>
          </a:p>
          <a:p>
            <a:pPr>
              <a:buNone/>
            </a:pP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pemula</a:t>
            </a:r>
            <a:r>
              <a:rPr lang="en-US" dirty="0"/>
              <a:t> 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 optimal.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lima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a.Predictability</a:t>
            </a:r>
            <a:r>
              <a:rPr lang="en-US" dirty="0"/>
              <a:t> 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 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simpan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menebak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  </a:t>
            </a:r>
            <a:r>
              <a:rPr lang="en-US" dirty="0" err="1"/>
              <a:t>menyimpan</a:t>
            </a:r>
            <a:r>
              <a:rPr lang="en-US" dirty="0"/>
              <a:t> data. </a:t>
            </a:r>
          </a:p>
          <a:p>
            <a:pPr>
              <a:buNone/>
            </a:pPr>
            <a:r>
              <a:rPr lang="en-US" dirty="0"/>
              <a:t>b. Synthesizability 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sesegera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c.Familiarity</a:t>
            </a:r>
            <a:r>
              <a:rPr lang="en-US" dirty="0"/>
              <a:t> 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sitem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populer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d.Generalizability</a:t>
            </a:r>
            <a:r>
              <a:rPr lang="en-US" dirty="0"/>
              <a:t> 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lain yang </a:t>
            </a:r>
            <a:r>
              <a:rPr lang="en-US" dirty="0" err="1"/>
              <a:t>sejenis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operasi</a:t>
            </a:r>
            <a:r>
              <a:rPr lang="en-US" dirty="0"/>
              <a:t>  edit(cut/copy /paste). </a:t>
            </a:r>
          </a:p>
          <a:p>
            <a:pPr>
              <a:buNone/>
            </a:pPr>
            <a:r>
              <a:rPr lang="en-US" dirty="0" err="1"/>
              <a:t>e.Consistency</a:t>
            </a:r>
            <a:r>
              <a:rPr lang="en-US" dirty="0"/>
              <a:t> 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. 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2. Flexibility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memnuhi</a:t>
            </a:r>
            <a:r>
              <a:rPr lang="en-US" dirty="0"/>
              <a:t> usability,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     </a:t>
            </a:r>
            <a:r>
              <a:rPr lang="en-US" dirty="0" err="1"/>
              <a:t>tidak</a:t>
            </a:r>
            <a:r>
              <a:rPr lang="en-US" dirty="0"/>
              <a:t>  </a:t>
            </a:r>
            <a:r>
              <a:rPr lang="en-US" dirty="0" err="1"/>
              <a:t>kaku</a:t>
            </a:r>
            <a:r>
              <a:rPr lang="en-US" dirty="0"/>
              <a:t>.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memnuhi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  </a:t>
            </a:r>
            <a:r>
              <a:rPr lang="en-US" dirty="0" err="1"/>
              <a:t>fleksibilitas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/>
              <a:t>a.Dialogue</a:t>
            </a:r>
            <a:r>
              <a:rPr lang="en-US" dirty="0"/>
              <a:t> initiative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dialog,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dialog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tombol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membatalkan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b.Multi</a:t>
            </a:r>
            <a:r>
              <a:rPr lang="en-US" dirty="0"/>
              <a:t> Threading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lain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lain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lain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c.Task</a:t>
            </a:r>
            <a:r>
              <a:rPr lang="en-US" dirty="0"/>
              <a:t> </a:t>
            </a:r>
            <a:r>
              <a:rPr lang="en-US" dirty="0" err="1"/>
              <a:t>Migrability</a:t>
            </a:r>
            <a:r>
              <a:rPr lang="en-US" dirty="0"/>
              <a:t> </a:t>
            </a:r>
            <a:r>
              <a:rPr lang="en-US" dirty="0" err="1"/>
              <a:t>Kemempuan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migrasi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data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lain,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diedit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word processor.</a:t>
            </a:r>
          </a:p>
          <a:p>
            <a:pPr>
              <a:buNone/>
            </a:pPr>
            <a:r>
              <a:rPr lang="en-US" dirty="0"/>
              <a:t> d. </a:t>
            </a:r>
            <a:r>
              <a:rPr lang="en-US" dirty="0" err="1"/>
              <a:t>Substitutivity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padanan</a:t>
            </a:r>
            <a:r>
              <a:rPr lang="en-US" dirty="0"/>
              <a:t> lain,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penyediaan</a:t>
            </a:r>
            <a:r>
              <a:rPr lang="en-US" dirty="0"/>
              <a:t> shortcut. </a:t>
            </a:r>
          </a:p>
          <a:p>
            <a:pPr>
              <a:buNone/>
            </a:pPr>
            <a:r>
              <a:rPr lang="en-US" dirty="0" err="1"/>
              <a:t>e.Costumizability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dimodifikasi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,  </a:t>
            </a:r>
            <a:r>
              <a:rPr lang="en-US" dirty="0" err="1"/>
              <a:t>contoh</a:t>
            </a:r>
            <a:r>
              <a:rPr lang="en-US" dirty="0"/>
              <a:t> :  </a:t>
            </a:r>
            <a:r>
              <a:rPr lang="en-US" dirty="0" err="1"/>
              <a:t>pengaturan</a:t>
            </a:r>
            <a:r>
              <a:rPr lang="en-US" dirty="0"/>
              <a:t> toolbar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letak</a:t>
            </a:r>
            <a:r>
              <a:rPr lang="en-US" dirty="0"/>
              <a:t> icon. 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3.Robustness 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kehandalan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a.Observability</a:t>
            </a:r>
            <a:r>
              <a:rPr lang="en-US" dirty="0"/>
              <a:t>: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pendahuluan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  yang </a:t>
            </a:r>
            <a:r>
              <a:rPr lang="en-US" dirty="0" err="1"/>
              <a:t>sesungguhnya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b. Recoverability: 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c. Responsiveness: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responsif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user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   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yang 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d. Task conformance: </a:t>
            </a:r>
            <a:r>
              <a:rPr lang="en-US" dirty="0" err="1"/>
              <a:t>Kenyamanan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handal</a:t>
            </a:r>
            <a:r>
              <a:rPr lang="en-US" dirty="0"/>
              <a:t>.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4855251</TotalTime>
  <Words>2668</Words>
  <Application>Microsoft Office PowerPoint</Application>
  <PresentationFormat>On-screen Show (4:3)</PresentationFormat>
  <Paragraphs>263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Tw Cen MT</vt:lpstr>
      <vt:lpstr>Droplet</vt:lpstr>
      <vt:lpstr>Mendeskripsikan prinsip usability, desain proses dan kemampuan manusia</vt:lpstr>
      <vt:lpstr> Pengertian Usability  </vt:lpstr>
      <vt:lpstr> Pengertian Prinsip Usability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Good Ability vs Bad Abilty  </vt:lpstr>
      <vt:lpstr>BURUK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BAIK   </vt:lpstr>
      <vt:lpstr>PowerPoint Presentation</vt:lpstr>
      <vt:lpstr>PowerPoint Presentation</vt:lpstr>
      <vt:lpstr>PowerPoint Presentation</vt:lpstr>
      <vt:lpstr>Aspek penilaian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Mendeskripsikan prinsip usability, desain proses dan kemampuan manusia</dc:title>
  <dc:creator>MonaFronita</dc:creator>
  <cp:lastModifiedBy>Maryo Sanjaya Adiputra</cp:lastModifiedBy>
  <cp:revision>22</cp:revision>
  <dcterms:created xsi:type="dcterms:W3CDTF">2018-03-25T15:14:25Z</dcterms:created>
  <dcterms:modified xsi:type="dcterms:W3CDTF">2021-04-13T07:03:12Z</dcterms:modified>
</cp:coreProperties>
</file>